
<file path=[Content_Types].xml><?xml version="1.0" encoding="utf-8"?>
<Types xmlns="http://schemas.openxmlformats.org/package/2006/content-types">
  <Default Extension="tmp" ContentType="image/png"/>
  <Default Extension="png" ContentType="image/png"/>
  <Default Extension="rels" ContentType="application/vnd.openxmlformats-package.relationships+xml"/>
  <Default Extension="xml" ContentType="application/xml"/>
  <Default Extension="wdp" ContentType="image/vnd.ms-photo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5"/>
  </p:notesMasterIdLst>
  <p:handoutMasterIdLst>
    <p:handoutMasterId r:id="rId26"/>
  </p:handoutMasterIdLst>
  <p:sldIdLst>
    <p:sldId id="256" r:id="rId2"/>
    <p:sldId id="280" r:id="rId3"/>
    <p:sldId id="282" r:id="rId4"/>
    <p:sldId id="283" r:id="rId5"/>
    <p:sldId id="257" r:id="rId6"/>
    <p:sldId id="299" r:id="rId7"/>
    <p:sldId id="284" r:id="rId8"/>
    <p:sldId id="295" r:id="rId9"/>
    <p:sldId id="278" r:id="rId10"/>
    <p:sldId id="300" r:id="rId11"/>
    <p:sldId id="285" r:id="rId12"/>
    <p:sldId id="274" r:id="rId13"/>
    <p:sldId id="288" r:id="rId14"/>
    <p:sldId id="298" r:id="rId15"/>
    <p:sldId id="291" r:id="rId16"/>
    <p:sldId id="286" r:id="rId17"/>
    <p:sldId id="293" r:id="rId18"/>
    <p:sldId id="301" r:id="rId19"/>
    <p:sldId id="292" r:id="rId20"/>
    <p:sldId id="294" r:id="rId21"/>
    <p:sldId id="289" r:id="rId22"/>
    <p:sldId id="271" r:id="rId23"/>
    <p:sldId id="302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791D5"/>
    <a:srgbClr val="4472C4"/>
    <a:srgbClr val="2FAAD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990" autoAdjust="0"/>
    <p:restoredTop sz="87599"/>
  </p:normalViewPr>
  <p:slideViewPr>
    <p:cSldViewPr snapToGrid="0" snapToObjects="1">
      <p:cViewPr varScale="1">
        <p:scale>
          <a:sx n="66" d="100"/>
          <a:sy n="66" d="100"/>
        </p:scale>
        <p:origin x="73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84" d="100"/>
          <a:sy n="84" d="100"/>
        </p:scale>
        <p:origin x="2144" y="20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xmlns="" id="{F4E977DE-22B5-CE4B-A89E-95560513289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6E807347-EB87-FB4C-A3AF-1D85B26B103B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889D5C5-445A-DA42-839B-BB32A48FC290}" type="datetimeFigureOut">
              <a:rPr lang="en-US" smtClean="0"/>
              <a:t>3/22/2018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336E6367-732E-C041-9038-D68BD2CB5E44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09B59B48-300F-E542-918B-FCB28E078211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B0706BD-9924-0243-8C10-A6A91CC1AC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880311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CEE852A-C5B1-F141-BB16-A713D97B80CB}" type="datetimeFigureOut">
              <a:rPr lang="en-US" smtClean="0"/>
              <a:t>3/22/2018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D91D5A4-536A-5F48-B726-3A5D518090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4960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91D5A4-536A-5F48-B726-3A5D5180905A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489960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91D5A4-536A-5F48-B726-3A5D5180905A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829676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We have plans </a:t>
            </a:r>
            <a:r>
              <a:rPr lang="en-US"/>
              <a:t>that address </a:t>
            </a:r>
            <a:r>
              <a:rPr lang="en-US" dirty="0"/>
              <a:t>mostly adult needs, but how does the newborn survive to reach adulthood when the risk of dying from a surgical condition before age of 5years is so high?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91D5A4-536A-5F48-B726-3A5D5180905A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209480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Re: experience with plans for cancer care in some countries….do children have cancer?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91D5A4-536A-5F48-B726-3A5D5180905A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237603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So, if we don’t collect baseline data on children, how do we plan for then in the NSOAP?</a:t>
            </a:r>
          </a:p>
          <a:p>
            <a:r>
              <a:rPr lang="en-US" dirty="0"/>
              <a:t>Do we just work on assumptions or extrapolate?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91D5A4-536A-5F48-B726-3A5D5180905A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12860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Pending when we have clear Bellwethers for Children, countries embarking on NSOAP should collect information on these procedures to help with planning, implementation and evaluation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91D5A4-536A-5F48-B726-3A5D5180905A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120173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91D5A4-536A-5F48-B726-3A5D5180905A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441313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What nurses told us</a:t>
            </a:r>
          </a:p>
          <a:p>
            <a:r>
              <a:rPr lang="en-US" dirty="0"/>
              <a:t>What SAOs feel</a:t>
            </a:r>
          </a:p>
          <a:p>
            <a:r>
              <a:rPr lang="en-US" dirty="0"/>
              <a:t>Without including nursing in the name of the plan, there’s concern that: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They will be left behind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We cannot achieve the level of quality and safety that is desired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91D5A4-536A-5F48-B726-3A5D5180905A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641642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If there’s distinct National Children’s Surgical Plan section within NNSOAPs, it would facilitate integration into other existing child health and MCH plans and </a:t>
            </a:r>
            <a:r>
              <a:rPr lang="en-US" dirty="0" err="1"/>
              <a:t>plocies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91D5A4-536A-5F48-B726-3A5D5180905A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93091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image" Target="../media/image1.tif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0" y="-25143"/>
            <a:ext cx="12192000" cy="4148137"/>
          </a:xfrm>
          <a:prstGeom prst="rect">
            <a:avLst/>
          </a:prstGeom>
          <a:solidFill>
            <a:srgbClr val="2791D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09724" y="1125411"/>
            <a:ext cx="9144000" cy="2387600"/>
          </a:xfrm>
        </p:spPr>
        <p:txBody>
          <a:bodyPr anchor="b">
            <a:normAutofit/>
          </a:bodyPr>
          <a:lstStyle>
            <a:lvl1pPr algn="ctr">
              <a:defRPr sz="5400">
                <a:solidFill>
                  <a:schemeClr val="bg1"/>
                </a:solidFill>
                <a:latin typeface="Helvetica" pitchFamily="2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4470400"/>
            <a:ext cx="9144000" cy="787400"/>
          </a:xfrm>
        </p:spPr>
        <p:txBody>
          <a:bodyPr/>
          <a:lstStyle>
            <a:lvl1pPr marL="0" indent="0" algn="ctr">
              <a:buNone/>
              <a:defRPr sz="2400">
                <a:latin typeface="Helvetica" pitchFamily="2" charset="0"/>
              </a:defRPr>
            </a:lvl1pPr>
            <a:lvl2pPr marL="457206" indent="0" algn="ctr">
              <a:buNone/>
              <a:defRPr sz="2000"/>
            </a:lvl2pPr>
            <a:lvl3pPr marL="914411" indent="0" algn="ctr">
              <a:buNone/>
              <a:defRPr sz="1800"/>
            </a:lvl3pPr>
            <a:lvl4pPr marL="1371617" indent="0" algn="ctr">
              <a:buNone/>
              <a:defRPr sz="1600"/>
            </a:lvl4pPr>
            <a:lvl5pPr marL="1828823" indent="0" algn="ctr">
              <a:buNone/>
              <a:defRPr sz="1600"/>
            </a:lvl5pPr>
            <a:lvl6pPr marL="2286029" indent="0" algn="ctr">
              <a:buNone/>
              <a:defRPr sz="1600"/>
            </a:lvl6pPr>
            <a:lvl7pPr marL="2743234" indent="0" algn="ctr">
              <a:buNone/>
              <a:defRPr sz="1600"/>
            </a:lvl7pPr>
            <a:lvl8pPr marL="3200440" indent="0" algn="ctr">
              <a:buNone/>
              <a:defRPr sz="1600"/>
            </a:lvl8pPr>
            <a:lvl9pPr marL="3657646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8" name="Picture 7"/>
          <p:cNvPicPr>
            <a:picLocks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953747" y="5627239"/>
            <a:ext cx="1188720" cy="118872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20870" y="6049809"/>
            <a:ext cx="4318783" cy="731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4030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defRPr sz="2400">
                <a:latin typeface="Helvetica" pitchFamily="2" charset="0"/>
              </a:defRPr>
            </a:lvl1pPr>
            <a:lvl2pPr>
              <a:defRPr sz="2000">
                <a:latin typeface="Helvetica" pitchFamily="2" charset="0"/>
              </a:defRPr>
            </a:lvl2pPr>
            <a:lvl3pPr>
              <a:defRPr sz="1800">
                <a:latin typeface="Helvetica" pitchFamily="2" charset="0"/>
              </a:defRPr>
            </a:lvl3pPr>
            <a:lvl4pPr>
              <a:defRPr sz="1600">
                <a:latin typeface="Helvetica" pitchFamily="2" charset="0"/>
              </a:defRPr>
            </a:lvl4pPr>
            <a:lvl5pPr>
              <a:defRPr sz="1600">
                <a:latin typeface="Helvetica" pitchFamily="2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Box 6"/>
          <p:cNvSpPr txBox="1">
            <a:spLocks noChangeArrowheads="1"/>
          </p:cNvSpPr>
          <p:nvPr userDrawn="1"/>
        </p:nvSpPr>
        <p:spPr bwMode="auto">
          <a:xfrm>
            <a:off x="0" y="457228"/>
            <a:ext cx="12192000" cy="677082"/>
          </a:xfrm>
          <a:prstGeom prst="rect">
            <a:avLst/>
          </a:prstGeom>
          <a:solidFill>
            <a:srgbClr val="2791D5"/>
          </a:solidFill>
          <a:ln>
            <a:noFill/>
          </a:ln>
        </p:spPr>
        <p:txBody>
          <a:bodyPr lIns="121893" tIns="60947" rIns="121893" bIns="60947">
            <a:spAutoFit/>
          </a:bodyPr>
          <a:lstStyle>
            <a:lvl1pPr defTabSz="608013"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charset="0"/>
              </a:defRPr>
            </a:lvl1pPr>
            <a:lvl2pPr marL="742950" indent="-285750" defTabSz="608013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</a:defRPr>
            </a:lvl2pPr>
            <a:lvl3pPr marL="1143000" indent="-228600" defTabSz="608013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charset="0"/>
              </a:defRPr>
            </a:lvl3pPr>
            <a:lvl4pPr marL="1600200" indent="-228600" defTabSz="608013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4pPr>
            <a:lvl5pPr marL="2057400" indent="-228600" defTabSz="608013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5pPr>
            <a:lvl6pPr marL="2514600" indent="-228600" defTabSz="60801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6pPr>
            <a:lvl7pPr marL="2971800" indent="-228600" defTabSz="60801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7pPr>
            <a:lvl8pPr marL="3429000" indent="-228600" defTabSz="60801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8pPr>
            <a:lvl9pPr marL="3886200" indent="-228600" defTabSz="60801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3600" dirty="0">
                <a:solidFill>
                  <a:schemeClr val="bg1"/>
                </a:solidFill>
                <a:latin typeface="Helvetica" pitchFamily="2" charset="0"/>
                <a:ea typeface="Tw Cen MT Condensed" charset="0"/>
                <a:cs typeface="Tw Cen MT Condensed" charset="0"/>
              </a:rPr>
              <a:t> </a:t>
            </a:r>
            <a:endParaRPr lang="en-US" altLang="en-US" sz="3600" dirty="0">
              <a:solidFill>
                <a:srgbClr val="FFFFFF"/>
              </a:solidFill>
              <a:latin typeface="Helvetica" pitchFamily="2" charset="0"/>
              <a:ea typeface="Tw Cen MT Condensed" charset="0"/>
              <a:cs typeface="Tw Cen MT Condensed" charset="0"/>
            </a:endParaRPr>
          </a:p>
        </p:txBody>
      </p:sp>
      <p:pic>
        <p:nvPicPr>
          <p:cNvPr id="8" name="Picture 7"/>
          <p:cNvPicPr>
            <a:picLocks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638800" y="5943600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0291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84485" y="1825625"/>
            <a:ext cx="5835316" cy="4879974"/>
          </a:xfrm>
        </p:spPr>
        <p:txBody>
          <a:bodyPr>
            <a:normAutofit/>
          </a:bodyPr>
          <a:lstStyle>
            <a:lvl1pPr>
              <a:defRPr sz="2400">
                <a:latin typeface="Helvetica" pitchFamily="2" charset="0"/>
              </a:defRPr>
            </a:lvl1pPr>
            <a:lvl2pPr>
              <a:defRPr sz="2000">
                <a:latin typeface="Helvetica" pitchFamily="2" charset="0"/>
              </a:defRPr>
            </a:lvl2pPr>
            <a:lvl3pPr>
              <a:defRPr sz="1800">
                <a:latin typeface="Helvetica" pitchFamily="2" charset="0"/>
              </a:defRPr>
            </a:lvl3pPr>
            <a:lvl4pPr>
              <a:defRPr sz="1600">
                <a:latin typeface="Helvetica" pitchFamily="2" charset="0"/>
              </a:defRPr>
            </a:lvl4pPr>
            <a:lvl5pPr>
              <a:defRPr sz="1600">
                <a:latin typeface="Helvetica" pitchFamily="2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7"/>
            <a:ext cx="5835317" cy="4879975"/>
          </a:xfrm>
        </p:spPr>
        <p:txBody>
          <a:bodyPr>
            <a:normAutofit/>
          </a:bodyPr>
          <a:lstStyle>
            <a:lvl1pPr>
              <a:defRPr sz="2400">
                <a:latin typeface="Helvetica" pitchFamily="2" charset="0"/>
              </a:defRPr>
            </a:lvl1pPr>
            <a:lvl2pPr>
              <a:defRPr sz="2000">
                <a:latin typeface="Helvetica" pitchFamily="2" charset="0"/>
              </a:defRPr>
            </a:lvl2pPr>
            <a:lvl3pPr>
              <a:defRPr sz="1800">
                <a:latin typeface="Helvetica" pitchFamily="2" charset="0"/>
              </a:defRPr>
            </a:lvl3pPr>
            <a:lvl4pPr>
              <a:defRPr sz="1600">
                <a:latin typeface="Helvetica" pitchFamily="2" charset="0"/>
              </a:defRPr>
            </a:lvl4pPr>
            <a:lvl5pPr>
              <a:defRPr sz="1600">
                <a:latin typeface="Helvetica" pitchFamily="2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0244E63B-96AC-B74E-BEB8-E3F747D99CAB}"/>
              </a:ext>
            </a:extLst>
          </p:cNvPr>
          <p:cNvPicPr>
            <a:picLocks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638800" y="5943600"/>
            <a:ext cx="914400" cy="9144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888CAAD0-F821-2242-BC2D-41A7673EAFDC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0" y="457228"/>
            <a:ext cx="12192000" cy="677082"/>
          </a:xfrm>
          <a:prstGeom prst="rect">
            <a:avLst/>
          </a:prstGeom>
          <a:solidFill>
            <a:srgbClr val="2791D5"/>
          </a:solidFill>
          <a:ln>
            <a:noFill/>
          </a:ln>
        </p:spPr>
        <p:txBody>
          <a:bodyPr lIns="121893" tIns="60947" rIns="121893" bIns="60947">
            <a:spAutoFit/>
          </a:bodyPr>
          <a:lstStyle>
            <a:lvl1pPr defTabSz="608013"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charset="0"/>
              </a:defRPr>
            </a:lvl1pPr>
            <a:lvl2pPr marL="742950" indent="-285750" defTabSz="608013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</a:defRPr>
            </a:lvl2pPr>
            <a:lvl3pPr marL="1143000" indent="-228600" defTabSz="608013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charset="0"/>
              </a:defRPr>
            </a:lvl3pPr>
            <a:lvl4pPr marL="1600200" indent="-228600" defTabSz="608013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4pPr>
            <a:lvl5pPr marL="2057400" indent="-228600" defTabSz="608013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5pPr>
            <a:lvl6pPr marL="2514600" indent="-228600" defTabSz="60801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6pPr>
            <a:lvl7pPr marL="2971800" indent="-228600" defTabSz="60801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7pPr>
            <a:lvl8pPr marL="3429000" indent="-228600" defTabSz="60801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8pPr>
            <a:lvl9pPr marL="3886200" indent="-228600" defTabSz="60801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3600" dirty="0">
                <a:solidFill>
                  <a:schemeClr val="bg1"/>
                </a:solidFill>
                <a:latin typeface="Helvetica" pitchFamily="2" charset="0"/>
                <a:ea typeface="Tw Cen MT Condensed" charset="0"/>
                <a:cs typeface="Tw Cen MT Condensed" charset="0"/>
              </a:rPr>
              <a:t> TITLE</a:t>
            </a:r>
            <a:endParaRPr lang="en-US" altLang="en-US" sz="3600" dirty="0">
              <a:solidFill>
                <a:srgbClr val="FFFFFF"/>
              </a:solidFill>
              <a:latin typeface="Helvetica" pitchFamily="2" charset="0"/>
              <a:ea typeface="Tw Cen MT Condensed" charset="0"/>
              <a:cs typeface="Tw Cen MT Condensed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17704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3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3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1" y="6356353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B25EA3-166A-3D42-B370-8C03BDD810FE}" type="datetimeFigureOut">
              <a:rPr lang="en-US" smtClean="0"/>
              <a:t>3/22/2018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3" y="6356353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1" y="6356353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BA78A7-1DA5-A841-A371-362AF01750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42097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</p:sldLayoutIdLst>
  <p:txStyles>
    <p:titleStyle>
      <a:lvl1pPr algn="l" defTabSz="914411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3" indent="-228603" algn="l" defTabSz="914411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8" indent="-228603" algn="l" defTabSz="914411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14" indent="-228603" algn="l" defTabSz="914411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20" indent="-228603" algn="l" defTabSz="914411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26" indent="-228603" algn="l" defTabSz="914411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32" indent="-228603" algn="l" defTabSz="914411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37" indent="-228603" algn="l" defTabSz="914411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43" indent="-228603" algn="l" defTabSz="914411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48" indent="-228603" algn="l" defTabSz="914411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6" algn="l" defTabSz="9144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11" algn="l" defTabSz="9144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17" algn="l" defTabSz="9144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23" algn="l" defTabSz="9144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29" algn="l" defTabSz="9144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34" algn="l" defTabSz="9144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40" algn="l" defTabSz="9144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46" algn="l" defTabSz="9144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tmp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lobalchildrenssurgery.org/" TargetMode="External"/><Relationship Id="rId2" Type="http://schemas.openxmlformats.org/officeDocument/2006/relationships/image" Target="../media/image13.tmp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http://www.kidsor.org/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tmp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tmp"/><Relationship Id="rId4" Type="http://schemas.openxmlformats.org/officeDocument/2006/relationships/image" Target="../media/image16.tmp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mp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indexmundi.com/" TargetMode="Externa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tm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tmp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tmp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tmp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3FDC967-6B05-894C-B27C-F1003640DEB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58140" y="860717"/>
            <a:ext cx="11529060" cy="2387600"/>
          </a:xfrm>
        </p:spPr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Children’s Surgery and NSOAPs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25950100-7933-464E-A639-C6096D92E30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41960" y="4470400"/>
            <a:ext cx="11445240" cy="787400"/>
          </a:xfrm>
        </p:spPr>
        <p:txBody>
          <a:bodyPr>
            <a:normAutofit fontScale="70000" lnSpcReduction="20000"/>
          </a:bodyPr>
          <a:lstStyle/>
          <a:p>
            <a:r>
              <a:rPr lang="en-US" dirty="0"/>
              <a:t>Jamie Anderson, Yasmine Yusef, </a:t>
            </a:r>
            <a:r>
              <a:rPr lang="en-US" dirty="0" err="1"/>
              <a:t>Neema</a:t>
            </a:r>
            <a:r>
              <a:rPr lang="en-US" dirty="0"/>
              <a:t> </a:t>
            </a:r>
            <a:r>
              <a:rPr lang="en-US" dirty="0" err="1"/>
              <a:t>Kaseje</a:t>
            </a:r>
            <a:r>
              <a:rPr lang="en-US" dirty="0"/>
              <a:t>, Doruk Ozgediz, Dan Poenaru, Walt Johnson, Emmanuel Ameh </a:t>
            </a:r>
          </a:p>
          <a:p>
            <a:r>
              <a:rPr lang="en-US" sz="4600" b="1" dirty="0"/>
              <a:t>Global Initiative for Children’s Surgery (GICS)</a:t>
            </a:r>
          </a:p>
        </p:txBody>
      </p:sp>
    </p:spTree>
    <p:extLst>
      <p:ext uri="{BB962C8B-B14F-4D97-AF65-F5344CB8AC3E}">
        <p14:creationId xmlns:p14="http://schemas.microsoft.com/office/powerpoint/2010/main" val="423965530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5">
            <a:extLst>
              <a:ext uri="{FF2B5EF4-FFF2-40B4-BE49-F238E27FC236}">
                <a16:creationId xmlns:a16="http://schemas.microsoft.com/office/drawing/2014/main" xmlns="" id="{277CB92E-06B7-4182-BB9F-61D185F9F5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3" y="1825626"/>
            <a:ext cx="10515600" cy="610004"/>
          </a:xfrm>
        </p:spPr>
        <p:txBody>
          <a:bodyPr/>
          <a:lstStyle/>
          <a:p>
            <a:r>
              <a:rPr lang="en-US" dirty="0"/>
              <a:t>Children have </a:t>
            </a:r>
            <a:r>
              <a:rPr lang="en-US" dirty="0">
                <a:solidFill>
                  <a:srgbClr val="FF0000"/>
                </a:solidFill>
              </a:rPr>
              <a:t>No Voice </a:t>
            </a:r>
            <a:r>
              <a:rPr lang="en-US" dirty="0"/>
              <a:t>and </a:t>
            </a:r>
            <a:r>
              <a:rPr lang="en-US" dirty="0">
                <a:solidFill>
                  <a:srgbClr val="FF0000"/>
                </a:solidFill>
              </a:rPr>
              <a:t>No Vote </a:t>
            </a:r>
            <a:r>
              <a:rPr lang="en-US" dirty="0"/>
              <a:t>(Re: policy makers and politicians)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8B5185A7-0BB4-4CBC-8B03-CA0352F1AA31}"/>
              </a:ext>
            </a:extLst>
          </p:cNvPr>
          <p:cNvSpPr txBox="1"/>
          <p:nvPr/>
        </p:nvSpPr>
        <p:spPr>
          <a:xfrm>
            <a:off x="838204" y="2900382"/>
            <a:ext cx="10515600" cy="1754326"/>
          </a:xfrm>
          <a:prstGeom prst="rect">
            <a:avLst/>
          </a:prstGeom>
          <a:noFill/>
          <a:ln w="12700">
            <a:solidFill>
              <a:srgbClr val="4472C4"/>
            </a:solidFill>
          </a:ln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4472C4"/>
                </a:solidFill>
              </a:rPr>
              <a:t>Past experience has shown that where/when -ever children are not clearly included in programmes:</a:t>
            </a:r>
          </a:p>
          <a:p>
            <a:r>
              <a:rPr lang="en-US" sz="3600" dirty="0">
                <a:solidFill>
                  <a:srgbClr val="FF0000"/>
                </a:solidFill>
              </a:rPr>
              <a:t>They get easily forgotten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5739D10C-8F2C-449C-B8C2-A5C1D658AF36}"/>
              </a:ext>
            </a:extLst>
          </p:cNvPr>
          <p:cNvSpPr txBox="1"/>
          <p:nvPr/>
        </p:nvSpPr>
        <p:spPr>
          <a:xfrm>
            <a:off x="525380" y="556453"/>
            <a:ext cx="92202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Current Realities for Children’s Surgery in LMICs</a:t>
            </a:r>
          </a:p>
        </p:txBody>
      </p:sp>
    </p:spTree>
    <p:extLst>
      <p:ext uri="{BB962C8B-B14F-4D97-AF65-F5344CB8AC3E}">
        <p14:creationId xmlns:p14="http://schemas.microsoft.com/office/powerpoint/2010/main" val="184891963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xmlns="" id="{D8F6DD53-9E39-D449-A331-EDE16184BE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80160"/>
            <a:ext cx="2817157" cy="557784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>
                <a:solidFill>
                  <a:srgbClr val="2FAAD8"/>
                </a:solidFill>
              </a:rPr>
              <a:t>NSOAP Process</a:t>
            </a:r>
          </a:p>
          <a:p>
            <a:r>
              <a:rPr lang="en-US" dirty="0"/>
              <a:t>Children’s surgery not specifically included in baseline assessment</a:t>
            </a:r>
          </a:p>
          <a:p>
            <a:pPr lvl="1">
              <a:buFont typeface="Helvetica" panose="020B0604020202020204" pitchFamily="34" charset="0"/>
              <a:buChar char="x"/>
            </a:pPr>
            <a:r>
              <a:rPr lang="en-US" dirty="0"/>
              <a:t>No children’s surgery in SAT</a:t>
            </a:r>
          </a:p>
          <a:p>
            <a:pPr lvl="1">
              <a:buFont typeface="Helvetica" panose="020B0604020202020204" pitchFamily="34" charset="0"/>
              <a:buChar char="x"/>
            </a:pPr>
            <a:r>
              <a:rPr lang="en-US" dirty="0"/>
              <a:t>No questions on children’s surgery in qualitative interview tool</a:t>
            </a:r>
          </a:p>
          <a:p>
            <a:endParaRPr lang="en-US" dirty="0"/>
          </a:p>
          <a:p>
            <a:r>
              <a:rPr lang="en-US" dirty="0">
                <a:solidFill>
                  <a:srgbClr val="FF0000"/>
                </a:solidFill>
              </a:rPr>
              <a:t>May be difficult to plan for children’s surgery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4DFCF13A-4368-C042-8379-27EA1864C1B4}"/>
              </a:ext>
            </a:extLst>
          </p:cNvPr>
          <p:cNvSpPr txBox="1"/>
          <p:nvPr/>
        </p:nvSpPr>
        <p:spPr>
          <a:xfrm>
            <a:off x="525380" y="556453"/>
            <a:ext cx="92202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Current Realities for Children’s Surgery</a:t>
            </a:r>
          </a:p>
        </p:txBody>
      </p:sp>
      <p:pic>
        <p:nvPicPr>
          <p:cNvPr id="5" name="Picture 4" descr="Screen Clipping">
            <a:extLst>
              <a:ext uri="{FF2B5EF4-FFF2-40B4-BE49-F238E27FC236}">
                <a16:creationId xmlns:a16="http://schemas.microsoft.com/office/drawing/2014/main" xmlns="" id="{DA2A7A72-76E7-4216-942A-46DFD98541A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55357" y="1280160"/>
            <a:ext cx="8480922" cy="5577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617734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B995CCB3-8156-8C4C-BD01-809D4B69ECAC}"/>
              </a:ext>
            </a:extLst>
          </p:cNvPr>
          <p:cNvSpPr txBox="1"/>
          <p:nvPr/>
        </p:nvSpPr>
        <p:spPr>
          <a:xfrm>
            <a:off x="525380" y="556453"/>
            <a:ext cx="92202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Global Initiative for Children’s Surgery (GICS)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xmlns="" id="{0E8CBA2C-69C7-A74F-B08F-0C443C488B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257800" cy="4351338"/>
          </a:xfrm>
        </p:spPr>
        <p:txBody>
          <a:bodyPr/>
          <a:lstStyle/>
          <a:p>
            <a:r>
              <a:rPr lang="en-US" dirty="0"/>
              <a:t>GICS passionately believes that every child must have access to safe surgical care</a:t>
            </a:r>
          </a:p>
          <a:p>
            <a:endParaRPr lang="en-US" dirty="0"/>
          </a:p>
          <a:p>
            <a:r>
              <a:rPr lang="en-US" dirty="0"/>
              <a:t>Mission is to define and promote </a:t>
            </a:r>
            <a:r>
              <a:rPr lang="en-US" dirty="0">
                <a:solidFill>
                  <a:srgbClr val="4472C4"/>
                </a:solidFill>
              </a:rPr>
              <a:t>Optimal Resources for Children’s Surgery </a:t>
            </a:r>
            <a:r>
              <a:rPr lang="en-US" dirty="0"/>
              <a:t>in resource-poor regions</a:t>
            </a:r>
          </a:p>
        </p:txBody>
      </p:sp>
      <p:pic>
        <p:nvPicPr>
          <p:cNvPr id="9" name="Picture 8" descr="Screen Clipping">
            <a:extLst>
              <a:ext uri="{FF2B5EF4-FFF2-40B4-BE49-F238E27FC236}">
                <a16:creationId xmlns:a16="http://schemas.microsoft.com/office/drawing/2014/main" xmlns="" id="{388469C9-7110-4B0E-AEDE-53F5A2D1AED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80030" y="1194452"/>
            <a:ext cx="4273770" cy="5613689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D68FA0D9-8172-41B6-ACE6-236BB348E8E8}"/>
              </a:ext>
            </a:extLst>
          </p:cNvPr>
          <p:cNvSpPr/>
          <p:nvPr/>
        </p:nvSpPr>
        <p:spPr>
          <a:xfrm>
            <a:off x="1167304" y="4549032"/>
            <a:ext cx="459959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dirty="0">
                <a:solidFill>
                  <a:srgbClr val="006621"/>
                </a:solidFill>
                <a:latin typeface="arial" panose="020B0604020202020204" pitchFamily="34" charset="0"/>
                <a:hlinkClick r:id="rId3"/>
              </a:rPr>
              <a:t>www.globalchildrenssurgery.org</a:t>
            </a:r>
            <a:r>
              <a:rPr lang="en-US" sz="2400" dirty="0">
                <a:solidFill>
                  <a:srgbClr val="006621"/>
                </a:solidFill>
                <a:latin typeface="arial" panose="020B0604020202020204" pitchFamily="34" charset="0"/>
              </a:rPr>
              <a:t>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69230236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B995CCB3-8156-8C4C-BD01-809D4B69ECAC}"/>
              </a:ext>
            </a:extLst>
          </p:cNvPr>
          <p:cNvSpPr txBox="1"/>
          <p:nvPr/>
        </p:nvSpPr>
        <p:spPr>
          <a:xfrm>
            <a:off x="525380" y="556453"/>
            <a:ext cx="92202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Incorporating Children’s Surgery into NSOAP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xmlns="" id="{4AAC1155-ADEE-455F-AE9E-BBF36CCA33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3964" y="1232452"/>
            <a:ext cx="5507121" cy="5787184"/>
          </a:xfrm>
        </p:spPr>
        <p:txBody>
          <a:bodyPr>
            <a:normAutofit lnSpcReduction="10000"/>
          </a:bodyPr>
          <a:lstStyle/>
          <a:p>
            <a:r>
              <a:rPr lang="en-US" dirty="0"/>
              <a:t>Modified the SAT to address children’s surgery in NSOAP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dirty="0"/>
              <a:t>Piloted in Nicaragua &amp; South Sudan (Modified/updated based on feedbacks)</a:t>
            </a:r>
          </a:p>
          <a:p>
            <a:endParaRPr lang="en-US" sz="1100" dirty="0"/>
          </a:p>
          <a:p>
            <a:pPr marL="0" indent="0">
              <a:buNone/>
            </a:pPr>
            <a:r>
              <a:rPr lang="en-US" dirty="0"/>
              <a:t>Recommend: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dirty="0"/>
              <a:t>Incorporate into SAT for baseline assessment to ensure children’s surgery is captured</a:t>
            </a:r>
          </a:p>
          <a:p>
            <a:pPr>
              <a:buFont typeface="Wingdings" panose="05000000000000000000" pitchFamily="2" charset="2"/>
              <a:buChar char="ü"/>
            </a:pPr>
            <a:endParaRPr lang="en-US" sz="1100" dirty="0"/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There are more comprehensive children’s surgery assessment tools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dirty="0">
                <a:solidFill>
                  <a:srgbClr val="2791D5"/>
                </a:solidFill>
              </a:rPr>
              <a:t>Optimal Resources for Children’s Surgery Care (</a:t>
            </a:r>
            <a:r>
              <a:rPr lang="en-US" dirty="0" err="1">
                <a:solidFill>
                  <a:srgbClr val="2791D5"/>
                </a:solidFill>
              </a:rPr>
              <a:t>OReCS</a:t>
            </a:r>
            <a:r>
              <a:rPr lang="en-US" dirty="0">
                <a:solidFill>
                  <a:srgbClr val="2791D5"/>
                </a:solidFill>
              </a:rPr>
              <a:t>)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dirty="0">
                <a:solidFill>
                  <a:srgbClr val="2791D5"/>
                </a:solidFill>
              </a:rPr>
              <a:t>GAPS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dirty="0"/>
              <a:t>More suitable for as stand-alone tools for comprehensive assessment of children’s surgery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7" name="Picture 6" descr="Screen Clipping">
            <a:extLst>
              <a:ext uri="{FF2B5EF4-FFF2-40B4-BE49-F238E27FC236}">
                <a16:creationId xmlns:a16="http://schemas.microsoft.com/office/drawing/2014/main" xmlns="" id="{FF97B922-D1A2-47AA-94B2-CB56A8B4763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701085" y="1079673"/>
            <a:ext cx="6499693" cy="4846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782430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B995CCB3-8156-8C4C-BD01-809D4B69ECAC}"/>
              </a:ext>
            </a:extLst>
          </p:cNvPr>
          <p:cNvSpPr txBox="1"/>
          <p:nvPr/>
        </p:nvSpPr>
        <p:spPr>
          <a:xfrm>
            <a:off x="525380" y="556453"/>
            <a:ext cx="92202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Incorporating Children’s Surgery into NSOAP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xmlns="" id="{4AAC1155-ADEE-455F-AE9E-BBF36CCA33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73124" y="1695532"/>
            <a:ext cx="10091956" cy="4944511"/>
          </a:xfrm>
        </p:spPr>
        <p:txBody>
          <a:bodyPr>
            <a:normAutofit/>
          </a:bodyPr>
          <a:lstStyle/>
          <a:p>
            <a:r>
              <a:rPr lang="en-US" dirty="0"/>
              <a:t>Need to have children’s specific/friendly infrastructure and equipment</a:t>
            </a:r>
          </a:p>
          <a:p>
            <a:endParaRPr lang="en-US" dirty="0"/>
          </a:p>
          <a:p>
            <a:r>
              <a:rPr lang="en-US" dirty="0"/>
              <a:t>Efforts of GICS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dirty="0"/>
              <a:t>Supplement to </a:t>
            </a:r>
            <a:r>
              <a:rPr lang="en-US" dirty="0" err="1"/>
              <a:t>OReCS</a:t>
            </a:r>
            <a:r>
              <a:rPr lang="en-US" dirty="0"/>
              <a:t> (with details)</a:t>
            </a:r>
          </a:p>
          <a:p>
            <a:pPr lvl="1">
              <a:buFont typeface="Wingdings" panose="05000000000000000000" pitchFamily="2" charset="2"/>
              <a:buChar char="ü"/>
            </a:pPr>
            <a:endParaRPr lang="en-US" dirty="0"/>
          </a:p>
          <a:p>
            <a:pPr lvl="1">
              <a:buFont typeface="Wingdings" panose="05000000000000000000" pitchFamily="2" charset="2"/>
              <a:buChar char="ü"/>
            </a:pPr>
            <a:r>
              <a:rPr lang="en-US" dirty="0"/>
              <a:t>Collaborating with Kids Operating Room (</a:t>
            </a:r>
            <a:r>
              <a:rPr lang="en-US" dirty="0">
                <a:solidFill>
                  <a:srgbClr val="4472C4"/>
                </a:solidFill>
              </a:rPr>
              <a:t>Kids OR: </a:t>
            </a:r>
            <a:r>
              <a:rPr lang="en-US" dirty="0">
                <a:solidFill>
                  <a:srgbClr val="FF0000"/>
                </a:solidFill>
                <a:hlinkClick r:id="rId2"/>
              </a:rPr>
              <a:t>www.kidsor.org</a:t>
            </a:r>
            <a:r>
              <a:rPr lang="en-US" dirty="0"/>
              <a:t>) </a:t>
            </a:r>
          </a:p>
          <a:p>
            <a:pPr lvl="1">
              <a:buFont typeface="Wingdings" panose="05000000000000000000" pitchFamily="2" charset="2"/>
              <a:buChar char="ü"/>
            </a:pPr>
            <a:endParaRPr lang="en-US" dirty="0"/>
          </a:p>
          <a:p>
            <a:pPr lvl="1">
              <a:buFont typeface="Wingdings" panose="05000000000000000000" pitchFamily="2" charset="2"/>
              <a:buChar char="ü"/>
            </a:pPr>
            <a:r>
              <a:rPr lang="en-US" dirty="0"/>
              <a:t>Recommendation on</a:t>
            </a:r>
            <a:r>
              <a:rPr lang="en-US" dirty="0">
                <a:solidFill>
                  <a:srgbClr val="2791D5"/>
                </a:solidFill>
              </a:rPr>
              <a:t> National Children’s Hospital</a:t>
            </a:r>
          </a:p>
          <a:p>
            <a:pPr lvl="2">
              <a:buFont typeface="Wingdings" panose="05000000000000000000" pitchFamily="2" charset="2"/>
              <a:buChar char="v"/>
            </a:pPr>
            <a:r>
              <a:rPr lang="en-US" dirty="0"/>
              <a:t>Advanced care</a:t>
            </a:r>
          </a:p>
          <a:p>
            <a:pPr lvl="2">
              <a:buFont typeface="Wingdings" panose="05000000000000000000" pitchFamily="2" charset="2"/>
              <a:buChar char="v"/>
            </a:pPr>
            <a:r>
              <a:rPr lang="en-US" dirty="0"/>
              <a:t>Training</a:t>
            </a:r>
          </a:p>
          <a:p>
            <a:pPr lvl="2">
              <a:buFont typeface="Wingdings" panose="05000000000000000000" pitchFamily="2" charset="2"/>
              <a:buChar char="v"/>
            </a:pPr>
            <a:r>
              <a:rPr lang="en-US" dirty="0"/>
              <a:t>Standards</a:t>
            </a:r>
          </a:p>
          <a:p>
            <a:pPr lvl="2">
              <a:buFont typeface="Wingdings" panose="05000000000000000000" pitchFamily="2" charset="2"/>
              <a:buChar char="v"/>
            </a:pPr>
            <a:r>
              <a:rPr lang="en-US" dirty="0"/>
              <a:t>Research</a:t>
            </a:r>
          </a:p>
          <a:p>
            <a:pPr lvl="2">
              <a:buFont typeface="Wingdings" panose="05000000000000000000" pitchFamily="2" charset="2"/>
              <a:buChar char="v"/>
            </a:pPr>
            <a:r>
              <a:rPr lang="en-US" dirty="0"/>
              <a:t>Advocacy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F7169597-39A9-498A-AF03-05B9C368E888}"/>
              </a:ext>
            </a:extLst>
          </p:cNvPr>
          <p:cNvSpPr txBox="1"/>
          <p:nvPr/>
        </p:nvSpPr>
        <p:spPr>
          <a:xfrm>
            <a:off x="525380" y="1233867"/>
            <a:ext cx="43874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Infrastructure</a:t>
            </a:r>
          </a:p>
        </p:txBody>
      </p:sp>
    </p:spTree>
    <p:extLst>
      <p:ext uri="{BB962C8B-B14F-4D97-AF65-F5344CB8AC3E}">
        <p14:creationId xmlns:p14="http://schemas.microsoft.com/office/powerpoint/2010/main" val="179844904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B995CCB3-8156-8C4C-BD01-809D4B69ECAC}"/>
              </a:ext>
            </a:extLst>
          </p:cNvPr>
          <p:cNvSpPr txBox="1"/>
          <p:nvPr/>
        </p:nvSpPr>
        <p:spPr>
          <a:xfrm>
            <a:off x="525380" y="556453"/>
            <a:ext cx="92202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Incorporating Children’s Surgery into NSOAP</a:t>
            </a:r>
          </a:p>
        </p:txBody>
      </p:sp>
      <p:pic>
        <p:nvPicPr>
          <p:cNvPr id="5" name="Content Placeholder 4" descr="Screen Clipping">
            <a:extLst>
              <a:ext uri="{FF2B5EF4-FFF2-40B4-BE49-F238E27FC236}">
                <a16:creationId xmlns:a16="http://schemas.microsoft.com/office/drawing/2014/main" xmlns="" id="{39D6C559-8252-4AA7-977B-2CCAF4EBEBA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631791" y="1079673"/>
            <a:ext cx="7034829" cy="6035040"/>
          </a:xfrm>
        </p:spPr>
      </p:pic>
      <p:pic>
        <p:nvPicPr>
          <p:cNvPr id="7" name="Picture 6" descr="Screen Clipping">
            <a:extLst>
              <a:ext uri="{FF2B5EF4-FFF2-40B4-BE49-F238E27FC236}">
                <a16:creationId xmlns:a16="http://schemas.microsoft.com/office/drawing/2014/main" xmlns="" id="{D6AEA547-A152-4C6D-8F41-78B6831D70C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41938" y="1131142"/>
            <a:ext cx="7131417" cy="6699594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79D4E125-2C58-48A2-92C8-069AAF3E2080}"/>
              </a:ext>
            </a:extLst>
          </p:cNvPr>
          <p:cNvSpPr txBox="1"/>
          <p:nvPr/>
        </p:nvSpPr>
        <p:spPr>
          <a:xfrm>
            <a:off x="115260" y="1180316"/>
            <a:ext cx="451653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Children’s Surgical Procedures (Based on </a:t>
            </a:r>
            <a:r>
              <a:rPr lang="en-US" sz="2400" dirty="0" err="1">
                <a:solidFill>
                  <a:srgbClr val="FF0000"/>
                </a:solidFill>
              </a:rPr>
              <a:t>OReCS</a:t>
            </a:r>
            <a:r>
              <a:rPr lang="en-US" sz="2400" dirty="0">
                <a:solidFill>
                  <a:srgbClr val="FF0000"/>
                </a:solidFill>
              </a:rPr>
              <a:t>)</a:t>
            </a:r>
          </a:p>
        </p:txBody>
      </p:sp>
      <p:pic>
        <p:nvPicPr>
          <p:cNvPr id="10" name="Picture 9" descr="Screen Clipping">
            <a:extLst>
              <a:ext uri="{FF2B5EF4-FFF2-40B4-BE49-F238E27FC236}">
                <a16:creationId xmlns:a16="http://schemas.microsoft.com/office/drawing/2014/main" xmlns="" id="{14355CAE-30F4-4585-92E9-157BE850EB9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34437" y="2059984"/>
            <a:ext cx="8257563" cy="3108960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DBA70FC7-4288-4877-9CD9-8A0F072C65AE}"/>
              </a:ext>
            </a:extLst>
          </p:cNvPr>
          <p:cNvSpPr txBox="1"/>
          <p:nvPr/>
        </p:nvSpPr>
        <p:spPr>
          <a:xfrm>
            <a:off x="293615" y="2011313"/>
            <a:ext cx="364082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ü"/>
            </a:pPr>
            <a:r>
              <a:rPr lang="en-US" sz="2400" dirty="0"/>
              <a:t>Although no children’s Bellwethers, there are common essential children’s surgical procedures at various levels of surgical care</a:t>
            </a:r>
          </a:p>
        </p:txBody>
      </p:sp>
    </p:spTree>
    <p:extLst>
      <p:ext uri="{BB962C8B-B14F-4D97-AF65-F5344CB8AC3E}">
        <p14:creationId xmlns:p14="http://schemas.microsoft.com/office/powerpoint/2010/main" val="9842180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B995CCB3-8156-8C4C-BD01-809D4B69ECAC}"/>
              </a:ext>
            </a:extLst>
          </p:cNvPr>
          <p:cNvSpPr txBox="1"/>
          <p:nvPr/>
        </p:nvSpPr>
        <p:spPr>
          <a:xfrm>
            <a:off x="525380" y="556453"/>
            <a:ext cx="92202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Incorporating Children’s Surgery into NSOAP</a:t>
            </a:r>
          </a:p>
        </p:txBody>
      </p:sp>
      <p:pic>
        <p:nvPicPr>
          <p:cNvPr id="9" name="Content Placeholder 8" descr="Screen Clipping">
            <a:extLst>
              <a:ext uri="{FF2B5EF4-FFF2-40B4-BE49-F238E27FC236}">
                <a16:creationId xmlns:a16="http://schemas.microsoft.com/office/drawing/2014/main" xmlns="" id="{AE312A84-7C13-487B-8E3B-02BAC3B8E73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522183" y="1079672"/>
            <a:ext cx="8021430" cy="5778327"/>
          </a:xfr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32E4E501-3013-46E2-B850-FD3814084C5D}"/>
              </a:ext>
            </a:extLst>
          </p:cNvPr>
          <p:cNvSpPr txBox="1"/>
          <p:nvPr/>
        </p:nvSpPr>
        <p:spPr>
          <a:xfrm>
            <a:off x="222837" y="1298602"/>
            <a:ext cx="318119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Volume/Quality/Safety of Children’s Surgery </a:t>
            </a:r>
          </a:p>
        </p:txBody>
      </p:sp>
    </p:spTree>
    <p:extLst>
      <p:ext uri="{BB962C8B-B14F-4D97-AF65-F5344CB8AC3E}">
        <p14:creationId xmlns:p14="http://schemas.microsoft.com/office/powerpoint/2010/main" val="292328315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B995CCB3-8156-8C4C-BD01-809D4B69ECAC}"/>
              </a:ext>
            </a:extLst>
          </p:cNvPr>
          <p:cNvSpPr txBox="1"/>
          <p:nvPr/>
        </p:nvSpPr>
        <p:spPr>
          <a:xfrm>
            <a:off x="525380" y="556453"/>
            <a:ext cx="92202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Incorporating Children’s Surgery into NSOAP</a:t>
            </a:r>
          </a:p>
        </p:txBody>
      </p:sp>
      <p:pic>
        <p:nvPicPr>
          <p:cNvPr id="11" name="Content Placeholder 10" descr="A screenshot of a cell phone&#10;&#10;Description generated with very high confidence">
            <a:extLst>
              <a:ext uri="{FF2B5EF4-FFF2-40B4-BE49-F238E27FC236}">
                <a16:creationId xmlns:a16="http://schemas.microsoft.com/office/drawing/2014/main" xmlns="" id="{821685EE-6560-4438-9D02-E3FF6E8DF76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323797" y="1079673"/>
            <a:ext cx="6421784" cy="5760720"/>
          </a:xfr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5FA911BE-4100-42B2-9943-F0AA8DA059DD}"/>
              </a:ext>
            </a:extLst>
          </p:cNvPr>
          <p:cNvSpPr txBox="1"/>
          <p:nvPr/>
        </p:nvSpPr>
        <p:spPr>
          <a:xfrm>
            <a:off x="245888" y="1313970"/>
            <a:ext cx="304287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Human Resources for Children’s Surgery</a:t>
            </a:r>
          </a:p>
        </p:txBody>
      </p:sp>
    </p:spTree>
    <p:extLst>
      <p:ext uri="{BB962C8B-B14F-4D97-AF65-F5344CB8AC3E}">
        <p14:creationId xmlns:p14="http://schemas.microsoft.com/office/powerpoint/2010/main" val="241460993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B995CCB3-8156-8C4C-BD01-809D4B69ECAC}"/>
              </a:ext>
            </a:extLst>
          </p:cNvPr>
          <p:cNvSpPr txBox="1"/>
          <p:nvPr/>
        </p:nvSpPr>
        <p:spPr>
          <a:xfrm>
            <a:off x="525380" y="556453"/>
            <a:ext cx="92202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Incorporating Children’s Surgery into NSOAP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5FA911BE-4100-42B2-9943-F0AA8DA059DD}"/>
              </a:ext>
            </a:extLst>
          </p:cNvPr>
          <p:cNvSpPr txBox="1"/>
          <p:nvPr/>
        </p:nvSpPr>
        <p:spPr>
          <a:xfrm>
            <a:off x="245889" y="1313970"/>
            <a:ext cx="291641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Human Resources for Children’s Surgery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xmlns="" id="{F8D9F17C-5B16-456E-81F9-3872C9BF47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3" y="2301239"/>
            <a:ext cx="10383979" cy="3875723"/>
          </a:xfrm>
        </p:spPr>
        <p:txBody>
          <a:bodyPr/>
          <a:lstStyle/>
          <a:p>
            <a:r>
              <a:rPr lang="en-US" dirty="0"/>
              <a:t>What about nursing care?</a:t>
            </a:r>
          </a:p>
          <a:p>
            <a:pPr marL="457205" lvl="1" indent="0">
              <a:buNone/>
            </a:pPr>
            <a:r>
              <a:rPr lang="en-US" sz="3200" b="1" dirty="0" err="1">
                <a:solidFill>
                  <a:srgbClr val="FF0000"/>
                </a:solidFill>
              </a:rPr>
              <a:t>X</a:t>
            </a:r>
            <a:r>
              <a:rPr lang="en-US" dirty="0" err="1"/>
              <a:t>Not</a:t>
            </a:r>
            <a:r>
              <a:rPr lang="en-US" dirty="0"/>
              <a:t> currently part of SAO</a:t>
            </a:r>
          </a:p>
          <a:p>
            <a:endParaRPr lang="en-US" dirty="0"/>
          </a:p>
          <a:p>
            <a:r>
              <a:rPr lang="en-US" dirty="0"/>
              <a:t>Experience from </a:t>
            </a:r>
            <a:r>
              <a:rPr lang="en-US" dirty="0">
                <a:solidFill>
                  <a:srgbClr val="2791D5"/>
                </a:solidFill>
              </a:rPr>
              <a:t>NSOAP-Nigeria</a:t>
            </a:r>
            <a:r>
              <a:rPr lang="en-US" dirty="0"/>
              <a:t>,</a:t>
            </a:r>
            <a:r>
              <a:rPr lang="en-US" dirty="0">
                <a:solidFill>
                  <a:srgbClr val="2791D5"/>
                </a:solidFill>
              </a:rPr>
              <a:t> WACS Surgical Plan </a:t>
            </a:r>
            <a:r>
              <a:rPr lang="en-US" dirty="0"/>
              <a:t>&amp; </a:t>
            </a:r>
            <a:r>
              <a:rPr lang="en-US" dirty="0">
                <a:solidFill>
                  <a:srgbClr val="2791D5"/>
                </a:solidFill>
              </a:rPr>
              <a:t>GICS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/>
              <a:t>		</a:t>
            </a:r>
          </a:p>
          <a:p>
            <a:pPr marL="0" indent="0">
              <a:buNone/>
            </a:pPr>
            <a:r>
              <a:rPr lang="en-US" sz="4400" dirty="0">
                <a:solidFill>
                  <a:srgbClr val="FF0000"/>
                </a:solidFill>
              </a:rPr>
              <a:t>	    NSOANP</a:t>
            </a:r>
            <a:r>
              <a:rPr lang="en-US" sz="4400" dirty="0"/>
              <a:t> (?</a:t>
            </a:r>
            <a:r>
              <a:rPr lang="en-US" sz="4400" b="1" dirty="0"/>
              <a:t>NNSOAP</a:t>
            </a:r>
            <a:r>
              <a:rPr lang="en-US" sz="4400" dirty="0"/>
              <a:t>)</a:t>
            </a:r>
          </a:p>
        </p:txBody>
      </p:sp>
      <p:sp>
        <p:nvSpPr>
          <p:cNvPr id="6" name="Arrow: Down 5">
            <a:extLst>
              <a:ext uri="{FF2B5EF4-FFF2-40B4-BE49-F238E27FC236}">
                <a16:creationId xmlns:a16="http://schemas.microsoft.com/office/drawing/2014/main" xmlns="" id="{1D3235BD-82EF-40E8-87F8-94BAF8C17555}"/>
              </a:ext>
            </a:extLst>
          </p:cNvPr>
          <p:cNvSpPr/>
          <p:nvPr/>
        </p:nvSpPr>
        <p:spPr>
          <a:xfrm flipH="1">
            <a:off x="4562764" y="4239100"/>
            <a:ext cx="886690" cy="807720"/>
          </a:xfrm>
          <a:prstGeom prst="down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207356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B995CCB3-8156-8C4C-BD01-809D4B69ECAC}"/>
              </a:ext>
            </a:extLst>
          </p:cNvPr>
          <p:cNvSpPr txBox="1"/>
          <p:nvPr/>
        </p:nvSpPr>
        <p:spPr>
          <a:xfrm>
            <a:off x="525380" y="556453"/>
            <a:ext cx="9220201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Incorporating Children’s Surgery into NSOAP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D6B25A49-3C88-4F60-BE72-A74BFDD8086D}"/>
              </a:ext>
            </a:extLst>
          </p:cNvPr>
          <p:cNvSpPr/>
          <p:nvPr/>
        </p:nvSpPr>
        <p:spPr>
          <a:xfrm>
            <a:off x="8131385" y="1344394"/>
            <a:ext cx="410490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Financing of Children’s Surgery</a:t>
            </a:r>
          </a:p>
        </p:txBody>
      </p:sp>
      <p:pic>
        <p:nvPicPr>
          <p:cNvPr id="8" name="Content Placeholder 7" descr="A screenshot of a social media post&#10;&#10;Description generated with very high confidence">
            <a:extLst>
              <a:ext uri="{FF2B5EF4-FFF2-40B4-BE49-F238E27FC236}">
                <a16:creationId xmlns:a16="http://schemas.microsoft.com/office/drawing/2014/main" xmlns="" id="{E4DAD3FE-8C4A-4B2B-A907-9929A853FBF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20595" y="1005840"/>
            <a:ext cx="7910790" cy="5852160"/>
          </a:xfr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19D199CB-A143-4131-AAF2-C570329467AD}"/>
              </a:ext>
            </a:extLst>
          </p:cNvPr>
          <p:cNvSpPr txBox="1"/>
          <p:nvPr/>
        </p:nvSpPr>
        <p:spPr>
          <a:xfrm>
            <a:off x="8254767" y="1806059"/>
            <a:ext cx="3716638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2400" dirty="0"/>
              <a:t>More than ever, we need to work with donors and groups interested in children’s surgery and child health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en-US" sz="2400" dirty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2400" dirty="0"/>
              <a:t>Financing of specific aspects of children’s surgery (e.g. Kids OR)</a:t>
            </a:r>
          </a:p>
        </p:txBody>
      </p:sp>
    </p:spTree>
    <p:extLst>
      <p:ext uri="{BB962C8B-B14F-4D97-AF65-F5344CB8AC3E}">
        <p14:creationId xmlns:p14="http://schemas.microsoft.com/office/powerpoint/2010/main" val="39836511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B3E424F0-8707-450B-9693-F75333ED68F3}"/>
              </a:ext>
            </a:extLst>
          </p:cNvPr>
          <p:cNvSpPr txBox="1"/>
          <p:nvPr/>
        </p:nvSpPr>
        <p:spPr>
          <a:xfrm>
            <a:off x="12169" y="535541"/>
            <a:ext cx="92202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Demographics for Children in LMIC’s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3D5AEF0F-D96E-4C1C-9570-D49DF1621B0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</p:txBody>
      </p:sp>
      <p:graphicFrame>
        <p:nvGraphicFramePr>
          <p:cNvPr id="12" name="Content Placeholder 9">
            <a:extLst>
              <a:ext uri="{FF2B5EF4-FFF2-40B4-BE49-F238E27FC236}">
                <a16:creationId xmlns:a16="http://schemas.microsoft.com/office/drawing/2014/main" xmlns="" id="{30E50F56-0388-41CD-98D1-612A6628FE3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61753846"/>
              </p:ext>
            </p:extLst>
          </p:nvPr>
        </p:nvGraphicFramePr>
        <p:xfrm>
          <a:off x="12169" y="2187272"/>
          <a:ext cx="5570619" cy="232219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17807">
                  <a:extLst>
                    <a:ext uri="{9D8B030D-6E8A-4147-A177-3AD203B41FA5}">
                      <a16:colId xmlns:a16="http://schemas.microsoft.com/office/drawing/2014/main" xmlns="" val="4068185373"/>
                    </a:ext>
                  </a:extLst>
                </a:gridCol>
                <a:gridCol w="1743075">
                  <a:extLst>
                    <a:ext uri="{9D8B030D-6E8A-4147-A177-3AD203B41FA5}">
                      <a16:colId xmlns:a16="http://schemas.microsoft.com/office/drawing/2014/main" xmlns="" val="1278149862"/>
                    </a:ext>
                  </a:extLst>
                </a:gridCol>
                <a:gridCol w="1709737">
                  <a:extLst>
                    <a:ext uri="{9D8B030D-6E8A-4147-A177-3AD203B41FA5}">
                      <a16:colId xmlns:a16="http://schemas.microsoft.com/office/drawing/2014/main" xmlns="" val="2702291197"/>
                    </a:ext>
                  </a:extLst>
                </a:gridCol>
              </a:tblGrid>
              <a:tr h="460058">
                <a:tc>
                  <a:txBody>
                    <a:bodyPr/>
                    <a:lstStyle/>
                    <a:p>
                      <a:r>
                        <a:rPr lang="en-US" sz="2000" dirty="0"/>
                        <a:t>Demographic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LMICs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United States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864502283"/>
                  </a:ext>
                </a:extLst>
              </a:tr>
              <a:tr h="460058">
                <a:tc>
                  <a:txBody>
                    <a:bodyPr/>
                    <a:lstStyle/>
                    <a:p>
                      <a:r>
                        <a:rPr lang="en-US" sz="2000" dirty="0"/>
                        <a:t>% of Population &lt;15 years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31 – 50%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19%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23400581"/>
                  </a:ext>
                </a:extLst>
              </a:tr>
              <a:tr h="460058">
                <a:tc>
                  <a:txBody>
                    <a:bodyPr/>
                    <a:lstStyle/>
                    <a:p>
                      <a:r>
                        <a:rPr lang="en-US" sz="2000" dirty="0"/>
                        <a:t>% of Population &lt;18 years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&gt;50%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23%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00932243"/>
                  </a:ext>
                </a:extLst>
              </a:tr>
              <a:tr h="460058">
                <a:tc>
                  <a:txBody>
                    <a:bodyPr/>
                    <a:lstStyle/>
                    <a:p>
                      <a:r>
                        <a:rPr lang="en-US" sz="2000" dirty="0"/>
                        <a:t>Birth rate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3 – 4.4% (SSA)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1.3%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702173231"/>
                  </a:ext>
                </a:extLst>
              </a:tr>
            </a:tbl>
          </a:graphicData>
        </a:graphic>
      </p:graphicFrame>
      <p:pic>
        <p:nvPicPr>
          <p:cNvPr id="4" name="Picture 3" descr="Screen Clipping">
            <a:extLst>
              <a:ext uri="{FF2B5EF4-FFF2-40B4-BE49-F238E27FC236}">
                <a16:creationId xmlns:a16="http://schemas.microsoft.com/office/drawing/2014/main" xmlns="" id="{3280DA1A-9087-485E-B399-0D16D7484F2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45511" y="457200"/>
            <a:ext cx="5771015" cy="64008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3EB22043-37A8-4281-A640-C7BA0F3AFC43}"/>
              </a:ext>
            </a:extLst>
          </p:cNvPr>
          <p:cNvSpPr/>
          <p:nvPr/>
        </p:nvSpPr>
        <p:spPr>
          <a:xfrm>
            <a:off x="10477423" y="6581001"/>
            <a:ext cx="1626279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>
                <a:hlinkClick r:id="rId4"/>
              </a:rPr>
              <a:t>www.indexmundi.com</a:t>
            </a:r>
            <a:r>
              <a:rPr lang="en-US" sz="1200" dirty="0"/>
              <a:t>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F111736D-CF4D-4D44-90DA-9EE0204E4CB2}"/>
              </a:ext>
            </a:extLst>
          </p:cNvPr>
          <p:cNvSpPr txBox="1"/>
          <p:nvPr/>
        </p:nvSpPr>
        <p:spPr>
          <a:xfrm>
            <a:off x="0" y="2168659"/>
            <a:ext cx="12191999" cy="341632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txBody>
          <a:bodyPr wrap="square" rtlCol="0">
            <a:spAutoFit/>
          </a:bodyPr>
          <a:lstStyle/>
          <a:p>
            <a:pPr marL="274320"/>
            <a:r>
              <a:rPr lang="en-US" sz="3200" b="1" dirty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5 billion people lack access to safe, affordable surgical and anaesthesia care when needed:</a:t>
            </a:r>
          </a:p>
          <a:p>
            <a:endParaRPr lang="en-US" sz="3200" b="1" dirty="0">
              <a:ln>
                <a:solidFill>
                  <a:schemeClr val="accent1">
                    <a:lumMod val="20000"/>
                    <a:lumOff val="80000"/>
                  </a:schemeClr>
                </a:solidFill>
              </a:ln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457200" indent="-342905">
              <a:buFont typeface="Wingdings" panose="05000000000000000000" pitchFamily="2" charset="2"/>
              <a:buChar char="ü"/>
            </a:pPr>
            <a:r>
              <a:rPr lang="en-US" sz="3200" b="1" dirty="0">
                <a:ln>
                  <a:solidFill>
                    <a:schemeClr val="accent1">
                      <a:lumMod val="20000"/>
                      <a:lumOff val="80000"/>
                    </a:schemeClr>
                  </a:solidFill>
                </a:ln>
                <a:solidFill>
                  <a:srgbClr val="FFFF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May translate to &gt;2 billion children without access to safe, affordable surgical and anaesthesia care when needed:</a:t>
            </a:r>
          </a:p>
          <a:p>
            <a:pPr marL="800110" lvl="1" indent="-342905">
              <a:buFont typeface="Wingdings" panose="05000000000000000000" pitchFamily="2" charset="2"/>
              <a:buChar char="v"/>
            </a:pPr>
            <a:r>
              <a:rPr lang="en-US" sz="2800" dirty="0">
                <a:ln>
                  <a:solidFill>
                    <a:schemeClr val="accent1">
                      <a:lumMod val="20000"/>
                      <a:lumOff val="80000"/>
                    </a:schemeClr>
                  </a:solidFill>
                </a:ln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Situation may actually be worse, as the workforce for children’s surgery is seriously limited compared to adults</a:t>
            </a:r>
          </a:p>
        </p:txBody>
      </p:sp>
    </p:spTree>
    <p:extLst>
      <p:ext uri="{BB962C8B-B14F-4D97-AF65-F5344CB8AC3E}">
        <p14:creationId xmlns:p14="http://schemas.microsoft.com/office/powerpoint/2010/main" val="18807703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B995CCB3-8156-8C4C-BD01-809D4B69ECAC}"/>
              </a:ext>
            </a:extLst>
          </p:cNvPr>
          <p:cNvSpPr txBox="1"/>
          <p:nvPr/>
        </p:nvSpPr>
        <p:spPr>
          <a:xfrm>
            <a:off x="525380" y="556453"/>
            <a:ext cx="92202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Incorporating Children’s Surgery into NSOAP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xmlns="" id="{0E8CBA2C-69C7-A74F-B08F-0C443C488B3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Need for </a:t>
            </a:r>
            <a:r>
              <a:rPr lang="en-US" dirty="0">
                <a:solidFill>
                  <a:srgbClr val="4472C4"/>
                </a:solidFill>
              </a:rPr>
              <a:t>National Children’s Surgery Coordinator </a:t>
            </a:r>
          </a:p>
          <a:p>
            <a:endParaRPr lang="en-US" dirty="0"/>
          </a:p>
          <a:p>
            <a:r>
              <a:rPr lang="en-US" dirty="0"/>
              <a:t>Need for </a:t>
            </a:r>
            <a:r>
              <a:rPr lang="en-US" dirty="0">
                <a:solidFill>
                  <a:srgbClr val="4472C4"/>
                </a:solidFill>
              </a:rPr>
              <a:t>Children’s Surgery Desk </a:t>
            </a:r>
            <a:r>
              <a:rPr lang="en-US" dirty="0"/>
              <a:t>at </a:t>
            </a:r>
            <a:r>
              <a:rPr lang="en-US" dirty="0" err="1"/>
              <a:t>MoHs</a:t>
            </a:r>
            <a:r>
              <a:rPr lang="en-US" dirty="0"/>
              <a:t> (in addition to Surgery Desk)</a:t>
            </a:r>
          </a:p>
          <a:p>
            <a:endParaRPr lang="en-US" dirty="0"/>
          </a:p>
          <a:p>
            <a:r>
              <a:rPr lang="en-US" dirty="0"/>
              <a:t>Inclusion in country’s </a:t>
            </a:r>
            <a:r>
              <a:rPr lang="en-US" dirty="0">
                <a:solidFill>
                  <a:srgbClr val="4472C4"/>
                </a:solidFill>
              </a:rPr>
              <a:t>National Child Health Plan/Policy</a:t>
            </a:r>
          </a:p>
          <a:p>
            <a:endParaRPr lang="en-US" dirty="0">
              <a:solidFill>
                <a:srgbClr val="4472C4"/>
              </a:solidFill>
            </a:endParaRPr>
          </a:p>
          <a:p>
            <a:r>
              <a:rPr lang="en-US" dirty="0"/>
              <a:t>Inclusion in existing (and any new) </a:t>
            </a:r>
            <a:r>
              <a:rPr lang="en-US" dirty="0">
                <a:solidFill>
                  <a:srgbClr val="4472C4"/>
                </a:solidFill>
              </a:rPr>
              <a:t>Maternal and Child Health </a:t>
            </a:r>
            <a:r>
              <a:rPr lang="en-US" dirty="0"/>
              <a:t>programmes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1FECEE7E-CEE8-4C60-B56D-C59E4C06F499}"/>
              </a:ext>
            </a:extLst>
          </p:cNvPr>
          <p:cNvSpPr txBox="1"/>
          <p:nvPr/>
        </p:nvSpPr>
        <p:spPr>
          <a:xfrm>
            <a:off x="838203" y="1181100"/>
            <a:ext cx="1076705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Create National Children’s Surgical Plan within NNSOAPs</a:t>
            </a:r>
          </a:p>
        </p:txBody>
      </p:sp>
    </p:spTree>
    <p:extLst>
      <p:ext uri="{BB962C8B-B14F-4D97-AF65-F5344CB8AC3E}">
        <p14:creationId xmlns:p14="http://schemas.microsoft.com/office/powerpoint/2010/main" val="64082699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B995CCB3-8156-8C4C-BD01-809D4B69ECAC}"/>
              </a:ext>
            </a:extLst>
          </p:cNvPr>
          <p:cNvSpPr txBox="1"/>
          <p:nvPr/>
        </p:nvSpPr>
        <p:spPr>
          <a:xfrm>
            <a:off x="525380" y="556453"/>
            <a:ext cx="92202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Incorporating Children’s Surgery into NSOAP</a:t>
            </a:r>
          </a:p>
        </p:txBody>
      </p:sp>
      <p:sp>
        <p:nvSpPr>
          <p:cNvPr id="5" name="Content Placeholder 5">
            <a:extLst>
              <a:ext uri="{FF2B5EF4-FFF2-40B4-BE49-F238E27FC236}">
                <a16:creationId xmlns:a16="http://schemas.microsoft.com/office/drawing/2014/main" xmlns="" id="{B5B0A580-2BE6-4FF8-A487-4D4509C6ACFA}"/>
              </a:ext>
            </a:extLst>
          </p:cNvPr>
          <p:cNvSpPr txBox="1">
            <a:spLocks/>
          </p:cNvSpPr>
          <p:nvPr/>
        </p:nvSpPr>
        <p:spPr>
          <a:xfrm>
            <a:off x="342900" y="1582580"/>
            <a:ext cx="8153400" cy="5046820"/>
          </a:xfrm>
          <a:prstGeom prst="rect">
            <a:avLst/>
          </a:prstGeom>
        </p:spPr>
        <p:txBody>
          <a:bodyPr>
            <a:noAutofit/>
          </a:bodyPr>
          <a:lstStyle>
            <a:lvl1pPr marL="228603" indent="-228603" algn="l" defTabSz="914411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8" indent="-228603" algn="l" defTabSz="914411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14" indent="-228603" algn="l" defTabSz="914411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20" indent="-228603" algn="l" defTabSz="914411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26" indent="-228603" algn="l" defTabSz="914411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32" indent="-228603" algn="l" defTabSz="914411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37" indent="-228603" algn="l" defTabSz="914411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43" indent="-228603" algn="l" defTabSz="914411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48" indent="-228603" algn="l" defTabSz="914411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 err="1">
                <a:latin typeface="Helvetica" panose="020B0604020202020204" pitchFamily="34" charset="0"/>
                <a:cs typeface="Helvetica" panose="020B0604020202020204" pitchFamily="34" charset="0"/>
              </a:rPr>
              <a:t>MoH</a:t>
            </a:r>
            <a:r>
              <a:rPr lang="en-US" sz="2400" dirty="0">
                <a:latin typeface="Helvetica" panose="020B0604020202020204" pitchFamily="34" charset="0"/>
                <a:cs typeface="Helvetica" panose="020B0604020202020204" pitchFamily="34" charset="0"/>
              </a:rPr>
              <a:t> and it’s relevant child health/family health departments</a:t>
            </a:r>
          </a:p>
          <a:p>
            <a:pPr marL="457206" lvl="1" indent="0">
              <a:buFont typeface="Arial"/>
              <a:buNone/>
            </a:pPr>
            <a:r>
              <a:rPr lang="en-US" sz="1600" dirty="0">
                <a:latin typeface="Helvetica" panose="020B0604020202020204" pitchFamily="34" charset="0"/>
                <a:cs typeface="Helvetica" panose="020B0604020202020204" pitchFamily="34" charset="0"/>
              </a:rPr>
              <a:t>Identify relevant stakeholders</a:t>
            </a:r>
          </a:p>
          <a:p>
            <a:pPr marL="457206" lvl="1" indent="0">
              <a:buFont typeface="Arial"/>
              <a:buNone/>
            </a:pPr>
            <a:r>
              <a:rPr lang="en-US" sz="1600" dirty="0">
                <a:latin typeface="Helvetica" panose="020B0604020202020204" pitchFamily="34" charset="0"/>
                <a:cs typeface="Helvetica" panose="020B0604020202020204" pitchFamily="34" charset="0"/>
              </a:rPr>
              <a:t>Bring these stakeholders together to discuss/plan for children’s surgery</a:t>
            </a:r>
          </a:p>
          <a:p>
            <a:endParaRPr lang="en-US" sz="10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r>
              <a:rPr lang="en-US" sz="2400" dirty="0">
                <a:latin typeface="Helvetica" panose="020B0604020202020204" pitchFamily="34" charset="0"/>
                <a:cs typeface="Helvetica" panose="020B0604020202020204" pitchFamily="34" charset="0"/>
              </a:rPr>
              <a:t>Prioritize children’s surgery within ALL existing child health framework/programmes</a:t>
            </a:r>
          </a:p>
          <a:p>
            <a:endParaRPr lang="en-US" sz="10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r>
              <a:rPr lang="en-US" sz="2400" dirty="0">
                <a:latin typeface="Helvetica" panose="020B0604020202020204" pitchFamily="34" charset="0"/>
                <a:cs typeface="Helvetica" panose="020B0604020202020204" pitchFamily="34" charset="0"/>
              </a:rPr>
              <a:t>‘Piggyback’ on other essential service strengthening</a:t>
            </a:r>
          </a:p>
          <a:p>
            <a:endParaRPr lang="en-US" sz="10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r>
              <a:rPr lang="en-US" sz="2400" dirty="0">
                <a:latin typeface="Helvetica" panose="020B0604020202020204" pitchFamily="34" charset="0"/>
                <a:cs typeface="Helvetica" panose="020B0604020202020204" pitchFamily="34" charset="0"/>
              </a:rPr>
              <a:t>Encourage institutional, regional (within country) national stakeholders meeting for children’s providers </a:t>
            </a:r>
            <a:r>
              <a:rPr lang="en-US" sz="1600" dirty="0">
                <a:solidFill>
                  <a:srgbClr val="FF00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(Should not wait for surgical plan to do this)</a:t>
            </a:r>
          </a:p>
          <a:p>
            <a:endParaRPr lang="en-US" sz="24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endParaRPr lang="en-US" sz="2400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6" name="Content Placeholder 7">
            <a:extLst>
              <a:ext uri="{FF2B5EF4-FFF2-40B4-BE49-F238E27FC236}">
                <a16:creationId xmlns:a16="http://schemas.microsoft.com/office/drawing/2014/main" xmlns="" id="{D7A54DDD-A71B-4729-B4DE-76F3BE0787E6}"/>
              </a:ext>
            </a:extLst>
          </p:cNvPr>
          <p:cNvSpPr txBox="1">
            <a:spLocks/>
          </p:cNvSpPr>
          <p:nvPr/>
        </p:nvSpPr>
        <p:spPr>
          <a:xfrm>
            <a:off x="8496300" y="1976900"/>
            <a:ext cx="3170320" cy="4126720"/>
          </a:xfrm>
          <a:prstGeom prst="rect">
            <a:avLst/>
          </a:prstGeom>
        </p:spPr>
        <p:txBody>
          <a:bodyPr>
            <a:normAutofit fontScale="92500"/>
          </a:bodyPr>
          <a:lstStyle>
            <a:lvl1pPr marL="228603" indent="-228603" algn="l" defTabSz="914411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8" indent="-228603" algn="l" defTabSz="914411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14" indent="-228603" algn="l" defTabSz="914411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20" indent="-228603" algn="l" defTabSz="914411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26" indent="-228603" algn="l" defTabSz="914411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32" indent="-228603" algn="l" defTabSz="914411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37" indent="-228603" algn="l" defTabSz="914411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43" indent="-228603" algn="l" defTabSz="914411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48" indent="-228603" algn="l" defTabSz="914411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Birth Defects</a:t>
            </a:r>
          </a:p>
          <a:p>
            <a:endParaRPr lang="en-US" dirty="0"/>
          </a:p>
          <a:p>
            <a:r>
              <a:rPr lang="en-US" dirty="0"/>
              <a:t>Trauma and Injuries</a:t>
            </a:r>
          </a:p>
          <a:p>
            <a:endParaRPr lang="en-US" dirty="0"/>
          </a:p>
          <a:p>
            <a:r>
              <a:rPr lang="en-US" dirty="0"/>
              <a:t>Children’s Cancer</a:t>
            </a:r>
          </a:p>
          <a:p>
            <a:endParaRPr lang="en-US" dirty="0"/>
          </a:p>
          <a:p>
            <a:r>
              <a:rPr lang="en-US" dirty="0"/>
              <a:t>Infectious Diseases (Surgical complications)</a:t>
            </a:r>
          </a:p>
        </p:txBody>
      </p:sp>
      <p:sp>
        <p:nvSpPr>
          <p:cNvPr id="8" name="Text Placeholder 4">
            <a:extLst>
              <a:ext uri="{FF2B5EF4-FFF2-40B4-BE49-F238E27FC236}">
                <a16:creationId xmlns:a16="http://schemas.microsoft.com/office/drawing/2014/main" xmlns="" id="{03EB63BD-5A06-4CFB-B9A9-90A2DC81FB0B}"/>
              </a:ext>
            </a:extLst>
          </p:cNvPr>
          <p:cNvSpPr txBox="1">
            <a:spLocks/>
          </p:cNvSpPr>
          <p:nvPr/>
        </p:nvSpPr>
        <p:spPr>
          <a:xfrm>
            <a:off x="342900" y="1214438"/>
            <a:ext cx="5365669" cy="4429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3" indent="-228603" algn="l" defTabSz="914411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Helvetica" pitchFamily="2" charset="0"/>
                <a:ea typeface="+mn-ea"/>
                <a:cs typeface="+mn-cs"/>
              </a:defRPr>
            </a:lvl1pPr>
            <a:lvl2pPr marL="685808" indent="-228603" algn="l" defTabSz="914411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Helvetica" pitchFamily="2" charset="0"/>
                <a:ea typeface="+mn-ea"/>
                <a:cs typeface="+mn-cs"/>
              </a:defRPr>
            </a:lvl2pPr>
            <a:lvl3pPr marL="1143014" indent="-228603" algn="l" defTabSz="914411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Helvetica" pitchFamily="2" charset="0"/>
                <a:ea typeface="+mn-ea"/>
                <a:cs typeface="+mn-cs"/>
              </a:defRPr>
            </a:lvl3pPr>
            <a:lvl4pPr marL="1600220" indent="-228603" algn="l" defTabSz="914411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Helvetica" pitchFamily="2" charset="0"/>
                <a:ea typeface="+mn-ea"/>
                <a:cs typeface="+mn-cs"/>
              </a:defRPr>
            </a:lvl4pPr>
            <a:lvl5pPr marL="2057426" indent="-228603" algn="l" defTabSz="914411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Helvetica" pitchFamily="2" charset="0"/>
                <a:ea typeface="+mn-ea"/>
                <a:cs typeface="+mn-cs"/>
              </a:defRPr>
            </a:lvl5pPr>
            <a:lvl6pPr marL="2514632" indent="-228603" algn="l" defTabSz="914411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37" indent="-228603" algn="l" defTabSz="914411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43" indent="-228603" algn="l" defTabSz="914411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48" indent="-228603" algn="l" defTabSz="914411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b="1" dirty="0">
                <a:solidFill>
                  <a:srgbClr val="4472C4"/>
                </a:solidFill>
              </a:rPr>
              <a:t>In Addition to NSOAP Efforts</a:t>
            </a:r>
          </a:p>
        </p:txBody>
      </p:sp>
      <p:sp>
        <p:nvSpPr>
          <p:cNvPr id="9" name="Text Placeholder 6">
            <a:extLst>
              <a:ext uri="{FF2B5EF4-FFF2-40B4-BE49-F238E27FC236}">
                <a16:creationId xmlns:a16="http://schemas.microsoft.com/office/drawing/2014/main" xmlns="" id="{6BA74E07-9FB7-48DF-A2A5-7C44374DDF45}"/>
              </a:ext>
            </a:extLst>
          </p:cNvPr>
          <p:cNvSpPr txBox="1">
            <a:spLocks/>
          </p:cNvSpPr>
          <p:nvPr/>
        </p:nvSpPr>
        <p:spPr>
          <a:xfrm>
            <a:off x="8496300" y="1214438"/>
            <a:ext cx="3459480" cy="504826"/>
          </a:xfrm>
          <a:prstGeom prst="rect">
            <a:avLst/>
          </a:prstGeom>
        </p:spPr>
        <p:txBody>
          <a:bodyPr/>
          <a:lstStyle>
            <a:lvl1pPr marL="228603" indent="-228603" algn="l" defTabSz="914411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8" indent="-228603" algn="l" defTabSz="914411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14" indent="-228603" algn="l" defTabSz="914411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20" indent="-228603" algn="l" defTabSz="914411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26" indent="-228603" algn="l" defTabSz="914411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32" indent="-228603" algn="l" defTabSz="914411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37" indent="-228603" algn="l" defTabSz="914411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43" indent="-228603" algn="l" defTabSz="914411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48" indent="-228603" algn="l" defTabSz="914411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b="1" dirty="0">
                <a:solidFill>
                  <a:srgbClr val="4472C4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Advocacy/Selling Points</a:t>
            </a:r>
          </a:p>
        </p:txBody>
      </p:sp>
    </p:spTree>
    <p:extLst>
      <p:ext uri="{BB962C8B-B14F-4D97-AF65-F5344CB8AC3E}">
        <p14:creationId xmlns:p14="http://schemas.microsoft.com/office/powerpoint/2010/main" val="149114112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984786" y="1443789"/>
            <a:ext cx="4369013" cy="3262435"/>
          </a:xfrm>
        </p:spPr>
        <p:txBody>
          <a:bodyPr>
            <a:normAutofit/>
          </a:bodyPr>
          <a:lstStyle/>
          <a:p>
            <a:r>
              <a:rPr lang="en-US" dirty="0"/>
              <a:t>How can children’s surgery be funded?</a:t>
            </a:r>
          </a:p>
          <a:p>
            <a:endParaRPr lang="en-US" dirty="0"/>
          </a:p>
          <a:p>
            <a:r>
              <a:rPr lang="en-US" dirty="0"/>
              <a:t>How do we leverage in-country funding?</a:t>
            </a:r>
          </a:p>
          <a:p>
            <a:endParaRPr lang="en-US" dirty="0"/>
          </a:p>
          <a:p>
            <a:r>
              <a:rPr lang="en-US" dirty="0"/>
              <a:t>What is the role of external funding?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893810" y="530139"/>
            <a:ext cx="65059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Financing Children’s Surgical Care in LMICs</a:t>
            </a:r>
          </a:p>
        </p:txBody>
      </p:sp>
      <p:pic>
        <p:nvPicPr>
          <p:cNvPr id="5" name="Content Placeholder 7" descr="A close up of text on a white background&#10;&#10;Description generated with very high confidence">
            <a:extLst>
              <a:ext uri="{FF2B5EF4-FFF2-40B4-BE49-F238E27FC236}">
                <a16:creationId xmlns:a16="http://schemas.microsoft.com/office/drawing/2014/main" xmlns="" id="{A5F18195-DBDB-44E7-966A-B16CAE93051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32" r="4372" b="1"/>
          <a:stretch/>
        </p:blipFill>
        <p:spPr>
          <a:xfrm>
            <a:off x="-1" y="1554480"/>
            <a:ext cx="6576187" cy="5303520"/>
          </a:xfrm>
          <a:prstGeom prst="rect">
            <a:avLst/>
          </a:prstGeom>
          <a:effectLst/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D8CA1A2D-3F25-4A21-85EF-726707EB89CF}"/>
              </a:ext>
            </a:extLst>
          </p:cNvPr>
          <p:cNvSpPr txBox="1"/>
          <p:nvPr/>
        </p:nvSpPr>
        <p:spPr>
          <a:xfrm>
            <a:off x="704675" y="2000111"/>
            <a:ext cx="10649124" cy="3416320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3600" dirty="0">
                <a:solidFill>
                  <a:srgbClr val="2791D5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‘Everybody’ loves children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en-US" sz="3600" dirty="0">
              <a:solidFill>
                <a:srgbClr val="2791D5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3600" dirty="0">
                <a:solidFill>
                  <a:srgbClr val="2791D5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Children are fundable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en-US" sz="3600" dirty="0">
              <a:solidFill>
                <a:srgbClr val="2791D5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3600" dirty="0">
                <a:solidFill>
                  <a:srgbClr val="FF00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Funding of children’s surgery can actually help to galvanize funding for surgical care</a:t>
            </a:r>
          </a:p>
        </p:txBody>
      </p:sp>
    </p:spTree>
    <p:extLst>
      <p:ext uri="{BB962C8B-B14F-4D97-AF65-F5344CB8AC3E}">
        <p14:creationId xmlns:p14="http://schemas.microsoft.com/office/powerpoint/2010/main" val="14950725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A picture containing toy, doll&#10;&#10;Description generated with high confidence">
            <a:extLst>
              <a:ext uri="{FF2B5EF4-FFF2-40B4-BE49-F238E27FC236}">
                <a16:creationId xmlns:a16="http://schemas.microsoft.com/office/drawing/2014/main" xmlns="" id="{6D3D8000-BC17-4942-87E6-B4B5DFDACF3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759677" y="1188720"/>
            <a:ext cx="6566733" cy="5669280"/>
          </a:xfrm>
        </p:spPr>
      </p:pic>
    </p:spTree>
    <p:extLst>
      <p:ext uri="{BB962C8B-B14F-4D97-AF65-F5344CB8AC3E}">
        <p14:creationId xmlns:p14="http://schemas.microsoft.com/office/powerpoint/2010/main" val="34282936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C09B299D-C9E1-4C1D-A422-B7EFDAA29B5E}"/>
              </a:ext>
            </a:extLst>
          </p:cNvPr>
          <p:cNvSpPr txBox="1"/>
          <p:nvPr/>
        </p:nvSpPr>
        <p:spPr>
          <a:xfrm>
            <a:off x="525380" y="556453"/>
            <a:ext cx="92202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Child Health Metrics in LMIC’s</a:t>
            </a:r>
          </a:p>
        </p:txBody>
      </p:sp>
      <p:pic>
        <p:nvPicPr>
          <p:cNvPr id="10" name="Content Placeholder 9" descr="Screen Clipping">
            <a:extLst>
              <a:ext uri="{FF2B5EF4-FFF2-40B4-BE49-F238E27FC236}">
                <a16:creationId xmlns:a16="http://schemas.microsoft.com/office/drawing/2014/main" xmlns="" id="{7C7D24CC-D9D8-4C26-BA76-6E36C3F1A3D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656181" y="1157715"/>
            <a:ext cx="5962361" cy="4754880"/>
          </a:xfrm>
        </p:spPr>
      </p:pic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xmlns="" id="{4F1B4C07-A9F0-4F8D-A2EE-E2A67705DD9D}"/>
              </a:ext>
            </a:extLst>
          </p:cNvPr>
          <p:cNvCxnSpPr>
            <a:cxnSpLocks/>
          </p:cNvCxnSpPr>
          <p:nvPr/>
        </p:nvCxnSpPr>
        <p:spPr>
          <a:xfrm>
            <a:off x="2417197" y="3598765"/>
            <a:ext cx="6440556" cy="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Arrow: Down 13">
            <a:extLst>
              <a:ext uri="{FF2B5EF4-FFF2-40B4-BE49-F238E27FC236}">
                <a16:creationId xmlns:a16="http://schemas.microsoft.com/office/drawing/2014/main" xmlns="" id="{0B668085-4A1D-4982-829B-92062829A3F0}"/>
              </a:ext>
            </a:extLst>
          </p:cNvPr>
          <p:cNvSpPr/>
          <p:nvPr/>
        </p:nvSpPr>
        <p:spPr>
          <a:xfrm>
            <a:off x="1162108" y="2393345"/>
            <a:ext cx="1254862" cy="3442911"/>
          </a:xfrm>
          <a:prstGeom prst="downArrow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1546A1FE-8EC3-4459-B700-5138090241EA}"/>
              </a:ext>
            </a:extLst>
          </p:cNvPr>
          <p:cNvSpPr/>
          <p:nvPr/>
        </p:nvSpPr>
        <p:spPr>
          <a:xfrm>
            <a:off x="7515439" y="6001039"/>
            <a:ext cx="387330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B30839"/>
                </a:solidFill>
                <a:latin typeface="Shaker2Lancet-Italic"/>
              </a:rPr>
              <a:t>GBD 2015 Child Mortality Collaborators</a:t>
            </a:r>
          </a:p>
          <a:p>
            <a:r>
              <a:rPr lang="en-US" i="1" dirty="0"/>
              <a:t>Lancet </a:t>
            </a:r>
            <a:r>
              <a:rPr lang="en-US" dirty="0"/>
              <a:t>2016; 388: 1725–74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98506C23-6D0F-461D-9A7A-16C35BA8F292}"/>
              </a:ext>
            </a:extLst>
          </p:cNvPr>
          <p:cNvSpPr txBox="1"/>
          <p:nvPr/>
        </p:nvSpPr>
        <p:spPr>
          <a:xfrm>
            <a:off x="8857526" y="1168117"/>
            <a:ext cx="33344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u="sng" dirty="0">
                <a:solidFill>
                  <a:srgbClr val="FF0000"/>
                </a:solidFill>
              </a:rPr>
              <a:t>U5 Mortality in LMICs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328C3FFB-3E68-4685-AD4B-8BE0A003AC0D}"/>
              </a:ext>
            </a:extLst>
          </p:cNvPr>
          <p:cNvSpPr txBox="1"/>
          <p:nvPr/>
        </p:nvSpPr>
        <p:spPr>
          <a:xfrm rot="16200000">
            <a:off x="542598" y="3577591"/>
            <a:ext cx="14249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Helvetica" panose="020B0604020202020204" pitchFamily="34" charset="0"/>
                <a:cs typeface="Helvetica" panose="020B0604020202020204" pitchFamily="34" charset="0"/>
              </a:rPr>
              <a:t>Increase</a:t>
            </a:r>
          </a:p>
        </p:txBody>
      </p:sp>
    </p:spTree>
    <p:extLst>
      <p:ext uri="{BB962C8B-B14F-4D97-AF65-F5344CB8AC3E}">
        <p14:creationId xmlns:p14="http://schemas.microsoft.com/office/powerpoint/2010/main" val="3942512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 descr="Screen Clipping">
            <a:extLst>
              <a:ext uri="{FF2B5EF4-FFF2-40B4-BE49-F238E27FC236}">
                <a16:creationId xmlns:a16="http://schemas.microsoft.com/office/drawing/2014/main" xmlns="" id="{3612ABDF-B82F-4267-BAD1-71075EA82E0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73891" y="1008063"/>
            <a:ext cx="7392018" cy="4968875"/>
          </a:xfr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E3EED901-4BBF-4C82-9678-D7C5CB210E03}"/>
              </a:ext>
            </a:extLst>
          </p:cNvPr>
          <p:cNvSpPr txBox="1"/>
          <p:nvPr/>
        </p:nvSpPr>
        <p:spPr>
          <a:xfrm>
            <a:off x="525380" y="556453"/>
            <a:ext cx="92202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Children’s Surgical Workforce Density in LMIC’s</a:t>
            </a:r>
          </a:p>
        </p:txBody>
      </p:sp>
      <p:pic>
        <p:nvPicPr>
          <p:cNvPr id="8" name="Picture 7" descr="Screen Clipping">
            <a:extLst>
              <a:ext uri="{FF2B5EF4-FFF2-40B4-BE49-F238E27FC236}">
                <a16:creationId xmlns:a16="http://schemas.microsoft.com/office/drawing/2014/main" xmlns="" id="{1EE71EAF-B531-496C-9E9B-054155FBE19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92018" y="1204419"/>
            <a:ext cx="4845299" cy="3721291"/>
          </a:xfrm>
          <a:prstGeom prst="rect">
            <a:avLst/>
          </a:prstGeom>
        </p:spPr>
      </p:pic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xmlns="" id="{C8B43154-B1A1-4D5A-AAD6-758307DE5566}"/>
              </a:ext>
            </a:extLst>
          </p:cNvPr>
          <p:cNvSpPr/>
          <p:nvPr/>
        </p:nvSpPr>
        <p:spPr>
          <a:xfrm>
            <a:off x="4874150" y="1144991"/>
            <a:ext cx="747422" cy="461175"/>
          </a:xfrm>
          <a:prstGeom prst="round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xmlns="" id="{8B0261FB-9773-4D76-AF5E-436618BD423B}"/>
              </a:ext>
            </a:extLst>
          </p:cNvPr>
          <p:cNvSpPr/>
          <p:nvPr/>
        </p:nvSpPr>
        <p:spPr>
          <a:xfrm>
            <a:off x="6400803" y="1079673"/>
            <a:ext cx="931175" cy="526490"/>
          </a:xfrm>
          <a:prstGeom prst="round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D83975B3-DFC4-44DD-A29A-AC054E2712A6}"/>
              </a:ext>
            </a:extLst>
          </p:cNvPr>
          <p:cNvSpPr/>
          <p:nvPr/>
        </p:nvSpPr>
        <p:spPr>
          <a:xfrm>
            <a:off x="7331978" y="4925710"/>
            <a:ext cx="4120039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200" i="1" dirty="0">
                <a:solidFill>
                  <a:srgbClr val="0000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Krishnaswami S et al. </a:t>
            </a:r>
            <a:r>
              <a:rPr lang="en-US" sz="1200" i="1" dirty="0" err="1">
                <a:solidFill>
                  <a:srgbClr val="0000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Sem</a:t>
            </a:r>
            <a:r>
              <a:rPr lang="en-US" sz="1200" i="1" dirty="0">
                <a:solidFill>
                  <a:srgbClr val="0000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en-US" sz="1200" i="1" dirty="0" err="1">
                <a:solidFill>
                  <a:srgbClr val="0000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Pediatr</a:t>
            </a:r>
            <a:r>
              <a:rPr lang="en-US" sz="1200" i="1" dirty="0">
                <a:solidFill>
                  <a:srgbClr val="0000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Surg 2016; 25: 32 - 42</a:t>
            </a:r>
            <a:endParaRPr lang="en-US" sz="1200" i="1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54B419F0-4E75-4D26-AF84-32931916CEB9}"/>
              </a:ext>
            </a:extLst>
          </p:cNvPr>
          <p:cNvSpPr txBox="1"/>
          <p:nvPr/>
        </p:nvSpPr>
        <p:spPr>
          <a:xfrm>
            <a:off x="7392018" y="5360565"/>
            <a:ext cx="4799982" cy="1200329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Data on  other specialty children’s surgical workforce density in LMICs is limited</a:t>
            </a: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xmlns="" id="{00FF9EFE-C93B-40AC-941A-ABE6715EB662}"/>
              </a:ext>
            </a:extLst>
          </p:cNvPr>
          <p:cNvSpPr/>
          <p:nvPr/>
        </p:nvSpPr>
        <p:spPr>
          <a:xfrm>
            <a:off x="-169182" y="3861443"/>
            <a:ext cx="7561200" cy="461175"/>
          </a:xfrm>
          <a:prstGeom prst="ellipse">
            <a:avLst/>
          </a:prstGeom>
          <a:noFill/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54095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525380" y="1226820"/>
            <a:ext cx="6058299" cy="4950143"/>
          </a:xfrm>
        </p:spPr>
        <p:txBody>
          <a:bodyPr>
            <a:normAutofit lnSpcReduction="10000"/>
          </a:bodyPr>
          <a:lstStyle/>
          <a:p>
            <a:pPr marL="342900" lvl="2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/>
              <a:t>Surgical conditions account for 6 – 15% of paediatric admissions in SSA</a:t>
            </a:r>
          </a:p>
          <a:p>
            <a:pPr marL="342900" lvl="2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342900" lvl="2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/>
              <a:t>Survey of 4 LMICs (0 - 18 years)</a:t>
            </a:r>
          </a:p>
          <a:p>
            <a:pPr marL="571503" lvl="3" indent="-34290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en-US" sz="2000" dirty="0"/>
              <a:t>11 - 28% had a surgical need</a:t>
            </a:r>
          </a:p>
          <a:p>
            <a:pPr marL="571503" lvl="3" indent="-34290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en-US" sz="2000" dirty="0"/>
              <a:t>42 - 70% of them had at least one unmet need</a:t>
            </a:r>
          </a:p>
          <a:p>
            <a:pPr marL="0" lvl="2">
              <a:lnSpc>
                <a:spcPct val="150000"/>
              </a:lnSpc>
            </a:pPr>
            <a:endParaRPr lang="en-US" dirty="0"/>
          </a:p>
          <a:p>
            <a:pPr marL="0" lvl="2">
              <a:lnSpc>
                <a:spcPct val="150000"/>
              </a:lnSpc>
            </a:pPr>
            <a:endParaRPr lang="en-US" dirty="0"/>
          </a:p>
          <a:p>
            <a:pPr marL="0" lvl="2">
              <a:lnSpc>
                <a:spcPct val="100000"/>
              </a:lnSpc>
            </a:pPr>
            <a:r>
              <a:rPr lang="en-US" sz="2400" dirty="0"/>
              <a:t>85% of children may require surgical care  </a:t>
            </a:r>
          </a:p>
          <a:p>
            <a:pPr marL="0" lvl="2" indent="0">
              <a:lnSpc>
                <a:spcPct val="100000"/>
              </a:lnSpc>
              <a:buNone/>
            </a:pPr>
            <a:r>
              <a:rPr lang="en-US" sz="2400" dirty="0"/>
              <a:t>   by age of 15years</a:t>
            </a:r>
          </a:p>
          <a:p>
            <a:pPr marL="228603" lvl="3" indent="0">
              <a:lnSpc>
                <a:spcPct val="100000"/>
              </a:lnSpc>
              <a:buNone/>
            </a:pPr>
            <a:r>
              <a:rPr lang="en-US" sz="1000" i="1" dirty="0"/>
              <a:t>Bickler SW, et al. Bull WHO 2002;80:829-835</a:t>
            </a:r>
          </a:p>
          <a:p>
            <a:pPr marL="0" lvl="2">
              <a:lnSpc>
                <a:spcPct val="150000"/>
              </a:lnSpc>
            </a:pPr>
            <a:endParaRPr lang="en-US" dirty="0"/>
          </a:p>
          <a:p>
            <a:pPr marL="0" lvl="2">
              <a:lnSpc>
                <a:spcPct val="150000"/>
              </a:lnSpc>
            </a:pPr>
            <a:endParaRPr lang="en-US" dirty="0"/>
          </a:p>
          <a:p>
            <a:pPr marL="0" lvl="2">
              <a:lnSpc>
                <a:spcPct val="150000"/>
              </a:lnSpc>
            </a:pPr>
            <a:endParaRPr lang="en-US" dirty="0"/>
          </a:p>
          <a:p>
            <a:pPr marL="0" lvl="2" indent="0">
              <a:lnSpc>
                <a:spcPct val="100000"/>
              </a:lnSpc>
              <a:buNone/>
            </a:pPr>
            <a:endParaRPr lang="en-US" sz="1000" dirty="0"/>
          </a:p>
        </p:txBody>
      </p:sp>
      <p:pic>
        <p:nvPicPr>
          <p:cNvPr id="11" name="Content Placeholder 10" descr="A close up of a map&#10;&#10;Description generated with high confidence">
            <a:extLst>
              <a:ext uri="{FF2B5EF4-FFF2-40B4-BE49-F238E27FC236}">
                <a16:creationId xmlns:a16="http://schemas.microsoft.com/office/drawing/2014/main" xmlns="" id="{A5C91768-1D91-4D7A-84F6-31FC691D5888}"/>
              </a:ext>
            </a:extLst>
          </p:cNvPr>
          <p:cNvPicPr>
            <a:picLocks noGrp="1" noChangeAspect="1"/>
          </p:cNvPicPr>
          <p:nvPr>
            <p:ph sz="half" idx="4294967295"/>
          </p:nvPr>
        </p:nvPicPr>
        <p:blipFill>
          <a:blip r:embed="rId2"/>
          <a:stretch>
            <a:fillRect/>
          </a:stretch>
        </p:blipFill>
        <p:spPr>
          <a:xfrm>
            <a:off x="6950710" y="1261903"/>
            <a:ext cx="5073650" cy="4879975"/>
          </a:xfrm>
        </p:spPr>
      </p:pic>
      <p:sp>
        <p:nvSpPr>
          <p:cNvPr id="6" name="TextBox 5"/>
          <p:cNvSpPr txBox="1"/>
          <p:nvPr/>
        </p:nvSpPr>
        <p:spPr>
          <a:xfrm>
            <a:off x="525380" y="487631"/>
            <a:ext cx="92202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Burden of Surgical Diseases in Children in LMIC’s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A1A7A1CE-29C9-4822-BDBB-7F1F17D58379}"/>
              </a:ext>
            </a:extLst>
          </p:cNvPr>
          <p:cNvSpPr/>
          <p:nvPr/>
        </p:nvSpPr>
        <p:spPr>
          <a:xfrm>
            <a:off x="746760" y="4001431"/>
            <a:ext cx="5000309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i="1" dirty="0">
                <a:latin typeface="Helvetica" panose="020B0604020202020204" pitchFamily="34" charset="0"/>
                <a:cs typeface="Helvetica" panose="020B0604020202020204" pitchFamily="34" charset="0"/>
              </a:rPr>
              <a:t>Butler EK et al. </a:t>
            </a:r>
            <a:r>
              <a:rPr lang="en-US" sz="1000" i="1" dirty="0" err="1">
                <a:latin typeface="Helvetica" panose="020B0604020202020204" pitchFamily="34" charset="0"/>
                <a:cs typeface="Helvetica" panose="020B0604020202020204" pitchFamily="34" charset="0"/>
              </a:rPr>
              <a:t>PLoS</a:t>
            </a:r>
            <a:r>
              <a:rPr lang="en-US" sz="1000" i="1" dirty="0">
                <a:latin typeface="Helvetica" panose="020B0604020202020204" pitchFamily="34" charset="0"/>
                <a:cs typeface="Helvetica" panose="020B0604020202020204" pitchFamily="34" charset="0"/>
              </a:rPr>
              <a:t> ONE 2017; 12(3): e0170968. </a:t>
            </a:r>
            <a:r>
              <a:rPr lang="fr-FR" sz="1000" i="1" dirty="0">
                <a:latin typeface="Helvetica" panose="020B0604020202020204" pitchFamily="34" charset="0"/>
                <a:cs typeface="Helvetica" panose="020B0604020202020204" pitchFamily="34" charset="0"/>
              </a:rPr>
              <a:t>doi:10.1371/journal.pone.0170968</a:t>
            </a:r>
            <a:endParaRPr lang="en-US" sz="1000" i="1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E9505238-5F38-4B34-B2F4-B1C8AC50A46D}"/>
              </a:ext>
            </a:extLst>
          </p:cNvPr>
          <p:cNvSpPr/>
          <p:nvPr/>
        </p:nvSpPr>
        <p:spPr>
          <a:xfrm>
            <a:off x="9292522" y="6176963"/>
            <a:ext cx="2731838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28603" lvl="3" indent="0">
              <a:lnSpc>
                <a:spcPct val="100000"/>
              </a:lnSpc>
              <a:buNone/>
            </a:pPr>
            <a:r>
              <a:rPr lang="en-US" sz="1000" i="1" dirty="0"/>
              <a:t>Bickler SW, et al. Bull WHO 2002;80:829-835</a:t>
            </a:r>
          </a:p>
        </p:txBody>
      </p:sp>
    </p:spTree>
    <p:extLst>
      <p:ext uri="{BB962C8B-B14F-4D97-AF65-F5344CB8AC3E}">
        <p14:creationId xmlns:p14="http://schemas.microsoft.com/office/powerpoint/2010/main" val="6203072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28DA21E2-ABAD-4921-A5EA-B7378FF9DDE8}"/>
              </a:ext>
            </a:extLst>
          </p:cNvPr>
          <p:cNvSpPr/>
          <p:nvPr/>
        </p:nvSpPr>
        <p:spPr>
          <a:xfrm>
            <a:off x="237688" y="1124536"/>
            <a:ext cx="6096000" cy="984885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lvl="2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400" dirty="0"/>
              <a:t>Injury mortality in children in these countries is outrageously high</a:t>
            </a:r>
          </a:p>
          <a:p>
            <a:pPr marL="228603" lvl="3">
              <a:lnSpc>
                <a:spcPct val="100000"/>
              </a:lnSpc>
            </a:pPr>
            <a:r>
              <a:rPr lang="en-US" sz="1000" i="1" dirty="0"/>
              <a:t>Khan UR, et al. Arch Dis Child 2015;100(</a:t>
            </a:r>
            <a:r>
              <a:rPr lang="en-US" sz="1000" i="1" dirty="0" err="1"/>
              <a:t>Suppl</a:t>
            </a:r>
            <a:r>
              <a:rPr lang="en-US" sz="1000" i="1" dirty="0"/>
              <a:t> 1):s29–s33</a:t>
            </a:r>
          </a:p>
        </p:txBody>
      </p:sp>
      <p:pic>
        <p:nvPicPr>
          <p:cNvPr id="4" name="Picture 3" descr="Screen Clipping">
            <a:extLst>
              <a:ext uri="{FF2B5EF4-FFF2-40B4-BE49-F238E27FC236}">
                <a16:creationId xmlns:a16="http://schemas.microsoft.com/office/drawing/2014/main" xmlns="" id="{DF9BC054-403B-4B3C-8957-8FD34EDBCAB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37688" y="2109421"/>
            <a:ext cx="5342633" cy="420624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766C35EC-B6D0-4E22-93B0-4D9B84D14CD4}"/>
              </a:ext>
            </a:extLst>
          </p:cNvPr>
          <p:cNvSpPr/>
          <p:nvPr/>
        </p:nvSpPr>
        <p:spPr>
          <a:xfrm>
            <a:off x="371344" y="6178008"/>
            <a:ext cx="507531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>
                <a:solidFill>
                  <a:srgbClr val="FF00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Injury mortality rates for children 1–4 years by GBD region and country income groups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BF71A366-1C3C-4366-A418-9E7DA8386C8E}"/>
              </a:ext>
            </a:extLst>
          </p:cNvPr>
          <p:cNvSpPr/>
          <p:nvPr/>
        </p:nvSpPr>
        <p:spPr>
          <a:xfrm>
            <a:off x="6333688" y="2624922"/>
            <a:ext cx="5342633" cy="2123658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marL="0" lvl="2">
              <a:lnSpc>
                <a:spcPct val="110000"/>
              </a:lnSpc>
              <a:spcBef>
                <a:spcPts val="0"/>
              </a:spcBef>
            </a:pPr>
            <a:r>
              <a:rPr lang="en-US" sz="2400" dirty="0"/>
              <a:t>Paediatric conditions requiring surgery carry the risk of </a:t>
            </a:r>
            <a:r>
              <a:rPr lang="en-US" sz="2400" dirty="0">
                <a:solidFill>
                  <a:srgbClr val="FF0000"/>
                </a:solidFill>
              </a:rPr>
              <a:t>life-long disability</a:t>
            </a:r>
            <a:r>
              <a:rPr lang="en-US" sz="2400" dirty="0"/>
              <a:t> and </a:t>
            </a:r>
            <a:r>
              <a:rPr lang="en-US" sz="2400" dirty="0">
                <a:solidFill>
                  <a:srgbClr val="FF0000"/>
                </a:solidFill>
              </a:rPr>
              <a:t>higher risk of mortality </a:t>
            </a:r>
            <a:r>
              <a:rPr lang="en-US" sz="2400" dirty="0"/>
              <a:t>given that the conditions arise during the years of critical development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3D49115B-C89B-4CA5-A322-7A2B6CA774D5}"/>
              </a:ext>
            </a:extLst>
          </p:cNvPr>
          <p:cNvSpPr txBox="1"/>
          <p:nvPr/>
        </p:nvSpPr>
        <p:spPr>
          <a:xfrm>
            <a:off x="525380" y="487631"/>
            <a:ext cx="92202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Burden of Surgical Diseases in Children in LMIC’s</a:t>
            </a:r>
          </a:p>
        </p:txBody>
      </p:sp>
    </p:spTree>
    <p:extLst>
      <p:ext uri="{BB962C8B-B14F-4D97-AF65-F5344CB8AC3E}">
        <p14:creationId xmlns:p14="http://schemas.microsoft.com/office/powerpoint/2010/main" val="30702880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525380" y="487631"/>
            <a:ext cx="92202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Burden of Surgical Diseases in Children in LMIC’s</a:t>
            </a:r>
          </a:p>
        </p:txBody>
      </p:sp>
      <p:pic>
        <p:nvPicPr>
          <p:cNvPr id="8" name="Content Placeholder 7" descr="Screen Clipping">
            <a:extLst>
              <a:ext uri="{FF2B5EF4-FFF2-40B4-BE49-F238E27FC236}">
                <a16:creationId xmlns:a16="http://schemas.microsoft.com/office/drawing/2014/main" xmlns="" id="{799CE08C-A281-4FCF-92CC-429E799CA16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660964" y="1527005"/>
            <a:ext cx="11166400" cy="4480560"/>
          </a:xfr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2A8D0610-A55A-4FAB-B63B-17C83CF196A5}"/>
              </a:ext>
            </a:extLst>
          </p:cNvPr>
          <p:cNvSpPr/>
          <p:nvPr/>
        </p:nvSpPr>
        <p:spPr>
          <a:xfrm>
            <a:off x="2383286" y="1068873"/>
            <a:ext cx="742543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000" b="1" u="sng" dirty="0">
                <a:solidFill>
                  <a:srgbClr val="2791D5"/>
                </a:solidFill>
                <a:latin typeface="Shaker2Lancet-Bold"/>
              </a:rPr>
              <a:t>Leading 30 causes of global under-5 deaths for both sexes combined</a:t>
            </a:r>
            <a:endParaRPr lang="en-US" sz="2000" u="sng" dirty="0">
              <a:solidFill>
                <a:srgbClr val="2791D5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690BE6E6-D55F-4A8D-8A4F-13AA025F5DB2}"/>
              </a:ext>
            </a:extLst>
          </p:cNvPr>
          <p:cNvSpPr/>
          <p:nvPr/>
        </p:nvSpPr>
        <p:spPr>
          <a:xfrm>
            <a:off x="7515439" y="6001039"/>
            <a:ext cx="387330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B30839"/>
                </a:solidFill>
                <a:latin typeface="Shaker2Lancet-Italic"/>
              </a:rPr>
              <a:t>GBD 2015 Child Mortality Collaborators</a:t>
            </a:r>
          </a:p>
          <a:p>
            <a:r>
              <a:rPr lang="en-US" i="1" dirty="0"/>
              <a:t>Lancet </a:t>
            </a:r>
            <a:r>
              <a:rPr lang="en-US" dirty="0"/>
              <a:t>2016; 388: 1725–74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xmlns="" id="{F0E6A2AF-BC12-4ECB-93B4-7FBA9CE905B7}"/>
              </a:ext>
            </a:extLst>
          </p:cNvPr>
          <p:cNvSpPr/>
          <p:nvPr/>
        </p:nvSpPr>
        <p:spPr>
          <a:xfrm rot="21369566">
            <a:off x="210963" y="3181778"/>
            <a:ext cx="11948998" cy="1371999"/>
          </a:xfrm>
          <a:prstGeom prst="ellipse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n>
                <a:solidFill>
                  <a:srgbClr val="FF0000"/>
                </a:solidFill>
              </a:ln>
              <a:noFill/>
            </a:endParaRPr>
          </a:p>
        </p:txBody>
      </p:sp>
      <p:pic>
        <p:nvPicPr>
          <p:cNvPr id="3" name="Picture 2" descr="Screen Clipping">
            <a:extLst>
              <a:ext uri="{FF2B5EF4-FFF2-40B4-BE49-F238E27FC236}">
                <a16:creationId xmlns:a16="http://schemas.microsoft.com/office/drawing/2014/main" xmlns="" id="{2755E65E-8331-48A7-8198-28534607442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39717" y="0"/>
            <a:ext cx="6112566" cy="6858000"/>
          </a:xfrm>
          <a:prstGeom prst="rect">
            <a:avLst/>
          </a:prstGeom>
        </p:spPr>
      </p:pic>
      <p:sp>
        <p:nvSpPr>
          <p:cNvPr id="4" name="Star: 5 Points 3">
            <a:extLst>
              <a:ext uri="{FF2B5EF4-FFF2-40B4-BE49-F238E27FC236}">
                <a16:creationId xmlns:a16="http://schemas.microsoft.com/office/drawing/2014/main" xmlns="" id="{9C8AE715-034A-403D-A238-C25B3DE2E91B}"/>
              </a:ext>
            </a:extLst>
          </p:cNvPr>
          <p:cNvSpPr/>
          <p:nvPr/>
        </p:nvSpPr>
        <p:spPr>
          <a:xfrm flipH="1" flipV="1">
            <a:off x="8580119" y="1142326"/>
            <a:ext cx="449579" cy="400111"/>
          </a:xfrm>
          <a:prstGeom prst="star5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Star: 5 Points 9">
            <a:extLst>
              <a:ext uri="{FF2B5EF4-FFF2-40B4-BE49-F238E27FC236}">
                <a16:creationId xmlns:a16="http://schemas.microsoft.com/office/drawing/2014/main" xmlns="" id="{EC66AA7F-2A40-40B3-AF43-FC6B4E4E0A94}"/>
              </a:ext>
            </a:extLst>
          </p:cNvPr>
          <p:cNvSpPr/>
          <p:nvPr/>
        </p:nvSpPr>
        <p:spPr>
          <a:xfrm flipH="1" flipV="1">
            <a:off x="8655814" y="3476415"/>
            <a:ext cx="449579" cy="400111"/>
          </a:xfrm>
          <a:prstGeom prst="star5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08975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525380" y="487631"/>
            <a:ext cx="92202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Burden of Surgical Diseases in Children in LMIC’s</a:t>
            </a:r>
          </a:p>
        </p:txBody>
      </p:sp>
      <p:pic>
        <p:nvPicPr>
          <p:cNvPr id="7" name="Content Placeholder 6" descr="Screen Clipping">
            <a:extLst>
              <a:ext uri="{FF2B5EF4-FFF2-40B4-BE49-F238E27FC236}">
                <a16:creationId xmlns:a16="http://schemas.microsoft.com/office/drawing/2014/main" xmlns="" id="{14F6C5E9-446A-4E0E-8EBC-5D16FEBBE5A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25380" y="1517084"/>
            <a:ext cx="7502761" cy="4351338"/>
          </a:xfr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FDD63C37-21BA-4FEF-9A2F-C837866F319F}"/>
              </a:ext>
            </a:extLst>
          </p:cNvPr>
          <p:cNvSpPr/>
          <p:nvPr/>
        </p:nvSpPr>
        <p:spPr>
          <a:xfrm>
            <a:off x="8151019" y="1517084"/>
            <a:ext cx="3614737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latin typeface="Helvetica" panose="020B0604020202020204" pitchFamily="34" charset="0"/>
              </a:rPr>
              <a:t>Findings show that many areas of children's surgical care in LMICs: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dirty="0">
                <a:solidFill>
                  <a:srgbClr val="4472C4"/>
                </a:solidFill>
                <a:latin typeface="Helvetica" panose="020B0604020202020204" pitchFamily="34" charset="0"/>
              </a:rPr>
              <a:t>Are extremely cost-effective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dirty="0">
                <a:solidFill>
                  <a:srgbClr val="4472C4"/>
                </a:solidFill>
                <a:latin typeface="Helvetica" panose="020B0604020202020204" pitchFamily="34" charset="0"/>
              </a:rPr>
              <a:t>Provide substantial societal benefits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dirty="0">
                <a:solidFill>
                  <a:srgbClr val="4472C4"/>
                </a:solidFill>
                <a:latin typeface="Helvetica" panose="020B0604020202020204" pitchFamily="34" charset="0"/>
              </a:rPr>
              <a:t>Are an appropriate target for enhanced investment</a:t>
            </a:r>
            <a:endParaRPr lang="en-US" dirty="0">
              <a:solidFill>
                <a:srgbClr val="4472C4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D13D9660-B157-4CDA-A5A1-B9E535BBC13B}"/>
              </a:ext>
            </a:extLst>
          </p:cNvPr>
          <p:cNvSpPr/>
          <p:nvPr/>
        </p:nvSpPr>
        <p:spPr>
          <a:xfrm>
            <a:off x="1790699" y="1091298"/>
            <a:ext cx="783193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>
                <a:solidFill>
                  <a:srgbClr val="4472C4"/>
                </a:solidFill>
                <a:latin typeface="Helvetica-Bold"/>
              </a:rPr>
              <a:t>Cost-Effectiveness Ratios of Pediatric Surgical Procedures</a:t>
            </a:r>
            <a:endParaRPr lang="en-US" dirty="0">
              <a:solidFill>
                <a:srgbClr val="4472C4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80D6F0FE-2D7A-4579-A133-52CEDF3F8B95}"/>
              </a:ext>
            </a:extLst>
          </p:cNvPr>
          <p:cNvSpPr/>
          <p:nvPr/>
        </p:nvSpPr>
        <p:spPr>
          <a:xfrm>
            <a:off x="8151019" y="3692753"/>
            <a:ext cx="4002881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latin typeface="Helvetica" panose="020B0604020202020204" pitchFamily="34" charset="0"/>
              </a:rPr>
              <a:t>Several children’s surgical procedures should be</a:t>
            </a:r>
          </a:p>
          <a:p>
            <a:r>
              <a:rPr lang="en-US" dirty="0">
                <a:latin typeface="Helvetica" panose="020B0604020202020204" pitchFamily="34" charset="0"/>
              </a:rPr>
              <a:t>considered </a:t>
            </a:r>
            <a:r>
              <a:rPr lang="en-US" dirty="0">
                <a:solidFill>
                  <a:srgbClr val="4472C4"/>
                </a:solidFill>
                <a:latin typeface="Helvetica" panose="020B0604020202020204" pitchFamily="34" charset="0"/>
              </a:rPr>
              <a:t>Essential Surgical Procedures</a:t>
            </a:r>
          </a:p>
          <a:p>
            <a:endParaRPr lang="en-US" dirty="0">
              <a:solidFill>
                <a:srgbClr val="4472C4"/>
              </a:solidFill>
              <a:latin typeface="Helvetica" panose="020B0604020202020204" pitchFamily="34" charset="0"/>
            </a:endParaRPr>
          </a:p>
          <a:p>
            <a:r>
              <a:rPr lang="en-US" dirty="0">
                <a:solidFill>
                  <a:srgbClr val="FF0000"/>
                </a:solidFill>
                <a:latin typeface="Helvetica" panose="020B0604020202020204" pitchFamily="34" charset="0"/>
              </a:rPr>
              <a:t>They offer considerable economic value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65A3A5D3-5654-4BA1-B7BC-08CF74AE6C35}"/>
              </a:ext>
            </a:extLst>
          </p:cNvPr>
          <p:cNvSpPr/>
          <p:nvPr/>
        </p:nvSpPr>
        <p:spPr>
          <a:xfrm>
            <a:off x="469106" y="5899704"/>
            <a:ext cx="5788819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i="1" dirty="0">
                <a:latin typeface="Helvetica" panose="020B0604020202020204" pitchFamily="34" charset="0"/>
                <a:cs typeface="Helvetica" panose="020B0604020202020204" pitchFamily="34" charset="0"/>
              </a:rPr>
              <a:t>Saxton AT et al. </a:t>
            </a:r>
            <a:r>
              <a:rPr lang="da-DK" sz="1000" i="1" dirty="0">
                <a:latin typeface="Helvetica" panose="020B0604020202020204" pitchFamily="34" charset="0"/>
                <a:cs typeface="Helvetica" panose="020B0604020202020204" pitchFamily="34" charset="0"/>
              </a:rPr>
              <a:t>Economic </a:t>
            </a:r>
            <a:r>
              <a:rPr lang="en-US" sz="1000" i="1" dirty="0">
                <a:latin typeface="Helvetica" panose="020B0604020202020204" pitchFamily="34" charset="0"/>
                <a:cs typeface="Helvetica" panose="020B0604020202020204" pitchFamily="34" charset="0"/>
              </a:rPr>
              <a:t>Analysis of Children's Surgical Care in Low- and</a:t>
            </a:r>
          </a:p>
          <a:p>
            <a:r>
              <a:rPr lang="en-US" sz="1000" i="1" dirty="0">
                <a:latin typeface="Helvetica" panose="020B0604020202020204" pitchFamily="34" charset="0"/>
                <a:cs typeface="Helvetica" panose="020B0604020202020204" pitchFamily="34" charset="0"/>
              </a:rPr>
              <a:t>Middle-Income Countries: A Systematic Review and Analysis. </a:t>
            </a:r>
            <a:r>
              <a:rPr lang="en-US" sz="1000" i="1" dirty="0" err="1">
                <a:latin typeface="Helvetica" panose="020B0604020202020204" pitchFamily="34" charset="0"/>
                <a:cs typeface="Helvetica" panose="020B0604020202020204" pitchFamily="34" charset="0"/>
              </a:rPr>
              <a:t>PLoS</a:t>
            </a:r>
            <a:r>
              <a:rPr lang="en-US" sz="1000" i="1" dirty="0">
                <a:latin typeface="Helvetica" panose="020B0604020202020204" pitchFamily="34" charset="0"/>
                <a:cs typeface="Helvetica" panose="020B0604020202020204" pitchFamily="34" charset="0"/>
              </a:rPr>
              <a:t> ONE 2016; 11(10): e0165480. </a:t>
            </a:r>
            <a:r>
              <a:rPr lang="fr-FR" sz="1000" i="1" dirty="0">
                <a:latin typeface="Helvetica" panose="020B0604020202020204" pitchFamily="34" charset="0"/>
                <a:cs typeface="Helvetica" panose="020B0604020202020204" pitchFamily="34" charset="0"/>
              </a:rPr>
              <a:t>doi:10.1371/journal.pone.0165480</a:t>
            </a:r>
            <a:endParaRPr lang="en-US" sz="1000" i="1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4F0C96E8-6F09-47F7-9794-2DB5372675BF}"/>
              </a:ext>
            </a:extLst>
          </p:cNvPr>
          <p:cNvSpPr txBox="1"/>
          <p:nvPr/>
        </p:nvSpPr>
        <p:spPr>
          <a:xfrm>
            <a:off x="49862" y="2459504"/>
            <a:ext cx="12153900" cy="193899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457200"/>
            <a:r>
              <a:rPr lang="en-US" sz="4000" dirty="0">
                <a:solidFill>
                  <a:srgbClr val="FF00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UHC and Child-related targets of SDGs cannot </a:t>
            </a:r>
          </a:p>
          <a:p>
            <a:pPr marL="457200"/>
            <a:r>
              <a:rPr lang="en-US" sz="4000" dirty="0">
                <a:solidFill>
                  <a:srgbClr val="FF00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be met in LMICs without scaling up children’s surgical care</a:t>
            </a:r>
          </a:p>
        </p:txBody>
      </p:sp>
    </p:spTree>
    <p:extLst>
      <p:ext uri="{BB962C8B-B14F-4D97-AF65-F5344CB8AC3E}">
        <p14:creationId xmlns:p14="http://schemas.microsoft.com/office/powerpoint/2010/main" val="20742211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xmlns="" id="{D8F6DD53-9E39-D449-A331-EDE16184BE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02780" y="1200647"/>
            <a:ext cx="4351023" cy="2986763"/>
          </a:xfrm>
        </p:spPr>
        <p:txBody>
          <a:bodyPr>
            <a:normAutofit fontScale="92500" lnSpcReduction="20000"/>
          </a:bodyPr>
          <a:lstStyle/>
          <a:p>
            <a:r>
              <a:rPr lang="en-US" dirty="0" err="1"/>
              <a:t>LCoGS</a:t>
            </a:r>
            <a:endParaRPr lang="en-US" dirty="0"/>
          </a:p>
          <a:p>
            <a:pPr marL="457205" lvl="1" indent="0">
              <a:buNone/>
            </a:pPr>
            <a:r>
              <a:rPr lang="en-US" dirty="0">
                <a:solidFill>
                  <a:srgbClr val="4472C4"/>
                </a:solidFill>
              </a:rPr>
              <a:t>Children’s surgery not specifically addressed</a:t>
            </a:r>
          </a:p>
          <a:p>
            <a:endParaRPr lang="en-US" dirty="0"/>
          </a:p>
          <a:p>
            <a:r>
              <a:rPr lang="en-US" dirty="0"/>
              <a:t>WHA Resolution 68/15</a:t>
            </a:r>
          </a:p>
          <a:p>
            <a:pPr marL="457205" lvl="1" indent="0">
              <a:buNone/>
            </a:pPr>
            <a:r>
              <a:rPr lang="en-US" dirty="0">
                <a:solidFill>
                  <a:srgbClr val="4472C4"/>
                </a:solidFill>
              </a:rPr>
              <a:t>Children’s surgery not specifically addressed</a:t>
            </a:r>
          </a:p>
          <a:p>
            <a:endParaRPr lang="en-US" dirty="0"/>
          </a:p>
          <a:p>
            <a:r>
              <a:rPr lang="en-US" dirty="0"/>
              <a:t>No widely accepted children’s surgical assessment tool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4DFCF13A-4368-C042-8379-27EA1864C1B4}"/>
              </a:ext>
            </a:extLst>
          </p:cNvPr>
          <p:cNvSpPr txBox="1"/>
          <p:nvPr/>
        </p:nvSpPr>
        <p:spPr>
          <a:xfrm>
            <a:off x="525380" y="556453"/>
            <a:ext cx="92202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Current Realities for Children’s Surgery in LMICs</a:t>
            </a:r>
          </a:p>
        </p:txBody>
      </p:sp>
      <p:sp>
        <p:nvSpPr>
          <p:cNvPr id="5" name="Content Placeholder 1">
            <a:extLst>
              <a:ext uri="{FF2B5EF4-FFF2-40B4-BE49-F238E27FC236}">
                <a16:creationId xmlns:a16="http://schemas.microsoft.com/office/drawing/2014/main" xmlns="" id="{79F57638-57FD-4199-BB40-9BF661EC61BC}"/>
              </a:ext>
            </a:extLst>
          </p:cNvPr>
          <p:cNvSpPr txBox="1">
            <a:spLocks/>
          </p:cNvSpPr>
          <p:nvPr/>
        </p:nvSpPr>
        <p:spPr>
          <a:xfrm>
            <a:off x="990599" y="1200647"/>
            <a:ext cx="5787705" cy="518425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Helvetica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Helvetica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Helvetica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Helvetica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Helvetica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Child health plans/policies in LMICs</a:t>
            </a:r>
          </a:p>
          <a:p>
            <a:pPr marL="457200" lvl="1" indent="0">
              <a:buNone/>
            </a:pPr>
            <a:r>
              <a:rPr lang="en-US" dirty="0">
                <a:solidFill>
                  <a:srgbClr val="4472C4"/>
                </a:solidFill>
              </a:rPr>
              <a:t>Little or no inclusion of children’s surgery</a:t>
            </a:r>
          </a:p>
          <a:p>
            <a:endParaRPr lang="en-US" sz="1200" dirty="0"/>
          </a:p>
          <a:p>
            <a:r>
              <a:rPr lang="en-US" dirty="0"/>
              <a:t>Data and information</a:t>
            </a:r>
          </a:p>
          <a:p>
            <a:pPr marL="457200" lvl="1" indent="0">
              <a:buNone/>
            </a:pPr>
            <a:r>
              <a:rPr lang="en-US" dirty="0">
                <a:solidFill>
                  <a:srgbClr val="4472C4"/>
                </a:solidFill>
              </a:rPr>
              <a:t>Robust and reliable data lacking </a:t>
            </a:r>
            <a:r>
              <a:rPr lang="en-US" dirty="0"/>
              <a:t>(until recently)</a:t>
            </a:r>
          </a:p>
          <a:p>
            <a:endParaRPr lang="en-US" sz="1200" dirty="0"/>
          </a:p>
          <a:p>
            <a:r>
              <a:rPr lang="en-US" dirty="0"/>
              <a:t>No Bellwether procedures for children</a:t>
            </a:r>
          </a:p>
          <a:p>
            <a:pPr lvl="1"/>
            <a:r>
              <a:rPr lang="en-US" dirty="0"/>
              <a:t>Adult Bellwethers (C-Section, Open #, Laparotomy): </a:t>
            </a:r>
          </a:p>
          <a:p>
            <a:pPr marL="457200" lvl="1" indent="0">
              <a:buNone/>
            </a:pPr>
            <a:r>
              <a:rPr lang="en-US" dirty="0">
                <a:solidFill>
                  <a:srgbClr val="FF0000"/>
                </a:solidFill>
              </a:rPr>
              <a:t>Ability to provide these may translate to availability of infrastructure, human resources, quality/safety measures for children’s surgery</a:t>
            </a:r>
          </a:p>
          <a:p>
            <a:endParaRPr lang="en-US" sz="1200" dirty="0"/>
          </a:p>
          <a:p>
            <a:r>
              <a:rPr lang="en-US" dirty="0"/>
              <a:t>Lack of children’s surgery infrastructure (often only available at referral level hospitals)</a:t>
            </a:r>
          </a:p>
          <a:p>
            <a:pPr marL="457206" lvl="1" indent="0">
              <a:buNone/>
            </a:pPr>
            <a:r>
              <a:rPr lang="en-US" dirty="0">
                <a:solidFill>
                  <a:srgbClr val="4472C4"/>
                </a:solidFill>
              </a:rPr>
              <a:t>However, Children’s Medical Care exists at all levels of healthcare</a:t>
            </a:r>
          </a:p>
        </p:txBody>
      </p:sp>
    </p:spTree>
    <p:extLst>
      <p:ext uri="{BB962C8B-B14F-4D97-AF65-F5344CB8AC3E}">
        <p14:creationId xmlns:p14="http://schemas.microsoft.com/office/powerpoint/2010/main" val="295099135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1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2890D3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9727</TotalTime>
  <Words>1315</Words>
  <Application>Microsoft Office PowerPoint</Application>
  <PresentationFormat>Widescreen</PresentationFormat>
  <Paragraphs>209</Paragraphs>
  <Slides>23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34" baseType="lpstr">
      <vt:lpstr>arial</vt:lpstr>
      <vt:lpstr>arial</vt:lpstr>
      <vt:lpstr>Calibri</vt:lpstr>
      <vt:lpstr>Calibri Light</vt:lpstr>
      <vt:lpstr>Helvetica</vt:lpstr>
      <vt:lpstr>Helvetica-Bold</vt:lpstr>
      <vt:lpstr>Shaker2Lancet-Bold</vt:lpstr>
      <vt:lpstr>Shaker2Lancet-Italic</vt:lpstr>
      <vt:lpstr>Tw Cen MT Condensed</vt:lpstr>
      <vt:lpstr>Wingdings</vt:lpstr>
      <vt:lpstr>Office Theme</vt:lpstr>
      <vt:lpstr>Children’s Surgery and NSOAPs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Citron, Isabelle</dc:creator>
  <cp:lastModifiedBy>Lenovo</cp:lastModifiedBy>
  <cp:revision>229</cp:revision>
  <dcterms:created xsi:type="dcterms:W3CDTF">2018-02-05T20:28:02Z</dcterms:created>
  <dcterms:modified xsi:type="dcterms:W3CDTF">2018-03-22T03:49:53Z</dcterms:modified>
</cp:coreProperties>
</file>