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58" r:id="rId2"/>
    <p:sldId id="387" r:id="rId3"/>
    <p:sldId id="389" r:id="rId4"/>
    <p:sldId id="577" r:id="rId5"/>
    <p:sldId id="578" r:id="rId6"/>
    <p:sldId id="580" r:id="rId7"/>
    <p:sldId id="616" r:id="rId8"/>
    <p:sldId id="581" r:id="rId9"/>
    <p:sldId id="582" r:id="rId10"/>
    <p:sldId id="614" r:id="rId11"/>
    <p:sldId id="583" r:id="rId12"/>
    <p:sldId id="584" r:id="rId13"/>
    <p:sldId id="585" r:id="rId14"/>
    <p:sldId id="590" r:id="rId15"/>
    <p:sldId id="588" r:id="rId16"/>
    <p:sldId id="587" r:id="rId17"/>
    <p:sldId id="603" r:id="rId18"/>
    <p:sldId id="592" r:id="rId19"/>
    <p:sldId id="591" r:id="rId20"/>
    <p:sldId id="593" r:id="rId21"/>
    <p:sldId id="595" r:id="rId22"/>
    <p:sldId id="615" r:id="rId23"/>
    <p:sldId id="596" r:id="rId24"/>
    <p:sldId id="597" r:id="rId25"/>
    <p:sldId id="598" r:id="rId26"/>
    <p:sldId id="599" r:id="rId27"/>
    <p:sldId id="604" r:id="rId28"/>
    <p:sldId id="600" r:id="rId29"/>
    <p:sldId id="601" r:id="rId30"/>
    <p:sldId id="607" r:id="rId31"/>
    <p:sldId id="613" r:id="rId32"/>
    <p:sldId id="608" r:id="rId33"/>
    <p:sldId id="609" r:id="rId34"/>
    <p:sldId id="605" r:id="rId35"/>
    <p:sldId id="606" r:id="rId36"/>
    <p:sldId id="610" r:id="rId37"/>
    <p:sldId id="25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1D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6"/>
    <p:restoredTop sz="93692"/>
  </p:normalViewPr>
  <p:slideViewPr>
    <p:cSldViewPr snapToGrid="0" snapToObjects="1">
      <p:cViewPr varScale="1">
        <p:scale>
          <a:sx n="76" d="100"/>
          <a:sy n="76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ropbox\@Presentations\Prospectus%20defense\ICERs%20Ethiop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ropbox\@Presentations\Prospectus%20defense\ICERs%20Ethi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Task shifting</c:v>
                </c:pt>
              </c:strCache>
            </c:strRef>
          </c:tx>
          <c:spPr>
            <a:ln w="47625">
              <a:noFill/>
            </a:ln>
          </c:spPr>
          <c:dLbls>
            <c:dLbl>
              <c:idx val="0"/>
              <c:layout>
                <c:manualLayout>
                  <c:x val="-5.9354347717277302E-2"/>
                  <c:y val="-3.34240557704245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Task shifting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86-A34F-A501-AEDCA678BA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Sheet1!$D$12</c:f>
              <c:numCache>
                <c:formatCode>0</c:formatCode>
                <c:ptCount val="1"/>
                <c:pt idx="0">
                  <c:v>377195</c:v>
                </c:pt>
              </c:numCache>
            </c:numRef>
          </c:xVal>
          <c:yVal>
            <c:numRef>
              <c:f>Sheet1!$B$12</c:f>
              <c:numCache>
                <c:formatCode>General</c:formatCode>
                <c:ptCount val="1"/>
                <c:pt idx="0">
                  <c:v>250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86-A34F-A501-AEDCA678BA5C}"/>
            </c:ext>
          </c:extLst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UPF</c:v>
                </c:pt>
              </c:strCache>
            </c:strRef>
          </c:tx>
          <c:spPr>
            <a:ln w="47625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User fee removal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A34F-A501-AEDCA678BA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Sheet1!$D$13</c:f>
              <c:numCache>
                <c:formatCode>0</c:formatCode>
                <c:ptCount val="1"/>
                <c:pt idx="0">
                  <c:v>894868</c:v>
                </c:pt>
              </c:numCache>
            </c:numRef>
          </c:xVal>
          <c:yVal>
            <c:numRef>
              <c:f>Sheet1!$B$13</c:f>
              <c:numCache>
                <c:formatCode>General</c:formatCode>
                <c:ptCount val="1"/>
                <c:pt idx="0">
                  <c:v>21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586-A34F-A501-AEDCA678BA5C}"/>
            </c:ext>
          </c:extLst>
        </c:ser>
        <c:ser>
          <c:idx val="3"/>
          <c:order val="2"/>
          <c:tx>
            <c:strRef>
              <c:f>Sheet1!$A$14</c:f>
              <c:strCache>
                <c:ptCount val="1"/>
                <c:pt idx="0">
                  <c:v>UPF + Task shifting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9"/>
          </c:marker>
          <c:dLbls>
            <c:dLbl>
              <c:idx val="0"/>
              <c:layout>
                <c:manualLayout>
                  <c:x val="-2.1061220157743601E-2"/>
                  <c:y val="7.16229766509095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User fee removal + task shifting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86-A34F-A501-AEDCA678BA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Sheet1!$D$14</c:f>
              <c:numCache>
                <c:formatCode>0</c:formatCode>
                <c:ptCount val="1"/>
                <c:pt idx="0">
                  <c:v>2228614</c:v>
                </c:pt>
              </c:numCache>
            </c:numRef>
          </c:xVal>
          <c:yVal>
            <c:numRef>
              <c:f>Sheet1!$B$14</c:f>
              <c:numCache>
                <c:formatCode>General</c:formatCode>
                <c:ptCount val="1"/>
                <c:pt idx="0">
                  <c:v>291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586-A34F-A501-AEDCA678B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0371008"/>
        <c:axId val="-760368832"/>
      </c:scatterChart>
      <c:valAx>
        <c:axId val="-76037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Cost</a:t>
                </a:r>
                <a:r>
                  <a:rPr lang="en-US" sz="1800" baseline="0" dirty="0"/>
                  <a:t> (thousands)</a:t>
                </a:r>
                <a:endParaRPr lang="en-US" sz="1800" dirty="0"/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760368832"/>
        <c:crosses val="autoZero"/>
        <c:crossBetween val="midCat"/>
        <c:dispUnits>
          <c:builtInUnit val="thousands"/>
        </c:dispUnits>
      </c:valAx>
      <c:valAx>
        <c:axId val="-760368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Lives saved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760371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Sheet1!$A$22</c:f>
              <c:strCache>
                <c:ptCount val="1"/>
                <c:pt idx="0">
                  <c:v>Task shifting</c:v>
                </c:pt>
              </c:strCache>
            </c:strRef>
          </c:tx>
          <c:spPr>
            <a:ln w="47625">
              <a:noFill/>
            </a:ln>
          </c:spPr>
          <c:dLbls>
            <c:dLbl>
              <c:idx val="0"/>
              <c:layout>
                <c:manualLayout>
                  <c:x val="-4.80071108845459E-2"/>
                  <c:y val="3.791426914670569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Task</a:t>
                    </a:r>
                    <a:r>
                      <a:rPr lang="en-US" sz="1400" baseline="0"/>
                      <a:t> shifting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BB-814F-85A4-6DDC7CAC67D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Sheet1!$D$22</c:f>
              <c:numCache>
                <c:formatCode>0</c:formatCode>
                <c:ptCount val="1"/>
                <c:pt idx="0">
                  <c:v>377195</c:v>
                </c:pt>
              </c:numCache>
            </c:numRef>
          </c:xVal>
          <c:yVal>
            <c:numRef>
              <c:f>Sheet1!$B$22</c:f>
              <c:numCache>
                <c:formatCode>General</c:formatCode>
                <c:ptCount val="1"/>
                <c:pt idx="0">
                  <c:v>-578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BB-814F-85A4-6DDC7CAC67DD}"/>
            </c:ext>
          </c:extLst>
        </c:ser>
        <c:ser>
          <c:idx val="2"/>
          <c:order val="1"/>
          <c:tx>
            <c:strRef>
              <c:f>Sheet1!$A$23</c:f>
              <c:strCache>
                <c:ptCount val="1"/>
                <c:pt idx="0">
                  <c:v>UPF</c:v>
                </c:pt>
              </c:strCache>
            </c:strRef>
          </c:tx>
          <c:spPr>
            <a:ln w="47625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User fee removal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BB-814F-85A4-6DDC7CAC67D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Sheet1!$D$23</c:f>
              <c:numCache>
                <c:formatCode>0</c:formatCode>
                <c:ptCount val="1"/>
                <c:pt idx="0">
                  <c:v>894868</c:v>
                </c:pt>
              </c:numCache>
            </c:numRef>
          </c:xVal>
          <c:yVal>
            <c:numRef>
              <c:f>Sheet1!$B$23</c:f>
              <c:numCache>
                <c:formatCode>General</c:formatCode>
                <c:ptCount val="1"/>
                <c:pt idx="0">
                  <c:v>366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2BB-814F-85A4-6DDC7CAC67DD}"/>
            </c:ext>
          </c:extLst>
        </c:ser>
        <c:ser>
          <c:idx val="3"/>
          <c:order val="2"/>
          <c:tx>
            <c:strRef>
              <c:f>Sheet1!$A$24</c:f>
              <c:strCache>
                <c:ptCount val="1"/>
                <c:pt idx="0">
                  <c:v>UPF + Task shifting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9"/>
          </c:marker>
          <c:dLbls>
            <c:dLbl>
              <c:idx val="0"/>
              <c:layout>
                <c:manualLayout>
                  <c:x val="-5.6579809256786302E-2"/>
                  <c:y val="4.68352736518131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User</a:t>
                    </a:r>
                    <a:r>
                      <a:rPr lang="en-US" sz="1400" baseline="0" dirty="0"/>
                      <a:t> fee removal + task shifting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BB-814F-85A4-6DDC7CAC67D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Sheet1!$D$24</c:f>
              <c:numCache>
                <c:formatCode>0</c:formatCode>
                <c:ptCount val="1"/>
                <c:pt idx="0">
                  <c:v>2228614</c:v>
                </c:pt>
              </c:numCache>
            </c:numRef>
          </c:xVal>
          <c:yVal>
            <c:numRef>
              <c:f>Sheet1!$B$24</c:f>
              <c:numCache>
                <c:formatCode>General</c:formatCode>
                <c:ptCount val="1"/>
                <c:pt idx="0">
                  <c:v>-229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2BB-814F-85A4-6DDC7CAC6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61055200"/>
        <c:axId val="-661053024"/>
      </c:scatterChart>
      <c:valAx>
        <c:axId val="-66105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Cost ($ thousands)</a:t>
                </a:r>
              </a:p>
            </c:rich>
          </c:tx>
          <c:layout>
            <c:manualLayout>
              <c:xMode val="edge"/>
              <c:yMode val="edge"/>
              <c:x val="0.43037834895499499"/>
              <c:y val="0.36095912037490702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661053024"/>
        <c:crosses val="autoZero"/>
        <c:crossBetween val="midCat"/>
        <c:dispUnits>
          <c:builtInUnit val="thousands"/>
        </c:dispUnits>
      </c:valAx>
      <c:valAx>
        <c:axId val="-661053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Catastrophic expenditure averted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661055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E977DE-22B5-CE4B-A89E-955605132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807347-EB87-FB4C-A3AF-1D85B26B10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9D5C5-445A-DA42-839B-BB32A48FC29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6E6367-732E-C041-9038-D68BD2CB5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B59B48-300F-E542-918B-FCB28E0782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706BD-9924-0243-8C10-A6A91CC1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CCEE5-1CD9-8F4C-B102-541681F5415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EE908-0469-8F4B-8323-8B0D5A4F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reasons previously discussed…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9628-CDE4-4D86-BB9B-F1BFF75260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63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25144"/>
            <a:ext cx="12192000" cy="4148137"/>
          </a:xfrm>
          <a:prstGeom prst="rect">
            <a:avLst/>
          </a:prstGeom>
          <a:solidFill>
            <a:srgbClr val="279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725" y="1125411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85EB7-F78A-1244-A0BC-7855F012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84" y="1825625"/>
            <a:ext cx="5835316" cy="4879974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35317" cy="4879975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44E63B-96AC-B74E-BEB8-E3F747D99CA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8CAAD0-F821-2242-BC2D-41A7673EAF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DB4337-DCCC-3143-9F74-AC5FFFCF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77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32D1D4-4195-314D-9969-89AA32F543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2004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921EB1E-A86C-5B43-9B4B-B7886A6F4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851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65BCB6-59B5-9E4E-B5D6-74B46533CF5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152F15-4B6A-C14F-B4CF-81D3C1D3C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00800"/>
            <a:ext cx="1219200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49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5EA3-166A-3D42-B370-8C03BDD810F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78A7-1DA5-A841-A371-362AF017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Best buys in global surgery</a:t>
            </a:r>
            <a:endParaRPr lang="en-US" sz="3800" cap="small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299"/>
            <a:ext cx="12192000" cy="183249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lang="en-US" sz="2000" dirty="0"/>
              <a:t>Mark G. Shrime, MD, MPH, PhD, FACS</a:t>
            </a:r>
          </a:p>
          <a:p>
            <a:pPr>
              <a:lnSpc>
                <a:spcPts val="1600"/>
              </a:lnSpc>
              <a:spcAft>
                <a:spcPts val="0"/>
              </a:spcAft>
              <a:tabLst>
                <a:tab pos="454025" algn="l"/>
                <a:tab pos="3648075" algn="l"/>
              </a:tabLst>
            </a:pPr>
            <a:r>
              <a:rPr lang="en-US" sz="2000" dirty="0"/>
              <a:t>Assistant Professor | Global Health and Social Medicine</a:t>
            </a:r>
          </a:p>
          <a:p>
            <a:pPr>
              <a:lnSpc>
                <a:spcPts val="1600"/>
              </a:lnSpc>
              <a:spcAft>
                <a:spcPts val="0"/>
              </a:spcAft>
              <a:tabLst>
                <a:tab pos="454025" algn="l"/>
                <a:tab pos="3648075" algn="l"/>
              </a:tabLst>
            </a:pPr>
            <a:r>
              <a:rPr lang="en-US" sz="2000" dirty="0"/>
              <a:t>Assistant Professor | Otolaryngology</a:t>
            </a:r>
          </a:p>
          <a:p>
            <a:pPr>
              <a:lnSpc>
                <a:spcPts val="1600"/>
              </a:lnSpc>
              <a:spcAft>
                <a:spcPts val="0"/>
              </a:spcAft>
              <a:tabLst>
                <a:tab pos="454025" algn="l"/>
                <a:tab pos="3648075" algn="l"/>
              </a:tabLst>
            </a:pPr>
            <a:r>
              <a:rPr lang="en-US" sz="2000" dirty="0"/>
              <a:t>Research Director | Program in Global Surgery and Social Change</a:t>
            </a:r>
          </a:p>
          <a:p>
            <a:pPr>
              <a:lnSpc>
                <a:spcPts val="1600"/>
              </a:lnSpc>
              <a:spcAft>
                <a:spcPts val="0"/>
              </a:spcAft>
              <a:tabLst>
                <a:tab pos="454025" algn="l"/>
                <a:tab pos="3648075" algn="l"/>
              </a:tabLst>
            </a:pPr>
            <a:r>
              <a:rPr lang="en-US" sz="2000" dirty="0"/>
              <a:t>22 March 2018</a:t>
            </a:r>
          </a:p>
        </p:txBody>
      </p:sp>
    </p:spTree>
    <p:extLst>
      <p:ext uri="{BB962C8B-B14F-4D97-AF65-F5344CB8AC3E}">
        <p14:creationId xmlns:p14="http://schemas.microsoft.com/office/powerpoint/2010/main" val="24657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4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4024" y="5190190"/>
            <a:ext cx="24070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Budget: $10</a:t>
            </a:r>
          </a:p>
        </p:txBody>
      </p:sp>
    </p:spTree>
    <p:extLst>
      <p:ext uri="{BB962C8B-B14F-4D97-AF65-F5344CB8AC3E}">
        <p14:creationId xmlns:p14="http://schemas.microsoft.com/office/powerpoint/2010/main" val="38999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3698" y="399188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WTP = $1.33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24153" y="2747432"/>
          <a:ext cx="2048585" cy="221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5050">
                <a:tc>
                  <a:txBody>
                    <a:bodyPr/>
                    <a:lstStyle/>
                    <a:p>
                      <a:r>
                        <a:rPr lang="en-US" dirty="0"/>
                        <a:t>Total 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4024" y="5190190"/>
            <a:ext cx="24070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Budget: $10</a:t>
            </a:r>
          </a:p>
        </p:txBody>
      </p:sp>
    </p:spTree>
    <p:extLst>
      <p:ext uri="{BB962C8B-B14F-4D97-AF65-F5344CB8AC3E}">
        <p14:creationId xmlns:p14="http://schemas.microsoft.com/office/powerpoint/2010/main" val="24492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3698" y="399188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WTP = $1.33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24153" y="2747432"/>
          <a:ext cx="2048585" cy="221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5050">
                <a:tc>
                  <a:txBody>
                    <a:bodyPr/>
                    <a:lstStyle/>
                    <a:p>
                      <a:r>
                        <a:rPr lang="en-US" dirty="0"/>
                        <a:t>Total 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4024" y="5190190"/>
            <a:ext cx="24070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Budget: $10</a:t>
            </a:r>
          </a:p>
        </p:txBody>
      </p:sp>
    </p:spTree>
    <p:extLst>
      <p:ext uri="{BB962C8B-B14F-4D97-AF65-F5344CB8AC3E}">
        <p14:creationId xmlns:p14="http://schemas.microsoft.com/office/powerpoint/2010/main" val="25025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3698" y="399188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WTP = $1.33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24153" y="2747432"/>
          <a:ext cx="2048585" cy="221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5050">
                <a:tc>
                  <a:txBody>
                    <a:bodyPr/>
                    <a:lstStyle/>
                    <a:p>
                      <a:r>
                        <a:rPr lang="en-US" dirty="0"/>
                        <a:t>Total 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4024" y="5190190"/>
            <a:ext cx="24070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Budget: $10</a:t>
            </a:r>
          </a:p>
        </p:txBody>
      </p:sp>
    </p:spTree>
    <p:extLst>
      <p:ext uri="{BB962C8B-B14F-4D97-AF65-F5344CB8AC3E}">
        <p14:creationId xmlns:p14="http://schemas.microsoft.com/office/powerpoint/2010/main" val="1771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24153" y="2747432"/>
          <a:ext cx="2048585" cy="221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5050">
                <a:tc>
                  <a:txBody>
                    <a:bodyPr/>
                    <a:lstStyle/>
                    <a:p>
                      <a:r>
                        <a:rPr lang="en-US" dirty="0"/>
                        <a:t>Total 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en-US" dirty="0"/>
                        <a:t>$35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245659" y="4208929"/>
            <a:ext cx="984324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64024" y="5190190"/>
            <a:ext cx="24070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Budget: $10</a:t>
            </a:r>
          </a:p>
        </p:txBody>
      </p:sp>
    </p:spTree>
    <p:extLst>
      <p:ext uri="{BB962C8B-B14F-4D97-AF65-F5344CB8AC3E}">
        <p14:creationId xmlns:p14="http://schemas.microsoft.com/office/powerpoint/2010/main" val="22538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surgery cost-effective?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6" y="1885350"/>
            <a:ext cx="9221291" cy="389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9161" y="3497766"/>
            <a:ext cx="2470451" cy="189653"/>
          </a:xfrm>
          <a:prstGeom prst="rect">
            <a:avLst/>
          </a:prstGeom>
          <a:solidFill>
            <a:srgbClr val="732E9A">
              <a:alpha val="24000"/>
            </a:srgb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8051578" y="3397280"/>
            <a:ext cx="1895331" cy="290139"/>
          </a:xfrm>
          <a:prstGeom prst="rect">
            <a:avLst/>
          </a:prstGeom>
          <a:solidFill>
            <a:srgbClr val="732E9A">
              <a:alpha val="24000"/>
            </a:srgb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2891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health system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4" y="2747434"/>
          <a:ext cx="686995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4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Cost/DALY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Childhood vaccines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Cleft lip and palate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2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 Foundation Safe Surgery 2020</a:t>
            </a:r>
          </a:p>
          <a:p>
            <a:r>
              <a:rPr lang="en-US" dirty="0"/>
              <a:t>Damon Runyon Cancer Research Foundation</a:t>
            </a:r>
          </a:p>
        </p:txBody>
      </p:sp>
    </p:spTree>
    <p:extLst>
      <p:ext uri="{BB962C8B-B14F-4D97-AF65-F5344CB8AC3E}">
        <p14:creationId xmlns:p14="http://schemas.microsoft.com/office/powerpoint/2010/main" val="29625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health system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4" y="2747434"/>
          <a:ext cx="686995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4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Cost/QALY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Childhood</a:t>
                      </a:r>
                      <a:r>
                        <a:rPr lang="en-US" baseline="0" dirty="0"/>
                        <a:t> v</a:t>
                      </a:r>
                      <a:r>
                        <a:rPr lang="en-US" dirty="0"/>
                        <a:t>accines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Cleft lip and palate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Tuberculosis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Acute abdomen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1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health system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4" y="2747434"/>
          <a:ext cx="686995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4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Cost/QALY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Childhood</a:t>
                      </a:r>
                      <a:r>
                        <a:rPr lang="en-US" baseline="0" dirty="0"/>
                        <a:t> v</a:t>
                      </a:r>
                      <a:r>
                        <a:rPr lang="en-US" dirty="0"/>
                        <a:t>accines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Cleft lip and palate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Tuberculosis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Acute abdomen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Ischemic heart</a:t>
                      </a:r>
                      <a:r>
                        <a:rPr lang="en-US" baseline="0" dirty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66728" y="2747434"/>
            <a:ext cx="2407023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Total </a:t>
            </a:r>
            <a:r>
              <a:rPr lang="en-US" sz="3200"/>
              <a:t>health budget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97741" y="5204012"/>
            <a:ext cx="736898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health system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the health system cover?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4" y="2747434"/>
          <a:ext cx="686995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4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Cost/QALY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Childhood</a:t>
                      </a:r>
                      <a:r>
                        <a:rPr lang="en-US" baseline="0" dirty="0"/>
                        <a:t> v</a:t>
                      </a:r>
                      <a:r>
                        <a:rPr lang="en-US" dirty="0"/>
                        <a:t>accines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Cleft lip and palate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Tuberculosis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Acute abdomen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Ischemic heart</a:t>
                      </a:r>
                      <a:r>
                        <a:rPr lang="en-US" baseline="0" dirty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66728" y="2747434"/>
            <a:ext cx="2407023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Total </a:t>
            </a:r>
            <a:r>
              <a:rPr lang="en-US" sz="3200"/>
              <a:t>health budget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97741" y="5204012"/>
            <a:ext cx="736898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186" y="2802836"/>
            <a:ext cx="10058400" cy="9892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6000" dirty="0"/>
              <a:t>This exercise </a:t>
            </a:r>
            <a:r>
              <a:rPr lang="en-US" sz="6000"/>
              <a:t>is irrelevant.</a:t>
            </a:r>
            <a:endParaRPr lang="en-US" sz="3800" cap="small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A24E0CB-07CB-4E45-8ACE-E0ACFFE1D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C5F8B7E-7564-144A-848E-6625ABD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186" y="2802836"/>
            <a:ext cx="10058400" cy="9892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6000" dirty="0"/>
              <a:t>This exercise is </a:t>
            </a:r>
            <a:r>
              <a:rPr lang="en-US" sz="6000" dirty="0">
                <a:solidFill>
                  <a:schemeClr val="accent2"/>
                </a:solidFill>
              </a:rPr>
              <a:t>irrelevant.</a:t>
            </a:r>
            <a:endParaRPr lang="en-US" sz="3800" cap="small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C0352-56BE-E94D-9996-6983C170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40A7C-F51F-CF4B-ADC3-708FECEC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185" y="2197718"/>
            <a:ext cx="10910943" cy="9892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6000" dirty="0"/>
              <a:t>Shopping spree:</a:t>
            </a:r>
          </a:p>
          <a:p>
            <a:r>
              <a:rPr lang="en-US" sz="6000" cap="small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		should we provide surgery?</a:t>
            </a:r>
            <a:endParaRPr lang="en-US" sz="3800" cap="small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8F9A1-9C34-6240-8D22-3D35BB59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3C6C-9D71-F347-AD7C-ADF431942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0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185" y="2197718"/>
            <a:ext cx="10601661" cy="9892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6000" dirty="0"/>
              <a:t>Shopping spree:</a:t>
            </a:r>
          </a:p>
          <a:p>
            <a:r>
              <a:rPr lang="en-US" sz="6000" cap="small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		should we provide surgery?</a:t>
            </a:r>
            <a:endParaRPr lang="en-US" sz="3800" cap="small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717" y="2840922"/>
            <a:ext cx="1657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EC5704-6B11-AC44-931B-04F0937C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5B03CE1-01EC-6A49-B682-F95DA527F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185" y="2197718"/>
            <a:ext cx="10601661" cy="9892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6000" dirty="0"/>
              <a:t>Competing choice:</a:t>
            </a:r>
          </a:p>
          <a:p>
            <a:r>
              <a:rPr lang="en-US" sz="6000" cap="small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		should we provide surgery?</a:t>
            </a:r>
            <a:endParaRPr lang="en-US" sz="3800" cap="small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717" y="2840922"/>
            <a:ext cx="1657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04F2D5F-C7A0-B54C-953F-ED28E259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812250B-2993-994A-91FC-F5B5CB796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Cost-effectiveness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Buying for high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Cost-effectiveness</a:t>
            </a:r>
          </a:p>
          <a:p>
            <a:r>
              <a:rPr lang="en-US" dirty="0"/>
              <a:t>Buying for high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Cost-effectiveness </a:t>
            </a:r>
          </a:p>
          <a:p>
            <a:r>
              <a:rPr lang="en-US" dirty="0"/>
              <a:t>Buying for high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“bang for your buck”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63350" y="2971800"/>
                <a:ext cx="2904449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𝐶𝐸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𝐶𝑜𝑠𝑡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𝑂𝑢𝑡𝑐𝑜𝑚𝑒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50" y="2971800"/>
                <a:ext cx="2904449" cy="9253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8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</a:t>
            </a:r>
            <a:r>
              <a:rPr lang="en-US" b="1" dirty="0">
                <a:solidFill>
                  <a:schemeClr val="accent2"/>
                </a:solidFill>
              </a:rPr>
              <a:t>incremental</a:t>
            </a:r>
            <a:r>
              <a:rPr lang="en-US" dirty="0"/>
              <a:t> “bang for your buck”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63350" y="2971800"/>
                <a:ext cx="2904449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𝐶𝐸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𝐶𝑜𝑠𝑡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𝑂𝑢𝑡𝑐𝑜𝑚𝑒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50" y="2971800"/>
                <a:ext cx="2904449" cy="9253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6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</a:t>
            </a:r>
            <a:r>
              <a:rPr lang="en-US" b="1" dirty="0">
                <a:solidFill>
                  <a:schemeClr val="accent2"/>
                </a:solidFill>
              </a:rPr>
              <a:t>incremental</a:t>
            </a:r>
            <a:r>
              <a:rPr lang="en-US" dirty="0"/>
              <a:t> “bang for your buck”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2332" y="2971800"/>
                <a:ext cx="6025496" cy="100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𝐼𝐶𝐸𝑅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𝐶𝑜𝑠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𝐶𝑜𝑠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𝑂𝑢𝑡𝑐𝑜𝑚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𝑂𝑢𝑡𝑐𝑜𝑚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332" y="2971800"/>
                <a:ext cx="6025496" cy="10083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choice in global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we provide surgery?</a:t>
            </a:r>
          </a:p>
          <a:p>
            <a:pPr lvl="1"/>
            <a:r>
              <a:rPr lang="en-US" dirty="0"/>
              <a:t>Removal of user fees?</a:t>
            </a:r>
          </a:p>
          <a:p>
            <a:pPr lvl="1"/>
            <a:r>
              <a:rPr lang="en-US" dirty="0"/>
              <a:t>Task-shifting / task-sharing?</a:t>
            </a:r>
          </a:p>
          <a:p>
            <a:pPr lvl="1"/>
            <a:r>
              <a:rPr lang="en-US" dirty="0"/>
              <a:t>Both?</a:t>
            </a:r>
          </a:p>
        </p:txBody>
      </p:sp>
    </p:spTree>
    <p:extLst>
      <p:ext uri="{BB962C8B-B14F-4D97-AF65-F5344CB8AC3E}">
        <p14:creationId xmlns:p14="http://schemas.microsoft.com/office/powerpoint/2010/main" val="41675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6494930" y="1591058"/>
            <a:ext cx="3801214" cy="533577"/>
          </a:xfrm>
          <a:prstGeom prst="line">
            <a:avLst/>
          </a:prstGeom>
          <a:ln>
            <a:solidFill>
              <a:srgbClr val="8082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717690" y="2027816"/>
            <a:ext cx="777240" cy="3163824"/>
          </a:xfrm>
          <a:prstGeom prst="line">
            <a:avLst/>
          </a:prstGeom>
          <a:ln>
            <a:solidFill>
              <a:srgbClr val="8082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Health benefits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0" y="4598894"/>
            <a:ext cx="1237129" cy="7261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/>
          </p:nvPr>
        </p:nvGraphicFramePr>
        <p:xfrm>
          <a:off x="4782312" y="685800"/>
          <a:ext cx="6633044" cy="531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665443" y="5141102"/>
            <a:ext cx="115100" cy="115100"/>
          </a:xfrm>
          <a:prstGeom prst="ellipse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7690" y="4916144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Status quo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5040" y="1758462"/>
            <a:ext cx="1280160" cy="506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4722" y="1505244"/>
            <a:ext cx="1280160" cy="85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4" grpId="0" uiExpand="1">
        <p:bldSub>
          <a:bldChart bld="series"/>
        </p:bldSub>
      </p:bldGraphic>
      <p:bldP spid="3" grpId="0" animBg="1"/>
      <p:bldP spid="6" grpId="0"/>
      <p:bldP spid="7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82435" y="1506071"/>
            <a:ext cx="1801906" cy="3899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4507396" y="678942"/>
          <a:ext cx="7407236" cy="569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Financial risk protection</a:t>
            </a:r>
          </a:p>
        </p:txBody>
      </p:sp>
      <p:sp>
        <p:nvSpPr>
          <p:cNvPr id="6" name="Oval 5"/>
          <p:cNvSpPr/>
          <p:nvPr/>
        </p:nvSpPr>
        <p:spPr>
          <a:xfrm>
            <a:off x="5486400" y="2951428"/>
            <a:ext cx="115100" cy="115100"/>
          </a:xfrm>
          <a:prstGeom prst="ellipse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647" y="2726470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Status quo</a:t>
            </a:r>
          </a:p>
        </p:txBody>
      </p:sp>
    </p:spTree>
    <p:extLst>
      <p:ext uri="{BB962C8B-B14F-4D97-AF65-F5344CB8AC3E}">
        <p14:creationId xmlns:p14="http://schemas.microsoft.com/office/powerpoint/2010/main" val="2274523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 uiExpand="1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cost-effectiveness is irrelevant</a:t>
            </a:r>
          </a:p>
          <a:p>
            <a:r>
              <a:rPr lang="en-US" dirty="0"/>
              <a:t>Incremental cost-effectiveness studies are rare but growing</a:t>
            </a:r>
          </a:p>
          <a:p>
            <a:r>
              <a:rPr lang="en-US" dirty="0"/>
              <a:t>Pick the research that answers the question you want to ask</a:t>
            </a:r>
          </a:p>
          <a:p>
            <a:pPr lvl="1"/>
            <a:r>
              <a:rPr lang="en-US" i="1" dirty="0"/>
              <a:t>Should</a:t>
            </a:r>
            <a:r>
              <a:rPr lang="en-US" dirty="0"/>
              <a:t> your health system treat a condition?</a:t>
            </a:r>
          </a:p>
          <a:p>
            <a:pPr lvl="1"/>
            <a:r>
              <a:rPr lang="en-US" i="1" dirty="0"/>
              <a:t>How</a:t>
            </a:r>
            <a:r>
              <a:rPr lang="en-US" dirty="0"/>
              <a:t> should your health system treat it?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03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54D628-5040-8747-B8A6-A5E92E17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124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Cost-effectiveness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Buying for high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“bang for your buck”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63350" y="2971800"/>
                <a:ext cx="3450496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𝑉𝑎𝑙𝑢𝑒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𝑂𝑢𝑡𝑐𝑜𝑚𝑒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50" y="2971800"/>
                <a:ext cx="3450496" cy="9253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9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“bang for your buck”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1232" y="2971800"/>
                <a:ext cx="2904449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𝐶𝐸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𝐶𝑜𝑠𝑡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𝑂𝑢𝑡𝑐𝑜𝑚𝑒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32" y="2971800"/>
                <a:ext cx="2904449" cy="9253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0"/>
            <a:endCxn id="4" idx="2"/>
          </p:cNvCxnSpPr>
          <p:nvPr/>
        </p:nvCxnSpPr>
        <p:spPr>
          <a:xfrm flipV="1">
            <a:off x="2516317" y="3897182"/>
            <a:ext cx="3337140" cy="1235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61129" y="3897182"/>
            <a:ext cx="1336271" cy="1235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589946" y="3897182"/>
            <a:ext cx="416346" cy="1235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097835" y="3897182"/>
            <a:ext cx="1784769" cy="1235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272494" y="3778624"/>
            <a:ext cx="3743457" cy="1353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15882" y="5132294"/>
            <a:ext cx="2000869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Lives saved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6885" y="5132294"/>
            <a:ext cx="1124219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QALYs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5183" y="5132294"/>
            <a:ext cx="1101776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DALYs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9902" y="5132294"/>
            <a:ext cx="1005403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/>
              <a:t>HALE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0582" y="5132294"/>
            <a:ext cx="1830196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Happiness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11055" y="3420128"/>
            <a:ext cx="4874547" cy="954107"/>
            <a:chOff x="7211055" y="3420128"/>
            <a:chExt cx="4874547" cy="954107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7211055" y="3670252"/>
              <a:ext cx="3804897" cy="2619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536094" y="3420128"/>
              <a:ext cx="2549508" cy="95410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/>
                <a:t>Catastrophic expense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4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Shopping spree</a:t>
            </a:r>
          </a:p>
          <a:p>
            <a:r>
              <a:rPr lang="en-US" dirty="0"/>
              <a:t>Competing choice</a:t>
            </a:r>
          </a:p>
        </p:txBody>
      </p:sp>
    </p:spTree>
    <p:extLst>
      <p:ext uri="{BB962C8B-B14F-4D97-AF65-F5344CB8AC3E}">
        <p14:creationId xmlns:p14="http://schemas.microsoft.com/office/powerpoint/2010/main" val="29744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shopping spree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shopping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68176" y="2747434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4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289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851</Words>
  <Application>Microsoft Office PowerPoint</Application>
  <PresentationFormat>Widescreen</PresentationFormat>
  <Paragraphs>395</Paragraphs>
  <Slides>37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Helvetica</vt:lpstr>
      <vt:lpstr>Mangal</vt:lpstr>
      <vt:lpstr>Optima</vt:lpstr>
      <vt:lpstr>Tw Cen MT Condensed</vt:lpstr>
      <vt:lpstr>Office Theme</vt:lpstr>
      <vt:lpstr>Best buys in global surgery</vt:lpstr>
      <vt:lpstr>Disclosures</vt:lpstr>
      <vt:lpstr>Outline</vt:lpstr>
      <vt:lpstr>Outline</vt:lpstr>
      <vt:lpstr>Measuring value</vt:lpstr>
      <vt:lpstr>Measuring value</vt:lpstr>
      <vt:lpstr>The two questions</vt:lpstr>
      <vt:lpstr>The shopping spree</vt:lpstr>
      <vt:lpstr>The shopping spree</vt:lpstr>
      <vt:lpstr>The shopping spree</vt:lpstr>
      <vt:lpstr>The shopping spree</vt:lpstr>
      <vt:lpstr>The shopping spree</vt:lpstr>
      <vt:lpstr>The shopping spree</vt:lpstr>
      <vt:lpstr>The shopping spree</vt:lpstr>
      <vt:lpstr>The shopping spree</vt:lpstr>
      <vt:lpstr>The shopping spree</vt:lpstr>
      <vt:lpstr>Is surgery cost-effective?</vt:lpstr>
      <vt:lpstr>The shopping spree</vt:lpstr>
      <vt:lpstr>The health system shopping spree</vt:lpstr>
      <vt:lpstr>The health system shopping spree</vt:lpstr>
      <vt:lpstr>The health system shopping spree</vt:lpstr>
      <vt:lpstr>The health system shopping spree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Competing choice</vt:lpstr>
      <vt:lpstr>Competing choice</vt:lpstr>
      <vt:lpstr>Competing choice</vt:lpstr>
      <vt:lpstr>Competing choice in global surgery</vt:lpstr>
      <vt:lpstr>ICER</vt:lpstr>
      <vt:lpstr>ICER</vt:lpstr>
      <vt:lpstr>Conclusion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Citron, Isabelle</dc:creator>
  <cp:lastModifiedBy>Lenovo</cp:lastModifiedBy>
  <cp:revision>10</cp:revision>
  <dcterms:created xsi:type="dcterms:W3CDTF">2018-02-05T20:28:02Z</dcterms:created>
  <dcterms:modified xsi:type="dcterms:W3CDTF">2018-03-22T10:50:57Z</dcterms:modified>
</cp:coreProperties>
</file>