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5" r:id="rId5"/>
    <p:sldId id="266" r:id="rId6"/>
    <p:sldId id="269" r:id="rId7"/>
    <p:sldId id="267" r:id="rId8"/>
    <p:sldId id="270" r:id="rId9"/>
    <p:sldId id="259" r:id="rId10"/>
    <p:sldId id="260" r:id="rId11"/>
    <p:sldId id="261" r:id="rId12"/>
    <p:sldId id="262" r:id="rId13"/>
    <p:sldId id="293" r:id="rId14"/>
    <p:sldId id="289" r:id="rId15"/>
    <p:sldId id="288" r:id="rId16"/>
    <p:sldId id="26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1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5"/>
    <p:restoredTop sz="84347"/>
  </p:normalViewPr>
  <p:slideViewPr>
    <p:cSldViewPr snapToGrid="0" snapToObjects="1">
      <p:cViewPr varScale="1">
        <p:scale>
          <a:sx n="64" d="100"/>
          <a:sy n="64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4E977DE-22B5-CE4B-A89E-955605132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807347-EB87-FB4C-A3AF-1D85B26B1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9D5C5-445A-DA42-839B-BB32A48FC29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6E6367-732E-C041-9038-D68BD2CB5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B59B48-300F-E542-918B-FCB28E0782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06BD-9924-0243-8C10-A6A91CC1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A47F7-3CCF-984C-98E1-44F4F9614C49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4073-DD97-3444-8031-13AE0D428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approach was taken in Rwanda where the ministry of health NSOAP lead team developed a list of x stakeholders who would become the NSOAP working groups. This </a:t>
            </a:r>
            <a:r>
              <a:rPr lang="en-US" baseline="0" dirty="0" err="1" smtClean="0"/>
              <a:t>effiicent</a:t>
            </a:r>
            <a:r>
              <a:rPr lang="en-US" baseline="0" dirty="0" smtClean="0"/>
              <a:t> process took x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Tanzania- snowball- will hear more during case study.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NSOAP core team to do initial stakeholder identification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 or informal</a:t>
            </a:r>
            <a:r>
              <a:rPr lang="en-US" baseline="0" dirty="0" smtClean="0"/>
              <a:t> techniques of stakeholder mapping-</a:t>
            </a:r>
            <a:r>
              <a:rPr lang="en-US" baseline="0" dirty="0" smtClean="0">
                <a:sym typeface="Wingdings"/>
              </a:rPr>
              <a:t> see the manual for 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groups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Involves a planned discussion with a group of stakeholders facilitated by a moderated. This allows for opinions to be expressed in a relaxed setting.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Semi structured interviews:</a:t>
            </a:r>
            <a:r>
              <a:rPr lang="en-GB" dirty="0" smtClean="0"/>
              <a:t>Best utilized for individual interviews or a small group (2 or 3 people) to generate feedback. These interviews should be focused yet conversational.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Circulation results of situational analysis, policy mapping and other background research ahead of time allows</a:t>
            </a:r>
            <a:r>
              <a:rPr lang="en-US" baseline="0" dirty="0" smtClean="0"/>
              <a:t> for a richer, more informed discussion based in facts as well as simply opinions.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Workshop with multiple groups: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Once consensus is build within a group it can be presented to other groups to build consensus across them.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3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steering</a:t>
            </a:r>
            <a:r>
              <a:rPr lang="en-US" baseline="0" dirty="0" smtClean="0"/>
              <a:t> committee will have  TOR to cover the following topics to ensure a well coordinate plan.</a:t>
            </a:r>
          </a:p>
          <a:p>
            <a:r>
              <a:rPr lang="en-US" baseline="0" dirty="0" smtClean="0"/>
              <a:t>See in front of you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6391-EF4E-4347-8487-CBFE2EC2DF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4073-DD97-3444-8031-13AE0D4285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25144"/>
            <a:ext cx="12192000" cy="4148137"/>
          </a:xfrm>
          <a:prstGeom prst="rect">
            <a:avLst/>
          </a:prstGeom>
          <a:solidFill>
            <a:srgbClr val="279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5" y="1125411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85EB7-F78A-1244-A0BC-7855F012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84" y="1825625"/>
            <a:ext cx="5835316" cy="4879974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35317" cy="4879975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44E63B-96AC-B74E-BEB8-E3F747D99CA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8CAAD0-F821-2242-BC2D-41A7673EAF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ADB4337-DCCC-3143-9F74-AC5FFFCF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7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32D1D4-4195-314D-9969-89AA32F543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2004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921EB1E-A86C-5B43-9B4B-B7886A6F4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851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65BCB6-59B5-9E4E-B5D6-74B46533CF5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152F15-4B6A-C14F-B4CF-81D3C1D3C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DC0C-4C16-3E4B-AD0F-EBE3CD005CD8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C6D4-342D-6340-8353-7D52033BAF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110409"/>
            <a:ext cx="12192000" cy="8617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21893" tIns="60947" rIns="121893" bIns="60947" rtlCol="0">
            <a:spAutoFit/>
          </a:bodyPr>
          <a:lstStyle/>
          <a:p>
            <a:pPr algn="ctr" defTabSz="609468"/>
            <a:endParaRPr lang="en-US" sz="4800" dirty="0">
              <a:solidFill>
                <a:srgbClr val="FFFFFF"/>
              </a:solidFill>
              <a:latin typeface="Tw Cen MT Condensed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095149"/>
            <a:ext cx="12192000" cy="52612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61226"/>
            <a:ext cx="604495" cy="402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9305" y="6386398"/>
            <a:ext cx="417996" cy="4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5EA3-166A-3D42-B370-8C03BDD810FE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78A7-1DA5-A841-A371-362AF017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DC967-6B05-894C-B27C-F1003640D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Stakeholder Identification and Engagement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950100-7933-464E-A639-C6096D92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586" y="4225471"/>
            <a:ext cx="9144000" cy="176711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Isabelle Citron</a:t>
            </a:r>
          </a:p>
          <a:p>
            <a:r>
              <a:rPr lang="en-US" dirty="0" smtClean="0"/>
              <a:t>Program in Global Surgery and Social Change</a:t>
            </a:r>
          </a:p>
          <a:p>
            <a:r>
              <a:rPr lang="en-US" dirty="0" smtClean="0"/>
              <a:t>Department of Global Health and Social Medicine</a:t>
            </a:r>
          </a:p>
          <a:p>
            <a:r>
              <a:rPr lang="en-US" dirty="0" smtClean="0"/>
              <a:t>Harvard Medical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387" y="1245870"/>
            <a:ext cx="10515600" cy="4931093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Focus groups: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Pro:</a:t>
            </a:r>
          </a:p>
          <a:p>
            <a:pPr lvl="2"/>
            <a:r>
              <a:rPr lang="en-GB" dirty="0" smtClean="0"/>
              <a:t>Identify </a:t>
            </a:r>
            <a:r>
              <a:rPr lang="en-GB" dirty="0"/>
              <a:t>individuals who may wish to be </a:t>
            </a:r>
            <a:r>
              <a:rPr lang="en-GB" dirty="0" smtClean="0"/>
              <a:t>champions in the process</a:t>
            </a:r>
            <a:r>
              <a:rPr lang="en-GB" dirty="0"/>
              <a:t>.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Pitfall</a:t>
            </a:r>
          </a:p>
          <a:p>
            <a:pPr lvl="2"/>
            <a:r>
              <a:rPr lang="en-GB" dirty="0" smtClean="0"/>
              <a:t>Focus </a:t>
            </a:r>
            <a:r>
              <a:rPr lang="en-GB" dirty="0"/>
              <a:t>groups can be dominated by certain more </a:t>
            </a:r>
            <a:r>
              <a:rPr lang="en-GB" dirty="0" smtClean="0"/>
              <a:t>outspoken</a:t>
            </a:r>
            <a:endParaRPr lang="en-GB" dirty="0"/>
          </a:p>
          <a:p>
            <a:pPr lvl="1"/>
            <a:r>
              <a:rPr lang="en-GB" dirty="0"/>
              <a:t>Examples: Operating theatre nurses, anaesthesia techs, biomedical engineers</a:t>
            </a:r>
          </a:p>
          <a:p>
            <a:pPr lvl="0"/>
            <a:r>
              <a:rPr lang="en-GB" b="1" dirty="0"/>
              <a:t>Semi-structured Interviews</a:t>
            </a:r>
            <a:r>
              <a:rPr lang="en-GB" b="1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Link to interview guide in manual</a:t>
            </a:r>
            <a:endParaRPr lang="en-GB" b="1" dirty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Pro:</a:t>
            </a:r>
          </a:p>
          <a:p>
            <a:pPr lvl="2"/>
            <a:r>
              <a:rPr lang="en-GB" dirty="0" smtClean="0"/>
              <a:t>Deep engagement with key individuals, Champion identification</a:t>
            </a:r>
          </a:p>
          <a:p>
            <a:pPr lvl="2"/>
            <a:r>
              <a:rPr lang="en-GB" dirty="0"/>
              <a:t>F</a:t>
            </a:r>
            <a:r>
              <a:rPr lang="en-GB" dirty="0" smtClean="0"/>
              <a:t>ocussed </a:t>
            </a:r>
            <a:r>
              <a:rPr lang="en-GB" dirty="0"/>
              <a:t>areas of the plan with stakeholders who may not need to be engaged for the entire process.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Cons:</a:t>
            </a:r>
          </a:p>
          <a:p>
            <a:pPr lvl="2"/>
            <a:r>
              <a:rPr lang="en-US" dirty="0" smtClean="0"/>
              <a:t>Time intensive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Broad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318" y="1245870"/>
            <a:ext cx="10515600" cy="4767888"/>
          </a:xfrm>
        </p:spPr>
        <p:txBody>
          <a:bodyPr>
            <a:normAutofit/>
          </a:bodyPr>
          <a:lstStyle/>
          <a:p>
            <a:r>
              <a:rPr lang="en-US" dirty="0" smtClean="0"/>
              <a:t>Aims</a:t>
            </a:r>
          </a:p>
          <a:p>
            <a:pPr lvl="1"/>
            <a:r>
              <a:rPr lang="en-US" dirty="0" smtClean="0"/>
              <a:t>Gather detailed opinions, facts, priorities</a:t>
            </a:r>
          </a:p>
          <a:p>
            <a:pPr lvl="1"/>
            <a:r>
              <a:rPr lang="en-US" dirty="0" smtClean="0"/>
              <a:t>Build consensus across within and across stakeholder groups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Circulation results of situational analysis, policy mapping and other background research ahead of time allows discussion based in </a:t>
            </a:r>
            <a:r>
              <a:rPr lang="en-US" b="1" u="sng" dirty="0" smtClean="0">
                <a:solidFill>
                  <a:srgbClr val="002060"/>
                </a:solidFill>
              </a:rPr>
              <a:t>evidence </a:t>
            </a:r>
            <a:r>
              <a:rPr lang="en-US" b="1" dirty="0" smtClean="0">
                <a:solidFill>
                  <a:srgbClr val="002060"/>
                </a:solidFill>
              </a:rPr>
              <a:t>as well as opinion. </a:t>
            </a:r>
            <a:endParaRPr lang="en-US" dirty="0"/>
          </a:p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depth engagement- Committee/Workshops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455" y="1540812"/>
            <a:ext cx="8434287" cy="465012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Discussion framework for each domain available</a:t>
            </a:r>
          </a:p>
          <a:p>
            <a:pPr lvl="1"/>
            <a:r>
              <a:rPr lang="en-US" dirty="0" smtClean="0"/>
              <a:t>Ensures core areas are covered</a:t>
            </a:r>
          </a:p>
          <a:p>
            <a:pPr lvl="1"/>
            <a:r>
              <a:rPr lang="en-US" dirty="0" smtClean="0"/>
              <a:t>Keeps discussion on track</a:t>
            </a:r>
          </a:p>
          <a:p>
            <a:pPr lvl="1"/>
            <a:r>
              <a:rPr lang="en-US" dirty="0" smtClean="0"/>
              <a:t>Can be completed during meetings to avoid copious notes</a:t>
            </a:r>
          </a:p>
          <a:p>
            <a:r>
              <a:rPr lang="en-US" b="1" dirty="0"/>
              <a:t>E</a:t>
            </a:r>
            <a:r>
              <a:rPr lang="en-US" b="1" dirty="0" smtClean="0"/>
              <a:t>ach area covers: </a:t>
            </a:r>
          </a:p>
          <a:p>
            <a:pPr lvl="1"/>
            <a:r>
              <a:rPr lang="en-US" dirty="0" smtClean="0"/>
              <a:t>Current situation</a:t>
            </a:r>
          </a:p>
          <a:p>
            <a:pPr lvl="1"/>
            <a:r>
              <a:rPr lang="en-US" dirty="0" smtClean="0"/>
              <a:t>Desired situation</a:t>
            </a:r>
          </a:p>
          <a:p>
            <a:pPr lvl="1"/>
            <a:r>
              <a:rPr lang="en-US" dirty="0" smtClean="0"/>
              <a:t>Solutions:</a:t>
            </a:r>
          </a:p>
          <a:p>
            <a:pPr lvl="2"/>
            <a:r>
              <a:rPr lang="en-US" dirty="0" smtClean="0"/>
              <a:t>Existing solutions that are being implemented (in country or elsewhere) </a:t>
            </a:r>
          </a:p>
          <a:p>
            <a:pPr lvl="2"/>
            <a:r>
              <a:rPr lang="en-US" dirty="0" smtClean="0"/>
              <a:t>Other ideas of solutions</a:t>
            </a:r>
          </a:p>
          <a:p>
            <a:pPr lvl="1"/>
            <a:r>
              <a:rPr lang="en-US" dirty="0" smtClean="0"/>
              <a:t>Key Metric</a:t>
            </a:r>
          </a:p>
          <a:p>
            <a:pPr lvl="1"/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 smtClean="0"/>
              <a:t>Assign responsibility for implementation and monitoring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72" y="0"/>
            <a:ext cx="8878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19321"/>
              </p:ext>
            </p:extLst>
          </p:nvPr>
        </p:nvGraphicFramePr>
        <p:xfrm>
          <a:off x="836905" y="1245870"/>
          <a:ext cx="10516895" cy="465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379">
                  <a:extLst>
                    <a:ext uri="{9D8B030D-6E8A-4147-A177-3AD203B41FA5}">
                      <a16:colId xmlns:a16="http://schemas.microsoft.com/office/drawing/2014/main" xmlns="" val="133494341"/>
                    </a:ext>
                  </a:extLst>
                </a:gridCol>
                <a:gridCol w="2103379">
                  <a:extLst>
                    <a:ext uri="{9D8B030D-6E8A-4147-A177-3AD203B41FA5}">
                      <a16:colId xmlns:a16="http://schemas.microsoft.com/office/drawing/2014/main" xmlns="" val="2678193801"/>
                    </a:ext>
                  </a:extLst>
                </a:gridCol>
                <a:gridCol w="2103379"/>
                <a:gridCol w="2103379"/>
                <a:gridCol w="2103379">
                  <a:extLst>
                    <a:ext uri="{9D8B030D-6E8A-4147-A177-3AD203B41FA5}">
                      <a16:colId xmlns:a16="http://schemas.microsoft.com/office/drawing/2014/main" xmlns="" val="2374865694"/>
                    </a:ext>
                  </a:extLst>
                </a:gridCol>
              </a:tblGrid>
              <a:tr h="57393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Service Delivery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Infrastructure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Workforce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Information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&amp; Research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Financing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and Governance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661116"/>
                  </a:ext>
                </a:extLst>
              </a:tr>
              <a:tr h="401751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AND DISTRIBUTION OF SURGICAL FACILITIES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PERIOPERATIVE SERVICES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CONNECTIVITY ACROSS CARE DELIVERY CHAIN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IMPROVEMENT PROCESSES AND OUTCOMES MONITORING</a:t>
                      </a: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SURGICAL EQUIPMENT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SUPPLY CHAIN, ORDERING, PURCHASING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BLOOD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WORKFORCE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AND TRAINING 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HEALTHCARE MANAGEMENT TRAINING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SHIFTING/SHARING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SURGICAL AND ANESTHESIA INDICATORS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INFRASTRUCTURE</a:t>
                      </a:r>
                      <a:endParaRPr lang="en-US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 MEDICAL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UNIVERSAL HEALTH COVERAGE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 FINANCIAL FLOWS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COSTS OF SURGICAL CARE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SYSTEM COSTS OF SURGICAL CARE 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315" marR="83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550071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Discussion Framework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0684" y="1548039"/>
            <a:ext cx="5835316" cy="4879974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Committees </a:t>
            </a:r>
            <a:endParaRPr lang="en-US" sz="2400" b="1" dirty="0"/>
          </a:p>
          <a:p>
            <a:pPr lvl="2"/>
            <a:r>
              <a:rPr lang="en-US" sz="2000" dirty="0" smtClean="0"/>
              <a:t>Cross </a:t>
            </a:r>
            <a:r>
              <a:rPr lang="en-US" sz="2000" dirty="0"/>
              <a:t>sectional sample of stakeholders in each committee</a:t>
            </a:r>
          </a:p>
          <a:p>
            <a:pPr lvl="2"/>
            <a:r>
              <a:rPr lang="en-US" sz="2000" dirty="0"/>
              <a:t>Multiple brief meetings across several months</a:t>
            </a:r>
          </a:p>
          <a:p>
            <a:pPr lvl="2"/>
            <a:r>
              <a:rPr lang="en-US" sz="2000" dirty="0"/>
              <a:t>Example: Zambia</a:t>
            </a:r>
          </a:p>
          <a:p>
            <a:pPr lvl="2"/>
            <a:r>
              <a:rPr lang="en-US" sz="2000" b="1" dirty="0">
                <a:solidFill>
                  <a:srgbClr val="00B050"/>
                </a:solidFill>
              </a:rPr>
              <a:t>Pros: </a:t>
            </a:r>
          </a:p>
          <a:p>
            <a:pPr lvl="3"/>
            <a:r>
              <a:rPr lang="en-US" sz="1800" dirty="0"/>
              <a:t>Time for ideas to mature</a:t>
            </a:r>
          </a:p>
          <a:p>
            <a:pPr lvl="3"/>
            <a:r>
              <a:rPr lang="en-US" sz="1800" dirty="0"/>
              <a:t>Research of missing information between sessions</a:t>
            </a:r>
          </a:p>
          <a:p>
            <a:pPr lvl="3"/>
            <a:r>
              <a:rPr lang="en-US" sz="1800" dirty="0"/>
              <a:t>Can contact group members outside of committee if feel group was dominated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Cons:</a:t>
            </a:r>
          </a:p>
          <a:p>
            <a:pPr lvl="3"/>
            <a:r>
              <a:rPr lang="en-US" sz="1800" dirty="0"/>
              <a:t>Time and travel cost intensive</a:t>
            </a:r>
          </a:p>
          <a:p>
            <a:pPr lvl="3"/>
            <a:r>
              <a:rPr lang="en-US" sz="1800" dirty="0"/>
              <a:t>Little cross talk between domains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17410"/>
            <a:ext cx="5835317" cy="4879975"/>
          </a:xfrm>
        </p:spPr>
        <p:txBody>
          <a:bodyPr/>
          <a:lstStyle/>
          <a:p>
            <a:pPr lvl="1"/>
            <a:r>
              <a:rPr lang="en-US" sz="2400" b="1" dirty="0"/>
              <a:t>Workshop</a:t>
            </a:r>
          </a:p>
          <a:p>
            <a:pPr lvl="2"/>
            <a:r>
              <a:rPr lang="en-US" sz="2000" dirty="0" smtClean="0"/>
              <a:t>Groups </a:t>
            </a:r>
            <a:r>
              <a:rPr lang="en-US" sz="2000" dirty="0"/>
              <a:t>formed with cross sectional representation of stakeholders. </a:t>
            </a:r>
          </a:p>
          <a:p>
            <a:pPr lvl="2"/>
            <a:r>
              <a:rPr lang="en-US" sz="2000" dirty="0"/>
              <a:t>Example: Tanzania</a:t>
            </a:r>
          </a:p>
          <a:p>
            <a:pPr lvl="2"/>
            <a:r>
              <a:rPr lang="en-US" sz="2000" b="1" dirty="0">
                <a:solidFill>
                  <a:srgbClr val="00B050"/>
                </a:solidFill>
              </a:rPr>
              <a:t>Pros: </a:t>
            </a:r>
          </a:p>
          <a:p>
            <a:pPr lvl="3"/>
            <a:r>
              <a:rPr lang="en-US" sz="1800" dirty="0"/>
              <a:t>Time and travel resource light</a:t>
            </a:r>
          </a:p>
          <a:p>
            <a:pPr lvl="3"/>
            <a:r>
              <a:rPr lang="en-US" sz="1800" dirty="0"/>
              <a:t>Logistically easier to have balanced geographic representation </a:t>
            </a:r>
          </a:p>
          <a:p>
            <a:pPr lvl="3"/>
            <a:r>
              <a:rPr lang="en-US" sz="1800" dirty="0"/>
              <a:t>Improved cross talk between groups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Cons</a:t>
            </a:r>
          </a:p>
          <a:p>
            <a:pPr lvl="3"/>
            <a:r>
              <a:rPr lang="en-US" sz="1800" dirty="0"/>
              <a:t>Intense </a:t>
            </a:r>
          </a:p>
          <a:p>
            <a:pPr lvl="3"/>
            <a:r>
              <a:rPr lang="en-US" sz="1800" dirty="0"/>
              <a:t>Groups can be dominated by certain individuals</a:t>
            </a:r>
          </a:p>
          <a:p>
            <a:pPr lvl="3"/>
            <a:r>
              <a:rPr lang="en-US" sz="1800" dirty="0"/>
              <a:t>No time to research missing data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depth engagement- Committee/Workshops</a:t>
            </a:r>
          </a:p>
        </p:txBody>
      </p:sp>
    </p:spTree>
    <p:extLst>
      <p:ext uri="{BB962C8B-B14F-4D97-AF65-F5344CB8AC3E}">
        <p14:creationId xmlns:p14="http://schemas.microsoft.com/office/powerpoint/2010/main" val="13578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426" y="158578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Completed discussion framework with consensus views of cross section of stakeholders of</a:t>
            </a:r>
          </a:p>
          <a:p>
            <a:pPr lvl="1"/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Targets</a:t>
            </a:r>
          </a:p>
          <a:p>
            <a:r>
              <a:rPr lang="en-US" dirty="0" smtClean="0"/>
              <a:t>Summarized output reports shared with working groups and MOH</a:t>
            </a:r>
            <a:r>
              <a:rPr lang="en-US" dirty="0"/>
              <a:t> </a:t>
            </a:r>
          </a:p>
          <a:p>
            <a:r>
              <a:rPr lang="en-US" dirty="0" smtClean="0"/>
              <a:t>Recommendations from this engagement is the substrate of the the NSOAP ready for drafting.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4642077"/>
          </a:xfrm>
        </p:spPr>
        <p:txBody>
          <a:bodyPr/>
          <a:lstStyle/>
          <a:p>
            <a:r>
              <a:rPr lang="en-US" sz="3200" dirty="0" smtClean="0"/>
              <a:t>Engage broadly and strategically early on</a:t>
            </a:r>
          </a:p>
          <a:p>
            <a:pPr lvl="1"/>
            <a:r>
              <a:rPr lang="en-US" sz="3200" dirty="0" smtClean="0"/>
              <a:t>Remember patient and front line care voices</a:t>
            </a:r>
          </a:p>
          <a:p>
            <a:r>
              <a:rPr lang="en-US" sz="3200" dirty="0" smtClean="0"/>
              <a:t>Deeper engagement with champions</a:t>
            </a:r>
          </a:p>
          <a:p>
            <a:r>
              <a:rPr lang="en-US" sz="3200" dirty="0" smtClean="0"/>
              <a:t>Discussion frameworks</a:t>
            </a:r>
          </a:p>
          <a:p>
            <a:r>
              <a:rPr lang="en-US" sz="3200" dirty="0" smtClean="0"/>
              <a:t>Substrate for the drafting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14007"/>
            <a:ext cx="6850505" cy="4317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NSOAP is broad: will impact many diverse groups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Bring lived experience and knowledge from across system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Balances multiple priorities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Voice of the patient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Ownership and buy-in for implementation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a multi-stakeholder approach?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472" y="1886488"/>
            <a:ext cx="3394856" cy="31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245870"/>
            <a:ext cx="8632371" cy="5444836"/>
          </a:xfrm>
        </p:spPr>
        <p:txBody>
          <a:bodyPr>
            <a:noAutofit/>
          </a:bodyPr>
          <a:lstStyle/>
          <a:p>
            <a:r>
              <a:rPr lang="en-US" sz="2800" dirty="0" smtClean="0"/>
              <a:t>MOH is the convener and coordinator of the process</a:t>
            </a:r>
          </a:p>
          <a:p>
            <a:r>
              <a:rPr lang="en-US" sz="2800" dirty="0" smtClean="0"/>
              <a:t>Methods include </a:t>
            </a:r>
          </a:p>
          <a:p>
            <a:pPr lvl="1"/>
            <a:r>
              <a:rPr lang="en-GB" sz="2400" b="1" dirty="0"/>
              <a:t>Ministry </a:t>
            </a:r>
            <a:r>
              <a:rPr lang="en-GB" sz="2400" b="1" dirty="0" smtClean="0"/>
              <a:t>Directive </a:t>
            </a:r>
          </a:p>
          <a:p>
            <a:pPr lvl="2"/>
            <a:r>
              <a:rPr lang="en-GB" sz="2000" dirty="0" smtClean="0"/>
              <a:t>Pro: Fast, efficient</a:t>
            </a:r>
          </a:p>
          <a:p>
            <a:pPr lvl="2"/>
            <a:r>
              <a:rPr lang="en-GB" sz="2000" dirty="0" smtClean="0"/>
              <a:t>Cons:  May </a:t>
            </a:r>
            <a:r>
              <a:rPr lang="en-GB" sz="2000" dirty="0"/>
              <a:t>restrict </a:t>
            </a:r>
            <a:r>
              <a:rPr lang="en-GB" sz="2000" dirty="0" smtClean="0"/>
              <a:t>to </a:t>
            </a:r>
            <a:r>
              <a:rPr lang="en-GB" sz="2000" dirty="0"/>
              <a:t>those </a:t>
            </a:r>
            <a:r>
              <a:rPr lang="en-GB" sz="2000" dirty="0" smtClean="0"/>
              <a:t>known </a:t>
            </a:r>
            <a:r>
              <a:rPr lang="en-GB" sz="2000" dirty="0"/>
              <a:t>to the ministry </a:t>
            </a:r>
            <a:r>
              <a:rPr lang="en-GB" sz="2000" dirty="0" smtClean="0"/>
              <a:t>already, narrower buy-in </a:t>
            </a:r>
          </a:p>
          <a:p>
            <a:pPr lvl="2"/>
            <a:r>
              <a:rPr lang="en-GB" sz="2000" dirty="0" smtClean="0"/>
              <a:t>Example: Rwanda</a:t>
            </a:r>
            <a:endParaRPr lang="en-GB" sz="2000" dirty="0"/>
          </a:p>
          <a:p>
            <a:pPr lvl="1"/>
            <a:r>
              <a:rPr lang="en-GB" sz="2400" dirty="0"/>
              <a:t> </a:t>
            </a:r>
            <a:r>
              <a:rPr lang="en-GB" sz="2400" b="1" dirty="0" smtClean="0"/>
              <a:t>Snowball</a:t>
            </a:r>
          </a:p>
          <a:p>
            <a:pPr lvl="2"/>
            <a:r>
              <a:rPr lang="en-GB" sz="2000" dirty="0" smtClean="0"/>
              <a:t>Contacts identify other contacts organically</a:t>
            </a:r>
          </a:p>
          <a:p>
            <a:pPr lvl="2"/>
            <a:r>
              <a:rPr lang="en-GB" sz="2000" dirty="0" smtClean="0"/>
              <a:t>Pro: highly participatory, identify </a:t>
            </a:r>
            <a:r>
              <a:rPr lang="en-GB" sz="2000" dirty="0"/>
              <a:t>previously excluded </a:t>
            </a:r>
            <a:r>
              <a:rPr lang="en-GB" sz="2000" dirty="0" smtClean="0"/>
              <a:t>groups</a:t>
            </a:r>
          </a:p>
          <a:p>
            <a:pPr lvl="2"/>
            <a:r>
              <a:rPr lang="en-GB" sz="2000" dirty="0" smtClean="0"/>
              <a:t>Cons: slow</a:t>
            </a:r>
          </a:p>
          <a:p>
            <a:pPr lvl="2"/>
            <a:r>
              <a:rPr lang="en-GB" sz="2000" dirty="0" smtClean="0"/>
              <a:t>Example: Tanzania</a:t>
            </a:r>
          </a:p>
          <a:p>
            <a:pPr lvl="1"/>
            <a:r>
              <a:rPr lang="en-GB" sz="2400" b="1" dirty="0" smtClean="0"/>
              <a:t>Systematic Stratified sampling</a:t>
            </a:r>
          </a:p>
          <a:p>
            <a:pPr lvl="1"/>
            <a:r>
              <a:rPr lang="en-GB" sz="2400" b="1" dirty="0" smtClean="0"/>
              <a:t>Combination</a:t>
            </a:r>
            <a:r>
              <a:rPr lang="en-GB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stakeholders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3" y="2008414"/>
            <a:ext cx="3253743" cy="28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stakeholders </a:t>
            </a:r>
            <a:r>
              <a:rPr lang="en-US" dirty="0" smtClean="0"/>
              <a:t>: Conveners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04780"/>
              </p:ext>
            </p:extLst>
          </p:nvPr>
        </p:nvGraphicFramePr>
        <p:xfrm>
          <a:off x="145473" y="1245870"/>
          <a:ext cx="11887199" cy="5203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415"/>
                <a:gridCol w="4178557"/>
                <a:gridCol w="4993227"/>
              </a:tblGrid>
              <a:tr h="4527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Stakeholders 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Examples</a:t>
                      </a:r>
                      <a:endParaRPr lang="en-GB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Expertise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  <a:tr h="47511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Government 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(</a:t>
                      </a:r>
                      <a:r>
                        <a:rPr lang="en-US" sz="2800" dirty="0">
                          <a:effectLst/>
                        </a:rPr>
                        <a:t>local and national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1" dirty="0">
                          <a:effectLst/>
                        </a:rPr>
                        <a:t>Ministry of Health: </a:t>
                      </a:r>
                      <a:endParaRPr lang="en-GB" sz="2400" b="1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 smtClean="0">
                          <a:effectLst/>
                        </a:rPr>
                        <a:t>Non-communicable </a:t>
                      </a:r>
                      <a:r>
                        <a:rPr lang="en-GB" sz="2000" dirty="0">
                          <a:effectLst/>
                        </a:rPr>
                        <a:t>disease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RMNCH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Training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Clinical Care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Quality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Policy and Planning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Procurement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dirty="0" smtClean="0">
                          <a:effectLst/>
                        </a:rPr>
                        <a:t>Pharmacy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1" dirty="0" smtClean="0">
                          <a:effectLst/>
                        </a:rPr>
                        <a:t>Ministry</a:t>
                      </a:r>
                      <a:r>
                        <a:rPr lang="en-US" sz="2400" b="1" baseline="0" dirty="0" smtClean="0">
                          <a:effectLst/>
                        </a:rPr>
                        <a:t> of </a:t>
                      </a:r>
                      <a:r>
                        <a:rPr lang="en-US" sz="2400" b="1" dirty="0" smtClean="0">
                          <a:effectLst/>
                        </a:rPr>
                        <a:t>Finance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1" dirty="0" smtClean="0">
                          <a:effectLst/>
                        </a:rPr>
                        <a:t>Ministry</a:t>
                      </a:r>
                      <a:r>
                        <a:rPr lang="en-US" sz="2400" b="1" baseline="0" dirty="0" smtClean="0">
                          <a:effectLst/>
                        </a:rPr>
                        <a:t> of </a:t>
                      </a:r>
                      <a:r>
                        <a:rPr lang="en-US" sz="2400" b="1" dirty="0" smtClean="0">
                          <a:effectLst/>
                        </a:rPr>
                        <a:t>Education</a:t>
                      </a:r>
                      <a:endParaRPr lang="en-GB" sz="2400" b="1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1" dirty="0" smtClean="0">
                          <a:effectLst/>
                        </a:rPr>
                        <a:t>Ministry</a:t>
                      </a:r>
                      <a:r>
                        <a:rPr lang="en-US" sz="2400" b="1" baseline="0" dirty="0" smtClean="0">
                          <a:effectLst/>
                        </a:rPr>
                        <a:t> of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r>
                        <a:rPr lang="en-US" sz="2400" b="1" dirty="0">
                          <a:effectLst/>
                        </a:rPr>
                        <a:t>Infrastructure</a:t>
                      </a:r>
                      <a:r>
                        <a:rPr lang="en-US" sz="2400" b="1" dirty="0" smtClean="0">
                          <a:effectLst/>
                        </a:rPr>
                        <a:t>.</a:t>
                      </a: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Bring “political skill and political will” to the process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Drivers </a:t>
                      </a:r>
                      <a:r>
                        <a:rPr lang="en-US" sz="2400" dirty="0">
                          <a:effectLst/>
                        </a:rPr>
                        <a:t>of the NSOAP </a:t>
                      </a:r>
                      <a:r>
                        <a:rPr lang="en-US" sz="2400" dirty="0" smtClean="0">
                          <a:effectLst/>
                        </a:rPr>
                        <a:t>process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Ensure process compliant and aligned with resources</a:t>
                      </a: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Coordination of existing efforts</a:t>
                      </a: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Develop the governance structures to ensure plan is implemented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5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28796"/>
              </p:ext>
            </p:extLst>
          </p:nvPr>
        </p:nvGraphicFramePr>
        <p:xfrm>
          <a:off x="114300" y="1245871"/>
          <a:ext cx="11918373" cy="2332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637"/>
                <a:gridCol w="3954229"/>
                <a:gridCol w="5394507"/>
              </a:tblGrid>
              <a:tr h="4241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Stakeholders 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Examples</a:t>
                      </a:r>
                      <a:endParaRPr lang="en-GB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Expertise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  <a:tr h="19087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Academic and Research Institutions 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4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Medical</a:t>
                      </a:r>
                      <a:r>
                        <a:rPr lang="en-GB" sz="24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school deans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4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Residency Program directors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4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Schools of midwifery</a:t>
                      </a:r>
                      <a:r>
                        <a:rPr lang="en-GB" sz="24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and other allied services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4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School of public health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Current training capacity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Realistic goals for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the future</a:t>
                      </a:r>
                      <a:endParaRPr lang="en-GB" sz="240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Mentorship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i="1" dirty="0" smtClean="0">
                          <a:effectLst/>
                        </a:rPr>
                        <a:t>Research direction and opportunities</a:t>
                      </a:r>
                      <a:endParaRPr lang="en-GB" sz="2400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stakeholders: Partners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87839"/>
              </p:ext>
            </p:extLst>
          </p:nvPr>
        </p:nvGraphicFramePr>
        <p:xfrm>
          <a:off x="114300" y="3578835"/>
          <a:ext cx="11918373" cy="309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637"/>
                <a:gridCol w="3954229"/>
                <a:gridCol w="5394507"/>
              </a:tblGrid>
              <a:tr h="30995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Professional Societies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Surgery society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Anesthesia society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Obstetric society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Nursing association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Anesthetist society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Represent the collective interests of the surgical, obstetric, and anesthesia providers, their daily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experience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Vision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for the field of surgical delivery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Licensing legalities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Technical clinical expertise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212952"/>
              </p:ext>
            </p:extLst>
          </p:nvPr>
        </p:nvGraphicFramePr>
        <p:xfrm>
          <a:off x="183572" y="1245872"/>
          <a:ext cx="11807536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740"/>
                <a:gridCol w="3917456"/>
                <a:gridCol w="5344340"/>
              </a:tblGrid>
              <a:tr h="3405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Stakeholders 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Examples</a:t>
                      </a:r>
                      <a:endParaRPr lang="en-GB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Expertise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  <a:tr h="14796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Individual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Clinical </a:t>
                      </a:r>
                      <a:r>
                        <a:rPr lang="en-US" sz="2800" dirty="0">
                          <a:effectLst/>
                        </a:rPr>
                        <a:t>Providers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Representative sample of clinicians from across subspecialties</a:t>
                      </a:r>
                      <a:endParaRPr lang="en-GB" sz="20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Mixed urban and rural providers</a:t>
                      </a:r>
                      <a:endParaRPr lang="en-GB" sz="20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Regional representation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Provide view from the front-line of care </a:t>
                      </a:r>
                      <a:endParaRPr lang="en-GB" sz="20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Technical clinical expertise</a:t>
                      </a:r>
                      <a:endParaRPr lang="en-GB" sz="20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Often provide lens of hospital CEO/Administration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the stakeholders </a:t>
            </a:r>
            <a:r>
              <a:rPr lang="en-US" dirty="0" smtClean="0"/>
              <a:t>: Involve/engage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42537"/>
              </p:ext>
            </p:extLst>
          </p:nvPr>
        </p:nvGraphicFramePr>
        <p:xfrm>
          <a:off x="192232" y="3135632"/>
          <a:ext cx="11807536" cy="1479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740"/>
                <a:gridCol w="3917456"/>
                <a:gridCol w="5344340"/>
              </a:tblGrid>
              <a:tr h="14796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Ancillary Surgical Staff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Non-Physician SAO providers,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OR Nursing, Nurse Anesthetists, 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ab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technicians, PT/OT, biomedical engineers, etc.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Frontline view of multidisciplinary care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Ensures health system is taken into account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49690"/>
              </p:ext>
            </p:extLst>
          </p:nvPr>
        </p:nvGraphicFramePr>
        <p:xfrm>
          <a:off x="192232" y="4483677"/>
          <a:ext cx="11807536" cy="1083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740"/>
                <a:gridCol w="3917456"/>
                <a:gridCol w="5344340"/>
              </a:tblGrid>
              <a:tr h="10834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Private Sector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Private health providers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Private care facilities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Coordination with private system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Innovative care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models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Often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largest provider of surgical care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20593"/>
              </p:ext>
            </p:extLst>
          </p:nvPr>
        </p:nvGraphicFramePr>
        <p:xfrm>
          <a:off x="192232" y="5567106"/>
          <a:ext cx="11807536" cy="112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740"/>
                <a:gridCol w="3917456"/>
                <a:gridCol w="5344340"/>
              </a:tblGrid>
              <a:tr h="11266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WHO</a:t>
                      </a:r>
                      <a:r>
                        <a:rPr lang="en-GB" sz="28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WHO Geneva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WHO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regional office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Wider regulatory framework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International advocacy efforts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Technical planning expertise</a:t>
                      </a: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1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593005"/>
              </p:ext>
            </p:extLst>
          </p:nvPr>
        </p:nvGraphicFramePr>
        <p:xfrm>
          <a:off x="89807" y="1245870"/>
          <a:ext cx="12012385" cy="286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591"/>
                <a:gridCol w="4329633"/>
                <a:gridCol w="4869161"/>
              </a:tblGrid>
              <a:tr h="2717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Stakeholders 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Examples</a:t>
                      </a:r>
                      <a:endParaRPr lang="en-GB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Expertise</a:t>
                      </a:r>
                      <a:endParaRPr lang="en-GB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  <a:tr h="22828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Funding bodies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Multilateral aid </a:t>
                      </a:r>
                      <a:r>
                        <a:rPr lang="en-US" sz="2400" dirty="0" smtClean="0">
                          <a:effectLst/>
                        </a:rPr>
                        <a:t>organizations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Foundations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Private </a:t>
                      </a:r>
                      <a:r>
                        <a:rPr lang="en-US" sz="2400" dirty="0">
                          <a:effectLst/>
                        </a:rPr>
                        <a:t>philanthropy </a:t>
                      </a:r>
                      <a:r>
                        <a:rPr lang="en-US" sz="2400" dirty="0" smtClean="0">
                          <a:effectLst/>
                        </a:rPr>
                        <a:t>funding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Ministry</a:t>
                      </a:r>
                      <a:r>
                        <a:rPr lang="en-US" sz="2400" baseline="0" dirty="0" smtClean="0">
                          <a:effectLst/>
                        </a:rPr>
                        <a:t> of Finance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Realistic funding opportunities</a:t>
                      </a:r>
                      <a:endParaRPr lang="en-GB" sz="2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NSOAP </a:t>
                      </a:r>
                      <a:r>
                        <a:rPr lang="en-US" sz="2400" dirty="0">
                          <a:effectLst/>
                        </a:rPr>
                        <a:t>alignment with funding priorities</a:t>
                      </a:r>
                      <a:endParaRPr lang="en-GB" sz="24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Costing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Buy-in to help secure funding for implementation once plan is complete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the stakeholders </a:t>
            </a:r>
            <a:r>
              <a:rPr lang="en-US" dirty="0" smtClean="0"/>
              <a:t>: Involve/engage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35927"/>
              </p:ext>
            </p:extLst>
          </p:nvPr>
        </p:nvGraphicFramePr>
        <p:xfrm>
          <a:off x="89806" y="4114800"/>
          <a:ext cx="1201238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591"/>
                <a:gridCol w="4329633"/>
                <a:gridCol w="4869161"/>
              </a:tblGrid>
              <a:tr h="13045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NGOs, not for profit sector, implementers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SAO implementers outside the public sector,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public health initiatives, implementers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Experience in care delivery, innovative care models, Knowledge of available funding mechanisms,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Ownership for implementation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05703"/>
              </p:ext>
            </p:extLst>
          </p:nvPr>
        </p:nvGraphicFramePr>
        <p:xfrm>
          <a:off x="89806" y="5577840"/>
          <a:ext cx="12012385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591"/>
                <a:gridCol w="4329633"/>
                <a:gridCol w="4869161"/>
              </a:tblGrid>
              <a:tr h="1132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Patients, health service users and civil societies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Patients, patient lobbyists, advocates, community groups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Community interests and priorities,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Quality of care priorities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3848"/>
              </p:ext>
            </p:extLst>
          </p:nvPr>
        </p:nvGraphicFramePr>
        <p:xfrm>
          <a:off x="114300" y="1107266"/>
          <a:ext cx="12077700" cy="295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457"/>
                <a:gridCol w="5320607"/>
                <a:gridCol w="4895636"/>
              </a:tblGrid>
              <a:tr h="7635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Stakeholders 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Examples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Expertise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  <a:tr h="15686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Trainees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Fellows and residents, medical students, nursing and other ancillary staff students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Represent the future of the SAO fields, knowledge on curriculum, training and opportunities for improvement</a:t>
                      </a: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>
                          <a:effectLst/>
                        </a:rPr>
                        <a:t>Distribution of providers</a:t>
                      </a:r>
                      <a:endParaRPr lang="en-GB" sz="2400" dirty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err="1">
                          <a:effectLst/>
                        </a:rPr>
                        <a:t>Incentivization</a:t>
                      </a:r>
                      <a:endParaRPr lang="en-GB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the stakeholders </a:t>
            </a:r>
            <a:r>
              <a:rPr lang="en-US" dirty="0" smtClean="0"/>
              <a:t>: Consult/Inform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49473"/>
              </p:ext>
            </p:extLst>
          </p:nvPr>
        </p:nvGraphicFramePr>
        <p:xfrm>
          <a:off x="114300" y="4065352"/>
          <a:ext cx="120777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457"/>
                <a:gridCol w="5320607"/>
                <a:gridCol w="4895636"/>
              </a:tblGrid>
              <a:tr h="13296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Other representatives</a:t>
                      </a:r>
                      <a:endParaRPr lang="en-GB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/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UN agencies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Industry representatives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Investment opportunities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End-to-end solutions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International advocacy efforts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Technical planning expertise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5722" marR="2572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43018"/>
          </a:xfrm>
        </p:spPr>
        <p:txBody>
          <a:bodyPr/>
          <a:lstStyle/>
          <a:p>
            <a:r>
              <a:rPr lang="en-US" dirty="0" smtClean="0"/>
              <a:t>Map current stakeholders </a:t>
            </a:r>
          </a:p>
          <a:p>
            <a:r>
              <a:rPr lang="en-US" dirty="0" smtClean="0"/>
              <a:t>Inform stakeholders about plan to create NSOAP</a:t>
            </a:r>
          </a:p>
          <a:p>
            <a:r>
              <a:rPr lang="en-US" dirty="0" smtClean="0"/>
              <a:t>Get buy-in</a:t>
            </a:r>
          </a:p>
          <a:p>
            <a:r>
              <a:rPr lang="en-US" dirty="0" smtClean="0"/>
              <a:t>Identify champions who may wish to have more involvement</a:t>
            </a:r>
          </a:p>
          <a:p>
            <a:r>
              <a:rPr lang="en-US" dirty="0" smtClean="0"/>
              <a:t>Identify potential challenges or non-supporters</a:t>
            </a:r>
          </a:p>
          <a:p>
            <a:r>
              <a:rPr lang="en-US" dirty="0" smtClean="0"/>
              <a:t>Begin to understand priorities of each group</a:t>
            </a:r>
          </a:p>
          <a:p>
            <a:r>
              <a:rPr lang="en-US" dirty="0" smtClean="0"/>
              <a:t>Data collection for situational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initial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289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1244</Words>
  <Application>Microsoft Office PowerPoint</Application>
  <PresentationFormat>Widescreen</PresentationFormat>
  <Paragraphs>270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Times New Roman</vt:lpstr>
      <vt:lpstr>Tw Cen MT Condensed</vt:lpstr>
      <vt:lpstr>Wingdings</vt:lpstr>
      <vt:lpstr>Office Theme</vt:lpstr>
      <vt:lpstr>Stakeholder Identification and Engagement</vt:lpstr>
      <vt:lpstr>Why take a multi-stakeholder approach? </vt:lpstr>
      <vt:lpstr>Identification of stakeholders</vt:lpstr>
      <vt:lpstr>Who are the stakeholders : Conveners</vt:lpstr>
      <vt:lpstr>Who are the stakeholders: Partners </vt:lpstr>
      <vt:lpstr>Who are the stakeholders : Involve/engage</vt:lpstr>
      <vt:lpstr>Who are the stakeholders : Involve/engage</vt:lpstr>
      <vt:lpstr>Who are the stakeholders : Consult/Inform</vt:lpstr>
      <vt:lpstr>Aims of initial engagement</vt:lpstr>
      <vt:lpstr>Initial Broad Engagement</vt:lpstr>
      <vt:lpstr>In depth engagement- Committee/Workshops</vt:lpstr>
      <vt:lpstr>Discussion Frameworks</vt:lpstr>
      <vt:lpstr>PowerPoint Presentation</vt:lpstr>
      <vt:lpstr> Discussion Framework</vt:lpstr>
      <vt:lpstr>In depth engagement- Committee/Workshops</vt:lpstr>
      <vt:lpstr>Outputs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Citron, Isabelle</dc:creator>
  <cp:lastModifiedBy>Lenovo</cp:lastModifiedBy>
  <cp:revision>42</cp:revision>
  <dcterms:created xsi:type="dcterms:W3CDTF">2018-02-05T20:28:02Z</dcterms:created>
  <dcterms:modified xsi:type="dcterms:W3CDTF">2018-03-22T10:55:40Z</dcterms:modified>
</cp:coreProperties>
</file>