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44" r:id="rId2"/>
    <p:sldId id="355" r:id="rId3"/>
    <p:sldId id="402" r:id="rId4"/>
    <p:sldId id="421" r:id="rId5"/>
    <p:sldId id="628" r:id="rId6"/>
    <p:sldId id="629" r:id="rId7"/>
    <p:sldId id="630" r:id="rId8"/>
    <p:sldId id="631" r:id="rId9"/>
    <p:sldId id="632" r:id="rId10"/>
    <p:sldId id="489" r:id="rId11"/>
    <p:sldId id="358" r:id="rId12"/>
    <p:sldId id="363" r:id="rId13"/>
    <p:sldId id="360" r:id="rId14"/>
    <p:sldId id="371" r:id="rId15"/>
    <p:sldId id="613" r:id="rId16"/>
    <p:sldId id="286" r:id="rId17"/>
    <p:sldId id="373" r:id="rId18"/>
    <p:sldId id="598" r:id="rId19"/>
    <p:sldId id="616" r:id="rId20"/>
    <p:sldId id="580" r:id="rId21"/>
    <p:sldId id="610" r:id="rId22"/>
    <p:sldId id="541" r:id="rId23"/>
    <p:sldId id="464" r:id="rId24"/>
    <p:sldId id="469" r:id="rId25"/>
    <p:sldId id="588" r:id="rId26"/>
    <p:sldId id="627" r:id="rId27"/>
    <p:sldId id="571" r:id="rId28"/>
    <p:sldId id="633" r:id="rId29"/>
    <p:sldId id="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87240" autoAdjust="0"/>
  </p:normalViewPr>
  <p:slideViewPr>
    <p:cSldViewPr snapToGrid="0">
      <p:cViewPr varScale="1">
        <p:scale>
          <a:sx n="66" d="100"/>
          <a:sy n="66" d="100"/>
        </p:scale>
        <p:origin x="894" y="9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stacked"/>
        <c:varyColors val="0"/>
        <c:ser>
          <c:idx val="0"/>
          <c:order val="0"/>
          <c:tx>
            <c:strRef>
              <c:f>Sheet1!$B$1</c:f>
              <c:strCache>
                <c:ptCount val="1"/>
                <c:pt idx="0">
                  <c:v>Surgeons</c:v>
                </c:pt>
              </c:strCache>
            </c:strRef>
          </c:tx>
          <c:invertIfNegative val="0"/>
          <c:cat>
            <c:numRef>
              <c:f>Sheet1!$A$2:$A$3</c:f>
              <c:numCache>
                <c:formatCode>General</c:formatCode>
                <c:ptCount val="2"/>
                <c:pt idx="0">
                  <c:v>2015</c:v>
                </c:pt>
                <c:pt idx="1">
                  <c:v>2030</c:v>
                </c:pt>
              </c:numCache>
            </c:numRef>
          </c:cat>
          <c:val>
            <c:numRef>
              <c:f>Sheet1!$B$2:$B$3</c:f>
              <c:numCache>
                <c:formatCode>General</c:formatCode>
                <c:ptCount val="2"/>
                <c:pt idx="0">
                  <c:v>1112</c:v>
                </c:pt>
                <c:pt idx="1">
                  <c:v>2313</c:v>
                </c:pt>
              </c:numCache>
            </c:numRef>
          </c:val>
          <c:extLst xmlns:c16r2="http://schemas.microsoft.com/office/drawing/2015/06/chart">
            <c:ext xmlns:c16="http://schemas.microsoft.com/office/drawing/2014/chart" uri="{C3380CC4-5D6E-409C-BE32-E72D297353CC}">
              <c16:uniqueId val="{00000000-624E-4592-A408-F21EC988F05A}"/>
            </c:ext>
          </c:extLst>
        </c:ser>
        <c:ser>
          <c:idx val="1"/>
          <c:order val="1"/>
          <c:tx>
            <c:strRef>
              <c:f>Sheet1!$C$1</c:f>
              <c:strCache>
                <c:ptCount val="1"/>
                <c:pt idx="0">
                  <c:v>Obs</c:v>
                </c:pt>
              </c:strCache>
            </c:strRef>
          </c:tx>
          <c:invertIfNegative val="0"/>
          <c:cat>
            <c:numRef>
              <c:f>Sheet1!$A$2:$A$3</c:f>
              <c:numCache>
                <c:formatCode>General</c:formatCode>
                <c:ptCount val="2"/>
                <c:pt idx="0">
                  <c:v>2015</c:v>
                </c:pt>
                <c:pt idx="1">
                  <c:v>2030</c:v>
                </c:pt>
              </c:numCache>
            </c:numRef>
          </c:cat>
          <c:val>
            <c:numRef>
              <c:f>Sheet1!$C$2:$C$3</c:f>
              <c:numCache>
                <c:formatCode>General</c:formatCode>
                <c:ptCount val="2"/>
                <c:pt idx="0">
                  <c:v>483</c:v>
                </c:pt>
                <c:pt idx="1">
                  <c:v>602</c:v>
                </c:pt>
              </c:numCache>
            </c:numRef>
          </c:val>
          <c:extLst xmlns:c16r2="http://schemas.microsoft.com/office/drawing/2015/06/chart">
            <c:ext xmlns:c16="http://schemas.microsoft.com/office/drawing/2014/chart" uri="{C3380CC4-5D6E-409C-BE32-E72D297353CC}">
              <c16:uniqueId val="{00000001-624E-4592-A408-F21EC988F05A}"/>
            </c:ext>
          </c:extLst>
        </c:ser>
        <c:ser>
          <c:idx val="2"/>
          <c:order val="2"/>
          <c:tx>
            <c:strRef>
              <c:f>Sheet1!$D$1</c:f>
              <c:strCache>
                <c:ptCount val="1"/>
                <c:pt idx="0">
                  <c:v>Anaes</c:v>
                </c:pt>
              </c:strCache>
            </c:strRef>
          </c:tx>
          <c:spPr>
            <a:solidFill>
              <a:srgbClr val="2E9339"/>
            </a:solidFill>
          </c:spPr>
          <c:invertIfNegative val="0"/>
          <c:cat>
            <c:numRef>
              <c:f>Sheet1!$A$2:$A$3</c:f>
              <c:numCache>
                <c:formatCode>General</c:formatCode>
                <c:ptCount val="2"/>
                <c:pt idx="0">
                  <c:v>2015</c:v>
                </c:pt>
                <c:pt idx="1">
                  <c:v>2030</c:v>
                </c:pt>
              </c:numCache>
            </c:numRef>
          </c:cat>
          <c:val>
            <c:numRef>
              <c:f>Sheet1!$D$2:$D$3</c:f>
              <c:numCache>
                <c:formatCode>General</c:formatCode>
                <c:ptCount val="2"/>
                <c:pt idx="0">
                  <c:v>550</c:v>
                </c:pt>
                <c:pt idx="1">
                  <c:v>1373</c:v>
                </c:pt>
              </c:numCache>
            </c:numRef>
          </c:val>
          <c:extLst xmlns:c16r2="http://schemas.microsoft.com/office/drawing/2015/06/chart">
            <c:ext xmlns:c16="http://schemas.microsoft.com/office/drawing/2014/chart" uri="{C3380CC4-5D6E-409C-BE32-E72D297353CC}">
              <c16:uniqueId val="{00000002-624E-4592-A408-F21EC988F05A}"/>
            </c:ext>
          </c:extLst>
        </c:ser>
        <c:dLbls>
          <c:showLegendKey val="0"/>
          <c:showVal val="0"/>
          <c:showCatName val="0"/>
          <c:showSerName val="0"/>
          <c:showPercent val="0"/>
          <c:showBubbleSize val="0"/>
        </c:dLbls>
        <c:gapWidth val="150"/>
        <c:overlap val="100"/>
        <c:axId val="-513098976"/>
        <c:axId val="-513098432"/>
      </c:barChart>
      <c:catAx>
        <c:axId val="-513098976"/>
        <c:scaling>
          <c:orientation val="minMax"/>
        </c:scaling>
        <c:delete val="0"/>
        <c:axPos val="b"/>
        <c:numFmt formatCode="General" sourceLinked="1"/>
        <c:majorTickMark val="none"/>
        <c:minorTickMark val="none"/>
        <c:tickLblPos val="nextTo"/>
        <c:crossAx val="-513098432"/>
        <c:crosses val="autoZero"/>
        <c:auto val="1"/>
        <c:lblAlgn val="ctr"/>
        <c:lblOffset val="100"/>
        <c:noMultiLvlLbl val="0"/>
      </c:catAx>
      <c:valAx>
        <c:axId val="-513098432"/>
        <c:scaling>
          <c:orientation val="minMax"/>
          <c:min val="0"/>
        </c:scaling>
        <c:delete val="0"/>
        <c:axPos val="l"/>
        <c:majorGridlines/>
        <c:title>
          <c:tx>
            <c:rich>
              <a:bodyPr rot="0" vert="horz"/>
              <a:lstStyle/>
              <a:p>
                <a:pPr>
                  <a:defRPr/>
                </a:pPr>
                <a:r>
                  <a:rPr lang="en-US"/>
                  <a:t>Numbers ('000s)</a:t>
                </a:r>
              </a:p>
            </c:rich>
          </c:tx>
          <c:layout>
            <c:manualLayout>
              <c:xMode val="edge"/>
              <c:yMode val="edge"/>
              <c:x val="0"/>
              <c:y val="0.22824380137442599"/>
            </c:manualLayout>
          </c:layout>
          <c:overlay val="0"/>
        </c:title>
        <c:numFmt formatCode="General" sourceLinked="1"/>
        <c:majorTickMark val="out"/>
        <c:minorTickMark val="none"/>
        <c:tickLblPos val="nextTo"/>
        <c:txPr>
          <a:bodyPr/>
          <a:lstStyle/>
          <a:p>
            <a:pPr>
              <a:defRPr b="0" i="0"/>
            </a:pPr>
            <a:endParaRPr lang="en-US"/>
          </a:p>
        </c:txPr>
        <c:crossAx val="-513098976"/>
        <c:crosses val="autoZero"/>
        <c:crossBetween val="between"/>
        <c:majorUnit val="1000"/>
      </c:valAx>
    </c:plotArea>
    <c:legend>
      <c:legendPos val="r"/>
      <c:overlay val="0"/>
      <c:txPr>
        <a:bodyPr/>
        <a:lstStyle/>
        <a:p>
          <a:pPr>
            <a:defRPr b="0" i="0"/>
          </a:pPr>
          <a:endParaRPr lang="en-US"/>
        </a:p>
      </c:txPr>
    </c:legend>
    <c:plotVisOnly val="1"/>
    <c:dispBlanksAs val="gap"/>
    <c:showDLblsOverMax val="0"/>
  </c:chart>
  <c:txPr>
    <a:bodyPr/>
    <a:lstStyle/>
    <a:p>
      <a:pPr>
        <a:defRPr sz="2000" b="1" i="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88CD98-238E-B442-A548-07E57222C3C2}" type="datetimeFigureOut">
              <a:rPr lang="en-US" smtClean="0"/>
              <a:t>3/21/2018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E3C475-455C-9243-BA25-78AC75AE6749}" type="slidenum">
              <a:rPr lang="en-US" smtClean="0"/>
              <a:t>‹#›</a:t>
            </a:fld>
            <a:endParaRPr lang="en-US"/>
          </a:p>
        </p:txBody>
      </p:sp>
    </p:spTree>
    <p:extLst>
      <p:ext uri="{BB962C8B-B14F-4D97-AF65-F5344CB8AC3E}">
        <p14:creationId xmlns:p14="http://schemas.microsoft.com/office/powerpoint/2010/main" val="25675830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Over the last two decades</a:t>
            </a:r>
            <a:r>
              <a:rPr lang="en-US" baseline="0" dirty="0"/>
              <a:t>, we’ve made good gains with respect to management of communicable diseases but the role of </a:t>
            </a:r>
            <a:r>
              <a:rPr lang="en-US" baseline="0" dirty="0" err="1"/>
              <a:t>anaesthesia</a:t>
            </a:r>
            <a:r>
              <a:rPr lang="en-US" baseline="0" dirty="0"/>
              <a:t> and surgery in LMIC has largely been ignored.</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D944885-B885-7843-9023-377BC5270BB9}" type="slidenum">
              <a:rPr lang="en-US" smtClean="0"/>
              <a:pPr/>
              <a:t>2</a:t>
            </a:fld>
            <a:endParaRPr lang="en-US"/>
          </a:p>
        </p:txBody>
      </p:sp>
    </p:spTree>
    <p:extLst>
      <p:ext uri="{BB962C8B-B14F-4D97-AF65-F5344CB8AC3E}">
        <p14:creationId xmlns:p14="http://schemas.microsoft.com/office/powerpoint/2010/main" val="354044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Need to double the surgical workforce over next 15 years.</a:t>
            </a:r>
          </a:p>
          <a:p>
            <a:endParaRPr lang="en-US" dirty="0"/>
          </a:p>
        </p:txBody>
      </p:sp>
      <p:sp>
        <p:nvSpPr>
          <p:cNvPr id="4" name="Slide Number Placeholder 3"/>
          <p:cNvSpPr>
            <a:spLocks noGrp="1"/>
          </p:cNvSpPr>
          <p:nvPr>
            <p:ph type="sldNum" sz="quarter" idx="10"/>
          </p:nvPr>
        </p:nvSpPr>
        <p:spPr/>
        <p:txBody>
          <a:bodyPr/>
          <a:lstStyle/>
          <a:p>
            <a:fld id="{3D944885-B885-7843-9023-377BC5270BB9}" type="slidenum">
              <a:rPr lang="en-US" smtClean="0"/>
              <a:pPr/>
              <a:t>10</a:t>
            </a:fld>
            <a:endParaRPr lang="en-US"/>
          </a:p>
        </p:txBody>
      </p:sp>
    </p:spTree>
    <p:extLst>
      <p:ext uri="{BB962C8B-B14F-4D97-AF65-F5344CB8AC3E}">
        <p14:creationId xmlns:p14="http://schemas.microsoft.com/office/powerpoint/2010/main" val="1822311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944885-B885-7843-9023-377BC5270BB9}" type="slidenum">
              <a:rPr lang="en-US" smtClean="0"/>
              <a:pPr/>
              <a:t>20</a:t>
            </a:fld>
            <a:endParaRPr lang="en-US"/>
          </a:p>
        </p:txBody>
      </p:sp>
    </p:spTree>
    <p:extLst>
      <p:ext uri="{BB962C8B-B14F-4D97-AF65-F5344CB8AC3E}">
        <p14:creationId xmlns:p14="http://schemas.microsoft.com/office/powerpoint/2010/main" val="242047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6866"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And it is for this reason that the AAGBI, along with the WFSA have developed the SAFE courses.  SAFE stands for Safer Anapest from Ed. In 2011 the obstetric anaesthesia course was piloted and in 2014, the SAFE Paed courses was started” </a:t>
            </a:r>
          </a:p>
          <a:p>
            <a:r>
              <a:rPr lang="en-US" altLang="en-US" dirty="0">
                <a:latin typeface="Arial" panose="020B0604020202020204" pitchFamily="34" charset="0"/>
                <a:ea typeface="ＭＳ Ｐゴシック" panose="020B0600070205080204" pitchFamily="34" charset="-128"/>
              </a:rPr>
              <a:t>FUNDED &amp; SUPPORTED by THET and UK Aid, although,</a:t>
            </a:r>
            <a:r>
              <a:rPr lang="en-US" altLang="en-US" baseline="0" dirty="0">
                <a:latin typeface="Arial" panose="020B0604020202020204" pitchFamily="34" charset="0"/>
                <a:ea typeface="ＭＳ Ｐゴシック" panose="020B0600070205080204" pitchFamily="34" charset="-128"/>
              </a:rPr>
              <a:t> where poss., with local government funding as well</a:t>
            </a:r>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5"/>
          </p:nvPr>
        </p:nvSpPr>
        <p:spPr>
          <a:no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4BE5993-5753-4E6A-A45C-FB0E483D3DED}" type="slidenum">
              <a:rPr lang="de-DE" altLang="en-US" sz="1200"/>
              <a:pPr eaLnBrk="1" hangingPunct="1"/>
              <a:t>21</a:t>
            </a:fld>
            <a:endParaRPr lang="de-DE" altLang="en-US" sz="1200" dirty="0"/>
          </a:p>
        </p:txBody>
      </p:sp>
    </p:spTree>
    <p:extLst>
      <p:ext uri="{BB962C8B-B14F-4D97-AF65-F5344CB8AC3E}">
        <p14:creationId xmlns:p14="http://schemas.microsoft.com/office/powerpoint/2010/main" val="1868839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FE3C475-455C-9243-BA25-78AC75AE6749}" type="slidenum">
              <a:rPr lang="en-US" smtClean="0"/>
              <a:t>25</a:t>
            </a:fld>
            <a:endParaRPr lang="en-US"/>
          </a:p>
        </p:txBody>
      </p:sp>
    </p:spTree>
    <p:extLst>
      <p:ext uri="{BB962C8B-B14F-4D97-AF65-F5344CB8AC3E}">
        <p14:creationId xmlns:p14="http://schemas.microsoft.com/office/powerpoint/2010/main" val="2429810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C98ADB7-5287-4418-A214-BF7F0DA89D54}" type="datetime1">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391B0F-9759-4556-8B78-59E3522AEE34}" type="slidenum">
              <a:rPr lang="en-GB" smtClean="0"/>
              <a:t>‹#›</a:t>
            </a:fld>
            <a:endParaRPr lang="en-GB"/>
          </a:p>
        </p:txBody>
      </p:sp>
    </p:spTree>
    <p:extLst>
      <p:ext uri="{BB962C8B-B14F-4D97-AF65-F5344CB8AC3E}">
        <p14:creationId xmlns:p14="http://schemas.microsoft.com/office/powerpoint/2010/main" val="44243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185BA7-2177-4E90-B6ED-E519ACC70B54}" type="datetime1">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391B0F-9759-4556-8B78-59E3522AEE34}" type="slidenum">
              <a:rPr lang="en-GB" smtClean="0"/>
              <a:t>‹#›</a:t>
            </a:fld>
            <a:endParaRPr lang="en-GB"/>
          </a:p>
        </p:txBody>
      </p:sp>
    </p:spTree>
    <p:extLst>
      <p:ext uri="{BB962C8B-B14F-4D97-AF65-F5344CB8AC3E}">
        <p14:creationId xmlns:p14="http://schemas.microsoft.com/office/powerpoint/2010/main" val="733596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4795C06-6AE5-4809-A85D-A09CAA62C8FA}" type="datetime1">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391B0F-9759-4556-8B78-59E3522AEE34}" type="slidenum">
              <a:rPr lang="en-GB" smtClean="0"/>
              <a:t>‹#›</a:t>
            </a:fld>
            <a:endParaRPr lang="en-GB"/>
          </a:p>
        </p:txBody>
      </p:sp>
    </p:spTree>
    <p:extLst>
      <p:ext uri="{BB962C8B-B14F-4D97-AF65-F5344CB8AC3E}">
        <p14:creationId xmlns:p14="http://schemas.microsoft.com/office/powerpoint/2010/main" val="4022502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F395B3C-8836-4F3D-A00F-0100C72D0338}" type="datetime1">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391B0F-9759-4556-8B78-59E3522AEE34}" type="slidenum">
              <a:rPr lang="en-GB" smtClean="0"/>
              <a:t>‹#›</a:t>
            </a:fld>
            <a:endParaRPr lang="en-GB"/>
          </a:p>
        </p:txBody>
      </p:sp>
    </p:spTree>
    <p:extLst>
      <p:ext uri="{BB962C8B-B14F-4D97-AF65-F5344CB8AC3E}">
        <p14:creationId xmlns:p14="http://schemas.microsoft.com/office/powerpoint/2010/main" val="896897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635F84-8D06-4858-96EE-33215D96F0F3}" type="datetime1">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391B0F-9759-4556-8B78-59E3522AEE34}" type="slidenum">
              <a:rPr lang="en-GB" smtClean="0"/>
              <a:t>‹#›</a:t>
            </a:fld>
            <a:endParaRPr lang="en-GB"/>
          </a:p>
        </p:txBody>
      </p:sp>
    </p:spTree>
    <p:extLst>
      <p:ext uri="{BB962C8B-B14F-4D97-AF65-F5344CB8AC3E}">
        <p14:creationId xmlns:p14="http://schemas.microsoft.com/office/powerpoint/2010/main" val="2085980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674C0E6-1627-452C-8044-704CACD8354B}" type="datetime1">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391B0F-9759-4556-8B78-59E3522AEE34}" type="slidenum">
              <a:rPr lang="en-GB" smtClean="0"/>
              <a:t>‹#›</a:t>
            </a:fld>
            <a:endParaRPr lang="en-GB"/>
          </a:p>
        </p:txBody>
      </p:sp>
    </p:spTree>
    <p:extLst>
      <p:ext uri="{BB962C8B-B14F-4D97-AF65-F5344CB8AC3E}">
        <p14:creationId xmlns:p14="http://schemas.microsoft.com/office/powerpoint/2010/main" val="1764315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845E279-01C1-48D6-BD9C-F459ABCEFE95}" type="datetime1">
              <a:rPr lang="en-GB" smtClean="0"/>
              <a:t>21/03/2018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D391B0F-9759-4556-8B78-59E3522AEE34}" type="slidenum">
              <a:rPr lang="en-GB" smtClean="0"/>
              <a:t>‹#›</a:t>
            </a:fld>
            <a:endParaRPr lang="en-GB"/>
          </a:p>
        </p:txBody>
      </p:sp>
    </p:spTree>
    <p:extLst>
      <p:ext uri="{BB962C8B-B14F-4D97-AF65-F5344CB8AC3E}">
        <p14:creationId xmlns:p14="http://schemas.microsoft.com/office/powerpoint/2010/main" val="4079413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49AB44E-B299-4CB0-8D43-9A7CADF22629}" type="datetime1">
              <a:rPr lang="en-GB" smtClean="0"/>
              <a:t>21/03/2018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D391B0F-9759-4556-8B78-59E3522AEE34}" type="slidenum">
              <a:rPr lang="en-GB" smtClean="0"/>
              <a:t>‹#›</a:t>
            </a:fld>
            <a:endParaRPr lang="en-GB"/>
          </a:p>
        </p:txBody>
      </p:sp>
    </p:spTree>
    <p:extLst>
      <p:ext uri="{BB962C8B-B14F-4D97-AF65-F5344CB8AC3E}">
        <p14:creationId xmlns:p14="http://schemas.microsoft.com/office/powerpoint/2010/main" val="3004958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E2045-5092-49BF-AE27-065629976E03}" type="datetime1">
              <a:rPr lang="en-GB" smtClean="0"/>
              <a:t>21/03/2018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D391B0F-9759-4556-8B78-59E3522AEE34}" type="slidenum">
              <a:rPr lang="en-GB" smtClean="0"/>
              <a:t>‹#›</a:t>
            </a:fld>
            <a:endParaRPr lang="en-GB"/>
          </a:p>
        </p:txBody>
      </p:sp>
    </p:spTree>
    <p:extLst>
      <p:ext uri="{BB962C8B-B14F-4D97-AF65-F5344CB8AC3E}">
        <p14:creationId xmlns:p14="http://schemas.microsoft.com/office/powerpoint/2010/main" val="1725188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4E6508-5493-4A53-9651-E2F9A322FCD4}" type="datetime1">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391B0F-9759-4556-8B78-59E3522AEE34}" type="slidenum">
              <a:rPr lang="en-GB" smtClean="0"/>
              <a:t>‹#›</a:t>
            </a:fld>
            <a:endParaRPr lang="en-GB"/>
          </a:p>
        </p:txBody>
      </p:sp>
    </p:spTree>
    <p:extLst>
      <p:ext uri="{BB962C8B-B14F-4D97-AF65-F5344CB8AC3E}">
        <p14:creationId xmlns:p14="http://schemas.microsoft.com/office/powerpoint/2010/main" val="2723541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573917-C3C6-4E87-A2D4-D7851CC49347}" type="datetime1">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391B0F-9759-4556-8B78-59E3522AEE34}" type="slidenum">
              <a:rPr lang="en-GB" smtClean="0"/>
              <a:t>‹#›</a:t>
            </a:fld>
            <a:endParaRPr lang="en-GB"/>
          </a:p>
        </p:txBody>
      </p:sp>
    </p:spTree>
    <p:extLst>
      <p:ext uri="{BB962C8B-B14F-4D97-AF65-F5344CB8AC3E}">
        <p14:creationId xmlns:p14="http://schemas.microsoft.com/office/powerpoint/2010/main" val="3016673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71DFC-F428-4D52-8A08-EF0CD853BFBB}" type="datetime1">
              <a:rPr lang="en-GB" smtClean="0"/>
              <a:t>21/03/2018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91B0F-9759-4556-8B78-59E3522AEE34}" type="slidenum">
              <a:rPr lang="en-GB" smtClean="0"/>
              <a:t>‹#›</a:t>
            </a:fld>
            <a:endParaRPr lang="en-GB"/>
          </a:p>
        </p:txBody>
      </p:sp>
    </p:spTree>
    <p:extLst>
      <p:ext uri="{BB962C8B-B14F-4D97-AF65-F5344CB8AC3E}">
        <p14:creationId xmlns:p14="http://schemas.microsoft.com/office/powerpoint/2010/main" val="3621604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books.google.com/books?id=jh-RIkteerYC&amp;printsec=frontcover"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hyperlink" Target="http://www.wfsahq.org/" TargetMode="Externa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Bild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044" y="-195071"/>
            <a:ext cx="4717046" cy="628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tel 1"/>
          <p:cNvSpPr>
            <a:spLocks noGrp="1"/>
          </p:cNvSpPr>
          <p:nvPr>
            <p:ph type="title"/>
          </p:nvPr>
        </p:nvSpPr>
        <p:spPr>
          <a:xfrm>
            <a:off x="4837813" y="928689"/>
            <a:ext cx="5257099" cy="993775"/>
          </a:xfrm>
        </p:spPr>
        <p:txBody>
          <a:bodyPr>
            <a:normAutofit fontScale="90000"/>
          </a:bodyPr>
          <a:lstStyle/>
          <a:p>
            <a:r>
              <a:rPr lang="en-GB" altLang="nb-NO" dirty="0">
                <a:solidFill>
                  <a:srgbClr val="0070C0"/>
                </a:solidFill>
              </a:rPr>
              <a:t>Jannicke Mellin-Olsen </a:t>
            </a:r>
            <a:br>
              <a:rPr lang="en-GB" altLang="nb-NO" dirty="0">
                <a:solidFill>
                  <a:srgbClr val="0070C0"/>
                </a:solidFill>
              </a:rPr>
            </a:br>
            <a:r>
              <a:rPr lang="en-GB" altLang="nb-NO" dirty="0">
                <a:solidFill>
                  <a:srgbClr val="0070C0"/>
                </a:solidFill>
              </a:rPr>
              <a:t>Conflicts of Interest:</a:t>
            </a:r>
          </a:p>
        </p:txBody>
      </p:sp>
      <p:sp>
        <p:nvSpPr>
          <p:cNvPr id="3" name="Plassholder for innhold 2"/>
          <p:cNvSpPr>
            <a:spLocks noGrp="1"/>
          </p:cNvSpPr>
          <p:nvPr>
            <p:ph idx="1"/>
          </p:nvPr>
        </p:nvSpPr>
        <p:spPr>
          <a:xfrm>
            <a:off x="4989514" y="2311401"/>
            <a:ext cx="6135687" cy="4227513"/>
          </a:xfrm>
          <a:solidFill>
            <a:schemeClr val="bg1"/>
          </a:solidFill>
        </p:spPr>
        <p:txBody>
          <a:bodyPr>
            <a:normAutofit fontScale="85000" lnSpcReduction="20000"/>
          </a:bodyPr>
          <a:lstStyle/>
          <a:p>
            <a:pPr>
              <a:defRPr/>
            </a:pPr>
            <a:r>
              <a:rPr lang="en-GB" sz="3500" smtClean="0">
                <a:solidFill>
                  <a:srgbClr val="002060"/>
                </a:solidFill>
              </a:rPr>
              <a:t>President </a:t>
            </a:r>
            <a:r>
              <a:rPr lang="en-GB" sz="3500" dirty="0">
                <a:solidFill>
                  <a:srgbClr val="002060"/>
                </a:solidFill>
              </a:rPr>
              <a:t>Elect WFSA</a:t>
            </a:r>
          </a:p>
          <a:p>
            <a:pPr>
              <a:defRPr/>
            </a:pPr>
            <a:r>
              <a:rPr lang="en-GB" sz="3500" dirty="0">
                <a:solidFill>
                  <a:srgbClr val="002060"/>
                </a:solidFill>
              </a:rPr>
              <a:t>Past President European Board of Anaesthesiology</a:t>
            </a:r>
          </a:p>
          <a:p>
            <a:pPr>
              <a:defRPr/>
            </a:pPr>
            <a:r>
              <a:rPr lang="en-GB" sz="3500" dirty="0">
                <a:solidFill>
                  <a:srgbClr val="002060"/>
                </a:solidFill>
              </a:rPr>
              <a:t>Consultant Anaesthesiologist Bærum Hospital, Norway </a:t>
            </a:r>
          </a:p>
          <a:p>
            <a:pPr>
              <a:defRPr/>
            </a:pPr>
            <a:endParaRPr lang="en-GB" dirty="0">
              <a:solidFill>
                <a:srgbClr val="002060"/>
              </a:solidFill>
            </a:endParaRPr>
          </a:p>
          <a:p>
            <a:pPr marL="0" indent="0">
              <a:buNone/>
              <a:defRPr/>
            </a:pPr>
            <a:endParaRPr lang="en-GB" sz="2400" dirty="0"/>
          </a:p>
          <a:p>
            <a:pPr marL="0" indent="0">
              <a:buNone/>
              <a:defRPr/>
            </a:pPr>
            <a:endParaRPr lang="en-GB" sz="2400" dirty="0"/>
          </a:p>
          <a:p>
            <a:pPr marL="0" indent="0">
              <a:buNone/>
              <a:defRPr/>
            </a:pPr>
            <a:endParaRPr lang="en-GB" sz="3300" dirty="0"/>
          </a:p>
          <a:p>
            <a:pPr marL="0" indent="0">
              <a:buNone/>
              <a:defRPr/>
            </a:pPr>
            <a:r>
              <a:rPr lang="en-GB" sz="3300" dirty="0">
                <a:sym typeface="Wingdings" panose="05000000000000000000" pitchFamily="2" charset="2"/>
              </a:rPr>
              <a:t></a:t>
            </a:r>
            <a:r>
              <a:rPr lang="en-GB" sz="3300" dirty="0"/>
              <a:t>Many hats but not involving money</a:t>
            </a:r>
          </a:p>
          <a:p>
            <a:pPr>
              <a:defRPr/>
            </a:pPr>
            <a:endParaRPr lang="en-GB" dirty="0"/>
          </a:p>
          <a:p>
            <a:pPr>
              <a:defRPr/>
            </a:pPr>
            <a:endParaRPr lang="en-GB" dirty="0"/>
          </a:p>
        </p:txBody>
      </p:sp>
      <p:sp>
        <p:nvSpPr>
          <p:cNvPr id="5" name="Rektangel 4"/>
          <p:cNvSpPr/>
          <p:nvPr/>
        </p:nvSpPr>
        <p:spPr>
          <a:xfrm>
            <a:off x="2432430" y="198438"/>
            <a:ext cx="2078609" cy="2995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6" name="Plassholder for lysbildenummer 5"/>
          <p:cNvSpPr>
            <a:spLocks noGrp="1"/>
          </p:cNvSpPr>
          <p:nvPr>
            <p:ph type="sldNum" sz="quarter" idx="12"/>
          </p:nvPr>
        </p:nvSpPr>
        <p:spPr/>
        <p:txBody>
          <a:bodyPr/>
          <a:lstStyle/>
          <a:p>
            <a:pPr>
              <a:defRPr/>
            </a:pPr>
            <a:fld id="{09234001-B986-4AF5-BC28-75DFD2A80DC1}" type="slidenum">
              <a:rPr lang="en-GB" smtClean="0"/>
              <a:pPr>
                <a:defRPr/>
              </a:pPr>
              <a:t>1</a:t>
            </a:fld>
            <a:endParaRPr lang="en-GB"/>
          </a:p>
        </p:txBody>
      </p:sp>
    </p:spTree>
    <p:extLst>
      <p:ext uri="{BB962C8B-B14F-4D97-AF65-F5344CB8AC3E}">
        <p14:creationId xmlns:p14="http://schemas.microsoft.com/office/powerpoint/2010/main" val="1112129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Surgical Workforce</a:t>
            </a:r>
          </a:p>
        </p:txBody>
      </p:sp>
      <p:sp>
        <p:nvSpPr>
          <p:cNvPr id="4" name="Footer Placeholder 3"/>
          <p:cNvSpPr>
            <a:spLocks noGrp="1"/>
          </p:cNvSpPr>
          <p:nvPr>
            <p:ph type="ftr" sz="quarter" idx="11"/>
          </p:nvPr>
        </p:nvSpPr>
        <p:spPr/>
        <p:txBody>
          <a:bodyPr/>
          <a:lstStyle/>
          <a:p>
            <a:pPr>
              <a:defRPr/>
            </a:pPr>
            <a:r>
              <a:rPr lang="en-US"/>
              <a:t>www.wfsahq.org</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65864138"/>
              </p:ext>
            </p:extLst>
          </p:nvPr>
        </p:nvGraphicFramePr>
        <p:xfrm>
          <a:off x="1995932" y="1349375"/>
          <a:ext cx="8013700" cy="5006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3925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733385"/>
            <a:ext cx="10515600" cy="798590"/>
          </a:xfrm>
        </p:spPr>
        <p:txBody>
          <a:bodyPr>
            <a:normAutofit/>
          </a:bodyPr>
          <a:lstStyle/>
          <a:p>
            <a:r>
              <a:rPr lang="en-GB" sz="3200" b="1" dirty="0">
                <a:solidFill>
                  <a:srgbClr val="00B050"/>
                </a:solidFill>
              </a:rPr>
              <a:t>Survey Aims</a:t>
            </a:r>
          </a:p>
        </p:txBody>
      </p:sp>
      <p:sp>
        <p:nvSpPr>
          <p:cNvPr id="7" name="Content Placeholder 6"/>
          <p:cNvSpPr>
            <a:spLocks noGrp="1"/>
          </p:cNvSpPr>
          <p:nvPr>
            <p:ph idx="1"/>
          </p:nvPr>
        </p:nvSpPr>
        <p:spPr>
          <a:xfrm>
            <a:off x="838200" y="2695420"/>
            <a:ext cx="10515600" cy="4351338"/>
          </a:xfrm>
        </p:spPr>
        <p:txBody>
          <a:bodyPr/>
          <a:lstStyle/>
          <a:p>
            <a:r>
              <a:rPr lang="en-GB" dirty="0"/>
              <a:t>To obtain detailed information on the global anaesthesia workforce</a:t>
            </a:r>
          </a:p>
          <a:p>
            <a:pPr lvl="1"/>
            <a:r>
              <a:rPr lang="en-GB" dirty="0"/>
              <a:t>Physician Anaesthesia Providers (PAPs)</a:t>
            </a:r>
          </a:p>
          <a:p>
            <a:pPr lvl="1"/>
            <a:r>
              <a:rPr lang="en-GB" dirty="0"/>
              <a:t>Non-Physician Anaesthesia Providers (NPAPs)</a:t>
            </a:r>
          </a:p>
          <a:p>
            <a:pPr lvl="1"/>
            <a:r>
              <a:rPr lang="en-GB" dirty="0"/>
              <a:t>Numbers</a:t>
            </a:r>
          </a:p>
          <a:p>
            <a:pPr lvl="1"/>
            <a:r>
              <a:rPr lang="en-GB" dirty="0"/>
              <a:t>Distribution</a:t>
            </a:r>
          </a:p>
          <a:p>
            <a:pPr lvl="1"/>
            <a:r>
              <a:rPr lang="en-GB" dirty="0"/>
              <a:t>Training</a:t>
            </a:r>
          </a:p>
          <a:p>
            <a:r>
              <a:rPr lang="en-GB" dirty="0"/>
              <a:t>To set up an online workforce map</a:t>
            </a:r>
          </a:p>
          <a:p>
            <a:endParaRPr lang="en-GB" dirty="0"/>
          </a:p>
          <a:p>
            <a:endParaRPr lang="en-GB" dirty="0"/>
          </a:p>
          <a:p>
            <a:pPr lvl="1"/>
            <a:endParaRPr lang="en-GB" dirty="0"/>
          </a:p>
          <a:p>
            <a:endParaRPr lang="en-GB" dirty="0"/>
          </a:p>
        </p:txBody>
      </p:sp>
      <p:sp>
        <p:nvSpPr>
          <p:cNvPr id="5" name="Footer Placeholder 4"/>
          <p:cNvSpPr>
            <a:spLocks noGrp="1"/>
          </p:cNvSpPr>
          <p:nvPr>
            <p:ph type="ftr" sz="quarter" idx="11"/>
          </p:nvPr>
        </p:nvSpPr>
        <p:spPr/>
        <p:txBody>
          <a:bodyPr/>
          <a:lstStyle/>
          <a:p>
            <a:pPr>
              <a:defRPr/>
            </a:pPr>
            <a:r>
              <a:rPr lang="en-US"/>
              <a:t>www.wfsahq.org</a:t>
            </a:r>
          </a:p>
        </p:txBody>
      </p:sp>
      <p:pic>
        <p:nvPicPr>
          <p:cNvPr id="8" name="Picture 7" descr="globe-africa-countries.jpg"/>
          <p:cNvPicPr>
            <a:picLocks noChangeAspect="1"/>
          </p:cNvPicPr>
          <p:nvPr/>
        </p:nvPicPr>
        <p:blipFill>
          <a:blip r:embed="rId2" cstate="screen">
            <a:alphaModFix amt="18000"/>
          </a:blip>
          <a:stretch>
            <a:fillRect/>
          </a:stretch>
        </p:blipFill>
        <p:spPr>
          <a:xfrm>
            <a:off x="3881797" y="1486360"/>
            <a:ext cx="4864518" cy="4864518"/>
          </a:xfrm>
          <a:prstGeom prst="rect">
            <a:avLst/>
          </a:prstGeom>
        </p:spPr>
      </p:pic>
      <p:sp>
        <p:nvSpPr>
          <p:cNvPr id="2" name="Rectangle 1">
            <a:extLst>
              <a:ext uri="{FF2B5EF4-FFF2-40B4-BE49-F238E27FC236}">
                <a16:creationId xmlns:a16="http://schemas.microsoft.com/office/drawing/2014/main" xmlns="" id="{6ED57636-4EF7-4528-8634-2A46DE8DDD0F}"/>
              </a:ext>
            </a:extLst>
          </p:cNvPr>
          <p:cNvSpPr>
            <a:spLocks noChangeArrowheads="1"/>
          </p:cNvSpPr>
          <p:nvPr/>
        </p:nvSpPr>
        <p:spPr bwMode="auto">
          <a:xfrm>
            <a:off x="927613" y="385000"/>
            <a:ext cx="10377021"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15870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3200" b="1" i="0" u="none" strike="noStrike" cap="none" normalizeH="0" baseline="0" dirty="0">
                <a:ln>
                  <a:noFill/>
                </a:ln>
                <a:solidFill>
                  <a:srgbClr val="00B050"/>
                </a:solidFill>
                <a:effectLst/>
                <a:latin typeface="Arial" panose="020B0604020202020204" pitchFamily="34" charset="0"/>
              </a:rPr>
              <a:t>The WFSA Global </a:t>
            </a:r>
            <a:r>
              <a:rPr kumimoji="0" lang="nb-NO" altLang="nb-NO" sz="3200" b="1" i="0" u="none" strike="noStrike" cap="none" normalizeH="0" baseline="0" dirty="0" err="1">
                <a:ln>
                  <a:noFill/>
                </a:ln>
                <a:solidFill>
                  <a:srgbClr val="00B050"/>
                </a:solidFill>
                <a:effectLst/>
                <a:latin typeface="Arial" panose="020B0604020202020204" pitchFamily="34" charset="0"/>
              </a:rPr>
              <a:t>Anesthesia</a:t>
            </a:r>
            <a:r>
              <a:rPr kumimoji="0" lang="nb-NO" altLang="nb-NO" sz="3200" b="1" i="0" u="none" strike="noStrike" cap="none" normalizeH="0" baseline="0" dirty="0">
                <a:ln>
                  <a:noFill/>
                </a:ln>
                <a:solidFill>
                  <a:srgbClr val="00B050"/>
                </a:solidFill>
                <a:effectLst/>
                <a:latin typeface="Arial" panose="020B0604020202020204" pitchFamily="34" charset="0"/>
              </a:rPr>
              <a:t> </a:t>
            </a:r>
            <a:r>
              <a:rPr kumimoji="0" lang="nb-NO" altLang="nb-NO" sz="3200" b="1" i="0" u="none" strike="noStrike" cap="none" normalizeH="0" baseline="0" dirty="0" err="1">
                <a:ln>
                  <a:noFill/>
                </a:ln>
                <a:solidFill>
                  <a:srgbClr val="00B050"/>
                </a:solidFill>
                <a:effectLst/>
                <a:latin typeface="Arial" panose="020B0604020202020204" pitchFamily="34" charset="0"/>
              </a:rPr>
              <a:t>Workforce</a:t>
            </a:r>
            <a:r>
              <a:rPr kumimoji="0" lang="nb-NO" altLang="nb-NO" sz="3200" b="1" i="0" u="none" strike="noStrike" cap="none" normalizeH="0" baseline="0" dirty="0">
                <a:ln>
                  <a:noFill/>
                </a:ln>
                <a:solidFill>
                  <a:srgbClr val="00B050"/>
                </a:solidFill>
                <a:effectLst/>
                <a:latin typeface="Arial" panose="020B0604020202020204" pitchFamily="34" charset="0"/>
              </a:rPr>
              <a:t> Survey</a:t>
            </a:r>
            <a:r>
              <a:rPr kumimoji="0" lang="nb-NO" altLang="nb-NO" sz="1800" b="0" i="0" u="none" strike="noStrike" cap="none" normalizeH="0" baseline="0" dirty="0">
                <a:ln>
                  <a:noFill/>
                </a:ln>
                <a:solidFill>
                  <a:srgbClr val="14376C"/>
                </a:solidFill>
                <a:effectLst/>
                <a:latin typeface="Arial" panose="020B0604020202020204" pitchFamily="34" charset="0"/>
              </a:rPr>
              <a:t>.</a:t>
            </a:r>
            <a:endParaRPr kumimoji="0" lang="nb-NO" altLang="nb-NO"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dirty="0">
              <a:ln>
                <a:noFill/>
              </a:ln>
              <a:solidFill>
                <a:srgbClr val="14376C"/>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0" i="0" u="none" strike="noStrike" cap="none" normalizeH="0" baseline="0" dirty="0">
                <a:ln>
                  <a:noFill/>
                </a:ln>
                <a:solidFill>
                  <a:srgbClr val="14376C"/>
                </a:solidFill>
                <a:effectLst/>
                <a:latin typeface="Arial" panose="020B0604020202020204" pitchFamily="34" charset="0"/>
              </a:rPr>
              <a:t>Kempthorne P, Morriss WW, </a:t>
            </a:r>
            <a:r>
              <a:rPr kumimoji="0" lang="nb-NO" altLang="nb-NO" sz="1800" i="0" u="none" strike="noStrike" cap="none" normalizeH="0" baseline="0" dirty="0">
                <a:ln>
                  <a:noFill/>
                </a:ln>
                <a:solidFill>
                  <a:srgbClr val="14376C"/>
                </a:solidFill>
                <a:effectLst/>
                <a:latin typeface="Arial" panose="020B0604020202020204" pitchFamily="34" charset="0"/>
              </a:rPr>
              <a:t>Mellin-Olsen J</a:t>
            </a:r>
            <a:r>
              <a:rPr kumimoji="0" lang="nb-NO" altLang="nb-NO" sz="1800" b="0" i="0" u="none" strike="noStrike" cap="none" normalizeH="0" baseline="0" dirty="0">
                <a:ln>
                  <a:noFill/>
                </a:ln>
                <a:solidFill>
                  <a:srgbClr val="14376C"/>
                </a:solidFill>
                <a:effectLst/>
                <a:latin typeface="Arial" panose="020B0604020202020204" pitchFamily="34" charset="0"/>
              </a:rPr>
              <a:t>, Gore-Booth J. </a:t>
            </a:r>
            <a:r>
              <a:rPr kumimoji="0" lang="nb-NO" altLang="nb-NO" sz="1800" b="0" i="0" u="none" strike="noStrike" cap="none" normalizeH="0" baseline="0" dirty="0" err="1">
                <a:ln>
                  <a:noFill/>
                </a:ln>
                <a:solidFill>
                  <a:srgbClr val="14376C"/>
                </a:solidFill>
                <a:effectLst/>
                <a:latin typeface="Arial" panose="020B0604020202020204" pitchFamily="34" charset="0"/>
              </a:rPr>
              <a:t>Anesth</a:t>
            </a:r>
            <a:r>
              <a:rPr kumimoji="0" lang="nb-NO" altLang="nb-NO" sz="1800" b="0" i="0" u="none" strike="noStrike" cap="none" normalizeH="0" baseline="0" dirty="0">
                <a:ln>
                  <a:noFill/>
                </a:ln>
                <a:solidFill>
                  <a:srgbClr val="14376C"/>
                </a:solidFill>
                <a:effectLst/>
                <a:latin typeface="Arial" panose="020B0604020202020204" pitchFamily="34" charset="0"/>
              </a:rPr>
              <a:t> </a:t>
            </a:r>
            <a:r>
              <a:rPr kumimoji="0" lang="nb-NO" altLang="nb-NO" sz="1800" b="0" i="0" u="none" strike="noStrike" cap="none" normalizeH="0" baseline="0" dirty="0" err="1">
                <a:ln>
                  <a:noFill/>
                </a:ln>
                <a:solidFill>
                  <a:srgbClr val="14376C"/>
                </a:solidFill>
                <a:effectLst/>
                <a:latin typeface="Arial" panose="020B0604020202020204" pitchFamily="34" charset="0"/>
              </a:rPr>
              <a:t>Analg</a:t>
            </a:r>
            <a:r>
              <a:rPr kumimoji="0" lang="nb-NO" altLang="nb-NO" sz="1800" b="0" i="0" u="none" strike="noStrike" cap="none" normalizeH="0" baseline="0" dirty="0">
                <a:ln>
                  <a:noFill/>
                </a:ln>
                <a:solidFill>
                  <a:srgbClr val="14376C"/>
                </a:solidFill>
                <a:effectLst/>
                <a:latin typeface="Arial" panose="020B0604020202020204" pitchFamily="34" charset="0"/>
              </a:rPr>
              <a:t>. 2017 Sep;125(3):981-990</a:t>
            </a: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23028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solidFill>
                  <a:srgbClr val="00B050"/>
                </a:solidFill>
              </a:rPr>
              <a:t>What Workforce Density?</a:t>
            </a:r>
          </a:p>
        </p:txBody>
      </p:sp>
      <p:sp>
        <p:nvSpPr>
          <p:cNvPr id="4" name="Content Placeholder 3"/>
          <p:cNvSpPr>
            <a:spLocks noGrp="1"/>
          </p:cNvSpPr>
          <p:nvPr>
            <p:ph idx="1"/>
          </p:nvPr>
        </p:nvSpPr>
        <p:spPr/>
        <p:txBody>
          <a:bodyPr>
            <a:normAutofit/>
          </a:bodyPr>
          <a:lstStyle/>
          <a:p>
            <a:r>
              <a:rPr lang="en-GB" dirty="0"/>
              <a:t>LCGS Target: 20 SAO providers per 100,000</a:t>
            </a:r>
          </a:p>
          <a:p>
            <a:endParaRPr lang="en-GB" dirty="0"/>
          </a:p>
          <a:p>
            <a:r>
              <a:rPr lang="en-GB" dirty="0"/>
              <a:t>How many PAPs (anaesthesiologists) are needed?</a:t>
            </a:r>
          </a:p>
          <a:p>
            <a:pPr lvl="1"/>
            <a:r>
              <a:rPr lang="en-GB" dirty="0"/>
              <a:t>Development of anaesthesia services – leaders and teachers</a:t>
            </a:r>
          </a:p>
          <a:p>
            <a:pPr lvl="1"/>
            <a:r>
              <a:rPr lang="en-GB" dirty="0"/>
              <a:t>Delivery of patient care</a:t>
            </a:r>
          </a:p>
          <a:p>
            <a:pPr lvl="1"/>
            <a:endParaRPr lang="en-GB" dirty="0"/>
          </a:p>
          <a:p>
            <a:r>
              <a:rPr lang="en-GB" dirty="0"/>
              <a:t>Interim target:  At least 5 PAPs per 100,000</a:t>
            </a:r>
          </a:p>
          <a:p>
            <a:pPr lvl="1"/>
            <a:r>
              <a:rPr lang="en-GB" dirty="0"/>
              <a:t>First step towards adequate provider numbers</a:t>
            </a:r>
          </a:p>
        </p:txBody>
      </p:sp>
      <p:sp>
        <p:nvSpPr>
          <p:cNvPr id="2" name="Footer Placeholder 1"/>
          <p:cNvSpPr>
            <a:spLocks noGrp="1"/>
          </p:cNvSpPr>
          <p:nvPr>
            <p:ph type="ftr" sz="quarter" idx="11"/>
          </p:nvPr>
        </p:nvSpPr>
        <p:spPr/>
        <p:txBody>
          <a:bodyPr/>
          <a:lstStyle/>
          <a:p>
            <a:pPr>
              <a:defRPr/>
            </a:pPr>
            <a:r>
              <a:rPr lang="en-US"/>
              <a:t>www.wfsahq.org</a:t>
            </a:r>
          </a:p>
        </p:txBody>
      </p:sp>
      <p:pic>
        <p:nvPicPr>
          <p:cNvPr id="5" name="Picture 7" descr="globe-africa-countries.jpg">
            <a:extLst>
              <a:ext uri="{FF2B5EF4-FFF2-40B4-BE49-F238E27FC236}">
                <a16:creationId xmlns:a16="http://schemas.microsoft.com/office/drawing/2014/main" xmlns="" id="{EE33C1B8-5D77-4DF8-BC2B-BEAE1A860FB6}"/>
              </a:ext>
            </a:extLst>
          </p:cNvPr>
          <p:cNvPicPr>
            <a:picLocks noChangeAspect="1"/>
          </p:cNvPicPr>
          <p:nvPr/>
        </p:nvPicPr>
        <p:blipFill>
          <a:blip r:embed="rId2" cstate="screen">
            <a:alphaModFix amt="18000"/>
          </a:blip>
          <a:stretch>
            <a:fillRect/>
          </a:stretch>
        </p:blipFill>
        <p:spPr>
          <a:xfrm>
            <a:off x="3881797" y="1486360"/>
            <a:ext cx="4864518" cy="4864518"/>
          </a:xfrm>
          <a:prstGeom prst="rect">
            <a:avLst/>
          </a:prstGeom>
        </p:spPr>
      </p:pic>
    </p:spTree>
    <p:extLst>
      <p:ext uri="{BB962C8B-B14F-4D97-AF65-F5344CB8AC3E}">
        <p14:creationId xmlns:p14="http://schemas.microsoft.com/office/powerpoint/2010/main" val="1591386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B4B4B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B4B4B4"/>
                                      </p:to>
                                    </p:animClr>
                                  </p:sub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B4B4B4"/>
                                      </p:to>
                                    </p:animClr>
                                  </p:sub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B4B4B4"/>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xmlns="" id="{D1BA191A-0E1D-4493-8585-26B95C12FDCA}"/>
              </a:ext>
            </a:extLst>
          </p:cNvPr>
          <p:cNvPicPr>
            <a:picLocks noChangeAspect="1"/>
          </p:cNvPicPr>
          <p:nvPr/>
        </p:nvPicPr>
        <p:blipFill rotWithShape="1">
          <a:blip r:embed="rId2"/>
          <a:srcRect l="13000" t="25245" r="14200" b="7315"/>
          <a:stretch/>
        </p:blipFill>
        <p:spPr>
          <a:xfrm>
            <a:off x="282331" y="703983"/>
            <a:ext cx="11627338" cy="6058900"/>
          </a:xfrm>
          <a:prstGeom prst="rect">
            <a:avLst/>
          </a:prstGeom>
        </p:spPr>
      </p:pic>
      <p:sp>
        <p:nvSpPr>
          <p:cNvPr id="4" name="Footer Placeholder 3"/>
          <p:cNvSpPr>
            <a:spLocks noGrp="1"/>
          </p:cNvSpPr>
          <p:nvPr>
            <p:ph type="ftr" sz="quarter" idx="11"/>
          </p:nvPr>
        </p:nvSpPr>
        <p:spPr/>
        <p:txBody>
          <a:bodyPr/>
          <a:lstStyle/>
          <a:p>
            <a:pPr>
              <a:defRPr/>
            </a:pPr>
            <a:r>
              <a:rPr lang="en-US"/>
              <a:t>www.wfsahq.org</a:t>
            </a:r>
          </a:p>
        </p:txBody>
      </p:sp>
      <p:sp>
        <p:nvSpPr>
          <p:cNvPr id="2" name="TextBox 1"/>
          <p:cNvSpPr txBox="1"/>
          <p:nvPr/>
        </p:nvSpPr>
        <p:spPr>
          <a:xfrm>
            <a:off x="3674534" y="95117"/>
            <a:ext cx="4842932" cy="461665"/>
          </a:xfrm>
          <a:prstGeom prst="rect">
            <a:avLst/>
          </a:prstGeom>
          <a:noFill/>
        </p:spPr>
        <p:txBody>
          <a:bodyPr wrap="square" rtlCol="0">
            <a:spAutoFit/>
          </a:bodyPr>
          <a:lstStyle/>
          <a:p>
            <a:pPr algn="ctr"/>
            <a:r>
              <a:rPr lang="en-GB" sz="2400" dirty="0"/>
              <a:t>www.wfsahq.org/workforce-map</a:t>
            </a:r>
          </a:p>
        </p:txBody>
      </p:sp>
      <p:sp>
        <p:nvSpPr>
          <p:cNvPr id="3" name="Rektangel 2">
            <a:extLst>
              <a:ext uri="{FF2B5EF4-FFF2-40B4-BE49-F238E27FC236}">
                <a16:creationId xmlns:a16="http://schemas.microsoft.com/office/drawing/2014/main" xmlns="" id="{0FA5DBFA-4C28-45A1-B8E6-F15EB6A8E671}"/>
              </a:ext>
            </a:extLst>
          </p:cNvPr>
          <p:cNvSpPr/>
          <p:nvPr/>
        </p:nvSpPr>
        <p:spPr>
          <a:xfrm>
            <a:off x="148682" y="462475"/>
            <a:ext cx="6096000" cy="1477328"/>
          </a:xfrm>
          <a:prstGeom prst="rect">
            <a:avLst/>
          </a:prstGeom>
        </p:spPr>
        <p:txBody>
          <a:bodyPr>
            <a:spAutoFit/>
          </a:bodyPr>
          <a:lstStyle/>
          <a:p>
            <a:r>
              <a:rPr lang="en-GB" dirty="0"/>
              <a:t>Information from 153 countries</a:t>
            </a:r>
          </a:p>
          <a:p>
            <a:r>
              <a:rPr lang="en-GB" dirty="0"/>
              <a:t>97.5% of the world’s population</a:t>
            </a:r>
          </a:p>
          <a:p>
            <a:r>
              <a:rPr lang="en-GB" dirty="0"/>
              <a:t>Massive workforce disparities</a:t>
            </a:r>
          </a:p>
          <a:p>
            <a:pPr lvl="1"/>
            <a:r>
              <a:rPr lang="en-GB" dirty="0"/>
              <a:t>Between WHO regions</a:t>
            </a:r>
          </a:p>
          <a:p>
            <a:pPr lvl="1"/>
            <a:r>
              <a:rPr lang="en-GB" dirty="0"/>
              <a:t>Between WB income groups</a:t>
            </a:r>
          </a:p>
        </p:txBody>
      </p:sp>
    </p:spTree>
    <p:extLst>
      <p:ext uri="{BB962C8B-B14F-4D97-AF65-F5344CB8AC3E}">
        <p14:creationId xmlns:p14="http://schemas.microsoft.com/office/powerpoint/2010/main" val="2020184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xmlns="" id="{3D3C60E5-B471-4F15-A293-B98AE51FF397}"/>
              </a:ext>
            </a:extLst>
          </p:cNvPr>
          <p:cNvSpPr>
            <a:spLocks noGrp="1"/>
          </p:cNvSpPr>
          <p:nvPr>
            <p:ph type="sldNum" sz="quarter" idx="12"/>
          </p:nvPr>
        </p:nvSpPr>
        <p:spPr/>
        <p:txBody>
          <a:bodyPr/>
          <a:lstStyle/>
          <a:p>
            <a:fld id="{FD391B0F-9759-4556-8B78-59E3522AEE34}" type="slidenum">
              <a:rPr lang="en-GB" smtClean="0"/>
              <a:t>14</a:t>
            </a:fld>
            <a:endParaRPr lang="en-GB"/>
          </a:p>
        </p:txBody>
      </p:sp>
      <p:pic>
        <p:nvPicPr>
          <p:cNvPr id="4" name="Bilde 3">
            <a:extLst>
              <a:ext uri="{FF2B5EF4-FFF2-40B4-BE49-F238E27FC236}">
                <a16:creationId xmlns:a16="http://schemas.microsoft.com/office/drawing/2014/main" xmlns="" id="{B94B1D83-8580-4084-BA7F-E1B939C4F2F6}"/>
              </a:ext>
            </a:extLst>
          </p:cNvPr>
          <p:cNvPicPr>
            <a:picLocks noChangeAspect="1"/>
          </p:cNvPicPr>
          <p:nvPr/>
        </p:nvPicPr>
        <p:blipFill rotWithShape="1">
          <a:blip r:embed="rId2"/>
          <a:srcRect l="13300" t="18489" r="14300" b="11822"/>
          <a:stretch/>
        </p:blipFill>
        <p:spPr>
          <a:xfrm>
            <a:off x="99900" y="174371"/>
            <a:ext cx="12092100" cy="6547104"/>
          </a:xfrm>
          <a:prstGeom prst="rect">
            <a:avLst/>
          </a:prstGeom>
        </p:spPr>
      </p:pic>
    </p:spTree>
    <p:extLst>
      <p:ext uri="{BB962C8B-B14F-4D97-AF65-F5344CB8AC3E}">
        <p14:creationId xmlns:p14="http://schemas.microsoft.com/office/powerpoint/2010/main" val="1493998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rotWithShape="1">
          <a:blip r:embed="rId2"/>
          <a:srcRect l="11927" t="15956" r="13851" b="5119"/>
          <a:stretch/>
        </p:blipFill>
        <p:spPr>
          <a:xfrm>
            <a:off x="279400" y="0"/>
            <a:ext cx="11478433" cy="6865803"/>
          </a:xfrm>
          <a:prstGeom prst="rect">
            <a:avLst/>
          </a:prstGeom>
        </p:spPr>
      </p:pic>
      <p:sp>
        <p:nvSpPr>
          <p:cNvPr id="3" name="Plassholder for lysbildenummer 2">
            <a:extLst>
              <a:ext uri="{FF2B5EF4-FFF2-40B4-BE49-F238E27FC236}">
                <a16:creationId xmlns:a16="http://schemas.microsoft.com/office/drawing/2014/main" xmlns="" id="{8C689BFF-D054-45C9-A57A-FC248A82738D}"/>
              </a:ext>
            </a:extLst>
          </p:cNvPr>
          <p:cNvSpPr>
            <a:spLocks noGrp="1"/>
          </p:cNvSpPr>
          <p:nvPr>
            <p:ph type="sldNum" sz="quarter" idx="12"/>
          </p:nvPr>
        </p:nvSpPr>
        <p:spPr/>
        <p:txBody>
          <a:bodyPr/>
          <a:lstStyle/>
          <a:p>
            <a:fld id="{15A59982-0131-463C-8287-FC94B3DAA126}" type="slidenum">
              <a:rPr lang="nb-NO" smtClean="0"/>
              <a:t>15</a:t>
            </a:fld>
            <a:endParaRPr lang="nb-NO"/>
          </a:p>
        </p:txBody>
      </p:sp>
    </p:spTree>
    <p:extLst>
      <p:ext uri="{BB962C8B-B14F-4D97-AF65-F5344CB8AC3E}">
        <p14:creationId xmlns:p14="http://schemas.microsoft.com/office/powerpoint/2010/main" val="227829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9395" y="6005384"/>
            <a:ext cx="2662606" cy="852616"/>
          </a:xfrm>
          <a:prstGeom prst="rect">
            <a:avLst/>
          </a:prstGeom>
        </p:spPr>
      </p:pic>
      <p:pic>
        <p:nvPicPr>
          <p:cNvPr id="2" name="Picture 1"/>
          <p:cNvPicPr>
            <a:picLocks noChangeAspect="1"/>
          </p:cNvPicPr>
          <p:nvPr/>
        </p:nvPicPr>
        <p:blipFill>
          <a:blip r:embed="rId3"/>
          <a:stretch>
            <a:fillRect/>
          </a:stretch>
        </p:blipFill>
        <p:spPr>
          <a:xfrm>
            <a:off x="6236705" y="1454268"/>
            <a:ext cx="5955295" cy="4235141"/>
          </a:xfrm>
          <a:prstGeom prst="rect">
            <a:avLst/>
          </a:prstGeom>
        </p:spPr>
      </p:pic>
      <p:sp>
        <p:nvSpPr>
          <p:cNvPr id="6" name="Rektangel 5"/>
          <p:cNvSpPr/>
          <p:nvPr/>
        </p:nvSpPr>
        <p:spPr>
          <a:xfrm>
            <a:off x="161263" y="4153292"/>
            <a:ext cx="6096000" cy="2677656"/>
          </a:xfrm>
          <a:prstGeom prst="rect">
            <a:avLst/>
          </a:prstGeom>
        </p:spPr>
        <p:txBody>
          <a:bodyPr>
            <a:spAutoFit/>
          </a:bodyPr>
          <a:lstStyle/>
          <a:p>
            <a:pPr>
              <a:spcAft>
                <a:spcPts val="0"/>
              </a:spcAft>
            </a:pPr>
            <a:r>
              <a:rPr lang="en-US" sz="2400" dirty="0"/>
              <a:t>Even when NPAPs are included: 70 countries had a total anesthesia provider density &lt;5/100,000. </a:t>
            </a:r>
          </a:p>
          <a:p>
            <a:pPr>
              <a:spcAft>
                <a:spcPts val="0"/>
              </a:spcAft>
            </a:pPr>
            <a:endParaRPr lang="en-US" sz="2400" dirty="0"/>
          </a:p>
          <a:p>
            <a:pPr>
              <a:spcAft>
                <a:spcPts val="0"/>
              </a:spcAft>
            </a:pPr>
            <a:r>
              <a:rPr lang="en-US" sz="2400" dirty="0"/>
              <a:t>&gt;136,000 additional PAPs needed immediately to achieve a minimum density of 5&lt;100,000 in all countries.</a:t>
            </a:r>
            <a:endParaRPr lang="nb-NO" sz="2400" dirty="0"/>
          </a:p>
        </p:txBody>
      </p:sp>
      <p:sp>
        <p:nvSpPr>
          <p:cNvPr id="5" name="Plassholder for lysbildenummer 4"/>
          <p:cNvSpPr>
            <a:spLocks noGrp="1"/>
          </p:cNvSpPr>
          <p:nvPr>
            <p:ph type="sldNum" sz="quarter" idx="12"/>
          </p:nvPr>
        </p:nvSpPr>
        <p:spPr/>
        <p:txBody>
          <a:bodyPr/>
          <a:lstStyle/>
          <a:p>
            <a:fld id="{FD391B0F-9759-4556-8B78-59E3522AEE34}" type="slidenum">
              <a:rPr lang="en-GB" smtClean="0"/>
              <a:t>16</a:t>
            </a:fld>
            <a:endParaRPr lang="en-GB"/>
          </a:p>
        </p:txBody>
      </p:sp>
      <p:pic>
        <p:nvPicPr>
          <p:cNvPr id="8" name="Picture 4">
            <a:extLst>
              <a:ext uri="{FF2B5EF4-FFF2-40B4-BE49-F238E27FC236}">
                <a16:creationId xmlns:a16="http://schemas.microsoft.com/office/drawing/2014/main" xmlns="" id="{5E988DA6-1F44-4615-8D17-6F75382C5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82" y="0"/>
            <a:ext cx="6667416" cy="3639437"/>
          </a:xfrm>
          <a:prstGeom prst="rect">
            <a:avLst/>
          </a:prstGeom>
        </p:spPr>
      </p:pic>
    </p:spTree>
    <p:extLst>
      <p:ext uri="{BB962C8B-B14F-4D97-AF65-F5344CB8AC3E}">
        <p14:creationId xmlns:p14="http://schemas.microsoft.com/office/powerpoint/2010/main" val="281320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9775"/>
          </a:xfrm>
        </p:spPr>
        <p:txBody>
          <a:bodyPr/>
          <a:lstStyle/>
          <a:p>
            <a:pPr algn="ctr"/>
            <a:r>
              <a:rPr lang="en-GB" b="1" dirty="0">
                <a:solidFill>
                  <a:srgbClr val="00B050"/>
                </a:solidFill>
              </a:rPr>
              <a:t>WFSA Position Statement</a:t>
            </a:r>
          </a:p>
        </p:txBody>
      </p:sp>
      <p:sp>
        <p:nvSpPr>
          <p:cNvPr id="3" name="Content Placeholder 2"/>
          <p:cNvSpPr>
            <a:spLocks noGrp="1"/>
          </p:cNvSpPr>
          <p:nvPr>
            <p:ph idx="1"/>
          </p:nvPr>
        </p:nvSpPr>
        <p:spPr>
          <a:xfrm>
            <a:off x="3073400" y="1104900"/>
            <a:ext cx="8390742" cy="4351338"/>
          </a:xfrm>
        </p:spPr>
        <p:txBody>
          <a:bodyPr/>
          <a:lstStyle/>
          <a:p>
            <a:pPr marL="0" indent="0">
              <a:buNone/>
            </a:pPr>
            <a:r>
              <a:rPr lang="en-GB" dirty="0">
                <a:solidFill>
                  <a:srgbClr val="0070C0"/>
                </a:solidFill>
              </a:rPr>
              <a:t>Anaesthesiology and UHC</a:t>
            </a:r>
          </a:p>
          <a:p>
            <a:pPr marL="457200" lvl="1" indent="0">
              <a:buNone/>
            </a:pPr>
            <a:r>
              <a:rPr lang="en-GB" dirty="0">
                <a:solidFill>
                  <a:srgbClr val="0070C0"/>
                </a:solidFill>
              </a:rPr>
              <a:t>Both PAPs and NPAPs will be required to achieve UHC</a:t>
            </a:r>
          </a:p>
          <a:p>
            <a:pPr marL="457200" lvl="1" indent="0">
              <a:buNone/>
            </a:pPr>
            <a:r>
              <a:rPr lang="en-GB" dirty="0">
                <a:solidFill>
                  <a:srgbClr val="0070C0"/>
                </a:solidFill>
              </a:rPr>
              <a:t>PAP (anaesthesiologist) leadership is essential</a:t>
            </a:r>
          </a:p>
          <a:p>
            <a:pPr marL="0" indent="0">
              <a:buNone/>
            </a:pPr>
            <a:r>
              <a:rPr lang="en-GB" dirty="0">
                <a:solidFill>
                  <a:srgbClr val="0070C0"/>
                </a:solidFill>
              </a:rPr>
              <a:t>Unanimous support from member societies</a:t>
            </a:r>
          </a:p>
          <a:p>
            <a:endParaRPr lang="en-GB" dirty="0"/>
          </a:p>
        </p:txBody>
      </p:sp>
      <p:pic>
        <p:nvPicPr>
          <p:cNvPr id="5" name="Bilde 4">
            <a:extLst>
              <a:ext uri="{FF2B5EF4-FFF2-40B4-BE49-F238E27FC236}">
                <a16:creationId xmlns:a16="http://schemas.microsoft.com/office/drawing/2014/main" xmlns="" id="{5EFDFEAF-2672-4EC5-A2B7-197BC68201EA}"/>
              </a:ext>
            </a:extLst>
          </p:cNvPr>
          <p:cNvPicPr>
            <a:picLocks noChangeAspect="1"/>
          </p:cNvPicPr>
          <p:nvPr/>
        </p:nvPicPr>
        <p:blipFill rotWithShape="1">
          <a:blip r:embed="rId2"/>
          <a:srcRect l="8944" t="18150" r="29032" b="4431"/>
          <a:stretch/>
        </p:blipFill>
        <p:spPr>
          <a:xfrm>
            <a:off x="3718626" y="2888189"/>
            <a:ext cx="5653974" cy="3969811"/>
          </a:xfrm>
          <a:prstGeom prst="rect">
            <a:avLst/>
          </a:prstGeom>
        </p:spPr>
      </p:pic>
    </p:spTree>
    <p:extLst>
      <p:ext uri="{BB962C8B-B14F-4D97-AF65-F5344CB8AC3E}">
        <p14:creationId xmlns:p14="http://schemas.microsoft.com/office/powerpoint/2010/main" val="1245097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170" y="424283"/>
            <a:ext cx="7480294" cy="477054"/>
          </a:xfrm>
          <a:prstGeom prst="rect">
            <a:avLst/>
          </a:prstGeom>
        </p:spPr>
        <p:txBody>
          <a:bodyPr wrap="square">
            <a:spAutoFit/>
          </a:bodyPr>
          <a:lstStyle/>
          <a:p>
            <a:r>
              <a:rPr lang="en-GB" sz="2500" b="1" dirty="0">
                <a:ln w="0"/>
                <a:solidFill>
                  <a:schemeClr val="tx1">
                    <a:lumMod val="85000"/>
                    <a:lumOff val="15000"/>
                  </a:schemeClr>
                </a:solidFill>
                <a:effectLst>
                  <a:outerShdw blurRad="38100" dist="19050" dir="2700000" algn="tl" rotWithShape="0">
                    <a:schemeClr val="dk1">
                      <a:alpha val="40000"/>
                    </a:schemeClr>
                  </a:outerShdw>
                </a:effectLst>
              </a:rPr>
              <a:t>EDUCATION &amp; TRAINING</a:t>
            </a:r>
          </a:p>
        </p:txBody>
      </p:sp>
      <p:sp>
        <p:nvSpPr>
          <p:cNvPr id="4" name="Rectangle 3"/>
          <p:cNvSpPr/>
          <p:nvPr/>
        </p:nvSpPr>
        <p:spPr>
          <a:xfrm>
            <a:off x="8806249" y="5494638"/>
            <a:ext cx="1227437" cy="510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79" y="216569"/>
            <a:ext cx="11806988" cy="6641431"/>
          </a:xfrm>
          <a:prstGeom prst="rect">
            <a:avLst/>
          </a:prstGeom>
        </p:spPr>
      </p:pic>
      <p:sp>
        <p:nvSpPr>
          <p:cNvPr id="2" name="Plassholder for lysbildenummer 1"/>
          <p:cNvSpPr>
            <a:spLocks noGrp="1"/>
          </p:cNvSpPr>
          <p:nvPr>
            <p:ph type="sldNum" sz="quarter" idx="12"/>
          </p:nvPr>
        </p:nvSpPr>
        <p:spPr/>
        <p:txBody>
          <a:bodyPr/>
          <a:lstStyle/>
          <a:p>
            <a:fld id="{FD391B0F-9759-4556-8B78-59E3522AEE34}" type="slidenum">
              <a:rPr lang="en-GB" smtClean="0"/>
              <a:t>18</a:t>
            </a:fld>
            <a:endParaRPr lang="en-GB"/>
          </a:p>
        </p:txBody>
      </p:sp>
    </p:spTree>
    <p:extLst>
      <p:ext uri="{BB962C8B-B14F-4D97-AF65-F5344CB8AC3E}">
        <p14:creationId xmlns:p14="http://schemas.microsoft.com/office/powerpoint/2010/main" val="3167776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9395" y="6005384"/>
            <a:ext cx="2662606" cy="852616"/>
          </a:xfrm>
          <a:prstGeom prst="rect">
            <a:avLst/>
          </a:prstGeom>
        </p:spPr>
      </p:pic>
      <p:sp>
        <p:nvSpPr>
          <p:cNvPr id="9" name="Rectangle 8"/>
          <p:cNvSpPr/>
          <p:nvPr/>
        </p:nvSpPr>
        <p:spPr>
          <a:xfrm>
            <a:off x="547816" y="852960"/>
            <a:ext cx="11096367" cy="3960340"/>
          </a:xfrm>
          <a:prstGeom prst="rect">
            <a:avLst/>
          </a:prstGeom>
          <a:noFill/>
          <a:ln w="38100">
            <a:solidFill>
              <a:srgbClr val="208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1304" t="5028" r="1950"/>
          <a:stretch/>
        </p:blipFill>
        <p:spPr>
          <a:xfrm>
            <a:off x="2076746" y="999403"/>
            <a:ext cx="8783952" cy="3667454"/>
          </a:xfrm>
          <a:prstGeom prst="rect">
            <a:avLst/>
          </a:prstGeom>
        </p:spPr>
      </p:pic>
    </p:spTree>
    <p:extLst>
      <p:ext uri="{BB962C8B-B14F-4D97-AF65-F5344CB8AC3E}">
        <p14:creationId xmlns:p14="http://schemas.microsoft.com/office/powerpoint/2010/main" val="3040974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00B050"/>
                </a:solidFill>
              </a:rPr>
              <a:t>Global Anaesthesia and Surgery</a:t>
            </a:r>
          </a:p>
        </p:txBody>
      </p:sp>
      <p:sp>
        <p:nvSpPr>
          <p:cNvPr id="3" name="Content Placeholder 2"/>
          <p:cNvSpPr>
            <a:spLocks noGrp="1"/>
          </p:cNvSpPr>
          <p:nvPr>
            <p:ph sz="half" idx="1"/>
          </p:nvPr>
        </p:nvSpPr>
        <p:spPr/>
        <p:txBody>
          <a:bodyPr/>
          <a:lstStyle/>
          <a:p>
            <a:endParaRPr lang="en-US" dirty="0"/>
          </a:p>
          <a:p>
            <a:r>
              <a:rPr lang="en-US" dirty="0"/>
              <a:t>“Surgery is the neglected stepchild of global health.”</a:t>
            </a:r>
          </a:p>
          <a:p>
            <a:pPr lvl="1"/>
            <a:r>
              <a:rPr lang="en-US" dirty="0"/>
              <a:t>Paul Farmer</a:t>
            </a:r>
          </a:p>
          <a:p>
            <a:pPr lvl="1"/>
            <a:endParaRPr lang="en-US" dirty="0"/>
          </a:p>
          <a:p>
            <a:r>
              <a:rPr lang="en-US" dirty="0"/>
              <a:t>“Anaesthesia is his invisible friend.”</a:t>
            </a:r>
          </a:p>
          <a:p>
            <a:pPr lvl="1"/>
            <a:r>
              <a:rPr lang="en-US" dirty="0"/>
              <a:t>Craig McClain</a:t>
            </a:r>
          </a:p>
        </p:txBody>
      </p:sp>
      <p:pic>
        <p:nvPicPr>
          <p:cNvPr id="6" name="Content Placeholder 5" descr="3065948313_18a474c04d.jpg"/>
          <p:cNvPicPr>
            <a:picLocks noGrp="1" noChangeAspect="1"/>
          </p:cNvPicPr>
          <p:nvPr>
            <p:ph sz="half" idx="2"/>
          </p:nvPr>
        </p:nvPicPr>
        <p:blipFill>
          <a:blip r:embed="rId3"/>
          <a:srcRect l="-7793" r="-7793"/>
          <a:stretch>
            <a:fillRect/>
          </a:stretch>
        </p:blipFill>
        <p:spPr>
          <a:xfrm>
            <a:off x="6172200" y="1915319"/>
            <a:ext cx="5181600" cy="4351338"/>
          </a:xfrm>
        </p:spPr>
      </p:pic>
      <p:sp>
        <p:nvSpPr>
          <p:cNvPr id="4" name="Footer Placeholder 3"/>
          <p:cNvSpPr>
            <a:spLocks noGrp="1"/>
          </p:cNvSpPr>
          <p:nvPr>
            <p:ph type="ftr" sz="quarter" idx="11"/>
          </p:nvPr>
        </p:nvSpPr>
        <p:spPr/>
        <p:txBody>
          <a:bodyPr/>
          <a:lstStyle/>
          <a:p>
            <a:pPr>
              <a:defRPr/>
            </a:pPr>
            <a:r>
              <a:rPr lang="en-US"/>
              <a:t>www.wfsahq.org</a:t>
            </a:r>
          </a:p>
        </p:txBody>
      </p:sp>
    </p:spTree>
    <p:extLst>
      <p:ext uri="{BB962C8B-B14F-4D97-AF65-F5344CB8AC3E}">
        <p14:creationId xmlns:p14="http://schemas.microsoft.com/office/powerpoint/2010/main" val="2465645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293" y="833476"/>
            <a:ext cx="10515600" cy="1325563"/>
          </a:xfrm>
        </p:spPr>
        <p:txBody>
          <a:bodyPr>
            <a:normAutofit fontScale="90000"/>
          </a:bodyPr>
          <a:lstStyle/>
          <a:p>
            <a:r>
              <a:rPr lang="en-US" sz="5300" b="1" dirty="0">
                <a:solidFill>
                  <a:srgbClr val="00B050"/>
                </a:solidFill>
              </a:rPr>
              <a:t>The Essential Anaesthesia Provider</a:t>
            </a:r>
            <a:r>
              <a:rPr lang="en-US" dirty="0"/>
              <a:t/>
            </a:r>
            <a:br>
              <a:rPr lang="en-US" dirty="0"/>
            </a:br>
            <a:r>
              <a:rPr lang="en-US" dirty="0"/>
              <a:t/>
            </a:r>
            <a:br>
              <a:rPr lang="en-US" dirty="0"/>
            </a:br>
            <a:r>
              <a:rPr lang="en-US" dirty="0"/>
              <a:t>Bellwether Operations</a:t>
            </a:r>
          </a:p>
        </p:txBody>
      </p:sp>
      <p:sp>
        <p:nvSpPr>
          <p:cNvPr id="3" name="Content Placeholder 2"/>
          <p:cNvSpPr>
            <a:spLocks noGrp="1"/>
          </p:cNvSpPr>
          <p:nvPr>
            <p:ph idx="1"/>
          </p:nvPr>
        </p:nvSpPr>
        <p:spPr>
          <a:xfrm>
            <a:off x="771293" y="2427553"/>
            <a:ext cx="8072670" cy="3191932"/>
          </a:xfrm>
        </p:spPr>
        <p:txBody>
          <a:bodyPr>
            <a:normAutofit fontScale="92500" lnSpcReduction="10000"/>
          </a:bodyPr>
          <a:lstStyle/>
          <a:p>
            <a:pPr>
              <a:buNone/>
            </a:pPr>
            <a:r>
              <a:rPr lang="en-US" dirty="0"/>
              <a:t>Caesarean section</a:t>
            </a:r>
          </a:p>
          <a:p>
            <a:pPr>
              <a:buNone/>
            </a:pPr>
            <a:r>
              <a:rPr lang="en-US" dirty="0"/>
              <a:t>Laparotomy</a:t>
            </a:r>
          </a:p>
          <a:p>
            <a:pPr>
              <a:buNone/>
            </a:pPr>
            <a:r>
              <a:rPr lang="en-US" dirty="0"/>
              <a:t>Treatment of open fracture</a:t>
            </a:r>
          </a:p>
          <a:p>
            <a:pPr>
              <a:buNone/>
            </a:pPr>
            <a:endParaRPr lang="en-US" sz="4400" b="1" dirty="0">
              <a:latin typeface="+mj-lt"/>
            </a:endParaRPr>
          </a:p>
          <a:p>
            <a:pPr>
              <a:buNone/>
            </a:pPr>
            <a:r>
              <a:rPr lang="en-US" sz="4400" b="1" dirty="0">
                <a:solidFill>
                  <a:srgbClr val="00B050"/>
                </a:solidFill>
                <a:latin typeface="+mj-lt"/>
              </a:rPr>
              <a:t>The Essential Anaesthesia </a:t>
            </a:r>
          </a:p>
          <a:p>
            <a:pPr>
              <a:buNone/>
            </a:pPr>
            <a:r>
              <a:rPr lang="en-US" sz="4400" b="1" dirty="0">
                <a:solidFill>
                  <a:srgbClr val="00B050"/>
                </a:solidFill>
                <a:latin typeface="+mj-lt"/>
              </a:rPr>
              <a:t>Machine</a:t>
            </a:r>
          </a:p>
        </p:txBody>
      </p:sp>
      <p:pic>
        <p:nvPicPr>
          <p:cNvPr id="5" name="Picture 4" descr="bellwether.jpg">
            <a:extLst>
              <a:ext uri="{FF2B5EF4-FFF2-40B4-BE49-F238E27FC236}">
                <a16:creationId xmlns:a16="http://schemas.microsoft.com/office/drawing/2014/main" xmlns="" id="{80373E93-5804-4909-8696-975CE19424A6}"/>
              </a:ext>
            </a:extLst>
          </p:cNvPr>
          <p:cNvPicPr>
            <a:picLocks noChangeAspect="1"/>
          </p:cNvPicPr>
          <p:nvPr/>
        </p:nvPicPr>
        <p:blipFill>
          <a:blip r:embed="rId3"/>
          <a:stretch>
            <a:fillRect/>
          </a:stretch>
        </p:blipFill>
        <p:spPr>
          <a:xfrm>
            <a:off x="7294578" y="1858110"/>
            <a:ext cx="4317708" cy="4498240"/>
          </a:xfrm>
          <a:prstGeom prst="rect">
            <a:avLst/>
          </a:prstGeom>
        </p:spPr>
      </p:pic>
    </p:spTree>
    <p:extLst>
      <p:ext uri="{BB962C8B-B14F-4D97-AF65-F5344CB8AC3E}">
        <p14:creationId xmlns:p14="http://schemas.microsoft.com/office/powerpoint/2010/main" val="4075597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creen Shot 2016-07-25 at 14.44.35.png"/>
          <p:cNvPicPr>
            <a:picLocks noGrp="1" noChangeAspect="1"/>
          </p:cNvPicPr>
          <p:nvPr>
            <p:ph idx="4294967295"/>
          </p:nvPr>
        </p:nvPicPr>
        <p:blipFill>
          <a:blip r:embed="rId3">
            <a:extLst>
              <a:ext uri="{28A0092B-C50C-407E-A947-70E740481C1C}">
                <a14:useLocalDpi xmlns:a14="http://schemas.microsoft.com/office/drawing/2010/main" val="0"/>
              </a:ext>
            </a:extLst>
          </a:blip>
          <a:srcRect l="-32232" r="-32232"/>
          <a:stretch>
            <a:fillRect/>
          </a:stretch>
        </p:blipFill>
        <p:spPr>
          <a:xfrm>
            <a:off x="5903979" y="692696"/>
            <a:ext cx="6096000" cy="5257800"/>
          </a:xfrm>
          <a:effectLst>
            <a:outerShdw blurRad="292100" dist="139700" dir="2700000" algn="tl" rotWithShape="0">
              <a:srgbClr val="333333">
                <a:alpha val="64999"/>
              </a:srgbClr>
            </a:outerShdw>
          </a:effectLst>
        </p:spPr>
      </p:pic>
      <p:pic>
        <p:nvPicPr>
          <p:cNvPr id="3" name="Picture 2" descr="Screen Shot 2017-01-02 at 16.54.15.png"/>
          <p:cNvPicPr>
            <a:picLocks noChangeAspect="1"/>
          </p:cNvPicPr>
          <p:nvPr/>
        </p:nvPicPr>
        <p:blipFill rotWithShape="1">
          <a:blip r:embed="rId4">
            <a:extLst>
              <a:ext uri="{28A0092B-C50C-407E-A947-70E740481C1C}">
                <a14:useLocalDpi xmlns:a14="http://schemas.microsoft.com/office/drawing/2010/main" val="0"/>
              </a:ext>
            </a:extLst>
          </a:blip>
          <a:srcRect l="-16667" r="-16667"/>
          <a:stretch/>
        </p:blipFill>
        <p:spPr>
          <a:xfrm>
            <a:off x="719403" y="692696"/>
            <a:ext cx="4952536" cy="5256584"/>
          </a:xfrm>
          <a:prstGeom prst="rect">
            <a:avLst/>
          </a:prstGeom>
          <a:ln>
            <a:noFill/>
          </a:ln>
          <a:effectLst>
            <a:outerShdw blurRad="292100" dist="139700" dir="2700000" algn="tl" rotWithShape="0">
              <a:srgbClr val="333333">
                <a:alpha val="65000"/>
              </a:srgbClr>
            </a:outerShdw>
          </a:effectLst>
        </p:spPr>
      </p:pic>
      <p:sp>
        <p:nvSpPr>
          <p:cNvPr id="2" name="Rektangel 1"/>
          <p:cNvSpPr/>
          <p:nvPr/>
        </p:nvSpPr>
        <p:spPr>
          <a:xfrm>
            <a:off x="3111795" y="6114849"/>
            <a:ext cx="6096000" cy="646331"/>
          </a:xfrm>
          <a:prstGeom prst="rect">
            <a:avLst/>
          </a:prstGeom>
        </p:spPr>
        <p:txBody>
          <a:bodyPr>
            <a:spAutoFit/>
          </a:bodyP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WFSA has partnered with Laerdal GH and Masimo to deliver further SAFE Obstetrics courses from 2017. </a:t>
            </a:r>
            <a:endParaRPr lang="nb-NO" dirty="0"/>
          </a:p>
        </p:txBody>
      </p:sp>
      <p:sp>
        <p:nvSpPr>
          <p:cNvPr id="4" name="Plassholder for lysbildenummer 3"/>
          <p:cNvSpPr>
            <a:spLocks noGrp="1"/>
          </p:cNvSpPr>
          <p:nvPr>
            <p:ph type="sldNum" sz="quarter" idx="12"/>
          </p:nvPr>
        </p:nvSpPr>
        <p:spPr/>
        <p:txBody>
          <a:bodyPr/>
          <a:lstStyle/>
          <a:p>
            <a:fld id="{FD391B0F-9759-4556-8B78-59E3522AEE34}" type="slidenum">
              <a:rPr lang="en-GB" smtClean="0"/>
              <a:t>21</a:t>
            </a:fld>
            <a:endParaRPr lang="en-GB"/>
          </a:p>
        </p:txBody>
      </p:sp>
    </p:spTree>
    <p:extLst>
      <p:ext uri="{BB962C8B-B14F-4D97-AF65-F5344CB8AC3E}">
        <p14:creationId xmlns:p14="http://schemas.microsoft.com/office/powerpoint/2010/main" val="3333270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98613" y="0"/>
            <a:ext cx="10378972" cy="2567589"/>
          </a:xfrm>
          <a:prstGeom prst="rect">
            <a:avLst/>
          </a:prstGeom>
        </p:spPr>
      </p:pic>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3144744"/>
            <a:ext cx="5902325" cy="34719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300" y="2975456"/>
            <a:ext cx="4356100" cy="2286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6435" t="45185" r="40740" b="26482"/>
          <a:stretch/>
        </p:blipFill>
        <p:spPr>
          <a:xfrm>
            <a:off x="6718300" y="4914900"/>
            <a:ext cx="4699000" cy="1943100"/>
          </a:xfrm>
          <a:prstGeom prst="rect">
            <a:avLst/>
          </a:prstGeom>
        </p:spPr>
      </p:pic>
    </p:spTree>
    <p:extLst>
      <p:ext uri="{BB962C8B-B14F-4D97-AF65-F5344CB8AC3E}">
        <p14:creationId xmlns:p14="http://schemas.microsoft.com/office/powerpoint/2010/main" val="2603412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643988"/>
            <a:ext cx="9130748" cy="1692771"/>
          </a:xfrm>
          <a:prstGeom prst="rect">
            <a:avLst/>
          </a:prstGeom>
        </p:spPr>
        <p:txBody>
          <a:bodyPr wrap="square">
            <a:spAutoFit/>
          </a:bodyPr>
          <a:lstStyle/>
          <a:p>
            <a:r>
              <a:rPr lang="nb-NO" sz="2800" dirty="0">
                <a:solidFill>
                  <a:srgbClr val="002060"/>
                </a:solidFill>
              </a:rPr>
              <a:t>Is it possible to ensure the availability of Ketamine for </a:t>
            </a:r>
            <a:r>
              <a:rPr lang="nb-NO" sz="2800" dirty="0" err="1">
                <a:solidFill>
                  <a:srgbClr val="002060"/>
                </a:solidFill>
              </a:rPr>
              <a:t>medical</a:t>
            </a:r>
            <a:r>
              <a:rPr lang="nb-NO" sz="2800" dirty="0">
                <a:solidFill>
                  <a:srgbClr val="002060"/>
                </a:solidFill>
              </a:rPr>
              <a:t> </a:t>
            </a:r>
            <a:r>
              <a:rPr lang="nb-NO" sz="2800" dirty="0" err="1">
                <a:solidFill>
                  <a:srgbClr val="002060"/>
                </a:solidFill>
              </a:rPr>
              <a:t>use</a:t>
            </a:r>
            <a:r>
              <a:rPr lang="nb-NO" sz="2800" dirty="0">
                <a:solidFill>
                  <a:srgbClr val="002060"/>
                </a:solidFill>
              </a:rPr>
              <a:t> </a:t>
            </a:r>
            <a:r>
              <a:rPr lang="nb-NO" sz="2800" dirty="0" err="1">
                <a:solidFill>
                  <a:srgbClr val="002060"/>
                </a:solidFill>
              </a:rPr>
              <a:t>if</a:t>
            </a:r>
            <a:r>
              <a:rPr lang="nb-NO" sz="2800" dirty="0">
                <a:solidFill>
                  <a:srgbClr val="002060"/>
                </a:solidFill>
              </a:rPr>
              <a:t> </a:t>
            </a:r>
            <a:r>
              <a:rPr lang="nb-NO" sz="2800" dirty="0" err="1">
                <a:solidFill>
                  <a:srgbClr val="002060"/>
                </a:solidFill>
              </a:rPr>
              <a:t>labelled</a:t>
            </a:r>
            <a:r>
              <a:rPr lang="nb-NO" sz="2800" dirty="0">
                <a:solidFill>
                  <a:srgbClr val="002060"/>
                </a:solidFill>
              </a:rPr>
              <a:t> as a </a:t>
            </a:r>
            <a:r>
              <a:rPr lang="nb-NO" sz="2800" dirty="0" err="1">
                <a:solidFill>
                  <a:srgbClr val="002060"/>
                </a:solidFill>
              </a:rPr>
              <a:t>controlled</a:t>
            </a:r>
            <a:r>
              <a:rPr lang="nb-NO" sz="2800" dirty="0">
                <a:solidFill>
                  <a:srgbClr val="002060"/>
                </a:solidFill>
              </a:rPr>
              <a:t> drug? </a:t>
            </a:r>
          </a:p>
          <a:p>
            <a:endParaRPr lang="nb-NO" sz="2400" dirty="0"/>
          </a:p>
          <a:p>
            <a:r>
              <a:rPr lang="nb-NO" sz="2400" dirty="0"/>
              <a:t>The </a:t>
            </a:r>
            <a:r>
              <a:rPr lang="nb-NO" sz="2400" dirty="0" err="1"/>
              <a:t>example</a:t>
            </a:r>
            <a:r>
              <a:rPr lang="nb-NO" sz="2400" dirty="0"/>
              <a:t> </a:t>
            </a:r>
            <a:r>
              <a:rPr lang="nb-NO" sz="2400" dirty="0" err="1"/>
              <a:t>of</a:t>
            </a:r>
            <a:r>
              <a:rPr lang="nb-NO" sz="2400" dirty="0"/>
              <a:t> </a:t>
            </a:r>
            <a:r>
              <a:rPr lang="nb-NO" sz="2400" dirty="0" err="1"/>
              <a:t>morphine</a:t>
            </a:r>
            <a:r>
              <a:rPr lang="nb-NO" sz="2400" dirty="0"/>
              <a:t>:</a:t>
            </a:r>
          </a:p>
        </p:txBody>
      </p:sp>
      <p:pic>
        <p:nvPicPr>
          <p:cNvPr id="3" name="Plassholder for innho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967" y="2543909"/>
            <a:ext cx="4583723" cy="4314091"/>
          </a:xfrm>
          <a:prstGeom prst="rect">
            <a:avLst/>
          </a:prstGeom>
        </p:spPr>
      </p:pic>
      <p:sp>
        <p:nvSpPr>
          <p:cNvPr id="4" name="Plassholder for lysbildenummer 3"/>
          <p:cNvSpPr>
            <a:spLocks noGrp="1"/>
          </p:cNvSpPr>
          <p:nvPr>
            <p:ph type="sldNum" sz="quarter" idx="12"/>
          </p:nvPr>
        </p:nvSpPr>
        <p:spPr/>
        <p:txBody>
          <a:bodyPr/>
          <a:lstStyle/>
          <a:p>
            <a:fld id="{6D22F896-40B5-4ADD-8801-0D06FADFA095}" type="slidenum">
              <a:rPr lang="en-US" smtClean="0"/>
              <a:pPr/>
              <a:t>23</a:t>
            </a:fld>
            <a:endParaRPr lang="en-US" dirty="0"/>
          </a:p>
        </p:txBody>
      </p:sp>
    </p:spTree>
    <p:extLst>
      <p:ext uri="{BB962C8B-B14F-4D97-AF65-F5344CB8AC3E}">
        <p14:creationId xmlns:p14="http://schemas.microsoft.com/office/powerpoint/2010/main" val="167419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1753" y="1062962"/>
            <a:ext cx="9061939" cy="369332"/>
          </a:xfrm>
          <a:prstGeom prst="rect">
            <a:avLst/>
          </a:prstGeom>
        </p:spPr>
        <p:txBody>
          <a:bodyPr wrap="square">
            <a:spAutoFit/>
          </a:bodyPr>
          <a:lstStyle/>
          <a:p>
            <a:r>
              <a:rPr lang="en-GB" dirty="0">
                <a:solidFill>
                  <a:srgbClr val="000000"/>
                </a:solidFill>
                <a:latin typeface="Times New Roman" panose="02020603050405020304" pitchFamily="18" charset="0"/>
              </a:rPr>
              <a:t>“</a:t>
            </a:r>
            <a:r>
              <a:rPr lang="en-GB" dirty="0"/>
              <a:t>In November, 1985, India enacted the </a:t>
            </a:r>
            <a:r>
              <a:rPr lang="en-GB" dirty="0">
                <a:hlinkClick r:id="rId2"/>
              </a:rPr>
              <a:t>Narcotic Drugs and Psychotropic Substances Act</a:t>
            </a:r>
            <a:r>
              <a:rPr lang="en-GB" dirty="0"/>
              <a:t>..</a:t>
            </a:r>
          </a:p>
        </p:txBody>
      </p:sp>
      <p:sp>
        <p:nvSpPr>
          <p:cNvPr id="4" name="Rectangle 3"/>
          <p:cNvSpPr/>
          <p:nvPr/>
        </p:nvSpPr>
        <p:spPr>
          <a:xfrm>
            <a:off x="1262516" y="2267180"/>
            <a:ext cx="10316316" cy="4616648"/>
          </a:xfrm>
          <a:prstGeom prst="rect">
            <a:avLst/>
          </a:prstGeom>
        </p:spPr>
        <p:txBody>
          <a:bodyPr wrap="square">
            <a:spAutoFit/>
          </a:bodyPr>
          <a:lstStyle/>
          <a:p>
            <a:r>
              <a:rPr lang="en-GB" sz="2000" dirty="0">
                <a:solidFill>
                  <a:srgbClr val="000000"/>
                </a:solidFill>
              </a:rPr>
              <a:t>The resulting string of procedures to acquire opioids and narcotics for scientific or medicinal purposes is dizzyingly complex: </a:t>
            </a:r>
            <a:r>
              <a:rPr lang="en-GB" sz="2000" dirty="0">
                <a:solidFill>
                  <a:srgbClr val="FF0000"/>
                </a:solidFill>
              </a:rPr>
              <a:t>up to six licenses are required </a:t>
            </a:r>
            <a:r>
              <a:rPr lang="en-GB" sz="2000" dirty="0">
                <a:solidFill>
                  <a:srgbClr val="000000"/>
                </a:solidFill>
              </a:rPr>
              <a:t>for every consignment of morphine.</a:t>
            </a:r>
            <a:r>
              <a:rPr lang="en-GB" sz="2000" dirty="0"/>
              <a:t> </a:t>
            </a:r>
          </a:p>
          <a:p>
            <a:endParaRPr lang="en-GB" sz="2000" dirty="0"/>
          </a:p>
          <a:p>
            <a:r>
              <a:rPr lang="en-GB" sz="2000" dirty="0"/>
              <a:t>Many hospitals and medical schools have reacted by simply </a:t>
            </a:r>
            <a:r>
              <a:rPr lang="en-GB" sz="2000" dirty="0">
                <a:solidFill>
                  <a:srgbClr val="FF0000"/>
                </a:solidFill>
              </a:rPr>
              <a:t>not stocking morphine</a:t>
            </a:r>
            <a:r>
              <a:rPr lang="en-GB" sz="2000" dirty="0"/>
              <a:t>. Most manufacturers, which are subject to the same legal restrictions, in turn </a:t>
            </a:r>
            <a:r>
              <a:rPr lang="en-GB" sz="2000" dirty="0">
                <a:solidFill>
                  <a:srgbClr val="FF0000"/>
                </a:solidFill>
              </a:rPr>
              <a:t>have stopped producing it</a:t>
            </a:r>
            <a:r>
              <a:rPr lang="en-GB" sz="2000" dirty="0"/>
              <a:t>, and over the years, since the N.D.P.S. Act came into force</a:t>
            </a:r>
            <a:r>
              <a:rPr lang="en-GB" sz="2000" dirty="0">
                <a:solidFill>
                  <a:srgbClr val="FF0000"/>
                </a:solidFill>
              </a:rPr>
              <a:t>, treatment for acute pain in India has greatly diminished.</a:t>
            </a:r>
            <a:r>
              <a:rPr lang="en-GB" sz="2000" dirty="0">
                <a:solidFill>
                  <a:srgbClr val="000000"/>
                </a:solidFill>
              </a:rPr>
              <a:t> </a:t>
            </a:r>
          </a:p>
          <a:p>
            <a:endParaRPr lang="en-GB" sz="2000" u="sng" dirty="0">
              <a:solidFill>
                <a:srgbClr val="000000"/>
              </a:solidFill>
            </a:endParaRPr>
          </a:p>
          <a:p>
            <a:endParaRPr lang="en-GB" sz="2000" u="sng" dirty="0">
              <a:solidFill>
                <a:srgbClr val="000000"/>
              </a:solidFill>
            </a:endParaRPr>
          </a:p>
          <a:p>
            <a:r>
              <a:rPr lang="en-GB" sz="2000" b="1" dirty="0"/>
              <a:t>Data from the International Narcotics Control Board and World Health Organization</a:t>
            </a:r>
            <a:r>
              <a:rPr lang="en-GB" sz="2000" dirty="0"/>
              <a:t> shows that </a:t>
            </a:r>
            <a:r>
              <a:rPr lang="en-GB" sz="2000" dirty="0">
                <a:solidFill>
                  <a:srgbClr val="FF0000"/>
                </a:solidFill>
              </a:rPr>
              <a:t>medicinal use of morphine dropped by ninety-seven per cent in the country after the law was enacted</a:t>
            </a:r>
            <a:r>
              <a:rPr lang="en-GB" sz="2000" dirty="0"/>
              <a:t>, from seven hundred kilograms in 1985 to a low of eighteen kilograms in 1997.”</a:t>
            </a:r>
          </a:p>
          <a:p>
            <a:endParaRPr lang="en-GB" dirty="0"/>
          </a:p>
          <a:p>
            <a:endParaRPr lang="en-GB" dirty="0"/>
          </a:p>
          <a:p>
            <a:endParaRPr lang="en-GB" dirty="0"/>
          </a:p>
        </p:txBody>
      </p:sp>
      <p:sp>
        <p:nvSpPr>
          <p:cNvPr id="5" name="TextBox 4"/>
          <p:cNvSpPr txBox="1"/>
          <p:nvPr/>
        </p:nvSpPr>
        <p:spPr>
          <a:xfrm>
            <a:off x="9462052" y="6377355"/>
            <a:ext cx="3403764" cy="307777"/>
          </a:xfrm>
          <a:prstGeom prst="rect">
            <a:avLst/>
          </a:prstGeom>
          <a:noFill/>
        </p:spPr>
        <p:txBody>
          <a:bodyPr wrap="square" rtlCol="0">
            <a:spAutoFit/>
          </a:bodyPr>
          <a:lstStyle/>
          <a:p>
            <a:r>
              <a:rPr lang="en-GB" sz="1400" dirty="0"/>
              <a:t>The New Yorker, December 2013</a:t>
            </a:r>
          </a:p>
        </p:txBody>
      </p:sp>
      <p:sp>
        <p:nvSpPr>
          <p:cNvPr id="6" name="TextBox 5"/>
          <p:cNvSpPr txBox="1"/>
          <p:nvPr/>
        </p:nvSpPr>
        <p:spPr>
          <a:xfrm>
            <a:off x="3084692" y="482459"/>
            <a:ext cx="5556738" cy="523220"/>
          </a:xfrm>
          <a:prstGeom prst="rect">
            <a:avLst/>
          </a:prstGeom>
          <a:noFill/>
        </p:spPr>
        <p:txBody>
          <a:bodyPr wrap="square" rtlCol="0">
            <a:spAutoFit/>
          </a:bodyPr>
          <a:lstStyle/>
          <a:p>
            <a:r>
              <a:rPr lang="en-GB" sz="2800" dirty="0">
                <a:solidFill>
                  <a:srgbClr val="002060"/>
                </a:solidFill>
              </a:rPr>
              <a:t>Morphine – the India experience</a:t>
            </a:r>
          </a:p>
        </p:txBody>
      </p:sp>
      <p:sp>
        <p:nvSpPr>
          <p:cNvPr id="2" name="Plassholder for lysbildenummer 1"/>
          <p:cNvSpPr>
            <a:spLocks noGrp="1"/>
          </p:cNvSpPr>
          <p:nvPr>
            <p:ph type="sldNum" sz="quarter" idx="12"/>
          </p:nvPr>
        </p:nvSpPr>
        <p:spPr/>
        <p:txBody>
          <a:bodyPr/>
          <a:lstStyle/>
          <a:p>
            <a:fld id="{6D22F896-40B5-4ADD-8801-0D06FADFA095}" type="slidenum">
              <a:rPr lang="en-US" smtClean="0"/>
              <a:pPr/>
              <a:t>24</a:t>
            </a:fld>
            <a:endParaRPr lang="en-US" dirty="0"/>
          </a:p>
        </p:txBody>
      </p:sp>
    </p:spTree>
    <p:extLst>
      <p:ext uri="{BB962C8B-B14F-4D97-AF65-F5344CB8AC3E}">
        <p14:creationId xmlns:p14="http://schemas.microsoft.com/office/powerpoint/2010/main" val="245726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4C578490-FAB2-4348-BEBA-440006719045}"/>
              </a:ext>
            </a:extLst>
          </p:cNvPr>
          <p:cNvSpPr>
            <a:spLocks noGrp="1"/>
          </p:cNvSpPr>
          <p:nvPr>
            <p:ph type="title"/>
          </p:nvPr>
        </p:nvSpPr>
        <p:spPr/>
        <p:txBody>
          <a:bodyPr/>
          <a:lstStyle/>
          <a:p>
            <a:endParaRPr lang="nb-NO"/>
          </a:p>
        </p:txBody>
      </p:sp>
      <p:sp>
        <p:nvSpPr>
          <p:cNvPr id="4" name="Plassholder for lysbildenummer 3">
            <a:extLst>
              <a:ext uri="{FF2B5EF4-FFF2-40B4-BE49-F238E27FC236}">
                <a16:creationId xmlns:a16="http://schemas.microsoft.com/office/drawing/2014/main" xmlns="" id="{C3B91A71-6330-47EE-9D4F-0D96EE31FE04}"/>
              </a:ext>
            </a:extLst>
          </p:cNvPr>
          <p:cNvSpPr>
            <a:spLocks noGrp="1"/>
          </p:cNvSpPr>
          <p:nvPr>
            <p:ph type="sldNum" sz="quarter" idx="12"/>
          </p:nvPr>
        </p:nvSpPr>
        <p:spPr/>
        <p:txBody>
          <a:bodyPr/>
          <a:lstStyle/>
          <a:p>
            <a:fld id="{FD391B0F-9759-4556-8B78-59E3522AEE34}" type="slidenum">
              <a:rPr lang="en-GB" smtClean="0"/>
              <a:t>25</a:t>
            </a:fld>
            <a:endParaRPr lang="en-GB"/>
          </a:p>
        </p:txBody>
      </p:sp>
      <p:pic>
        <p:nvPicPr>
          <p:cNvPr id="9" name="Bilde 8">
            <a:extLst>
              <a:ext uri="{FF2B5EF4-FFF2-40B4-BE49-F238E27FC236}">
                <a16:creationId xmlns:a16="http://schemas.microsoft.com/office/drawing/2014/main" xmlns="" id="{A54923A0-55A6-4963-B29A-FA2291015C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300" y="3416648"/>
            <a:ext cx="10109200" cy="4079552"/>
          </a:xfrm>
          <a:prstGeom prst="rect">
            <a:avLst/>
          </a:prstGeom>
        </p:spPr>
      </p:pic>
      <p:pic>
        <p:nvPicPr>
          <p:cNvPr id="6" name="Plassholder for innhold 5">
            <a:extLst>
              <a:ext uri="{FF2B5EF4-FFF2-40B4-BE49-F238E27FC236}">
                <a16:creationId xmlns:a16="http://schemas.microsoft.com/office/drawing/2014/main" xmlns="" id="{5ED95098-7731-4C8E-90BB-79DAD75D71EB}"/>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 r="-971" b="8467"/>
          <a:stretch/>
        </p:blipFill>
        <p:spPr>
          <a:xfrm>
            <a:off x="5372100" y="-123904"/>
            <a:ext cx="6819900" cy="4127500"/>
          </a:xfrm>
        </p:spPr>
      </p:pic>
      <p:pic>
        <p:nvPicPr>
          <p:cNvPr id="7" name="Bilde 6">
            <a:extLst>
              <a:ext uri="{FF2B5EF4-FFF2-40B4-BE49-F238E27FC236}">
                <a16:creationId xmlns:a16="http://schemas.microsoft.com/office/drawing/2014/main" xmlns="" id="{083C5063-1DB3-43B5-8C37-5DFABD8DEEF2}"/>
              </a:ext>
            </a:extLst>
          </p:cNvPr>
          <p:cNvPicPr>
            <a:picLocks noChangeAspect="1"/>
          </p:cNvPicPr>
          <p:nvPr/>
        </p:nvPicPr>
        <p:blipFill rotWithShape="1">
          <a:blip r:embed="rId5"/>
          <a:srcRect l="31667" t="30544" r="33976" b="8707"/>
          <a:stretch/>
        </p:blipFill>
        <p:spPr>
          <a:xfrm>
            <a:off x="-1" y="-123904"/>
            <a:ext cx="5474877" cy="5445204"/>
          </a:xfrm>
          <a:prstGeom prst="rect">
            <a:avLst/>
          </a:prstGeom>
        </p:spPr>
      </p:pic>
    </p:spTree>
    <p:extLst>
      <p:ext uri="{BB962C8B-B14F-4D97-AF65-F5344CB8AC3E}">
        <p14:creationId xmlns:p14="http://schemas.microsoft.com/office/powerpoint/2010/main" val="1214919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649"/>
            <a:ext cx="10515600" cy="741632"/>
          </a:xfrm>
        </p:spPr>
        <p:txBody>
          <a:bodyPr>
            <a:normAutofit/>
          </a:bodyPr>
          <a:lstStyle/>
          <a:p>
            <a:r>
              <a:rPr lang="en-GB" dirty="0">
                <a:solidFill>
                  <a:srgbClr val="2D9951"/>
                </a:solidFill>
                <a:latin typeface="+mn-lt"/>
              </a:rPr>
              <a:t>SAFE-T SUMMIT 2018</a:t>
            </a:r>
          </a:p>
        </p:txBody>
      </p:sp>
      <p:sp>
        <p:nvSpPr>
          <p:cNvPr id="3" name="Content Placeholder 2"/>
          <p:cNvSpPr>
            <a:spLocks noGrp="1"/>
          </p:cNvSpPr>
          <p:nvPr>
            <p:ph idx="1"/>
          </p:nvPr>
        </p:nvSpPr>
        <p:spPr>
          <a:xfrm>
            <a:off x="1011936" y="1328928"/>
            <a:ext cx="6348714" cy="4848034"/>
          </a:xfrm>
        </p:spPr>
        <p:txBody>
          <a:bodyPr>
            <a:normAutofit fontScale="70000" lnSpcReduction="20000"/>
          </a:bodyPr>
          <a:lstStyle/>
          <a:p>
            <a:r>
              <a:rPr lang="en-GB" dirty="0">
                <a:solidFill>
                  <a:schemeClr val="tx1">
                    <a:lumMod val="75000"/>
                    <a:lumOff val="25000"/>
                  </a:schemeClr>
                </a:solidFill>
              </a:rPr>
              <a:t>13</a:t>
            </a:r>
            <a:r>
              <a:rPr lang="en-GB" baseline="30000" dirty="0">
                <a:solidFill>
                  <a:schemeClr val="tx1">
                    <a:lumMod val="75000"/>
                    <a:lumOff val="25000"/>
                  </a:schemeClr>
                </a:solidFill>
              </a:rPr>
              <a:t>th</a:t>
            </a:r>
            <a:r>
              <a:rPr lang="en-GB" dirty="0">
                <a:solidFill>
                  <a:schemeClr val="tx1">
                    <a:lumMod val="75000"/>
                    <a:lumOff val="25000"/>
                  </a:schemeClr>
                </a:solidFill>
              </a:rPr>
              <a:t> April 2018, London UK</a:t>
            </a:r>
          </a:p>
          <a:p>
            <a:endParaRPr lang="en-GB" dirty="0">
              <a:solidFill>
                <a:schemeClr val="tx1">
                  <a:lumMod val="75000"/>
                  <a:lumOff val="25000"/>
                </a:schemeClr>
              </a:solidFill>
            </a:endParaRPr>
          </a:p>
          <a:p>
            <a:r>
              <a:rPr lang="en-GB" dirty="0">
                <a:solidFill>
                  <a:schemeClr val="tx1">
                    <a:lumMod val="75000"/>
                    <a:lumOff val="25000"/>
                  </a:schemeClr>
                </a:solidFill>
              </a:rPr>
              <a:t>1-day patient safety event to core metrics of The Lancet Commission: Global Surgery 2030</a:t>
            </a:r>
          </a:p>
          <a:p>
            <a:endParaRPr lang="en-GB" dirty="0">
              <a:solidFill>
                <a:schemeClr val="tx1">
                  <a:lumMod val="75000"/>
                  <a:lumOff val="25000"/>
                </a:schemeClr>
              </a:solidFill>
            </a:endParaRPr>
          </a:p>
          <a:p>
            <a:r>
              <a:rPr lang="en-GB" dirty="0">
                <a:solidFill>
                  <a:schemeClr val="tx1">
                    <a:lumMod val="75000"/>
                    <a:lumOff val="25000"/>
                  </a:schemeClr>
                </a:solidFill>
              </a:rPr>
              <a:t>World renowned speakers including Dr Atul Gawande, Mr Tore Laerdal, Dr John Meara and Dr David Whitaker</a:t>
            </a:r>
          </a:p>
          <a:p>
            <a:endParaRPr lang="en-GB" dirty="0">
              <a:solidFill>
                <a:schemeClr val="tx1">
                  <a:lumMod val="75000"/>
                  <a:lumOff val="25000"/>
                </a:schemeClr>
              </a:solidFill>
            </a:endParaRPr>
          </a:p>
          <a:p>
            <a:r>
              <a:rPr lang="en-GB" dirty="0">
                <a:solidFill>
                  <a:schemeClr val="tx1">
                    <a:lumMod val="75000"/>
                    <a:lumOff val="25000"/>
                  </a:schemeClr>
                </a:solidFill>
              </a:rPr>
              <a:t>Lectures, group discussions</a:t>
            </a:r>
          </a:p>
          <a:p>
            <a:endParaRPr lang="en-GB" dirty="0">
              <a:solidFill>
                <a:schemeClr val="tx1">
                  <a:lumMod val="75000"/>
                  <a:lumOff val="25000"/>
                </a:schemeClr>
              </a:solidFill>
            </a:endParaRPr>
          </a:p>
          <a:p>
            <a:r>
              <a:rPr lang="en-GB" dirty="0">
                <a:solidFill>
                  <a:schemeClr val="tx1">
                    <a:lumMod val="75000"/>
                    <a:lumOff val="25000"/>
                  </a:schemeClr>
                </a:solidFill>
              </a:rPr>
              <a:t>Develop recommendations and identify practical ways forward</a:t>
            </a:r>
          </a:p>
          <a:p>
            <a:endParaRPr lang="en-GB" sz="2000" dirty="0">
              <a:solidFill>
                <a:schemeClr val="tx1">
                  <a:lumMod val="75000"/>
                  <a:lumOff val="25000"/>
                </a:schemeClr>
              </a:solidFill>
            </a:endParaRPr>
          </a:p>
          <a:p>
            <a:pPr marL="0" indent="0">
              <a:buNone/>
            </a:pPr>
            <a:r>
              <a:rPr lang="en-GB" dirty="0">
                <a:solidFill>
                  <a:schemeClr val="tx1">
                    <a:lumMod val="75000"/>
                    <a:lumOff val="25000"/>
                  </a:schemeClr>
                </a:solidFill>
              </a:rPr>
              <a:t>Register today:</a:t>
            </a:r>
          </a:p>
          <a:p>
            <a:pPr marL="0" indent="0">
              <a:buNone/>
            </a:pPr>
            <a:r>
              <a:rPr lang="en-GB" sz="3800" b="1" dirty="0">
                <a:solidFill>
                  <a:schemeClr val="tx1">
                    <a:lumMod val="75000"/>
                    <a:lumOff val="25000"/>
                  </a:schemeClr>
                </a:solidFill>
              </a:rPr>
              <a:t>www.rsm.ac.uk/events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340" y="123110"/>
            <a:ext cx="5032548" cy="673488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2033" y="6213334"/>
            <a:ext cx="1667934" cy="533992"/>
          </a:xfrm>
          <a:prstGeom prst="rect">
            <a:avLst/>
          </a:prstGeom>
        </p:spPr>
      </p:pic>
    </p:spTree>
    <p:extLst>
      <p:ext uri="{BB962C8B-B14F-4D97-AF65-F5344CB8AC3E}">
        <p14:creationId xmlns:p14="http://schemas.microsoft.com/office/powerpoint/2010/main" val="2498463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4938A0D9-698F-49F0-B480-8736C847FEA1}"/>
              </a:ext>
            </a:extLst>
          </p:cNvPr>
          <p:cNvSpPr>
            <a:spLocks noGrp="1"/>
          </p:cNvSpPr>
          <p:nvPr>
            <p:ph type="title"/>
          </p:nvPr>
        </p:nvSpPr>
        <p:spPr/>
        <p:txBody>
          <a:bodyPr>
            <a:normAutofit fontScale="90000"/>
          </a:bodyPr>
          <a:lstStyle/>
          <a:p>
            <a:pPr algn="ctr"/>
            <a:r>
              <a:rPr lang="fr-FR" b="1" dirty="0">
                <a:solidFill>
                  <a:srgbClr val="00B050"/>
                </a:solidFill>
              </a:rPr>
              <a:t>The Role of the WFSA in reaching the Goals of the </a:t>
            </a:r>
            <a:r>
              <a:rPr lang="nb-NO" b="1" dirty="0">
                <a:solidFill>
                  <a:srgbClr val="00B050"/>
                </a:solidFill>
              </a:rPr>
              <a:t/>
            </a:r>
            <a:br>
              <a:rPr lang="nb-NO" b="1" dirty="0">
                <a:solidFill>
                  <a:srgbClr val="00B050"/>
                </a:solidFill>
              </a:rPr>
            </a:br>
            <a:r>
              <a:rPr lang="fr-FR" b="1" dirty="0">
                <a:solidFill>
                  <a:srgbClr val="00B050"/>
                </a:solidFill>
              </a:rPr>
              <a:t>Lancet Commission on Global Surgery</a:t>
            </a:r>
            <a:endParaRPr lang="nb-NO" b="1" dirty="0">
              <a:solidFill>
                <a:srgbClr val="00B050"/>
              </a:solidFill>
            </a:endParaRPr>
          </a:p>
        </p:txBody>
      </p:sp>
      <p:sp>
        <p:nvSpPr>
          <p:cNvPr id="3" name="Plassholder for innhold 2">
            <a:extLst>
              <a:ext uri="{FF2B5EF4-FFF2-40B4-BE49-F238E27FC236}">
                <a16:creationId xmlns:a16="http://schemas.microsoft.com/office/drawing/2014/main" xmlns="" id="{A67ABAE4-E0A3-4077-B988-AD1C87C4F812}"/>
              </a:ext>
            </a:extLst>
          </p:cNvPr>
          <p:cNvSpPr>
            <a:spLocks noGrp="1"/>
          </p:cNvSpPr>
          <p:nvPr>
            <p:ph idx="1"/>
          </p:nvPr>
        </p:nvSpPr>
        <p:spPr/>
        <p:txBody>
          <a:bodyPr/>
          <a:lstStyle/>
          <a:p>
            <a:pPr marL="0" indent="0" algn="ctr">
              <a:buNone/>
            </a:pPr>
            <a:r>
              <a:rPr lang="nb-NO" dirty="0"/>
              <a:t>Barreiro G, </a:t>
            </a:r>
            <a:r>
              <a:rPr lang="nb-NO" dirty="0">
                <a:solidFill>
                  <a:srgbClr val="0070C0"/>
                </a:solidFill>
              </a:rPr>
              <a:t>Mellin-Olsen J</a:t>
            </a:r>
            <a:r>
              <a:rPr lang="nb-NO" dirty="0"/>
              <a:t>, Gore-Booth J. </a:t>
            </a:r>
            <a:r>
              <a:rPr lang="nb-NO" dirty="0" err="1"/>
              <a:t>Anesth</a:t>
            </a:r>
            <a:r>
              <a:rPr lang="nb-NO" dirty="0"/>
              <a:t> </a:t>
            </a:r>
            <a:r>
              <a:rPr lang="nb-NO" dirty="0" err="1"/>
              <a:t>Analg</a:t>
            </a:r>
            <a:r>
              <a:rPr lang="nb-NO" dirty="0"/>
              <a:t> in press</a:t>
            </a:r>
          </a:p>
        </p:txBody>
      </p:sp>
      <p:sp>
        <p:nvSpPr>
          <p:cNvPr id="4" name="Plassholder for lysbildenummer 3">
            <a:extLst>
              <a:ext uri="{FF2B5EF4-FFF2-40B4-BE49-F238E27FC236}">
                <a16:creationId xmlns:a16="http://schemas.microsoft.com/office/drawing/2014/main" xmlns="" id="{E637F23D-D9A5-4C79-8BB4-11D3BF4DFC4A}"/>
              </a:ext>
            </a:extLst>
          </p:cNvPr>
          <p:cNvSpPr>
            <a:spLocks noGrp="1"/>
          </p:cNvSpPr>
          <p:nvPr>
            <p:ph type="sldNum" sz="quarter" idx="12"/>
          </p:nvPr>
        </p:nvSpPr>
        <p:spPr/>
        <p:txBody>
          <a:bodyPr/>
          <a:lstStyle/>
          <a:p>
            <a:fld id="{FD391B0F-9759-4556-8B78-59E3522AEE34}" type="slidenum">
              <a:rPr lang="en-GB" smtClean="0"/>
              <a:t>27</a:t>
            </a:fld>
            <a:endParaRPr lang="en-GB"/>
          </a:p>
        </p:txBody>
      </p:sp>
      <p:pic>
        <p:nvPicPr>
          <p:cNvPr id="6" name="Bilde 5">
            <a:extLst>
              <a:ext uri="{FF2B5EF4-FFF2-40B4-BE49-F238E27FC236}">
                <a16:creationId xmlns:a16="http://schemas.microsoft.com/office/drawing/2014/main" xmlns="" id="{5443F2BB-A5E8-4D32-8774-5153C6BD49F0}"/>
              </a:ext>
            </a:extLst>
          </p:cNvPr>
          <p:cNvPicPr>
            <a:picLocks noChangeAspect="1"/>
          </p:cNvPicPr>
          <p:nvPr/>
        </p:nvPicPr>
        <p:blipFill rotWithShape="1">
          <a:blip r:embed="rId2"/>
          <a:srcRect l="26251" t="39024" r="26371" b="16749"/>
          <a:stretch/>
        </p:blipFill>
        <p:spPr>
          <a:xfrm>
            <a:off x="2244154" y="2676293"/>
            <a:ext cx="7703692" cy="4045182"/>
          </a:xfrm>
          <a:prstGeom prst="rect">
            <a:avLst/>
          </a:prstGeom>
        </p:spPr>
      </p:pic>
    </p:spTree>
    <p:extLst>
      <p:ext uri="{BB962C8B-B14F-4D97-AF65-F5344CB8AC3E}">
        <p14:creationId xmlns:p14="http://schemas.microsoft.com/office/powerpoint/2010/main" val="2416585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DBE6F39C-2AC0-478F-95FD-4F79255B03F9}"/>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xmlns="" id="{1B1A3D85-CA00-4AB4-BDD6-678CEC2E7E5D}"/>
              </a:ext>
            </a:extLst>
          </p:cNvPr>
          <p:cNvSpPr>
            <a:spLocks noGrp="1"/>
          </p:cNvSpPr>
          <p:nvPr>
            <p:ph idx="1"/>
          </p:nvPr>
        </p:nvSpPr>
        <p:spPr/>
        <p:txBody>
          <a:bodyPr/>
          <a:lstStyle/>
          <a:p>
            <a:r>
              <a:rPr lang="nb-NO" dirty="0"/>
              <a:t>SAFE OR</a:t>
            </a:r>
          </a:p>
          <a:p>
            <a:r>
              <a:rPr lang="nb-NO" dirty="0"/>
              <a:t>Co-</a:t>
            </a:r>
            <a:r>
              <a:rPr lang="nb-NO" dirty="0" err="1"/>
              <a:t>publish</a:t>
            </a:r>
            <a:r>
              <a:rPr lang="nb-NO" dirty="0"/>
              <a:t> </a:t>
            </a:r>
          </a:p>
          <a:p>
            <a:r>
              <a:rPr lang="nb-NO" dirty="0"/>
              <a:t>Basic training </a:t>
            </a:r>
            <a:r>
              <a:rPr lang="nb-NO" dirty="0" err="1"/>
              <a:t>guidelines</a:t>
            </a:r>
            <a:endParaRPr lang="nb-NO" dirty="0"/>
          </a:p>
          <a:p>
            <a:r>
              <a:rPr lang="nb-NO" dirty="0" err="1"/>
              <a:t>Essential</a:t>
            </a:r>
            <a:r>
              <a:rPr lang="nb-NO" dirty="0"/>
              <a:t> Surgery?</a:t>
            </a:r>
          </a:p>
          <a:p>
            <a:r>
              <a:rPr lang="nb-NO" dirty="0"/>
              <a:t>Non-</a:t>
            </a:r>
            <a:r>
              <a:rPr lang="nb-NO" dirty="0" err="1"/>
              <a:t>physician</a:t>
            </a:r>
            <a:r>
              <a:rPr lang="nb-NO" dirty="0"/>
              <a:t> </a:t>
            </a:r>
            <a:r>
              <a:rPr lang="nb-NO" dirty="0" err="1"/>
              <a:t>providers</a:t>
            </a:r>
            <a:r>
              <a:rPr lang="nb-NO" dirty="0"/>
              <a:t>?</a:t>
            </a:r>
          </a:p>
          <a:p>
            <a:r>
              <a:rPr lang="nb-NO" dirty="0"/>
              <a:t>Standards LMHIC</a:t>
            </a:r>
          </a:p>
          <a:p>
            <a:endParaRPr lang="nb-NO" dirty="0"/>
          </a:p>
        </p:txBody>
      </p:sp>
      <p:sp>
        <p:nvSpPr>
          <p:cNvPr id="4" name="Plassholder for lysbildenummer 3">
            <a:extLst>
              <a:ext uri="{FF2B5EF4-FFF2-40B4-BE49-F238E27FC236}">
                <a16:creationId xmlns:a16="http://schemas.microsoft.com/office/drawing/2014/main" xmlns="" id="{1D9D0BF4-7155-4E4F-A596-B79670888688}"/>
              </a:ext>
            </a:extLst>
          </p:cNvPr>
          <p:cNvSpPr>
            <a:spLocks noGrp="1"/>
          </p:cNvSpPr>
          <p:nvPr>
            <p:ph type="sldNum" sz="quarter" idx="12"/>
          </p:nvPr>
        </p:nvSpPr>
        <p:spPr/>
        <p:txBody>
          <a:bodyPr/>
          <a:lstStyle/>
          <a:p>
            <a:fld id="{FD391B0F-9759-4556-8B78-59E3522AEE34}" type="slidenum">
              <a:rPr lang="en-GB" smtClean="0"/>
              <a:t>28</a:t>
            </a:fld>
            <a:endParaRPr lang="en-GB"/>
          </a:p>
        </p:txBody>
      </p:sp>
    </p:spTree>
    <p:extLst>
      <p:ext uri="{BB962C8B-B14F-4D97-AF65-F5344CB8AC3E}">
        <p14:creationId xmlns:p14="http://schemas.microsoft.com/office/powerpoint/2010/main" val="1518937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87945" y="3887329"/>
            <a:ext cx="5924766" cy="1077218"/>
          </a:xfrm>
          <a:prstGeom prst="rect">
            <a:avLst/>
          </a:prstGeom>
          <a:noFill/>
        </p:spPr>
        <p:txBody>
          <a:bodyPr wrap="square" rtlCol="0">
            <a:spAutoFit/>
          </a:bodyPr>
          <a:lstStyle/>
          <a:p>
            <a:pPr algn="ctr"/>
            <a:r>
              <a:rPr lang="en-GB" sz="3200" b="1" dirty="0">
                <a:solidFill>
                  <a:srgbClr val="0070C0"/>
                </a:solidFill>
                <a:hlinkClick r:id="rId2"/>
              </a:rPr>
              <a:t>www.wfsahq.org</a:t>
            </a:r>
            <a:endParaRPr lang="en-GB" sz="3200" b="1" dirty="0">
              <a:solidFill>
                <a:srgbClr val="0070C0"/>
              </a:solidFill>
            </a:endParaRPr>
          </a:p>
          <a:p>
            <a:pPr algn="ctr"/>
            <a:r>
              <a:rPr lang="en-GB" sz="3200" b="1" dirty="0">
                <a:solidFill>
                  <a:srgbClr val="0070C0"/>
                </a:solidFill>
              </a:rPr>
              <a:t>jannicke@Mellin.no</a:t>
            </a:r>
          </a:p>
        </p:txBody>
      </p:sp>
      <p:sp>
        <p:nvSpPr>
          <p:cNvPr id="5" name="TextBox 4"/>
          <p:cNvSpPr txBox="1"/>
          <p:nvPr/>
        </p:nvSpPr>
        <p:spPr>
          <a:xfrm>
            <a:off x="1373665" y="5662486"/>
            <a:ext cx="2425039" cy="369332"/>
          </a:xfrm>
          <a:prstGeom prst="rect">
            <a:avLst/>
          </a:prstGeom>
          <a:noFill/>
        </p:spPr>
        <p:txBody>
          <a:bodyPr wrap="square" rtlCol="0">
            <a:spAutoFit/>
          </a:bodyPr>
          <a:lstStyle/>
          <a:p>
            <a:endParaRPr lang="en-GB" dirty="0"/>
          </a:p>
        </p:txBody>
      </p:sp>
      <p:sp>
        <p:nvSpPr>
          <p:cNvPr id="6" name="TextBox 5"/>
          <p:cNvSpPr txBox="1"/>
          <p:nvPr/>
        </p:nvSpPr>
        <p:spPr>
          <a:xfrm>
            <a:off x="7866818" y="6382219"/>
            <a:ext cx="2272900" cy="369332"/>
          </a:xfrm>
          <a:prstGeom prst="rect">
            <a:avLst/>
          </a:prstGeom>
          <a:noFill/>
        </p:spPr>
        <p:txBody>
          <a:bodyPr wrap="square" rtlCol="0">
            <a:spAutoFit/>
          </a:bodyPr>
          <a:lstStyle/>
          <a:p>
            <a:r>
              <a:rPr lang="en-GB" dirty="0"/>
              <a:t>twitter.com/</a:t>
            </a:r>
            <a:r>
              <a:rPr lang="en-GB" dirty="0" err="1"/>
              <a:t>WFSAorg</a:t>
            </a:r>
            <a:endParaRPr lang="en-GB" dirty="0"/>
          </a:p>
        </p:txBody>
      </p:sp>
      <p:sp>
        <p:nvSpPr>
          <p:cNvPr id="8" name="TextBox 7"/>
          <p:cNvSpPr txBox="1"/>
          <p:nvPr/>
        </p:nvSpPr>
        <p:spPr>
          <a:xfrm>
            <a:off x="7264542" y="2759100"/>
            <a:ext cx="4125305" cy="1015663"/>
          </a:xfrm>
          <a:prstGeom prst="rect">
            <a:avLst/>
          </a:prstGeom>
          <a:noFill/>
        </p:spPr>
        <p:txBody>
          <a:bodyPr wrap="square" rtlCol="0">
            <a:spAutoFit/>
          </a:bodyPr>
          <a:lstStyle/>
          <a:p>
            <a:r>
              <a:rPr lang="en-GB" sz="6000" b="1" dirty="0">
                <a:solidFill>
                  <a:schemeClr val="tx1">
                    <a:lumMod val="85000"/>
                    <a:lumOff val="15000"/>
                  </a:schemeClr>
                </a:solidFill>
              </a:rPr>
              <a:t>THANK</a:t>
            </a:r>
            <a:r>
              <a:rPr lang="en-GB" sz="5400" b="1" dirty="0">
                <a:solidFill>
                  <a:schemeClr val="tx1">
                    <a:lumMod val="85000"/>
                    <a:lumOff val="15000"/>
                  </a:schemeClr>
                </a:solidFill>
              </a:rPr>
              <a:t> YOU</a:t>
            </a:r>
          </a:p>
        </p:txBody>
      </p:sp>
      <p:sp>
        <p:nvSpPr>
          <p:cNvPr id="9" name="TextBox 8"/>
          <p:cNvSpPr txBox="1"/>
          <p:nvPr/>
        </p:nvSpPr>
        <p:spPr>
          <a:xfrm>
            <a:off x="7750318" y="5596778"/>
            <a:ext cx="3027461" cy="369332"/>
          </a:xfrm>
          <a:prstGeom prst="rect">
            <a:avLst/>
          </a:prstGeom>
          <a:noFill/>
        </p:spPr>
        <p:txBody>
          <a:bodyPr wrap="square" rtlCol="0">
            <a:spAutoFit/>
          </a:bodyPr>
          <a:lstStyle/>
          <a:p>
            <a:r>
              <a:rPr lang="en-GB" dirty="0"/>
              <a:t>linkedin.com/company/WFSA</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8352" y="6004626"/>
            <a:ext cx="331966" cy="33196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5696" y="6394574"/>
            <a:ext cx="344622" cy="34462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986" y="5577312"/>
            <a:ext cx="369332" cy="36933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211" y="388987"/>
            <a:ext cx="4420636" cy="2334982"/>
          </a:xfrm>
          <a:prstGeom prst="rect">
            <a:avLst/>
          </a:prstGeom>
        </p:spPr>
      </p:pic>
      <p:sp>
        <p:nvSpPr>
          <p:cNvPr id="2" name="Plassholder for lysbildenummer 1"/>
          <p:cNvSpPr>
            <a:spLocks noGrp="1"/>
          </p:cNvSpPr>
          <p:nvPr>
            <p:ph type="sldNum" sz="quarter" idx="12"/>
          </p:nvPr>
        </p:nvSpPr>
        <p:spPr/>
        <p:txBody>
          <a:bodyPr/>
          <a:lstStyle/>
          <a:p>
            <a:fld id="{FD391B0F-9759-4556-8B78-59E3522AEE34}" type="slidenum">
              <a:rPr lang="en-GB" smtClean="0"/>
              <a:t>29</a:t>
            </a:fld>
            <a:endParaRPr lang="en-GB"/>
          </a:p>
        </p:txBody>
      </p:sp>
      <p:pic>
        <p:nvPicPr>
          <p:cNvPr id="7" name="Bilde 6" descr="Et bilde som inneholder person, vegg, innendørs, gulv&#10;&#10;Beskrivelse som er generert med svært høy visshet">
            <a:extLst>
              <a:ext uri="{FF2B5EF4-FFF2-40B4-BE49-F238E27FC236}">
                <a16:creationId xmlns:a16="http://schemas.microsoft.com/office/drawing/2014/main" xmlns="" id="{3501EC0A-80EE-4498-B38B-28E195968B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54" t="6112" r="25431" b="-1666"/>
          <a:stretch/>
        </p:blipFill>
        <p:spPr>
          <a:xfrm>
            <a:off x="288040" y="400534"/>
            <a:ext cx="6647076" cy="6216450"/>
          </a:xfrm>
          <a:prstGeom prst="rect">
            <a:avLst/>
          </a:prstGeom>
        </p:spPr>
      </p:pic>
      <p:sp>
        <p:nvSpPr>
          <p:cNvPr id="14" name="Rektangel 13">
            <a:extLst>
              <a:ext uri="{FF2B5EF4-FFF2-40B4-BE49-F238E27FC236}">
                <a16:creationId xmlns:a16="http://schemas.microsoft.com/office/drawing/2014/main" xmlns="" id="{4DB02305-D2E4-4B3D-9B2C-0DB3A3AA409D}"/>
              </a:ext>
            </a:extLst>
          </p:cNvPr>
          <p:cNvSpPr/>
          <p:nvPr/>
        </p:nvSpPr>
        <p:spPr>
          <a:xfrm>
            <a:off x="7818508" y="5943241"/>
            <a:ext cx="2722041" cy="369332"/>
          </a:xfrm>
          <a:prstGeom prst="rect">
            <a:avLst/>
          </a:prstGeom>
        </p:spPr>
        <p:txBody>
          <a:bodyPr wrap="square">
            <a:spAutoFit/>
          </a:bodyPr>
          <a:lstStyle/>
          <a:p>
            <a:r>
              <a:rPr lang="en-GB" dirty="0"/>
              <a:t>facebook.com/</a:t>
            </a:r>
            <a:r>
              <a:rPr lang="en-GB" dirty="0" err="1"/>
              <a:t>WFSAorg</a:t>
            </a:r>
            <a:endParaRPr lang="en-GB" dirty="0"/>
          </a:p>
        </p:txBody>
      </p:sp>
    </p:spTree>
    <p:extLst>
      <p:ext uri="{BB962C8B-B14F-4D97-AF65-F5344CB8AC3E}">
        <p14:creationId xmlns:p14="http://schemas.microsoft.com/office/powerpoint/2010/main" val="2518401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A9D5360F-D963-48D9-80C8-6BC231CBB815}"/>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xmlns="" id="{1DA97FE4-A478-4340-A43A-6781D799233A}"/>
              </a:ext>
            </a:extLst>
          </p:cNvPr>
          <p:cNvSpPr>
            <a:spLocks noGrp="1"/>
          </p:cNvSpPr>
          <p:nvPr>
            <p:ph idx="1"/>
          </p:nvPr>
        </p:nvSpPr>
        <p:spPr/>
        <p:txBody>
          <a:bodyPr/>
          <a:lstStyle/>
          <a:p>
            <a:endParaRPr lang="nb-NO"/>
          </a:p>
        </p:txBody>
      </p:sp>
      <p:sp>
        <p:nvSpPr>
          <p:cNvPr id="4" name="Plassholder for lysbildenummer 3">
            <a:extLst>
              <a:ext uri="{FF2B5EF4-FFF2-40B4-BE49-F238E27FC236}">
                <a16:creationId xmlns:a16="http://schemas.microsoft.com/office/drawing/2014/main" xmlns="" id="{8C7F4BBD-1821-4C7B-B9EE-E075412788D0}"/>
              </a:ext>
            </a:extLst>
          </p:cNvPr>
          <p:cNvSpPr>
            <a:spLocks noGrp="1"/>
          </p:cNvSpPr>
          <p:nvPr>
            <p:ph type="sldNum" sz="quarter" idx="12"/>
          </p:nvPr>
        </p:nvSpPr>
        <p:spPr/>
        <p:txBody>
          <a:bodyPr/>
          <a:lstStyle/>
          <a:p>
            <a:fld id="{FD391B0F-9759-4556-8B78-59E3522AEE34}" type="slidenum">
              <a:rPr lang="en-GB" smtClean="0"/>
              <a:t>3</a:t>
            </a:fld>
            <a:endParaRPr lang="en-GB"/>
          </a:p>
        </p:txBody>
      </p:sp>
      <p:pic>
        <p:nvPicPr>
          <p:cNvPr id="5" name="Bilde 4">
            <a:extLst>
              <a:ext uri="{FF2B5EF4-FFF2-40B4-BE49-F238E27FC236}">
                <a16:creationId xmlns:a16="http://schemas.microsoft.com/office/drawing/2014/main" xmlns="" id="{CCCB0DFF-532E-47A0-86E7-428337C9A1D2}"/>
              </a:ext>
            </a:extLst>
          </p:cNvPr>
          <p:cNvPicPr>
            <a:picLocks noChangeAspect="1"/>
          </p:cNvPicPr>
          <p:nvPr/>
        </p:nvPicPr>
        <p:blipFill>
          <a:blip r:embed="rId2"/>
          <a:stretch>
            <a:fillRect/>
          </a:stretch>
        </p:blipFill>
        <p:spPr>
          <a:xfrm>
            <a:off x="-668976" y="-95827"/>
            <a:ext cx="13110356" cy="7374575"/>
          </a:xfrm>
          <a:prstGeom prst="rect">
            <a:avLst/>
          </a:prstGeom>
        </p:spPr>
      </p:pic>
    </p:spTree>
    <p:extLst>
      <p:ext uri="{BB962C8B-B14F-4D97-AF65-F5344CB8AC3E}">
        <p14:creationId xmlns:p14="http://schemas.microsoft.com/office/powerpoint/2010/main" val="2690890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2400" b="1" dirty="0">
                <a:solidFill>
                  <a:srgbClr val="002060"/>
                </a:solidFill>
              </a:rPr>
              <a:t>21 May WHA </a:t>
            </a:r>
            <a:r>
              <a:rPr lang="nb-NO" sz="2400" b="1" dirty="0" err="1">
                <a:solidFill>
                  <a:srgbClr val="002060"/>
                </a:solidFill>
              </a:rPr>
              <a:t>resolution</a:t>
            </a:r>
            <a:r>
              <a:rPr lang="nb-NO" sz="2400" b="1" dirty="0">
                <a:solidFill>
                  <a:srgbClr val="002060"/>
                </a:solidFill>
              </a:rPr>
              <a:t> A 68/31 on "</a:t>
            </a:r>
            <a:r>
              <a:rPr lang="nb-NO" sz="2400" b="1" dirty="0" err="1">
                <a:solidFill>
                  <a:srgbClr val="002060"/>
                </a:solidFill>
              </a:rPr>
              <a:t>Strengthening</a:t>
            </a:r>
            <a:r>
              <a:rPr lang="nb-NO" sz="2400" b="1" dirty="0">
                <a:solidFill>
                  <a:srgbClr val="002060"/>
                </a:solidFill>
              </a:rPr>
              <a:t> </a:t>
            </a:r>
            <a:r>
              <a:rPr lang="nb-NO" sz="2400" b="1" dirty="0" err="1">
                <a:solidFill>
                  <a:srgbClr val="002060"/>
                </a:solidFill>
              </a:rPr>
              <a:t>emergency</a:t>
            </a:r>
            <a:r>
              <a:rPr lang="nb-NO" sz="2400" b="1" dirty="0">
                <a:solidFill>
                  <a:srgbClr val="002060"/>
                </a:solidFill>
              </a:rPr>
              <a:t> and </a:t>
            </a:r>
            <a:r>
              <a:rPr lang="nb-NO" sz="2400" b="1" dirty="0" err="1">
                <a:solidFill>
                  <a:srgbClr val="002060"/>
                </a:solidFill>
              </a:rPr>
              <a:t>essential</a:t>
            </a:r>
            <a:r>
              <a:rPr lang="nb-NO" sz="2400" b="1" dirty="0">
                <a:solidFill>
                  <a:srgbClr val="002060"/>
                </a:solidFill>
              </a:rPr>
              <a:t> </a:t>
            </a:r>
            <a:r>
              <a:rPr lang="nb-NO" sz="2400" b="1" dirty="0" err="1">
                <a:solidFill>
                  <a:srgbClr val="002060"/>
                </a:solidFill>
              </a:rPr>
              <a:t>surgical</a:t>
            </a:r>
            <a:r>
              <a:rPr lang="nb-NO" sz="2400" b="1" dirty="0">
                <a:solidFill>
                  <a:srgbClr val="002060"/>
                </a:solidFill>
              </a:rPr>
              <a:t> </a:t>
            </a:r>
            <a:r>
              <a:rPr lang="nb-NO" sz="2400" b="1" dirty="0" err="1">
                <a:solidFill>
                  <a:srgbClr val="002060"/>
                </a:solidFill>
              </a:rPr>
              <a:t>care</a:t>
            </a:r>
            <a:r>
              <a:rPr lang="nb-NO" sz="2400" b="1" dirty="0">
                <a:solidFill>
                  <a:srgbClr val="002060"/>
                </a:solidFill>
              </a:rPr>
              <a:t> and anaesthesia as a </a:t>
            </a:r>
            <a:r>
              <a:rPr lang="nb-NO" sz="2400" b="1" dirty="0" err="1">
                <a:solidFill>
                  <a:srgbClr val="002060"/>
                </a:solidFill>
              </a:rPr>
              <a:t>component</a:t>
            </a:r>
            <a:r>
              <a:rPr lang="nb-NO" sz="2400" b="1" dirty="0">
                <a:solidFill>
                  <a:srgbClr val="002060"/>
                </a:solidFill>
              </a:rPr>
              <a:t> of universal </a:t>
            </a:r>
            <a:r>
              <a:rPr lang="nb-NO" sz="2400" b="1" dirty="0" err="1">
                <a:solidFill>
                  <a:srgbClr val="002060"/>
                </a:solidFill>
              </a:rPr>
              <a:t>health</a:t>
            </a:r>
            <a:r>
              <a:rPr lang="nb-NO" sz="2400" b="1" dirty="0">
                <a:solidFill>
                  <a:srgbClr val="002060"/>
                </a:solidFill>
              </a:rPr>
              <a:t> </a:t>
            </a:r>
            <a:r>
              <a:rPr lang="nb-NO" sz="2400" b="1" dirty="0" err="1">
                <a:solidFill>
                  <a:srgbClr val="002060"/>
                </a:solidFill>
              </a:rPr>
              <a:t>coverage</a:t>
            </a:r>
            <a:r>
              <a:rPr lang="nb-NO" sz="2400" b="1" dirty="0">
                <a:solidFill>
                  <a:srgbClr val="002060"/>
                </a:solidFill>
              </a:rPr>
              <a:t>".</a:t>
            </a:r>
            <a:endParaRPr lang="en-GB" sz="2400" b="1" dirty="0">
              <a:solidFill>
                <a:srgbClr val="002060"/>
              </a:solidFill>
            </a:endParaRPr>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1185" y="1690688"/>
            <a:ext cx="9189629" cy="4962202"/>
          </a:xfrm>
        </p:spPr>
      </p:pic>
      <p:sp>
        <p:nvSpPr>
          <p:cNvPr id="3" name="Plassholder for lysbildenummer 2"/>
          <p:cNvSpPr>
            <a:spLocks noGrp="1"/>
          </p:cNvSpPr>
          <p:nvPr>
            <p:ph type="sldNum" sz="quarter" idx="12"/>
          </p:nvPr>
        </p:nvSpPr>
        <p:spPr/>
        <p:txBody>
          <a:bodyPr/>
          <a:lstStyle/>
          <a:p>
            <a:fld id="{FD391B0F-9759-4556-8B78-59E3522AEE34}" type="slidenum">
              <a:rPr lang="en-GB" smtClean="0"/>
              <a:t>4</a:t>
            </a:fld>
            <a:endParaRPr lang="en-GB"/>
          </a:p>
        </p:txBody>
      </p:sp>
    </p:spTree>
    <p:extLst>
      <p:ext uri="{BB962C8B-B14F-4D97-AF65-F5344CB8AC3E}">
        <p14:creationId xmlns:p14="http://schemas.microsoft.com/office/powerpoint/2010/main" val="74993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7CD6201B-078C-49EB-AF6B-C84CB47BEA3C}"/>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xmlns="" id="{2A6133D8-F39A-450D-9FE6-57F358EFCBBB}"/>
              </a:ext>
            </a:extLst>
          </p:cNvPr>
          <p:cNvPicPr>
            <a:picLocks noGrp="1" noChangeAspect="1"/>
          </p:cNvPicPr>
          <p:nvPr>
            <p:ph idx="1"/>
          </p:nvPr>
        </p:nvPicPr>
        <p:blipFill rotWithShape="1">
          <a:blip r:embed="rId2"/>
          <a:srcRect l="3348" t="14923" r="22261" b="10547"/>
          <a:stretch/>
        </p:blipFill>
        <p:spPr>
          <a:xfrm>
            <a:off x="304801" y="136525"/>
            <a:ext cx="11765280" cy="6630435"/>
          </a:xfrm>
          <a:prstGeom prst="rect">
            <a:avLst/>
          </a:prstGeom>
        </p:spPr>
      </p:pic>
      <p:sp>
        <p:nvSpPr>
          <p:cNvPr id="4" name="Plassholder for lysbildenummer 3">
            <a:extLst>
              <a:ext uri="{FF2B5EF4-FFF2-40B4-BE49-F238E27FC236}">
                <a16:creationId xmlns:a16="http://schemas.microsoft.com/office/drawing/2014/main" xmlns="" id="{08DA4C1B-6065-4B62-B2E5-672AFB6FE0A1}"/>
              </a:ext>
            </a:extLst>
          </p:cNvPr>
          <p:cNvSpPr>
            <a:spLocks noGrp="1"/>
          </p:cNvSpPr>
          <p:nvPr>
            <p:ph type="sldNum" sz="quarter" idx="12"/>
          </p:nvPr>
        </p:nvSpPr>
        <p:spPr/>
        <p:txBody>
          <a:bodyPr/>
          <a:lstStyle/>
          <a:p>
            <a:fld id="{FD391B0F-9759-4556-8B78-59E3522AEE34}" type="slidenum">
              <a:rPr lang="en-GB" smtClean="0"/>
              <a:t>5</a:t>
            </a:fld>
            <a:endParaRPr lang="en-GB"/>
          </a:p>
        </p:txBody>
      </p:sp>
    </p:spTree>
    <p:extLst>
      <p:ext uri="{BB962C8B-B14F-4D97-AF65-F5344CB8AC3E}">
        <p14:creationId xmlns:p14="http://schemas.microsoft.com/office/powerpoint/2010/main" val="1702933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B176543-58A0-48D1-80EC-380F2659C9E7}"/>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xmlns="" id="{5ED20A71-AA73-40BF-A62A-A502DC2CCDD8}"/>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sp>
        <p:nvSpPr>
          <p:cNvPr id="4" name="Plassholder for lysbildenummer 3">
            <a:extLst>
              <a:ext uri="{FF2B5EF4-FFF2-40B4-BE49-F238E27FC236}">
                <a16:creationId xmlns:a16="http://schemas.microsoft.com/office/drawing/2014/main" xmlns="" id="{1E3F1F91-23E5-4FD8-BD6A-F035A9F5803C}"/>
              </a:ext>
            </a:extLst>
          </p:cNvPr>
          <p:cNvSpPr>
            <a:spLocks noGrp="1"/>
          </p:cNvSpPr>
          <p:nvPr>
            <p:ph type="sldNum" sz="quarter" idx="12"/>
          </p:nvPr>
        </p:nvSpPr>
        <p:spPr/>
        <p:txBody>
          <a:bodyPr/>
          <a:lstStyle/>
          <a:p>
            <a:fld id="{FD391B0F-9759-4556-8B78-59E3522AEE34}" type="slidenum">
              <a:rPr lang="en-GB" smtClean="0"/>
              <a:t>6</a:t>
            </a:fld>
            <a:endParaRPr lang="en-GB"/>
          </a:p>
        </p:txBody>
      </p:sp>
    </p:spTree>
    <p:extLst>
      <p:ext uri="{BB962C8B-B14F-4D97-AF65-F5344CB8AC3E}">
        <p14:creationId xmlns:p14="http://schemas.microsoft.com/office/powerpoint/2010/main" val="3918267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04C5EDB-7AB1-4D12-B34D-82D1504BB79C}"/>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xmlns="" id="{22CC9D0A-10E3-41B2-9CAB-529A0F4184C6}"/>
              </a:ext>
            </a:extLst>
          </p:cNvPr>
          <p:cNvPicPr>
            <a:picLocks noGrp="1" noChangeAspect="1"/>
          </p:cNvPicPr>
          <p:nvPr>
            <p:ph idx="1"/>
          </p:nvPr>
        </p:nvPicPr>
        <p:blipFill rotWithShape="1">
          <a:blip r:embed="rId2"/>
          <a:srcRect l="2718" t="13241" r="19425" b="4943"/>
          <a:stretch/>
        </p:blipFill>
        <p:spPr>
          <a:xfrm>
            <a:off x="707136" y="0"/>
            <a:ext cx="11241024" cy="6644493"/>
          </a:xfrm>
          <a:prstGeom prst="rect">
            <a:avLst/>
          </a:prstGeom>
        </p:spPr>
      </p:pic>
      <p:sp>
        <p:nvSpPr>
          <p:cNvPr id="4" name="Plassholder for lysbildenummer 3">
            <a:extLst>
              <a:ext uri="{FF2B5EF4-FFF2-40B4-BE49-F238E27FC236}">
                <a16:creationId xmlns:a16="http://schemas.microsoft.com/office/drawing/2014/main" xmlns="" id="{5BD3BC0D-113E-4944-80EB-28B662569007}"/>
              </a:ext>
            </a:extLst>
          </p:cNvPr>
          <p:cNvSpPr>
            <a:spLocks noGrp="1"/>
          </p:cNvSpPr>
          <p:nvPr>
            <p:ph type="sldNum" sz="quarter" idx="12"/>
          </p:nvPr>
        </p:nvSpPr>
        <p:spPr/>
        <p:txBody>
          <a:bodyPr/>
          <a:lstStyle/>
          <a:p>
            <a:fld id="{FD391B0F-9759-4556-8B78-59E3522AEE34}" type="slidenum">
              <a:rPr lang="en-GB" smtClean="0"/>
              <a:t>7</a:t>
            </a:fld>
            <a:endParaRPr lang="en-GB"/>
          </a:p>
        </p:txBody>
      </p:sp>
    </p:spTree>
    <p:extLst>
      <p:ext uri="{BB962C8B-B14F-4D97-AF65-F5344CB8AC3E}">
        <p14:creationId xmlns:p14="http://schemas.microsoft.com/office/powerpoint/2010/main" val="3087071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6683EA0F-707F-4C39-BBE7-0A4287F6CEF1}"/>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xmlns="" id="{D328B3B7-5EB6-45C4-B19F-5918DB8F15B6}"/>
              </a:ext>
            </a:extLst>
          </p:cNvPr>
          <p:cNvPicPr>
            <a:picLocks noGrp="1" noChangeAspect="1"/>
          </p:cNvPicPr>
          <p:nvPr>
            <p:ph idx="1"/>
          </p:nvPr>
        </p:nvPicPr>
        <p:blipFill rotWithShape="1">
          <a:blip r:embed="rId2"/>
          <a:srcRect l="3033" t="16044" r="20685" b="8024"/>
          <a:stretch/>
        </p:blipFill>
        <p:spPr>
          <a:xfrm>
            <a:off x="187598" y="136524"/>
            <a:ext cx="12004402" cy="6721475"/>
          </a:xfrm>
          <a:prstGeom prst="rect">
            <a:avLst/>
          </a:prstGeom>
        </p:spPr>
      </p:pic>
      <p:sp>
        <p:nvSpPr>
          <p:cNvPr id="4" name="Plassholder for lysbildenummer 3">
            <a:extLst>
              <a:ext uri="{FF2B5EF4-FFF2-40B4-BE49-F238E27FC236}">
                <a16:creationId xmlns:a16="http://schemas.microsoft.com/office/drawing/2014/main" xmlns="" id="{8602A039-4344-4491-B13F-033BB501C90C}"/>
              </a:ext>
            </a:extLst>
          </p:cNvPr>
          <p:cNvSpPr>
            <a:spLocks noGrp="1"/>
          </p:cNvSpPr>
          <p:nvPr>
            <p:ph type="sldNum" sz="quarter" idx="12"/>
          </p:nvPr>
        </p:nvSpPr>
        <p:spPr/>
        <p:txBody>
          <a:bodyPr/>
          <a:lstStyle/>
          <a:p>
            <a:fld id="{FD391B0F-9759-4556-8B78-59E3522AEE34}" type="slidenum">
              <a:rPr lang="en-GB" smtClean="0"/>
              <a:t>8</a:t>
            </a:fld>
            <a:endParaRPr lang="en-GB"/>
          </a:p>
        </p:txBody>
      </p:sp>
    </p:spTree>
    <p:extLst>
      <p:ext uri="{BB962C8B-B14F-4D97-AF65-F5344CB8AC3E}">
        <p14:creationId xmlns:p14="http://schemas.microsoft.com/office/powerpoint/2010/main" val="4159333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F0528E03-91DA-48EC-8338-EC7CE9E5FB5F}"/>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xmlns="" id="{14D33BC9-A181-470D-A6B3-018DC0C11EE1}"/>
              </a:ext>
            </a:extLst>
          </p:cNvPr>
          <p:cNvPicPr>
            <a:picLocks noGrp="1" noChangeAspect="1"/>
          </p:cNvPicPr>
          <p:nvPr>
            <p:ph idx="1"/>
          </p:nvPr>
        </p:nvPicPr>
        <p:blipFill rotWithShape="1">
          <a:blip r:embed="rId2"/>
          <a:srcRect l="3687" t="11089" r="19377" b="12062"/>
          <a:stretch/>
        </p:blipFill>
        <p:spPr>
          <a:xfrm>
            <a:off x="0" y="136525"/>
            <a:ext cx="11963055" cy="6721475"/>
          </a:xfrm>
          <a:prstGeom prst="rect">
            <a:avLst/>
          </a:prstGeom>
        </p:spPr>
      </p:pic>
      <p:sp>
        <p:nvSpPr>
          <p:cNvPr id="4" name="Plassholder for lysbildenummer 3">
            <a:extLst>
              <a:ext uri="{FF2B5EF4-FFF2-40B4-BE49-F238E27FC236}">
                <a16:creationId xmlns:a16="http://schemas.microsoft.com/office/drawing/2014/main" xmlns="" id="{63C6EA67-44E4-4F34-B971-938EEC2A3D87}"/>
              </a:ext>
            </a:extLst>
          </p:cNvPr>
          <p:cNvSpPr>
            <a:spLocks noGrp="1"/>
          </p:cNvSpPr>
          <p:nvPr>
            <p:ph type="sldNum" sz="quarter" idx="12"/>
          </p:nvPr>
        </p:nvSpPr>
        <p:spPr/>
        <p:txBody>
          <a:bodyPr/>
          <a:lstStyle/>
          <a:p>
            <a:fld id="{FD391B0F-9759-4556-8B78-59E3522AEE34}" type="slidenum">
              <a:rPr lang="en-GB" smtClean="0"/>
              <a:t>9</a:t>
            </a:fld>
            <a:endParaRPr lang="en-GB"/>
          </a:p>
        </p:txBody>
      </p:sp>
    </p:spTree>
    <p:extLst>
      <p:ext uri="{BB962C8B-B14F-4D97-AF65-F5344CB8AC3E}">
        <p14:creationId xmlns:p14="http://schemas.microsoft.com/office/powerpoint/2010/main" val="3975397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2653</TotalTime>
  <Words>677</Words>
  <Application>Microsoft Office PowerPoint</Application>
  <PresentationFormat>Widescreen</PresentationFormat>
  <Paragraphs>137</Paragraphs>
  <Slides>29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ＭＳ Ｐゴシック</vt:lpstr>
      <vt:lpstr>Arial</vt:lpstr>
      <vt:lpstr>Calibri</vt:lpstr>
      <vt:lpstr>Calibri Light</vt:lpstr>
      <vt:lpstr>Times New Roman</vt:lpstr>
      <vt:lpstr>Wingdings</vt:lpstr>
      <vt:lpstr>Office Theme</vt:lpstr>
      <vt:lpstr>Jannicke Mellin-Olsen  Conflicts of Interest:</vt:lpstr>
      <vt:lpstr>Global Anaesthesia and Surgery</vt:lpstr>
      <vt:lpstr>PowerPoint Presentation</vt:lpstr>
      <vt:lpstr>21 May WHA resolution A 68/31 on "Strengthening emergency and essential surgical care and anaesthesia as a component of universal health coverage".</vt:lpstr>
      <vt:lpstr>PowerPoint Presentation</vt:lpstr>
      <vt:lpstr>PowerPoint Presentation</vt:lpstr>
      <vt:lpstr>PowerPoint Presentation</vt:lpstr>
      <vt:lpstr>PowerPoint Presentation</vt:lpstr>
      <vt:lpstr>PowerPoint Presentation</vt:lpstr>
      <vt:lpstr>Global Surgical Workforce</vt:lpstr>
      <vt:lpstr>Survey Aims</vt:lpstr>
      <vt:lpstr>What Workforce Density?</vt:lpstr>
      <vt:lpstr>PowerPoint Presentation</vt:lpstr>
      <vt:lpstr>PowerPoint Presentation</vt:lpstr>
      <vt:lpstr>PowerPoint Presentation</vt:lpstr>
      <vt:lpstr>PowerPoint Presentation</vt:lpstr>
      <vt:lpstr>WFSA Position Statement</vt:lpstr>
      <vt:lpstr>PowerPoint Presentation</vt:lpstr>
      <vt:lpstr>PowerPoint Presentation</vt:lpstr>
      <vt:lpstr>The Essential Anaesthesia Provider  Bellwether Operations</vt:lpstr>
      <vt:lpstr>PowerPoint Presentation</vt:lpstr>
      <vt:lpstr>PowerPoint Presentation</vt:lpstr>
      <vt:lpstr>PowerPoint Presentation</vt:lpstr>
      <vt:lpstr>PowerPoint Presentation</vt:lpstr>
      <vt:lpstr>PowerPoint Presentation</vt:lpstr>
      <vt:lpstr>SAFE-T SUMMIT 2018</vt:lpstr>
      <vt:lpstr>The Role of the WFSA in reaching the Goals of the  Lancet Commission on Global Surgery</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Programmes Manager</dc:creator>
  <cp:lastModifiedBy>Lenovo</cp:lastModifiedBy>
  <cp:revision>138</cp:revision>
  <dcterms:created xsi:type="dcterms:W3CDTF">2017-01-18T11:49:55Z</dcterms:created>
  <dcterms:modified xsi:type="dcterms:W3CDTF">2018-03-21T06:01:57Z</dcterms:modified>
</cp:coreProperties>
</file>