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58" r:id="rId3"/>
    <p:sldId id="272" r:id="rId4"/>
    <p:sldId id="268" r:id="rId5"/>
    <p:sldId id="269" r:id="rId6"/>
    <p:sldId id="270" r:id="rId7"/>
    <p:sldId id="267" r:id="rId8"/>
    <p:sldId id="264" r:id="rId9"/>
    <p:sldId id="275" r:id="rId10"/>
    <p:sldId id="276" r:id="rId11"/>
    <p:sldId id="277" r:id="rId12"/>
    <p:sldId id="278" r:id="rId13"/>
    <p:sldId id="281" r:id="rId14"/>
    <p:sldId id="279" r:id="rId15"/>
    <p:sldId id="280" r:id="rId16"/>
    <p:sldId id="282" r:id="rId17"/>
    <p:sldId id="283" r:id="rId18"/>
    <p:sldId id="273" r:id="rId19"/>
    <p:sldId id="265" r:id="rId20"/>
    <p:sldId id="285" r:id="rId21"/>
    <p:sldId id="286" r:id="rId22"/>
    <p:sldId id="287" r:id="rId23"/>
    <p:sldId id="288" r:id="rId24"/>
    <p:sldId id="266" r:id="rId25"/>
    <p:sldId id="291" r:id="rId26"/>
    <p:sldId id="292" r:id="rId27"/>
    <p:sldId id="294" r:id="rId28"/>
    <p:sldId id="307" r:id="rId29"/>
    <p:sldId id="304" r:id="rId30"/>
    <p:sldId id="305" r:id="rId31"/>
    <p:sldId id="306" r:id="rId32"/>
    <p:sldId id="290" r:id="rId33"/>
    <p:sldId id="295" r:id="rId34"/>
    <p:sldId id="297" r:id="rId35"/>
    <p:sldId id="293" r:id="rId36"/>
    <p:sldId id="289" r:id="rId37"/>
    <p:sldId id="296" r:id="rId38"/>
    <p:sldId id="298" r:id="rId39"/>
    <p:sldId id="299" r:id="rId40"/>
    <p:sldId id="259" r:id="rId41"/>
    <p:sldId id="308" r:id="rId42"/>
    <p:sldId id="302" r:id="rId43"/>
    <p:sldId id="301" r:id="rId44"/>
    <p:sldId id="262" r:id="rId45"/>
    <p:sldId id="26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1D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43"/>
    <p:restoredTop sz="52458" autoAdjust="0"/>
  </p:normalViewPr>
  <p:slideViewPr>
    <p:cSldViewPr snapToGrid="0" snapToObjects="1">
      <p:cViewPr varScale="1">
        <p:scale>
          <a:sx n="39" d="100"/>
          <a:sy n="39" d="100"/>
        </p:scale>
        <p:origin x="1776" y="60"/>
      </p:cViewPr>
      <p:guideLst/>
    </p:cSldViewPr>
  </p:slideViewPr>
  <p:notesTextViewPr>
    <p:cViewPr>
      <p:scale>
        <a:sx n="1" d="1"/>
        <a:sy n="1" d="1"/>
      </p:scale>
      <p:origin x="0" y="0"/>
    </p:cViewPr>
  </p:notesTextViewPr>
  <p:notesViewPr>
    <p:cSldViewPr snapToGrid="0" snapToObjects="1">
      <p:cViewPr varScale="1">
        <p:scale>
          <a:sx n="84" d="100"/>
          <a:sy n="84" d="100"/>
        </p:scale>
        <p:origin x="21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28591-2175-E64F-B0A1-80C881D873E8}" type="doc">
      <dgm:prSet loTypeId="urn:microsoft.com/office/officeart/2005/8/layout/hProcess3" loCatId="" qsTypeId="urn:microsoft.com/office/officeart/2005/8/quickstyle/simple4" qsCatId="simple" csTypeId="urn:microsoft.com/office/officeart/2005/8/colors/accent2_5" csCatId="accent2" phldr="1"/>
      <dgm:spPr/>
    </dgm:pt>
    <dgm:pt modelId="{27793F7B-79FC-C54F-B01D-EE0D6F0F890A}">
      <dgm:prSet phldrT="[Text]" custT="1"/>
      <dgm:spPr/>
      <dgm:t>
        <a:bodyPr/>
        <a:lstStyle/>
        <a:p>
          <a:r>
            <a:rPr lang="en-US" sz="1900" dirty="0">
              <a:solidFill>
                <a:schemeClr val="bg1"/>
              </a:solidFill>
              <a:latin typeface="Helvetica" charset="0"/>
              <a:ea typeface="Helvetica" charset="0"/>
              <a:cs typeface="Helvetica" charset="0"/>
            </a:rPr>
            <a:t>National Health Policy</a:t>
          </a:r>
          <a:r>
            <a:rPr lang="en-US" sz="1900" baseline="0" dirty="0">
              <a:solidFill>
                <a:schemeClr val="bg1"/>
              </a:solidFill>
              <a:latin typeface="Helvetica" charset="0"/>
              <a:ea typeface="Helvetica" charset="0"/>
              <a:cs typeface="Helvetica" charset="0"/>
            </a:rPr>
            <a:t> </a:t>
          </a:r>
        </a:p>
        <a:p>
          <a:r>
            <a:rPr lang="en-US" sz="1900" baseline="0" dirty="0">
              <a:solidFill>
                <a:schemeClr val="bg1"/>
              </a:solidFill>
              <a:latin typeface="Helvetica" charset="0"/>
              <a:ea typeface="Helvetica" charset="0"/>
              <a:cs typeface="Helvetica" charset="0"/>
            </a:rPr>
            <a:t>Health vision and policy directions</a:t>
          </a:r>
          <a:endParaRPr lang="en-US" sz="1900" dirty="0">
            <a:solidFill>
              <a:schemeClr val="bg1"/>
            </a:solidFill>
            <a:latin typeface="Helvetica" charset="0"/>
            <a:ea typeface="Helvetica" charset="0"/>
            <a:cs typeface="Helvetica" charset="0"/>
          </a:endParaRPr>
        </a:p>
      </dgm:t>
    </dgm:pt>
    <dgm:pt modelId="{8C26ABD9-F8DC-E548-83F0-C2B570B898CB}" type="parTrans" cxnId="{157C890F-02FD-4041-A96B-B81FF26EB1E0}">
      <dgm:prSet/>
      <dgm:spPr/>
      <dgm:t>
        <a:bodyPr/>
        <a:lstStyle/>
        <a:p>
          <a:endParaRPr lang="en-US"/>
        </a:p>
      </dgm:t>
    </dgm:pt>
    <dgm:pt modelId="{52AA6917-2C78-9641-9F3F-897B8B0F6FA7}" type="sibTrans" cxnId="{157C890F-02FD-4041-A96B-B81FF26EB1E0}">
      <dgm:prSet/>
      <dgm:spPr/>
      <dgm:t>
        <a:bodyPr/>
        <a:lstStyle/>
        <a:p>
          <a:endParaRPr lang="en-US"/>
        </a:p>
      </dgm:t>
    </dgm:pt>
    <dgm:pt modelId="{BB8E4F1F-FDE4-4D48-8360-699E5F0D1879}" type="pres">
      <dgm:prSet presAssocID="{0D928591-2175-E64F-B0A1-80C881D873E8}" presName="Name0" presStyleCnt="0">
        <dgm:presLayoutVars>
          <dgm:dir/>
          <dgm:animLvl val="lvl"/>
          <dgm:resizeHandles val="exact"/>
        </dgm:presLayoutVars>
      </dgm:prSet>
      <dgm:spPr/>
    </dgm:pt>
    <dgm:pt modelId="{D8FF951D-4B99-5F43-8614-A48EBB407BF2}" type="pres">
      <dgm:prSet presAssocID="{0D928591-2175-E64F-B0A1-80C881D873E8}" presName="dummy" presStyleCnt="0"/>
      <dgm:spPr/>
    </dgm:pt>
    <dgm:pt modelId="{73C9A500-F2C1-9A4D-A941-22A42D6A449F}" type="pres">
      <dgm:prSet presAssocID="{0D928591-2175-E64F-B0A1-80C881D873E8}" presName="linH" presStyleCnt="0"/>
      <dgm:spPr/>
    </dgm:pt>
    <dgm:pt modelId="{9DEBD524-81EF-1B42-AD2A-A9C04A81C442}" type="pres">
      <dgm:prSet presAssocID="{0D928591-2175-E64F-B0A1-80C881D873E8}" presName="padding1" presStyleCnt="0"/>
      <dgm:spPr/>
    </dgm:pt>
    <dgm:pt modelId="{2A113B2F-73D1-1C49-BA67-31728A1AE0EB}" type="pres">
      <dgm:prSet presAssocID="{27793F7B-79FC-C54F-B01D-EE0D6F0F890A}" presName="linV" presStyleCnt="0"/>
      <dgm:spPr/>
    </dgm:pt>
    <dgm:pt modelId="{1E4F1311-1E66-2B46-84AA-436A9C543E25}" type="pres">
      <dgm:prSet presAssocID="{27793F7B-79FC-C54F-B01D-EE0D6F0F890A}" presName="spVertical1" presStyleCnt="0"/>
      <dgm:spPr/>
    </dgm:pt>
    <dgm:pt modelId="{581BD048-E0E3-1947-BF95-B8A214657EE0}" type="pres">
      <dgm:prSet presAssocID="{27793F7B-79FC-C54F-B01D-EE0D6F0F890A}" presName="parTx" presStyleLbl="revTx" presStyleIdx="0" presStyleCnt="1" custLinFactNeighborX="-5118">
        <dgm:presLayoutVars>
          <dgm:chMax val="0"/>
          <dgm:chPref val="0"/>
          <dgm:bulletEnabled val="1"/>
        </dgm:presLayoutVars>
      </dgm:prSet>
      <dgm:spPr/>
      <dgm:t>
        <a:bodyPr/>
        <a:lstStyle/>
        <a:p>
          <a:endParaRPr lang="en-US"/>
        </a:p>
      </dgm:t>
    </dgm:pt>
    <dgm:pt modelId="{6C4664AB-2F8F-8749-956F-52B7B257CDA6}" type="pres">
      <dgm:prSet presAssocID="{27793F7B-79FC-C54F-B01D-EE0D6F0F890A}" presName="spVertical2" presStyleCnt="0"/>
      <dgm:spPr/>
    </dgm:pt>
    <dgm:pt modelId="{F0CB8B25-6851-4D47-8704-AE75D6E12B0F}" type="pres">
      <dgm:prSet presAssocID="{27793F7B-79FC-C54F-B01D-EE0D6F0F890A}" presName="spVertical3" presStyleCnt="0"/>
      <dgm:spPr/>
    </dgm:pt>
    <dgm:pt modelId="{6BEE459C-11C1-E041-83D4-E5A887FB20D3}" type="pres">
      <dgm:prSet presAssocID="{0D928591-2175-E64F-B0A1-80C881D873E8}" presName="padding2" presStyleCnt="0"/>
      <dgm:spPr/>
    </dgm:pt>
    <dgm:pt modelId="{262D0BCA-0BD0-CC42-884F-70AF2314C885}" type="pres">
      <dgm:prSet presAssocID="{0D928591-2175-E64F-B0A1-80C881D873E8}" presName="negArrow" presStyleCnt="0"/>
      <dgm:spPr/>
    </dgm:pt>
    <dgm:pt modelId="{B61E6C55-04AE-7B42-A34C-29A2E58558C4}" type="pres">
      <dgm:prSet presAssocID="{0D928591-2175-E64F-B0A1-80C881D873E8}" presName="backgroundArrow" presStyleLbl="node1" presStyleIdx="0" presStyleCnt="1" custScaleY="499146" custLinFactNeighborX="2835" custLinFactNeighborY="22670"/>
      <dgm:spPr/>
    </dgm:pt>
  </dgm:ptLst>
  <dgm:cxnLst>
    <dgm:cxn modelId="{0F52E442-579C-1449-8565-98DE332E372F}" type="presOf" srcId="{0D928591-2175-E64F-B0A1-80C881D873E8}" destId="{BB8E4F1F-FDE4-4D48-8360-699E5F0D1879}" srcOrd="0" destOrd="0" presId="urn:microsoft.com/office/officeart/2005/8/layout/hProcess3"/>
    <dgm:cxn modelId="{157C890F-02FD-4041-A96B-B81FF26EB1E0}" srcId="{0D928591-2175-E64F-B0A1-80C881D873E8}" destId="{27793F7B-79FC-C54F-B01D-EE0D6F0F890A}" srcOrd="0" destOrd="0" parTransId="{8C26ABD9-F8DC-E548-83F0-C2B570B898CB}" sibTransId="{52AA6917-2C78-9641-9F3F-897B8B0F6FA7}"/>
    <dgm:cxn modelId="{F01CB5F0-68A1-3742-8F82-B441E77D4DC0}" type="presOf" srcId="{27793F7B-79FC-C54F-B01D-EE0D6F0F890A}" destId="{581BD048-E0E3-1947-BF95-B8A214657EE0}" srcOrd="0" destOrd="0" presId="urn:microsoft.com/office/officeart/2005/8/layout/hProcess3"/>
    <dgm:cxn modelId="{D2B66A50-F861-3042-82BA-B005DEF124D5}" type="presParOf" srcId="{BB8E4F1F-FDE4-4D48-8360-699E5F0D1879}" destId="{D8FF951D-4B99-5F43-8614-A48EBB407BF2}" srcOrd="0" destOrd="0" presId="urn:microsoft.com/office/officeart/2005/8/layout/hProcess3"/>
    <dgm:cxn modelId="{F4F09BD3-2BDF-0D4D-AA91-B6A4E258C257}" type="presParOf" srcId="{BB8E4F1F-FDE4-4D48-8360-699E5F0D1879}" destId="{73C9A500-F2C1-9A4D-A941-22A42D6A449F}" srcOrd="1" destOrd="0" presId="urn:microsoft.com/office/officeart/2005/8/layout/hProcess3"/>
    <dgm:cxn modelId="{FCFD5762-CC23-794A-9A1D-C6C15ACCF858}" type="presParOf" srcId="{73C9A500-F2C1-9A4D-A941-22A42D6A449F}" destId="{9DEBD524-81EF-1B42-AD2A-A9C04A81C442}" srcOrd="0" destOrd="0" presId="urn:microsoft.com/office/officeart/2005/8/layout/hProcess3"/>
    <dgm:cxn modelId="{ECF12D5E-FAEE-ED4A-A8FA-F44A349B8EA9}" type="presParOf" srcId="{73C9A500-F2C1-9A4D-A941-22A42D6A449F}" destId="{2A113B2F-73D1-1C49-BA67-31728A1AE0EB}" srcOrd="1" destOrd="0" presId="urn:microsoft.com/office/officeart/2005/8/layout/hProcess3"/>
    <dgm:cxn modelId="{12FBCD0E-53E0-DE4D-8071-043BE3C9CC28}" type="presParOf" srcId="{2A113B2F-73D1-1C49-BA67-31728A1AE0EB}" destId="{1E4F1311-1E66-2B46-84AA-436A9C543E25}" srcOrd="0" destOrd="0" presId="urn:microsoft.com/office/officeart/2005/8/layout/hProcess3"/>
    <dgm:cxn modelId="{8C5EBC1C-5722-9A46-BF09-11E7FAB9750D}" type="presParOf" srcId="{2A113B2F-73D1-1C49-BA67-31728A1AE0EB}" destId="{581BD048-E0E3-1947-BF95-B8A214657EE0}" srcOrd="1" destOrd="0" presId="urn:microsoft.com/office/officeart/2005/8/layout/hProcess3"/>
    <dgm:cxn modelId="{C6317FE1-747A-0243-A3B0-A49CC26949CF}" type="presParOf" srcId="{2A113B2F-73D1-1C49-BA67-31728A1AE0EB}" destId="{6C4664AB-2F8F-8749-956F-52B7B257CDA6}" srcOrd="2" destOrd="0" presId="urn:microsoft.com/office/officeart/2005/8/layout/hProcess3"/>
    <dgm:cxn modelId="{9F18FDA9-7C2A-C74B-84F6-CA73755C8C7F}" type="presParOf" srcId="{2A113B2F-73D1-1C49-BA67-31728A1AE0EB}" destId="{F0CB8B25-6851-4D47-8704-AE75D6E12B0F}" srcOrd="3" destOrd="0" presId="urn:microsoft.com/office/officeart/2005/8/layout/hProcess3"/>
    <dgm:cxn modelId="{D9E7E79B-9378-2D4F-BD16-296ECA8476AF}" type="presParOf" srcId="{73C9A500-F2C1-9A4D-A941-22A42D6A449F}" destId="{6BEE459C-11C1-E041-83D4-E5A887FB20D3}" srcOrd="2" destOrd="0" presId="urn:microsoft.com/office/officeart/2005/8/layout/hProcess3"/>
    <dgm:cxn modelId="{782032CC-A397-4445-8D29-B54756BC8008}" type="presParOf" srcId="{73C9A500-F2C1-9A4D-A941-22A42D6A449F}" destId="{262D0BCA-0BD0-CC42-884F-70AF2314C885}" srcOrd="3" destOrd="0" presId="urn:microsoft.com/office/officeart/2005/8/layout/hProcess3"/>
    <dgm:cxn modelId="{1C8CB44E-311B-5E49-8C92-E65EDB53299D}" type="presParOf" srcId="{73C9A500-F2C1-9A4D-A941-22A42D6A449F}" destId="{B61E6C55-04AE-7B42-A34C-29A2E58558C4}" srcOrd="4"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957A23-AFDE-9347-BA98-C51968700C8F}" type="doc">
      <dgm:prSet loTypeId="urn:microsoft.com/office/officeart/2009/layout/CircleArrowProcess" loCatId="" qsTypeId="urn:microsoft.com/office/officeart/2005/8/quickstyle/simple4" qsCatId="simple" csTypeId="urn:microsoft.com/office/officeart/2005/8/colors/colorful4" csCatId="colorful" phldr="1"/>
      <dgm:spPr/>
      <dgm:t>
        <a:bodyPr/>
        <a:lstStyle/>
        <a:p>
          <a:endParaRPr lang="en-US"/>
        </a:p>
      </dgm:t>
    </dgm:pt>
    <dgm:pt modelId="{08ACCBF8-719F-944E-B518-CED4C23915A1}">
      <dgm:prSet phldrT="[Text]"/>
      <dgm:spPr/>
      <dgm:t>
        <a:bodyPr/>
        <a:lstStyle/>
        <a:p>
          <a:r>
            <a:rPr lang="en-US" dirty="0"/>
            <a:t>Surgical  System inputs and processes</a:t>
          </a:r>
        </a:p>
      </dgm:t>
    </dgm:pt>
    <dgm:pt modelId="{FCD247AF-69D5-DA45-B5A0-AE7377715C7D}" type="parTrans" cxnId="{C9EB862F-6068-DB42-B4E6-752B7A81D703}">
      <dgm:prSet/>
      <dgm:spPr/>
      <dgm:t>
        <a:bodyPr/>
        <a:lstStyle/>
        <a:p>
          <a:endParaRPr lang="en-US"/>
        </a:p>
      </dgm:t>
    </dgm:pt>
    <dgm:pt modelId="{C4BCE8D2-3300-134B-AE73-66BA68FB8D27}" type="sibTrans" cxnId="{C9EB862F-6068-DB42-B4E6-752B7A81D703}">
      <dgm:prSet/>
      <dgm:spPr/>
      <dgm:t>
        <a:bodyPr/>
        <a:lstStyle/>
        <a:p>
          <a:endParaRPr lang="en-US"/>
        </a:p>
      </dgm:t>
    </dgm:pt>
    <dgm:pt modelId="{F87555CF-17C6-EB4D-BC50-4998CE70F310}">
      <dgm:prSet phldrT="[Text]"/>
      <dgm:spPr/>
      <dgm:t>
        <a:bodyPr/>
        <a:lstStyle/>
        <a:p>
          <a:r>
            <a:rPr lang="en-US" dirty="0"/>
            <a:t>Surgical System outputs</a:t>
          </a:r>
        </a:p>
      </dgm:t>
    </dgm:pt>
    <dgm:pt modelId="{1F71900A-67A4-F74C-8A18-1A44B1A99A88}" type="parTrans" cxnId="{F689CD93-54CA-8C45-AB83-20A927627279}">
      <dgm:prSet/>
      <dgm:spPr/>
      <dgm:t>
        <a:bodyPr/>
        <a:lstStyle/>
        <a:p>
          <a:endParaRPr lang="en-US"/>
        </a:p>
      </dgm:t>
    </dgm:pt>
    <dgm:pt modelId="{594257E6-AC99-874F-ACE9-232F7E8F9C34}" type="sibTrans" cxnId="{F689CD93-54CA-8C45-AB83-20A927627279}">
      <dgm:prSet/>
      <dgm:spPr/>
      <dgm:t>
        <a:bodyPr/>
        <a:lstStyle/>
        <a:p>
          <a:endParaRPr lang="en-US"/>
        </a:p>
      </dgm:t>
    </dgm:pt>
    <dgm:pt modelId="{9F18F5DB-FB3E-8A4C-BDCA-E1D9820A458E}">
      <dgm:prSet phldrT="[Text]"/>
      <dgm:spPr/>
      <dgm:t>
        <a:bodyPr/>
        <a:lstStyle/>
        <a:p>
          <a:r>
            <a:rPr lang="en-US" dirty="0"/>
            <a:t>Surgical System outcomes</a:t>
          </a:r>
        </a:p>
      </dgm:t>
    </dgm:pt>
    <dgm:pt modelId="{509C117F-3BDF-924C-A994-A8CE11DBF5E9}" type="parTrans" cxnId="{97B8271F-F680-EC48-9AD5-06C40F8F2BC1}">
      <dgm:prSet/>
      <dgm:spPr/>
      <dgm:t>
        <a:bodyPr/>
        <a:lstStyle/>
        <a:p>
          <a:endParaRPr lang="en-US"/>
        </a:p>
      </dgm:t>
    </dgm:pt>
    <dgm:pt modelId="{7D9E6ACD-9BCE-7949-84C9-FB2E61B425EF}" type="sibTrans" cxnId="{97B8271F-F680-EC48-9AD5-06C40F8F2BC1}">
      <dgm:prSet/>
      <dgm:spPr/>
      <dgm:t>
        <a:bodyPr/>
        <a:lstStyle/>
        <a:p>
          <a:endParaRPr lang="en-US"/>
        </a:p>
      </dgm:t>
    </dgm:pt>
    <dgm:pt modelId="{4E88ED01-6BB0-B14B-8109-C2F87FB83C38}">
      <dgm:prSet phldrT="[Text]"/>
      <dgm:spPr/>
      <dgm:t>
        <a:bodyPr/>
        <a:lstStyle/>
        <a:p>
          <a:r>
            <a:rPr lang="en-US" dirty="0"/>
            <a:t>Surgical Outcomes</a:t>
          </a:r>
        </a:p>
      </dgm:t>
    </dgm:pt>
    <dgm:pt modelId="{13BD88F6-64B7-AA44-9C2B-71BBD68CD360}" type="parTrans" cxnId="{77036C0C-D6C2-C249-878E-D93AC679D501}">
      <dgm:prSet/>
      <dgm:spPr/>
      <dgm:t>
        <a:bodyPr/>
        <a:lstStyle/>
        <a:p>
          <a:endParaRPr lang="en-US"/>
        </a:p>
      </dgm:t>
    </dgm:pt>
    <dgm:pt modelId="{AD161181-BB60-5946-A66A-563BEBA4D332}" type="sibTrans" cxnId="{77036C0C-D6C2-C249-878E-D93AC679D501}">
      <dgm:prSet/>
      <dgm:spPr/>
      <dgm:t>
        <a:bodyPr/>
        <a:lstStyle/>
        <a:p>
          <a:endParaRPr lang="en-US"/>
        </a:p>
      </dgm:t>
    </dgm:pt>
    <dgm:pt modelId="{864E72FC-80E4-704F-8D78-8F7BEDCC6ED2}" type="pres">
      <dgm:prSet presAssocID="{CA957A23-AFDE-9347-BA98-C51968700C8F}" presName="Name0" presStyleCnt="0">
        <dgm:presLayoutVars>
          <dgm:chMax val="7"/>
          <dgm:chPref val="7"/>
          <dgm:dir/>
          <dgm:animLvl val="lvl"/>
        </dgm:presLayoutVars>
      </dgm:prSet>
      <dgm:spPr/>
      <dgm:t>
        <a:bodyPr/>
        <a:lstStyle/>
        <a:p>
          <a:endParaRPr lang="en-US"/>
        </a:p>
      </dgm:t>
    </dgm:pt>
    <dgm:pt modelId="{DCF859A7-BFF7-DC4D-B9A2-554A4B43EE60}" type="pres">
      <dgm:prSet presAssocID="{08ACCBF8-719F-944E-B518-CED4C23915A1}" presName="Accent1" presStyleCnt="0"/>
      <dgm:spPr/>
    </dgm:pt>
    <dgm:pt modelId="{00A270F0-1F00-944A-B352-36D5B214180C}" type="pres">
      <dgm:prSet presAssocID="{08ACCBF8-719F-944E-B518-CED4C23915A1}" presName="Accent" presStyleLbl="node1" presStyleIdx="0" presStyleCnt="4" custLinFactNeighborX="0"/>
      <dgm:spPr/>
    </dgm:pt>
    <dgm:pt modelId="{6C56F23D-583F-0C47-8292-7C4EFA883428}" type="pres">
      <dgm:prSet presAssocID="{08ACCBF8-719F-944E-B518-CED4C23915A1}" presName="Parent1" presStyleLbl="revTx" presStyleIdx="0" presStyleCnt="4">
        <dgm:presLayoutVars>
          <dgm:chMax val="1"/>
          <dgm:chPref val="1"/>
          <dgm:bulletEnabled val="1"/>
        </dgm:presLayoutVars>
      </dgm:prSet>
      <dgm:spPr/>
      <dgm:t>
        <a:bodyPr/>
        <a:lstStyle/>
        <a:p>
          <a:endParaRPr lang="en-US"/>
        </a:p>
      </dgm:t>
    </dgm:pt>
    <dgm:pt modelId="{61B7336E-48F5-884F-A471-38846D352FEA}" type="pres">
      <dgm:prSet presAssocID="{F87555CF-17C6-EB4D-BC50-4998CE70F310}" presName="Accent2" presStyleCnt="0"/>
      <dgm:spPr/>
    </dgm:pt>
    <dgm:pt modelId="{D73DFBA8-A0B1-FD40-84CE-BCD62B7F655E}" type="pres">
      <dgm:prSet presAssocID="{F87555CF-17C6-EB4D-BC50-4998CE70F310}" presName="Accent" presStyleLbl="node1" presStyleIdx="1" presStyleCnt="4"/>
      <dgm:spPr/>
    </dgm:pt>
    <dgm:pt modelId="{DEE0BA12-AE51-1744-8560-388AF46DA5DC}" type="pres">
      <dgm:prSet presAssocID="{F87555CF-17C6-EB4D-BC50-4998CE70F310}" presName="Parent2" presStyleLbl="revTx" presStyleIdx="1" presStyleCnt="4">
        <dgm:presLayoutVars>
          <dgm:chMax val="1"/>
          <dgm:chPref val="1"/>
          <dgm:bulletEnabled val="1"/>
        </dgm:presLayoutVars>
      </dgm:prSet>
      <dgm:spPr/>
      <dgm:t>
        <a:bodyPr/>
        <a:lstStyle/>
        <a:p>
          <a:endParaRPr lang="en-US"/>
        </a:p>
      </dgm:t>
    </dgm:pt>
    <dgm:pt modelId="{80FCA0E1-5762-D44E-BFC8-130D9E777BD2}" type="pres">
      <dgm:prSet presAssocID="{9F18F5DB-FB3E-8A4C-BDCA-E1D9820A458E}" presName="Accent3" presStyleCnt="0"/>
      <dgm:spPr/>
    </dgm:pt>
    <dgm:pt modelId="{76BB859B-622F-1848-BA69-F26B91D1FE0D}" type="pres">
      <dgm:prSet presAssocID="{9F18F5DB-FB3E-8A4C-BDCA-E1D9820A458E}" presName="Accent" presStyleLbl="node1" presStyleIdx="2" presStyleCnt="4"/>
      <dgm:spPr/>
    </dgm:pt>
    <dgm:pt modelId="{C9387EA6-7C75-704A-84E4-92AC5B711A8D}" type="pres">
      <dgm:prSet presAssocID="{9F18F5DB-FB3E-8A4C-BDCA-E1D9820A458E}" presName="Parent3" presStyleLbl="revTx" presStyleIdx="2" presStyleCnt="4">
        <dgm:presLayoutVars>
          <dgm:chMax val="1"/>
          <dgm:chPref val="1"/>
          <dgm:bulletEnabled val="1"/>
        </dgm:presLayoutVars>
      </dgm:prSet>
      <dgm:spPr/>
      <dgm:t>
        <a:bodyPr/>
        <a:lstStyle/>
        <a:p>
          <a:endParaRPr lang="en-US"/>
        </a:p>
      </dgm:t>
    </dgm:pt>
    <dgm:pt modelId="{1DE45976-6706-674F-83AC-A19CC0FE7933}" type="pres">
      <dgm:prSet presAssocID="{4E88ED01-6BB0-B14B-8109-C2F87FB83C38}" presName="Accent4" presStyleCnt="0"/>
      <dgm:spPr/>
    </dgm:pt>
    <dgm:pt modelId="{7E0A687D-8E7F-764E-BCC7-732A80AE00C2}" type="pres">
      <dgm:prSet presAssocID="{4E88ED01-6BB0-B14B-8109-C2F87FB83C38}" presName="Accent" presStyleLbl="node1" presStyleIdx="3" presStyleCnt="4"/>
      <dgm:spPr/>
    </dgm:pt>
    <dgm:pt modelId="{2BA02142-65A5-A648-900A-5B78FEC1485D}" type="pres">
      <dgm:prSet presAssocID="{4E88ED01-6BB0-B14B-8109-C2F87FB83C38}" presName="Parent4" presStyleLbl="revTx" presStyleIdx="3" presStyleCnt="4">
        <dgm:presLayoutVars>
          <dgm:chMax val="1"/>
          <dgm:chPref val="1"/>
          <dgm:bulletEnabled val="1"/>
        </dgm:presLayoutVars>
      </dgm:prSet>
      <dgm:spPr/>
      <dgm:t>
        <a:bodyPr/>
        <a:lstStyle/>
        <a:p>
          <a:endParaRPr lang="en-US"/>
        </a:p>
      </dgm:t>
    </dgm:pt>
  </dgm:ptLst>
  <dgm:cxnLst>
    <dgm:cxn modelId="{C9EB862F-6068-DB42-B4E6-752B7A81D703}" srcId="{CA957A23-AFDE-9347-BA98-C51968700C8F}" destId="{08ACCBF8-719F-944E-B518-CED4C23915A1}" srcOrd="0" destOrd="0" parTransId="{FCD247AF-69D5-DA45-B5A0-AE7377715C7D}" sibTransId="{C4BCE8D2-3300-134B-AE73-66BA68FB8D27}"/>
    <dgm:cxn modelId="{9E8574F8-2980-0542-8B95-772111D47E9C}" type="presOf" srcId="{CA957A23-AFDE-9347-BA98-C51968700C8F}" destId="{864E72FC-80E4-704F-8D78-8F7BEDCC6ED2}" srcOrd="0" destOrd="0" presId="urn:microsoft.com/office/officeart/2009/layout/CircleArrowProcess"/>
    <dgm:cxn modelId="{77036C0C-D6C2-C249-878E-D93AC679D501}" srcId="{CA957A23-AFDE-9347-BA98-C51968700C8F}" destId="{4E88ED01-6BB0-B14B-8109-C2F87FB83C38}" srcOrd="3" destOrd="0" parTransId="{13BD88F6-64B7-AA44-9C2B-71BBD68CD360}" sibTransId="{AD161181-BB60-5946-A66A-563BEBA4D332}"/>
    <dgm:cxn modelId="{B5BDFB5F-9568-304C-906B-DF90DE1794B5}" type="presOf" srcId="{4E88ED01-6BB0-B14B-8109-C2F87FB83C38}" destId="{2BA02142-65A5-A648-900A-5B78FEC1485D}" srcOrd="0" destOrd="0" presId="urn:microsoft.com/office/officeart/2009/layout/CircleArrowProcess"/>
    <dgm:cxn modelId="{DB744270-C710-264A-80A2-2E37073F7802}" type="presOf" srcId="{F87555CF-17C6-EB4D-BC50-4998CE70F310}" destId="{DEE0BA12-AE51-1744-8560-388AF46DA5DC}" srcOrd="0" destOrd="0" presId="urn:microsoft.com/office/officeart/2009/layout/CircleArrowProcess"/>
    <dgm:cxn modelId="{F689CD93-54CA-8C45-AB83-20A927627279}" srcId="{CA957A23-AFDE-9347-BA98-C51968700C8F}" destId="{F87555CF-17C6-EB4D-BC50-4998CE70F310}" srcOrd="1" destOrd="0" parTransId="{1F71900A-67A4-F74C-8A18-1A44B1A99A88}" sibTransId="{594257E6-AC99-874F-ACE9-232F7E8F9C34}"/>
    <dgm:cxn modelId="{97B8271F-F680-EC48-9AD5-06C40F8F2BC1}" srcId="{CA957A23-AFDE-9347-BA98-C51968700C8F}" destId="{9F18F5DB-FB3E-8A4C-BDCA-E1D9820A458E}" srcOrd="2" destOrd="0" parTransId="{509C117F-3BDF-924C-A994-A8CE11DBF5E9}" sibTransId="{7D9E6ACD-9BCE-7949-84C9-FB2E61B425EF}"/>
    <dgm:cxn modelId="{5709B74D-DD92-5F47-B985-718702F6BF20}" type="presOf" srcId="{9F18F5DB-FB3E-8A4C-BDCA-E1D9820A458E}" destId="{C9387EA6-7C75-704A-84E4-92AC5B711A8D}" srcOrd="0" destOrd="0" presId="urn:microsoft.com/office/officeart/2009/layout/CircleArrowProcess"/>
    <dgm:cxn modelId="{230EA045-6FB5-5846-BEBE-D34C3D7F104A}" type="presOf" srcId="{08ACCBF8-719F-944E-B518-CED4C23915A1}" destId="{6C56F23D-583F-0C47-8292-7C4EFA883428}" srcOrd="0" destOrd="0" presId="urn:microsoft.com/office/officeart/2009/layout/CircleArrowProcess"/>
    <dgm:cxn modelId="{75B3A06C-81A5-9A49-9951-D4CFA72F2F96}" type="presParOf" srcId="{864E72FC-80E4-704F-8D78-8F7BEDCC6ED2}" destId="{DCF859A7-BFF7-DC4D-B9A2-554A4B43EE60}" srcOrd="0" destOrd="0" presId="urn:microsoft.com/office/officeart/2009/layout/CircleArrowProcess"/>
    <dgm:cxn modelId="{72D315A4-979D-D440-A98D-88AFABDBB7C4}" type="presParOf" srcId="{DCF859A7-BFF7-DC4D-B9A2-554A4B43EE60}" destId="{00A270F0-1F00-944A-B352-36D5B214180C}" srcOrd="0" destOrd="0" presId="urn:microsoft.com/office/officeart/2009/layout/CircleArrowProcess"/>
    <dgm:cxn modelId="{691CFE46-07EC-734C-9D9B-091AC9BFE67C}" type="presParOf" srcId="{864E72FC-80E4-704F-8D78-8F7BEDCC6ED2}" destId="{6C56F23D-583F-0C47-8292-7C4EFA883428}" srcOrd="1" destOrd="0" presId="urn:microsoft.com/office/officeart/2009/layout/CircleArrowProcess"/>
    <dgm:cxn modelId="{B829025E-7BDC-3244-8C12-454E6F215501}" type="presParOf" srcId="{864E72FC-80E4-704F-8D78-8F7BEDCC6ED2}" destId="{61B7336E-48F5-884F-A471-38846D352FEA}" srcOrd="2" destOrd="0" presId="urn:microsoft.com/office/officeart/2009/layout/CircleArrowProcess"/>
    <dgm:cxn modelId="{6E705CB2-BC47-944F-8F17-CAD2D3E4A4E2}" type="presParOf" srcId="{61B7336E-48F5-884F-A471-38846D352FEA}" destId="{D73DFBA8-A0B1-FD40-84CE-BCD62B7F655E}" srcOrd="0" destOrd="0" presId="urn:microsoft.com/office/officeart/2009/layout/CircleArrowProcess"/>
    <dgm:cxn modelId="{360FC325-623C-7A4A-8CF6-9B81BB9810B0}" type="presParOf" srcId="{864E72FC-80E4-704F-8D78-8F7BEDCC6ED2}" destId="{DEE0BA12-AE51-1744-8560-388AF46DA5DC}" srcOrd="3" destOrd="0" presId="urn:microsoft.com/office/officeart/2009/layout/CircleArrowProcess"/>
    <dgm:cxn modelId="{F36ADF13-B9A1-6D4E-B839-5C10662C4B77}" type="presParOf" srcId="{864E72FC-80E4-704F-8D78-8F7BEDCC6ED2}" destId="{80FCA0E1-5762-D44E-BFC8-130D9E777BD2}" srcOrd="4" destOrd="0" presId="urn:microsoft.com/office/officeart/2009/layout/CircleArrowProcess"/>
    <dgm:cxn modelId="{49027D9B-D73E-F948-9BF0-DA040237C824}" type="presParOf" srcId="{80FCA0E1-5762-D44E-BFC8-130D9E777BD2}" destId="{76BB859B-622F-1848-BA69-F26B91D1FE0D}" srcOrd="0" destOrd="0" presId="urn:microsoft.com/office/officeart/2009/layout/CircleArrowProcess"/>
    <dgm:cxn modelId="{E5A40E2E-EDD4-4046-8A1F-203F00658B27}" type="presParOf" srcId="{864E72FC-80E4-704F-8D78-8F7BEDCC6ED2}" destId="{C9387EA6-7C75-704A-84E4-92AC5B711A8D}" srcOrd="5" destOrd="0" presId="urn:microsoft.com/office/officeart/2009/layout/CircleArrowProcess"/>
    <dgm:cxn modelId="{0C3FF515-9BFF-EB4C-8F9C-33A88F7ACB27}" type="presParOf" srcId="{864E72FC-80E4-704F-8D78-8F7BEDCC6ED2}" destId="{1DE45976-6706-674F-83AC-A19CC0FE7933}" srcOrd="6" destOrd="0" presId="urn:microsoft.com/office/officeart/2009/layout/CircleArrowProcess"/>
    <dgm:cxn modelId="{1FCF110B-C950-604F-A745-B12EF67A3539}" type="presParOf" srcId="{1DE45976-6706-674F-83AC-A19CC0FE7933}" destId="{7E0A687D-8E7F-764E-BCC7-732A80AE00C2}" srcOrd="0" destOrd="0" presId="urn:microsoft.com/office/officeart/2009/layout/CircleArrowProcess"/>
    <dgm:cxn modelId="{B575E87D-2A16-9F42-94CA-509C464BEDD8}" type="presParOf" srcId="{864E72FC-80E4-704F-8D78-8F7BEDCC6ED2}" destId="{2BA02142-65A5-A648-900A-5B78FEC1485D}"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E60CA6-53F6-234C-B497-676B71A1B420}" type="doc">
      <dgm:prSet loTypeId="urn:microsoft.com/office/officeart/2005/8/layout/radial2" loCatId="" qsTypeId="urn:microsoft.com/office/officeart/2005/8/quickstyle/simple4" qsCatId="simple" csTypeId="urn:microsoft.com/office/officeart/2005/8/colors/colorful1" csCatId="colorful" phldr="1"/>
      <dgm:spPr/>
      <dgm:t>
        <a:bodyPr/>
        <a:lstStyle/>
        <a:p>
          <a:endParaRPr lang="en-US"/>
        </a:p>
      </dgm:t>
    </dgm:pt>
    <dgm:pt modelId="{8899F072-D661-A34A-94EE-C8317160C6D7}">
      <dgm:prSet phldrT="[Text]" custT="1"/>
      <dgm:spPr/>
      <dgm:t>
        <a:bodyPr/>
        <a:lstStyle/>
        <a:p>
          <a:r>
            <a:rPr lang="en-US" sz="1100" dirty="0"/>
            <a:t>Service Delivery</a:t>
          </a:r>
        </a:p>
      </dgm:t>
    </dgm:pt>
    <dgm:pt modelId="{4A3721F1-C774-4B4E-9463-C555A321EEF8}" type="parTrans" cxnId="{04DCA653-64F6-4846-912C-41D9F7202058}">
      <dgm:prSet/>
      <dgm:spPr/>
      <dgm:t>
        <a:bodyPr/>
        <a:lstStyle/>
        <a:p>
          <a:endParaRPr lang="en-US"/>
        </a:p>
      </dgm:t>
    </dgm:pt>
    <dgm:pt modelId="{9F3EC526-D93C-A547-BADB-28EFC71C99BE}" type="sibTrans" cxnId="{04DCA653-64F6-4846-912C-41D9F7202058}">
      <dgm:prSet/>
      <dgm:spPr/>
      <dgm:t>
        <a:bodyPr/>
        <a:lstStyle/>
        <a:p>
          <a:endParaRPr lang="en-US"/>
        </a:p>
      </dgm:t>
    </dgm:pt>
    <dgm:pt modelId="{5CC4B675-6E47-A741-A804-EE22F67628F4}">
      <dgm:prSet phldrT="[Text]" custT="1"/>
      <dgm:spPr/>
      <dgm:t>
        <a:bodyPr/>
        <a:lstStyle/>
        <a:p>
          <a:r>
            <a:rPr lang="en-US" sz="1100" dirty="0"/>
            <a:t>Workforce</a:t>
          </a:r>
        </a:p>
      </dgm:t>
    </dgm:pt>
    <dgm:pt modelId="{3723AFEF-16E9-ED46-9F96-AD3BEB0202A4}" type="parTrans" cxnId="{FF4950B4-F510-2E47-88EE-A65F99137BE8}">
      <dgm:prSet/>
      <dgm:spPr/>
      <dgm:t>
        <a:bodyPr/>
        <a:lstStyle/>
        <a:p>
          <a:endParaRPr lang="en-US"/>
        </a:p>
      </dgm:t>
    </dgm:pt>
    <dgm:pt modelId="{42004031-620E-7344-A308-173E73104293}" type="sibTrans" cxnId="{FF4950B4-F510-2E47-88EE-A65F99137BE8}">
      <dgm:prSet/>
      <dgm:spPr/>
      <dgm:t>
        <a:bodyPr/>
        <a:lstStyle/>
        <a:p>
          <a:endParaRPr lang="en-US"/>
        </a:p>
      </dgm:t>
    </dgm:pt>
    <dgm:pt modelId="{6B60E21A-C390-9E42-8919-FF905B9040CE}">
      <dgm:prSet phldrT="[Text]" custT="1"/>
      <dgm:spPr/>
      <dgm:t>
        <a:bodyPr/>
        <a:lstStyle/>
        <a:p>
          <a:r>
            <a:rPr lang="en-US" sz="1100" dirty="0"/>
            <a:t>Finance</a:t>
          </a:r>
        </a:p>
      </dgm:t>
    </dgm:pt>
    <dgm:pt modelId="{1489C208-B158-8F49-8B54-94DBB5F703E6}" type="parTrans" cxnId="{D4AFF650-B87F-F541-B760-F3F71D106876}">
      <dgm:prSet/>
      <dgm:spPr/>
      <dgm:t>
        <a:bodyPr/>
        <a:lstStyle/>
        <a:p>
          <a:endParaRPr lang="en-US"/>
        </a:p>
      </dgm:t>
    </dgm:pt>
    <dgm:pt modelId="{9F110525-ED83-EB47-BA8B-0BF63D18D6E2}" type="sibTrans" cxnId="{D4AFF650-B87F-F541-B760-F3F71D106876}">
      <dgm:prSet/>
      <dgm:spPr/>
      <dgm:t>
        <a:bodyPr/>
        <a:lstStyle/>
        <a:p>
          <a:endParaRPr lang="en-US"/>
        </a:p>
      </dgm:t>
    </dgm:pt>
    <dgm:pt modelId="{EA7C04C8-6E12-408D-956D-56CF5CB5D9C4}">
      <dgm:prSet phldrT="[Text]" custT="1"/>
      <dgm:spPr/>
      <dgm:t>
        <a:bodyPr/>
        <a:lstStyle/>
        <a:p>
          <a:r>
            <a:rPr lang="en-US" sz="1100" dirty="0"/>
            <a:t>infrastructure</a:t>
          </a:r>
        </a:p>
      </dgm:t>
    </dgm:pt>
    <dgm:pt modelId="{E6B34A06-1E2D-4DA6-A985-212D5003F43D}" type="parTrans" cxnId="{0CB58807-162B-4217-A93E-290715275D92}">
      <dgm:prSet/>
      <dgm:spPr/>
      <dgm:t>
        <a:bodyPr/>
        <a:lstStyle/>
        <a:p>
          <a:endParaRPr lang="en-US"/>
        </a:p>
      </dgm:t>
    </dgm:pt>
    <dgm:pt modelId="{B74CD98F-45EE-4E4B-A537-FF602AFAF497}" type="sibTrans" cxnId="{0CB58807-162B-4217-A93E-290715275D92}">
      <dgm:prSet/>
      <dgm:spPr/>
      <dgm:t>
        <a:bodyPr/>
        <a:lstStyle/>
        <a:p>
          <a:endParaRPr lang="en-US"/>
        </a:p>
      </dgm:t>
    </dgm:pt>
    <dgm:pt modelId="{093196E9-8925-4A04-9A41-88C536D8EC48}">
      <dgm:prSet phldrT="[Text]" custT="1"/>
      <dgm:spPr/>
      <dgm:t>
        <a:bodyPr/>
        <a:lstStyle/>
        <a:p>
          <a:r>
            <a:rPr lang="en-US" sz="1100" baseline="0" dirty="0"/>
            <a:t>Information Management</a:t>
          </a:r>
          <a:endParaRPr lang="en-US" sz="1100" dirty="0"/>
        </a:p>
      </dgm:t>
    </dgm:pt>
    <dgm:pt modelId="{BDB61C59-CC9D-4FAF-9FDC-81C1CB9609CD}" type="parTrans" cxnId="{45B3ECDD-DC9D-46D2-9CE1-F6B7A4771243}">
      <dgm:prSet/>
      <dgm:spPr/>
      <dgm:t>
        <a:bodyPr/>
        <a:lstStyle/>
        <a:p>
          <a:endParaRPr lang="en-US"/>
        </a:p>
      </dgm:t>
    </dgm:pt>
    <dgm:pt modelId="{C7B9BE0A-E2AF-4BCE-B717-50E1D21EF2E8}" type="sibTrans" cxnId="{45B3ECDD-DC9D-46D2-9CE1-F6B7A4771243}">
      <dgm:prSet/>
      <dgm:spPr/>
      <dgm:t>
        <a:bodyPr/>
        <a:lstStyle/>
        <a:p>
          <a:endParaRPr lang="en-US"/>
        </a:p>
      </dgm:t>
    </dgm:pt>
    <dgm:pt modelId="{2753F3C2-656A-7345-A09C-AD437F2CD2E6}">
      <dgm:prSet phldrT="[Text]" custT="1"/>
      <dgm:spPr/>
      <dgm:t>
        <a:bodyPr/>
        <a:lstStyle/>
        <a:p>
          <a:r>
            <a:rPr lang="en-US" sz="1100" dirty="0"/>
            <a:t>Governance</a:t>
          </a:r>
        </a:p>
      </dgm:t>
    </dgm:pt>
    <dgm:pt modelId="{2BF3E02F-C7C8-1347-93FD-53A1A1110C8C}" type="parTrans" cxnId="{D3FF7376-B576-174E-AA81-16F3DFA45388}">
      <dgm:prSet/>
      <dgm:spPr/>
      <dgm:t>
        <a:bodyPr/>
        <a:lstStyle/>
        <a:p>
          <a:endParaRPr lang="en-US"/>
        </a:p>
      </dgm:t>
    </dgm:pt>
    <dgm:pt modelId="{EFE4F3AD-88D3-064E-9EFF-709D85BEFF3B}" type="sibTrans" cxnId="{D3FF7376-B576-174E-AA81-16F3DFA45388}">
      <dgm:prSet/>
      <dgm:spPr/>
      <dgm:t>
        <a:bodyPr/>
        <a:lstStyle/>
        <a:p>
          <a:endParaRPr lang="en-US"/>
        </a:p>
      </dgm:t>
    </dgm:pt>
    <dgm:pt modelId="{C604DE29-0F59-3845-8C2D-D4F386203403}" type="pres">
      <dgm:prSet presAssocID="{D6E60CA6-53F6-234C-B497-676B71A1B420}" presName="composite" presStyleCnt="0">
        <dgm:presLayoutVars>
          <dgm:chMax val="5"/>
          <dgm:dir/>
          <dgm:animLvl val="ctr"/>
          <dgm:resizeHandles val="exact"/>
        </dgm:presLayoutVars>
      </dgm:prSet>
      <dgm:spPr/>
      <dgm:t>
        <a:bodyPr/>
        <a:lstStyle/>
        <a:p>
          <a:endParaRPr lang="en-US"/>
        </a:p>
      </dgm:t>
    </dgm:pt>
    <dgm:pt modelId="{27203A89-D60C-C943-9126-E0F0525E050E}" type="pres">
      <dgm:prSet presAssocID="{D6E60CA6-53F6-234C-B497-676B71A1B420}" presName="cycle" presStyleCnt="0"/>
      <dgm:spPr/>
    </dgm:pt>
    <dgm:pt modelId="{894B505A-F555-7548-90F4-26FC4B6EAC79}" type="pres">
      <dgm:prSet presAssocID="{D6E60CA6-53F6-234C-B497-676B71A1B420}" presName="centerShape" presStyleCnt="0"/>
      <dgm:spPr/>
    </dgm:pt>
    <dgm:pt modelId="{F51C0400-2130-3B42-983D-EE1B0D9E769F}" type="pres">
      <dgm:prSet presAssocID="{D6E60CA6-53F6-234C-B497-676B71A1B420}" presName="connSite" presStyleLbl="node1" presStyleIdx="0" presStyleCnt="7"/>
      <dgm:spPr/>
    </dgm:pt>
    <dgm:pt modelId="{B6FB8F61-BF88-514C-B723-BB796DB33ECB}" type="pres">
      <dgm:prSet presAssocID="{D6E60CA6-53F6-234C-B497-676B71A1B420}" presName="visible" presStyleLbl="node1" presStyleIdx="0" presStyleCnt="7"/>
      <dgm:spPr/>
    </dgm:pt>
    <dgm:pt modelId="{6D41A709-FCAC-D348-92D3-2DBF39D3B896}" type="pres">
      <dgm:prSet presAssocID="{4A3721F1-C774-4B4E-9463-C555A321EEF8}" presName="Name25" presStyleLbl="parChTrans1D1" presStyleIdx="0" presStyleCnt="6"/>
      <dgm:spPr/>
      <dgm:t>
        <a:bodyPr/>
        <a:lstStyle/>
        <a:p>
          <a:endParaRPr lang="en-US"/>
        </a:p>
      </dgm:t>
    </dgm:pt>
    <dgm:pt modelId="{83F0BEFC-73AC-7245-8197-F66A9208553D}" type="pres">
      <dgm:prSet presAssocID="{8899F072-D661-A34A-94EE-C8317160C6D7}" presName="node" presStyleCnt="0"/>
      <dgm:spPr/>
    </dgm:pt>
    <dgm:pt modelId="{E61BF234-592E-AC4A-BD4C-9F549FCCC089}" type="pres">
      <dgm:prSet presAssocID="{8899F072-D661-A34A-94EE-C8317160C6D7}" presName="parentNode" presStyleLbl="node1" presStyleIdx="1" presStyleCnt="7" custScaleX="145567" custScaleY="141697">
        <dgm:presLayoutVars>
          <dgm:chMax val="1"/>
          <dgm:bulletEnabled val="1"/>
        </dgm:presLayoutVars>
      </dgm:prSet>
      <dgm:spPr/>
      <dgm:t>
        <a:bodyPr/>
        <a:lstStyle/>
        <a:p>
          <a:endParaRPr lang="en-US"/>
        </a:p>
      </dgm:t>
    </dgm:pt>
    <dgm:pt modelId="{40CA4C85-7BC6-3543-AE26-392A05FCE6BE}" type="pres">
      <dgm:prSet presAssocID="{8899F072-D661-A34A-94EE-C8317160C6D7}" presName="childNode" presStyleLbl="revTx" presStyleIdx="0" presStyleCnt="0">
        <dgm:presLayoutVars>
          <dgm:bulletEnabled val="1"/>
        </dgm:presLayoutVars>
      </dgm:prSet>
      <dgm:spPr/>
    </dgm:pt>
    <dgm:pt modelId="{3FB5338F-4924-4934-861B-A59E06CC1BEA}" type="pres">
      <dgm:prSet presAssocID="{E6B34A06-1E2D-4DA6-A985-212D5003F43D}" presName="Name25" presStyleLbl="parChTrans1D1" presStyleIdx="1" presStyleCnt="6"/>
      <dgm:spPr/>
      <dgm:t>
        <a:bodyPr/>
        <a:lstStyle/>
        <a:p>
          <a:endParaRPr lang="en-US"/>
        </a:p>
      </dgm:t>
    </dgm:pt>
    <dgm:pt modelId="{D09C4056-8A9E-4F30-AB96-025379AF5A2D}" type="pres">
      <dgm:prSet presAssocID="{EA7C04C8-6E12-408D-956D-56CF5CB5D9C4}" presName="node" presStyleCnt="0"/>
      <dgm:spPr/>
    </dgm:pt>
    <dgm:pt modelId="{2A90B659-86EA-4EB9-A745-B4E35830A829}" type="pres">
      <dgm:prSet presAssocID="{EA7C04C8-6E12-408D-956D-56CF5CB5D9C4}" presName="parentNode" presStyleLbl="node1" presStyleIdx="2" presStyleCnt="7" custScaleX="153457" custScaleY="141697">
        <dgm:presLayoutVars>
          <dgm:chMax val="1"/>
          <dgm:bulletEnabled val="1"/>
        </dgm:presLayoutVars>
      </dgm:prSet>
      <dgm:spPr/>
      <dgm:t>
        <a:bodyPr/>
        <a:lstStyle/>
        <a:p>
          <a:endParaRPr lang="en-US"/>
        </a:p>
      </dgm:t>
    </dgm:pt>
    <dgm:pt modelId="{A4E34DA1-7400-44D3-AB5E-92755C52D3D7}" type="pres">
      <dgm:prSet presAssocID="{EA7C04C8-6E12-408D-956D-56CF5CB5D9C4}" presName="childNode" presStyleLbl="revTx" presStyleIdx="0" presStyleCnt="0">
        <dgm:presLayoutVars>
          <dgm:bulletEnabled val="1"/>
        </dgm:presLayoutVars>
      </dgm:prSet>
      <dgm:spPr/>
    </dgm:pt>
    <dgm:pt modelId="{E1CCAD39-AF90-6543-88E1-F49BCC1483C3}" type="pres">
      <dgm:prSet presAssocID="{3723AFEF-16E9-ED46-9F96-AD3BEB0202A4}" presName="Name25" presStyleLbl="parChTrans1D1" presStyleIdx="2" presStyleCnt="6"/>
      <dgm:spPr/>
      <dgm:t>
        <a:bodyPr/>
        <a:lstStyle/>
        <a:p>
          <a:endParaRPr lang="en-US"/>
        </a:p>
      </dgm:t>
    </dgm:pt>
    <dgm:pt modelId="{FBBA53CE-27FC-2148-B125-803A89693A39}" type="pres">
      <dgm:prSet presAssocID="{5CC4B675-6E47-A741-A804-EE22F67628F4}" presName="node" presStyleCnt="0"/>
      <dgm:spPr/>
    </dgm:pt>
    <dgm:pt modelId="{D0393701-F45D-6E44-9288-98CDD8D1A3C2}" type="pres">
      <dgm:prSet presAssocID="{5CC4B675-6E47-A741-A804-EE22F67628F4}" presName="parentNode" presStyleLbl="node1" presStyleIdx="3" presStyleCnt="7" custScaleX="145567" custScaleY="141697">
        <dgm:presLayoutVars>
          <dgm:chMax val="1"/>
          <dgm:bulletEnabled val="1"/>
        </dgm:presLayoutVars>
      </dgm:prSet>
      <dgm:spPr/>
      <dgm:t>
        <a:bodyPr/>
        <a:lstStyle/>
        <a:p>
          <a:endParaRPr lang="en-US"/>
        </a:p>
      </dgm:t>
    </dgm:pt>
    <dgm:pt modelId="{CC65412D-057F-4941-B53E-434473E6FDAC}" type="pres">
      <dgm:prSet presAssocID="{5CC4B675-6E47-A741-A804-EE22F67628F4}" presName="childNode" presStyleLbl="revTx" presStyleIdx="0" presStyleCnt="0">
        <dgm:presLayoutVars>
          <dgm:bulletEnabled val="1"/>
        </dgm:presLayoutVars>
      </dgm:prSet>
      <dgm:spPr/>
    </dgm:pt>
    <dgm:pt modelId="{217C29F6-B43D-834F-8FBE-907E103B54FA}" type="pres">
      <dgm:prSet presAssocID="{1489C208-B158-8F49-8B54-94DBB5F703E6}" presName="Name25" presStyleLbl="parChTrans1D1" presStyleIdx="3" presStyleCnt="6"/>
      <dgm:spPr/>
      <dgm:t>
        <a:bodyPr/>
        <a:lstStyle/>
        <a:p>
          <a:endParaRPr lang="en-US"/>
        </a:p>
      </dgm:t>
    </dgm:pt>
    <dgm:pt modelId="{D44BFF4A-9648-9746-A7B2-52790164DC1B}" type="pres">
      <dgm:prSet presAssocID="{6B60E21A-C390-9E42-8919-FF905B9040CE}" presName="node" presStyleCnt="0"/>
      <dgm:spPr/>
    </dgm:pt>
    <dgm:pt modelId="{D2182C4B-9F96-EF49-8D45-16B8803A341B}" type="pres">
      <dgm:prSet presAssocID="{6B60E21A-C390-9E42-8919-FF905B9040CE}" presName="parentNode" presStyleLbl="node1" presStyleIdx="4" presStyleCnt="7" custScaleX="145567" custScaleY="141697">
        <dgm:presLayoutVars>
          <dgm:chMax val="1"/>
          <dgm:bulletEnabled val="1"/>
        </dgm:presLayoutVars>
      </dgm:prSet>
      <dgm:spPr/>
      <dgm:t>
        <a:bodyPr/>
        <a:lstStyle/>
        <a:p>
          <a:endParaRPr lang="en-US"/>
        </a:p>
      </dgm:t>
    </dgm:pt>
    <dgm:pt modelId="{C0C505D1-461B-864D-A2AB-4E7AD4E760DD}" type="pres">
      <dgm:prSet presAssocID="{6B60E21A-C390-9E42-8919-FF905B9040CE}" presName="childNode" presStyleLbl="revTx" presStyleIdx="0" presStyleCnt="0">
        <dgm:presLayoutVars>
          <dgm:bulletEnabled val="1"/>
        </dgm:presLayoutVars>
      </dgm:prSet>
      <dgm:spPr/>
    </dgm:pt>
    <dgm:pt modelId="{41C9C0B9-FA6B-4A67-B476-BF9B7129BE23}" type="pres">
      <dgm:prSet presAssocID="{BDB61C59-CC9D-4FAF-9FDC-81C1CB9609CD}" presName="Name25" presStyleLbl="parChTrans1D1" presStyleIdx="4" presStyleCnt="6"/>
      <dgm:spPr/>
      <dgm:t>
        <a:bodyPr/>
        <a:lstStyle/>
        <a:p>
          <a:endParaRPr lang="en-US"/>
        </a:p>
      </dgm:t>
    </dgm:pt>
    <dgm:pt modelId="{053B2BD6-D63F-41C8-8639-E9109A30AAEA}" type="pres">
      <dgm:prSet presAssocID="{093196E9-8925-4A04-9A41-88C536D8EC48}" presName="node" presStyleCnt="0"/>
      <dgm:spPr/>
    </dgm:pt>
    <dgm:pt modelId="{1754D8F0-9BE8-46F7-91C1-A6D001C3B231}" type="pres">
      <dgm:prSet presAssocID="{093196E9-8925-4A04-9A41-88C536D8EC48}" presName="parentNode" presStyleLbl="node1" presStyleIdx="5" presStyleCnt="7" custScaleX="147302" custScaleY="141697">
        <dgm:presLayoutVars>
          <dgm:chMax val="1"/>
          <dgm:bulletEnabled val="1"/>
        </dgm:presLayoutVars>
      </dgm:prSet>
      <dgm:spPr/>
      <dgm:t>
        <a:bodyPr/>
        <a:lstStyle/>
        <a:p>
          <a:endParaRPr lang="en-US"/>
        </a:p>
      </dgm:t>
    </dgm:pt>
    <dgm:pt modelId="{8085E901-A660-4CA3-A0AA-8921323D15B6}" type="pres">
      <dgm:prSet presAssocID="{093196E9-8925-4A04-9A41-88C536D8EC48}" presName="childNode" presStyleLbl="revTx" presStyleIdx="0" presStyleCnt="0">
        <dgm:presLayoutVars>
          <dgm:bulletEnabled val="1"/>
        </dgm:presLayoutVars>
      </dgm:prSet>
      <dgm:spPr/>
    </dgm:pt>
    <dgm:pt modelId="{E0762019-4D88-544D-BAF9-7E7BC43ABA78}" type="pres">
      <dgm:prSet presAssocID="{2BF3E02F-C7C8-1347-93FD-53A1A1110C8C}" presName="Name25" presStyleLbl="parChTrans1D1" presStyleIdx="5" presStyleCnt="6"/>
      <dgm:spPr/>
      <dgm:t>
        <a:bodyPr/>
        <a:lstStyle/>
        <a:p>
          <a:endParaRPr lang="en-US"/>
        </a:p>
      </dgm:t>
    </dgm:pt>
    <dgm:pt modelId="{4A795296-5E64-884A-8130-C53298BBEF2A}" type="pres">
      <dgm:prSet presAssocID="{2753F3C2-656A-7345-A09C-AD437F2CD2E6}" presName="node" presStyleCnt="0"/>
      <dgm:spPr/>
    </dgm:pt>
    <dgm:pt modelId="{F48C0219-E29C-3C45-887D-0B7822434D4D}" type="pres">
      <dgm:prSet presAssocID="{2753F3C2-656A-7345-A09C-AD437F2CD2E6}" presName="parentNode" presStyleLbl="node1" presStyleIdx="6" presStyleCnt="7" custScaleX="145567" custScaleY="141697">
        <dgm:presLayoutVars>
          <dgm:chMax val="1"/>
          <dgm:bulletEnabled val="1"/>
        </dgm:presLayoutVars>
      </dgm:prSet>
      <dgm:spPr/>
      <dgm:t>
        <a:bodyPr/>
        <a:lstStyle/>
        <a:p>
          <a:endParaRPr lang="en-US"/>
        </a:p>
      </dgm:t>
    </dgm:pt>
    <dgm:pt modelId="{A63A33D2-3EDD-E745-BE9B-94B67EC5221A}" type="pres">
      <dgm:prSet presAssocID="{2753F3C2-656A-7345-A09C-AD437F2CD2E6}" presName="childNode" presStyleLbl="revTx" presStyleIdx="0" presStyleCnt="0">
        <dgm:presLayoutVars>
          <dgm:bulletEnabled val="1"/>
        </dgm:presLayoutVars>
      </dgm:prSet>
      <dgm:spPr/>
    </dgm:pt>
  </dgm:ptLst>
  <dgm:cxnLst>
    <dgm:cxn modelId="{1A280FFA-9929-EE42-B942-998F522B4ABA}" type="presOf" srcId="{5CC4B675-6E47-A741-A804-EE22F67628F4}" destId="{D0393701-F45D-6E44-9288-98CDD8D1A3C2}" srcOrd="0" destOrd="0" presId="urn:microsoft.com/office/officeart/2005/8/layout/radial2"/>
    <dgm:cxn modelId="{8AC9D52E-D54D-4B4F-B8C4-C1B13D4A6917}" type="presOf" srcId="{2753F3C2-656A-7345-A09C-AD437F2CD2E6}" destId="{F48C0219-E29C-3C45-887D-0B7822434D4D}" srcOrd="0" destOrd="0" presId="urn:microsoft.com/office/officeart/2005/8/layout/radial2"/>
    <dgm:cxn modelId="{D4AFF650-B87F-F541-B760-F3F71D106876}" srcId="{D6E60CA6-53F6-234C-B497-676B71A1B420}" destId="{6B60E21A-C390-9E42-8919-FF905B9040CE}" srcOrd="3" destOrd="0" parTransId="{1489C208-B158-8F49-8B54-94DBB5F703E6}" sibTransId="{9F110525-ED83-EB47-BA8B-0BF63D18D6E2}"/>
    <dgm:cxn modelId="{C8952032-CA51-494A-9ADE-A69F4218ADC5}" type="presOf" srcId="{EA7C04C8-6E12-408D-956D-56CF5CB5D9C4}" destId="{2A90B659-86EA-4EB9-A745-B4E35830A829}" srcOrd="0" destOrd="0" presId="urn:microsoft.com/office/officeart/2005/8/layout/radial2"/>
    <dgm:cxn modelId="{0CB58807-162B-4217-A93E-290715275D92}" srcId="{D6E60CA6-53F6-234C-B497-676B71A1B420}" destId="{EA7C04C8-6E12-408D-956D-56CF5CB5D9C4}" srcOrd="1" destOrd="0" parTransId="{E6B34A06-1E2D-4DA6-A985-212D5003F43D}" sibTransId="{B74CD98F-45EE-4E4B-A537-FF602AFAF497}"/>
    <dgm:cxn modelId="{24D0B9BE-8344-D14C-B19E-CF52F3C8F0E8}" type="presOf" srcId="{D6E60CA6-53F6-234C-B497-676B71A1B420}" destId="{C604DE29-0F59-3845-8C2D-D4F386203403}" srcOrd="0" destOrd="0" presId="urn:microsoft.com/office/officeart/2005/8/layout/radial2"/>
    <dgm:cxn modelId="{505CADD1-B687-1A4C-841B-CF9FD5432174}" type="presOf" srcId="{3723AFEF-16E9-ED46-9F96-AD3BEB0202A4}" destId="{E1CCAD39-AF90-6543-88E1-F49BCC1483C3}" srcOrd="0" destOrd="0" presId="urn:microsoft.com/office/officeart/2005/8/layout/radial2"/>
    <dgm:cxn modelId="{B007B079-2742-D342-858A-9D9B8C293636}" type="presOf" srcId="{6B60E21A-C390-9E42-8919-FF905B9040CE}" destId="{D2182C4B-9F96-EF49-8D45-16B8803A341B}" srcOrd="0" destOrd="0" presId="urn:microsoft.com/office/officeart/2005/8/layout/radial2"/>
    <dgm:cxn modelId="{6A37850F-2FD2-9D47-B20A-90B15880C38B}" type="presOf" srcId="{8899F072-D661-A34A-94EE-C8317160C6D7}" destId="{E61BF234-592E-AC4A-BD4C-9F549FCCC089}" srcOrd="0" destOrd="0" presId="urn:microsoft.com/office/officeart/2005/8/layout/radial2"/>
    <dgm:cxn modelId="{035DD8F0-DA8F-F04F-8D74-3FF18933EB38}" type="presOf" srcId="{4A3721F1-C774-4B4E-9463-C555A321EEF8}" destId="{6D41A709-FCAC-D348-92D3-2DBF39D3B896}" srcOrd="0" destOrd="0" presId="urn:microsoft.com/office/officeart/2005/8/layout/radial2"/>
    <dgm:cxn modelId="{61137160-01B6-384C-9DA3-0B881DE4F83C}" type="presOf" srcId="{2BF3E02F-C7C8-1347-93FD-53A1A1110C8C}" destId="{E0762019-4D88-544D-BAF9-7E7BC43ABA78}" srcOrd="0" destOrd="0" presId="urn:microsoft.com/office/officeart/2005/8/layout/radial2"/>
    <dgm:cxn modelId="{8C140CC2-8E47-5843-BD31-67AD8CD85ADB}" type="presOf" srcId="{E6B34A06-1E2D-4DA6-A985-212D5003F43D}" destId="{3FB5338F-4924-4934-861B-A59E06CC1BEA}" srcOrd="0" destOrd="0" presId="urn:microsoft.com/office/officeart/2005/8/layout/radial2"/>
    <dgm:cxn modelId="{72FA28F1-2A98-794F-911B-2C752DEAE76F}" type="presOf" srcId="{BDB61C59-CC9D-4FAF-9FDC-81C1CB9609CD}" destId="{41C9C0B9-FA6B-4A67-B476-BF9B7129BE23}" srcOrd="0" destOrd="0" presId="urn:microsoft.com/office/officeart/2005/8/layout/radial2"/>
    <dgm:cxn modelId="{FF4950B4-F510-2E47-88EE-A65F99137BE8}" srcId="{D6E60CA6-53F6-234C-B497-676B71A1B420}" destId="{5CC4B675-6E47-A741-A804-EE22F67628F4}" srcOrd="2" destOrd="0" parTransId="{3723AFEF-16E9-ED46-9F96-AD3BEB0202A4}" sibTransId="{42004031-620E-7344-A308-173E73104293}"/>
    <dgm:cxn modelId="{5F3EA4E8-C4E3-9242-85D7-7D37A001D3BA}" type="presOf" srcId="{093196E9-8925-4A04-9A41-88C536D8EC48}" destId="{1754D8F0-9BE8-46F7-91C1-A6D001C3B231}" srcOrd="0" destOrd="0" presId="urn:microsoft.com/office/officeart/2005/8/layout/radial2"/>
    <dgm:cxn modelId="{D3FF7376-B576-174E-AA81-16F3DFA45388}" srcId="{D6E60CA6-53F6-234C-B497-676B71A1B420}" destId="{2753F3C2-656A-7345-A09C-AD437F2CD2E6}" srcOrd="5" destOrd="0" parTransId="{2BF3E02F-C7C8-1347-93FD-53A1A1110C8C}" sibTransId="{EFE4F3AD-88D3-064E-9EFF-709D85BEFF3B}"/>
    <dgm:cxn modelId="{1CA2858B-0AED-5C46-B8B0-B9DAA3221069}" type="presOf" srcId="{1489C208-B158-8F49-8B54-94DBB5F703E6}" destId="{217C29F6-B43D-834F-8FBE-907E103B54FA}" srcOrd="0" destOrd="0" presId="urn:microsoft.com/office/officeart/2005/8/layout/radial2"/>
    <dgm:cxn modelId="{04DCA653-64F6-4846-912C-41D9F7202058}" srcId="{D6E60CA6-53F6-234C-B497-676B71A1B420}" destId="{8899F072-D661-A34A-94EE-C8317160C6D7}" srcOrd="0" destOrd="0" parTransId="{4A3721F1-C774-4B4E-9463-C555A321EEF8}" sibTransId="{9F3EC526-D93C-A547-BADB-28EFC71C99BE}"/>
    <dgm:cxn modelId="{45B3ECDD-DC9D-46D2-9CE1-F6B7A4771243}" srcId="{D6E60CA6-53F6-234C-B497-676B71A1B420}" destId="{093196E9-8925-4A04-9A41-88C536D8EC48}" srcOrd="4" destOrd="0" parTransId="{BDB61C59-CC9D-4FAF-9FDC-81C1CB9609CD}" sibTransId="{C7B9BE0A-E2AF-4BCE-B717-50E1D21EF2E8}"/>
    <dgm:cxn modelId="{8DFC4A0D-87AF-DA4E-9404-CD01C3B30501}" type="presParOf" srcId="{C604DE29-0F59-3845-8C2D-D4F386203403}" destId="{27203A89-D60C-C943-9126-E0F0525E050E}" srcOrd="0" destOrd="0" presId="urn:microsoft.com/office/officeart/2005/8/layout/radial2"/>
    <dgm:cxn modelId="{6EE7091C-6889-8648-A370-640ECDA2A906}" type="presParOf" srcId="{27203A89-D60C-C943-9126-E0F0525E050E}" destId="{894B505A-F555-7548-90F4-26FC4B6EAC79}" srcOrd="0" destOrd="0" presId="urn:microsoft.com/office/officeart/2005/8/layout/radial2"/>
    <dgm:cxn modelId="{3A87C644-3AA9-374D-8125-D60C9013086F}" type="presParOf" srcId="{894B505A-F555-7548-90F4-26FC4B6EAC79}" destId="{F51C0400-2130-3B42-983D-EE1B0D9E769F}" srcOrd="0" destOrd="0" presId="urn:microsoft.com/office/officeart/2005/8/layout/radial2"/>
    <dgm:cxn modelId="{2F95BF00-24A6-674B-9C88-83281BA5F004}" type="presParOf" srcId="{894B505A-F555-7548-90F4-26FC4B6EAC79}" destId="{B6FB8F61-BF88-514C-B723-BB796DB33ECB}" srcOrd="1" destOrd="0" presId="urn:microsoft.com/office/officeart/2005/8/layout/radial2"/>
    <dgm:cxn modelId="{926F933D-CCE6-1E49-9046-0DE0D7FF7FF0}" type="presParOf" srcId="{27203A89-D60C-C943-9126-E0F0525E050E}" destId="{6D41A709-FCAC-D348-92D3-2DBF39D3B896}" srcOrd="1" destOrd="0" presId="urn:microsoft.com/office/officeart/2005/8/layout/radial2"/>
    <dgm:cxn modelId="{37443BAD-2F54-C84D-B163-CADBAFA7F2DC}" type="presParOf" srcId="{27203A89-D60C-C943-9126-E0F0525E050E}" destId="{83F0BEFC-73AC-7245-8197-F66A9208553D}" srcOrd="2" destOrd="0" presId="urn:microsoft.com/office/officeart/2005/8/layout/radial2"/>
    <dgm:cxn modelId="{81B80E0C-3C9E-5B4B-9E72-9E30CCA0A7F0}" type="presParOf" srcId="{83F0BEFC-73AC-7245-8197-F66A9208553D}" destId="{E61BF234-592E-AC4A-BD4C-9F549FCCC089}" srcOrd="0" destOrd="0" presId="urn:microsoft.com/office/officeart/2005/8/layout/radial2"/>
    <dgm:cxn modelId="{ACABBB16-44CB-C042-84AE-12D96682BB2C}" type="presParOf" srcId="{83F0BEFC-73AC-7245-8197-F66A9208553D}" destId="{40CA4C85-7BC6-3543-AE26-392A05FCE6BE}" srcOrd="1" destOrd="0" presId="urn:microsoft.com/office/officeart/2005/8/layout/radial2"/>
    <dgm:cxn modelId="{157238B2-5E4D-A045-ABB5-E9DCDECE86DF}" type="presParOf" srcId="{27203A89-D60C-C943-9126-E0F0525E050E}" destId="{3FB5338F-4924-4934-861B-A59E06CC1BEA}" srcOrd="3" destOrd="0" presId="urn:microsoft.com/office/officeart/2005/8/layout/radial2"/>
    <dgm:cxn modelId="{A3AA42E7-F0EA-0D47-ADB8-D4D45CD41379}" type="presParOf" srcId="{27203A89-D60C-C943-9126-E0F0525E050E}" destId="{D09C4056-8A9E-4F30-AB96-025379AF5A2D}" srcOrd="4" destOrd="0" presId="urn:microsoft.com/office/officeart/2005/8/layout/radial2"/>
    <dgm:cxn modelId="{E42F3E08-6F69-EF44-B882-00B6047EB882}" type="presParOf" srcId="{D09C4056-8A9E-4F30-AB96-025379AF5A2D}" destId="{2A90B659-86EA-4EB9-A745-B4E35830A829}" srcOrd="0" destOrd="0" presId="urn:microsoft.com/office/officeart/2005/8/layout/radial2"/>
    <dgm:cxn modelId="{9B337514-A8A4-9A42-B4B6-8F71A5DE1D38}" type="presParOf" srcId="{D09C4056-8A9E-4F30-AB96-025379AF5A2D}" destId="{A4E34DA1-7400-44D3-AB5E-92755C52D3D7}" srcOrd="1" destOrd="0" presId="urn:microsoft.com/office/officeart/2005/8/layout/radial2"/>
    <dgm:cxn modelId="{C8DC69C6-6752-E443-9110-EC17D9A56625}" type="presParOf" srcId="{27203A89-D60C-C943-9126-E0F0525E050E}" destId="{E1CCAD39-AF90-6543-88E1-F49BCC1483C3}" srcOrd="5" destOrd="0" presId="urn:microsoft.com/office/officeart/2005/8/layout/radial2"/>
    <dgm:cxn modelId="{543CFE9D-4FA3-5040-B8E9-F2D3E474117B}" type="presParOf" srcId="{27203A89-D60C-C943-9126-E0F0525E050E}" destId="{FBBA53CE-27FC-2148-B125-803A89693A39}" srcOrd="6" destOrd="0" presId="urn:microsoft.com/office/officeart/2005/8/layout/radial2"/>
    <dgm:cxn modelId="{FC675E27-EFFF-594E-ACC2-5D939DEBC60A}" type="presParOf" srcId="{FBBA53CE-27FC-2148-B125-803A89693A39}" destId="{D0393701-F45D-6E44-9288-98CDD8D1A3C2}" srcOrd="0" destOrd="0" presId="urn:microsoft.com/office/officeart/2005/8/layout/radial2"/>
    <dgm:cxn modelId="{D1E6C6B8-C7F7-6142-A171-ABEDF6B225D5}" type="presParOf" srcId="{FBBA53CE-27FC-2148-B125-803A89693A39}" destId="{CC65412D-057F-4941-B53E-434473E6FDAC}" srcOrd="1" destOrd="0" presId="urn:microsoft.com/office/officeart/2005/8/layout/radial2"/>
    <dgm:cxn modelId="{962A8D4A-02F3-9A4F-AFCB-07A58095F6B3}" type="presParOf" srcId="{27203A89-D60C-C943-9126-E0F0525E050E}" destId="{217C29F6-B43D-834F-8FBE-907E103B54FA}" srcOrd="7" destOrd="0" presId="urn:microsoft.com/office/officeart/2005/8/layout/radial2"/>
    <dgm:cxn modelId="{E39D5818-D5D7-1C46-9F99-1AD40E0AE3CF}" type="presParOf" srcId="{27203A89-D60C-C943-9126-E0F0525E050E}" destId="{D44BFF4A-9648-9746-A7B2-52790164DC1B}" srcOrd="8" destOrd="0" presId="urn:microsoft.com/office/officeart/2005/8/layout/radial2"/>
    <dgm:cxn modelId="{D6BEB63E-E548-7643-BCCE-BAC8ED997116}" type="presParOf" srcId="{D44BFF4A-9648-9746-A7B2-52790164DC1B}" destId="{D2182C4B-9F96-EF49-8D45-16B8803A341B}" srcOrd="0" destOrd="0" presId="urn:microsoft.com/office/officeart/2005/8/layout/radial2"/>
    <dgm:cxn modelId="{7975405A-ABE6-9E42-AEA2-AFB473DA8423}" type="presParOf" srcId="{D44BFF4A-9648-9746-A7B2-52790164DC1B}" destId="{C0C505D1-461B-864D-A2AB-4E7AD4E760DD}" srcOrd="1" destOrd="0" presId="urn:microsoft.com/office/officeart/2005/8/layout/radial2"/>
    <dgm:cxn modelId="{048F0549-3BCC-794F-89C7-205065D2FE32}" type="presParOf" srcId="{27203A89-D60C-C943-9126-E0F0525E050E}" destId="{41C9C0B9-FA6B-4A67-B476-BF9B7129BE23}" srcOrd="9" destOrd="0" presId="urn:microsoft.com/office/officeart/2005/8/layout/radial2"/>
    <dgm:cxn modelId="{C28AD276-64B6-5640-9370-285D59E37CFD}" type="presParOf" srcId="{27203A89-D60C-C943-9126-E0F0525E050E}" destId="{053B2BD6-D63F-41C8-8639-E9109A30AAEA}" srcOrd="10" destOrd="0" presId="urn:microsoft.com/office/officeart/2005/8/layout/radial2"/>
    <dgm:cxn modelId="{293C0D74-B4DC-6446-A928-52F80CD9369E}" type="presParOf" srcId="{053B2BD6-D63F-41C8-8639-E9109A30AAEA}" destId="{1754D8F0-9BE8-46F7-91C1-A6D001C3B231}" srcOrd="0" destOrd="0" presId="urn:microsoft.com/office/officeart/2005/8/layout/radial2"/>
    <dgm:cxn modelId="{8D8AD6BA-526D-684F-A5E6-F39F45592A36}" type="presParOf" srcId="{053B2BD6-D63F-41C8-8639-E9109A30AAEA}" destId="{8085E901-A660-4CA3-A0AA-8921323D15B6}" srcOrd="1" destOrd="0" presId="urn:microsoft.com/office/officeart/2005/8/layout/radial2"/>
    <dgm:cxn modelId="{46A564EA-14AF-2B49-8F16-406CDC2BE451}" type="presParOf" srcId="{27203A89-D60C-C943-9126-E0F0525E050E}" destId="{E0762019-4D88-544D-BAF9-7E7BC43ABA78}" srcOrd="11" destOrd="0" presId="urn:microsoft.com/office/officeart/2005/8/layout/radial2"/>
    <dgm:cxn modelId="{21B9E041-79F1-9145-A70D-AD772BCA7D21}" type="presParOf" srcId="{27203A89-D60C-C943-9126-E0F0525E050E}" destId="{4A795296-5E64-884A-8130-C53298BBEF2A}" srcOrd="12" destOrd="0" presId="urn:microsoft.com/office/officeart/2005/8/layout/radial2"/>
    <dgm:cxn modelId="{AC99CFE6-0316-BC40-8478-61A962972F5B}" type="presParOf" srcId="{4A795296-5E64-884A-8130-C53298BBEF2A}" destId="{F48C0219-E29C-3C45-887D-0B7822434D4D}" srcOrd="0" destOrd="0" presId="urn:microsoft.com/office/officeart/2005/8/layout/radial2"/>
    <dgm:cxn modelId="{57FF7FD6-E510-3E43-937B-D5F799A962E7}" type="presParOf" srcId="{4A795296-5E64-884A-8130-C53298BBEF2A}" destId="{A63A33D2-3EDD-E745-BE9B-94B67EC5221A}"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CC53D7-6E1B-2240-ACD3-4169AB96B68E}" type="doc">
      <dgm:prSet loTypeId="urn:microsoft.com/office/officeart/2005/8/layout/hList1" loCatId="" qsTypeId="urn:microsoft.com/office/officeart/2005/8/quickstyle/simple4" qsCatId="simple" csTypeId="urn:microsoft.com/office/officeart/2005/8/colors/colorful1" csCatId="colorful" phldr="1"/>
      <dgm:spPr/>
      <dgm:t>
        <a:bodyPr/>
        <a:lstStyle/>
        <a:p>
          <a:endParaRPr lang="en-US"/>
        </a:p>
      </dgm:t>
    </dgm:pt>
    <dgm:pt modelId="{4544C85D-40F8-244F-B7BC-C2E11E79B1A1}">
      <dgm:prSet phldrT="[Text]"/>
      <dgm:spPr/>
      <dgm:t>
        <a:bodyPr/>
        <a:lstStyle/>
        <a:p>
          <a:r>
            <a:rPr lang="en-US" dirty="0">
              <a:latin typeface="Helvetica" charset="0"/>
              <a:ea typeface="Helvetica" charset="0"/>
              <a:cs typeface="Helvetica" charset="0"/>
            </a:rPr>
            <a:t>Infrastructure</a:t>
          </a:r>
        </a:p>
      </dgm:t>
    </dgm:pt>
    <dgm:pt modelId="{BAA8B943-B82E-0143-AE17-1578B0C2426C}" type="parTrans" cxnId="{E433B195-BA22-7B44-9158-8169DC569BFF}">
      <dgm:prSet/>
      <dgm:spPr/>
      <dgm:t>
        <a:bodyPr/>
        <a:lstStyle/>
        <a:p>
          <a:endParaRPr lang="en-US">
            <a:latin typeface="Helvetica" charset="0"/>
            <a:ea typeface="Helvetica" charset="0"/>
            <a:cs typeface="Helvetica" charset="0"/>
          </a:endParaRPr>
        </a:p>
      </dgm:t>
    </dgm:pt>
    <dgm:pt modelId="{DEE4580A-D04C-F145-9CA5-5FA206BE18E1}" type="sibTrans" cxnId="{E433B195-BA22-7B44-9158-8169DC569BFF}">
      <dgm:prSet/>
      <dgm:spPr/>
      <dgm:t>
        <a:bodyPr/>
        <a:lstStyle/>
        <a:p>
          <a:endParaRPr lang="en-US">
            <a:latin typeface="Helvetica" charset="0"/>
            <a:ea typeface="Helvetica" charset="0"/>
            <a:cs typeface="Helvetica" charset="0"/>
          </a:endParaRPr>
        </a:p>
      </dgm:t>
    </dgm:pt>
    <dgm:pt modelId="{E66A9890-DAAE-514C-89BF-2209555C78E3}">
      <dgm:prSet phldrT="[Text]"/>
      <dgm:spPr/>
      <dgm:t>
        <a:bodyPr/>
        <a:lstStyle/>
        <a:p>
          <a:r>
            <a:rPr lang="en-US" dirty="0">
              <a:latin typeface="Helvetica" charset="0"/>
              <a:ea typeface="Helvetica" charset="0"/>
              <a:cs typeface="Helvetica" charset="0"/>
            </a:rPr>
            <a:t>Surgical facilities </a:t>
          </a:r>
        </a:p>
      </dgm:t>
    </dgm:pt>
    <dgm:pt modelId="{3A031F56-8E82-1147-A77C-9E0CEB1E641D}" type="parTrans" cxnId="{39DC1A51-5704-3042-9FDE-9EE99D85AABC}">
      <dgm:prSet/>
      <dgm:spPr/>
      <dgm:t>
        <a:bodyPr/>
        <a:lstStyle/>
        <a:p>
          <a:endParaRPr lang="en-US">
            <a:latin typeface="Helvetica" charset="0"/>
            <a:ea typeface="Helvetica" charset="0"/>
            <a:cs typeface="Helvetica" charset="0"/>
          </a:endParaRPr>
        </a:p>
      </dgm:t>
    </dgm:pt>
    <dgm:pt modelId="{CD80217A-BA52-4B46-A84A-382659F4ED1F}" type="sibTrans" cxnId="{39DC1A51-5704-3042-9FDE-9EE99D85AABC}">
      <dgm:prSet/>
      <dgm:spPr/>
      <dgm:t>
        <a:bodyPr/>
        <a:lstStyle/>
        <a:p>
          <a:endParaRPr lang="en-US">
            <a:latin typeface="Helvetica" charset="0"/>
            <a:ea typeface="Helvetica" charset="0"/>
            <a:cs typeface="Helvetica" charset="0"/>
          </a:endParaRPr>
        </a:p>
      </dgm:t>
    </dgm:pt>
    <dgm:pt modelId="{81394773-FF0D-CB42-967C-7742F1555289}">
      <dgm:prSet phldrT="[Text]"/>
      <dgm:spPr/>
      <dgm:t>
        <a:bodyPr/>
        <a:lstStyle/>
        <a:p>
          <a:r>
            <a:rPr lang="en-US" dirty="0">
              <a:latin typeface="Helvetica" charset="0"/>
              <a:ea typeface="Helvetica" charset="0"/>
              <a:cs typeface="Helvetica" charset="0"/>
            </a:rPr>
            <a:t>Service Delivery </a:t>
          </a:r>
        </a:p>
      </dgm:t>
    </dgm:pt>
    <dgm:pt modelId="{ADDFBB39-2401-AD40-8533-95B73F9C837F}" type="parTrans" cxnId="{05BDD089-AC58-7B43-A4B9-3F6787C9AAFD}">
      <dgm:prSet/>
      <dgm:spPr/>
      <dgm:t>
        <a:bodyPr/>
        <a:lstStyle/>
        <a:p>
          <a:endParaRPr lang="en-US">
            <a:latin typeface="Helvetica" charset="0"/>
            <a:ea typeface="Helvetica" charset="0"/>
            <a:cs typeface="Helvetica" charset="0"/>
          </a:endParaRPr>
        </a:p>
      </dgm:t>
    </dgm:pt>
    <dgm:pt modelId="{E8F3358E-41A5-1847-95FF-1C508064E569}" type="sibTrans" cxnId="{05BDD089-AC58-7B43-A4B9-3F6787C9AAFD}">
      <dgm:prSet/>
      <dgm:spPr/>
      <dgm:t>
        <a:bodyPr/>
        <a:lstStyle/>
        <a:p>
          <a:endParaRPr lang="en-US">
            <a:latin typeface="Helvetica" charset="0"/>
            <a:ea typeface="Helvetica" charset="0"/>
            <a:cs typeface="Helvetica" charset="0"/>
          </a:endParaRPr>
        </a:p>
      </dgm:t>
    </dgm:pt>
    <dgm:pt modelId="{28CC4532-A4D5-8743-A0EB-6A0E076FD31B}">
      <dgm:prSet phldrT="[Text]"/>
      <dgm:spPr/>
      <dgm:t>
        <a:bodyPr/>
        <a:lstStyle/>
        <a:p>
          <a:r>
            <a:rPr lang="en-US" dirty="0">
              <a:latin typeface="Helvetica" charset="0"/>
              <a:ea typeface="Helvetica" charset="0"/>
              <a:cs typeface="Helvetica" charset="0"/>
            </a:rPr>
            <a:t>Standard procedure lists </a:t>
          </a:r>
        </a:p>
      </dgm:t>
    </dgm:pt>
    <dgm:pt modelId="{1851A89C-AF01-D642-B985-A433CB2A3792}" type="parTrans" cxnId="{9B34C805-E958-5C43-93E2-ED0DA9B96B8C}">
      <dgm:prSet/>
      <dgm:spPr/>
      <dgm:t>
        <a:bodyPr/>
        <a:lstStyle/>
        <a:p>
          <a:endParaRPr lang="en-US">
            <a:latin typeface="Helvetica" charset="0"/>
            <a:ea typeface="Helvetica" charset="0"/>
            <a:cs typeface="Helvetica" charset="0"/>
          </a:endParaRPr>
        </a:p>
      </dgm:t>
    </dgm:pt>
    <dgm:pt modelId="{2F036766-2074-2E4F-98AD-E84E44B47FC5}" type="sibTrans" cxnId="{9B34C805-E958-5C43-93E2-ED0DA9B96B8C}">
      <dgm:prSet/>
      <dgm:spPr/>
      <dgm:t>
        <a:bodyPr/>
        <a:lstStyle/>
        <a:p>
          <a:endParaRPr lang="en-US">
            <a:latin typeface="Helvetica" charset="0"/>
            <a:ea typeface="Helvetica" charset="0"/>
            <a:cs typeface="Helvetica" charset="0"/>
          </a:endParaRPr>
        </a:p>
      </dgm:t>
    </dgm:pt>
    <dgm:pt modelId="{BCF4BDBB-D89B-A649-8960-85A73A8F3D97}">
      <dgm:prSet phldrT="[Text]"/>
      <dgm:spPr/>
      <dgm:t>
        <a:bodyPr/>
        <a:lstStyle/>
        <a:p>
          <a:r>
            <a:rPr lang="en-US" dirty="0">
              <a:latin typeface="Helvetica" charset="0"/>
              <a:ea typeface="Helvetica" charset="0"/>
              <a:cs typeface="Helvetica" charset="0"/>
            </a:rPr>
            <a:t>Perioperative services</a:t>
          </a:r>
        </a:p>
      </dgm:t>
    </dgm:pt>
    <dgm:pt modelId="{16890814-C308-7248-887C-EEFB32F2DB03}" type="parTrans" cxnId="{F72DFAE4-086B-1A4B-A1E2-2ABAB04B3CA0}">
      <dgm:prSet/>
      <dgm:spPr/>
      <dgm:t>
        <a:bodyPr/>
        <a:lstStyle/>
        <a:p>
          <a:endParaRPr lang="en-US">
            <a:latin typeface="Helvetica" charset="0"/>
            <a:ea typeface="Helvetica" charset="0"/>
            <a:cs typeface="Helvetica" charset="0"/>
          </a:endParaRPr>
        </a:p>
      </dgm:t>
    </dgm:pt>
    <dgm:pt modelId="{3A8A19CE-1A42-834E-9095-E87560264D38}" type="sibTrans" cxnId="{F72DFAE4-086B-1A4B-A1E2-2ABAB04B3CA0}">
      <dgm:prSet/>
      <dgm:spPr/>
      <dgm:t>
        <a:bodyPr/>
        <a:lstStyle/>
        <a:p>
          <a:endParaRPr lang="en-US">
            <a:latin typeface="Helvetica" charset="0"/>
            <a:ea typeface="Helvetica" charset="0"/>
            <a:cs typeface="Helvetica" charset="0"/>
          </a:endParaRPr>
        </a:p>
      </dgm:t>
    </dgm:pt>
    <dgm:pt modelId="{E374F4F3-6126-524E-B1F2-92819FD10922}">
      <dgm:prSet phldrT="[Text]"/>
      <dgm:spPr/>
      <dgm:t>
        <a:bodyPr/>
        <a:lstStyle/>
        <a:p>
          <a:r>
            <a:rPr lang="en-US" dirty="0">
              <a:latin typeface="Helvetica" charset="0"/>
              <a:ea typeface="Helvetica" charset="0"/>
              <a:cs typeface="Helvetica" charset="0"/>
            </a:rPr>
            <a:t>Workforce</a:t>
          </a:r>
        </a:p>
      </dgm:t>
    </dgm:pt>
    <dgm:pt modelId="{3269F344-01E4-F945-AF90-A71B3EC350D5}" type="parTrans" cxnId="{AD027236-26F8-CB45-BB73-D2D63F129F8B}">
      <dgm:prSet/>
      <dgm:spPr/>
      <dgm:t>
        <a:bodyPr/>
        <a:lstStyle/>
        <a:p>
          <a:endParaRPr lang="en-US">
            <a:latin typeface="Helvetica" charset="0"/>
            <a:ea typeface="Helvetica" charset="0"/>
            <a:cs typeface="Helvetica" charset="0"/>
          </a:endParaRPr>
        </a:p>
      </dgm:t>
    </dgm:pt>
    <dgm:pt modelId="{E773227B-9DEB-B44D-8AB4-670A917A0438}" type="sibTrans" cxnId="{AD027236-26F8-CB45-BB73-D2D63F129F8B}">
      <dgm:prSet/>
      <dgm:spPr/>
      <dgm:t>
        <a:bodyPr/>
        <a:lstStyle/>
        <a:p>
          <a:endParaRPr lang="en-US">
            <a:latin typeface="Helvetica" charset="0"/>
            <a:ea typeface="Helvetica" charset="0"/>
            <a:cs typeface="Helvetica" charset="0"/>
          </a:endParaRPr>
        </a:p>
      </dgm:t>
    </dgm:pt>
    <dgm:pt modelId="{3E27EA36-3E4C-974C-80BC-F4E7C2A74A7D}">
      <dgm:prSet phldrT="[Text]"/>
      <dgm:spPr/>
      <dgm:t>
        <a:bodyPr/>
        <a:lstStyle/>
        <a:p>
          <a:r>
            <a:rPr lang="en-US" dirty="0">
              <a:latin typeface="Helvetica" charset="0"/>
              <a:ea typeface="Helvetica" charset="0"/>
              <a:cs typeface="Helvetica" charset="0"/>
            </a:rPr>
            <a:t>SOA providers</a:t>
          </a:r>
        </a:p>
      </dgm:t>
    </dgm:pt>
    <dgm:pt modelId="{104D00F2-91E5-AC4D-8C2B-9D9AFFB2CEE8}" type="parTrans" cxnId="{C6E4B3EF-351C-4441-B39E-426E340B8478}">
      <dgm:prSet/>
      <dgm:spPr/>
      <dgm:t>
        <a:bodyPr/>
        <a:lstStyle/>
        <a:p>
          <a:endParaRPr lang="en-US">
            <a:latin typeface="Helvetica" charset="0"/>
            <a:ea typeface="Helvetica" charset="0"/>
            <a:cs typeface="Helvetica" charset="0"/>
          </a:endParaRPr>
        </a:p>
      </dgm:t>
    </dgm:pt>
    <dgm:pt modelId="{5BD22305-4024-8C4C-BFF9-16103E170443}" type="sibTrans" cxnId="{C6E4B3EF-351C-4441-B39E-426E340B8478}">
      <dgm:prSet/>
      <dgm:spPr/>
      <dgm:t>
        <a:bodyPr/>
        <a:lstStyle/>
        <a:p>
          <a:endParaRPr lang="en-US">
            <a:latin typeface="Helvetica" charset="0"/>
            <a:ea typeface="Helvetica" charset="0"/>
            <a:cs typeface="Helvetica" charset="0"/>
          </a:endParaRPr>
        </a:p>
      </dgm:t>
    </dgm:pt>
    <dgm:pt modelId="{1321498B-D5C7-374D-A458-CA17D13D6BC7}">
      <dgm:prSet phldrT="[Text]"/>
      <dgm:spPr/>
      <dgm:t>
        <a:bodyPr/>
        <a:lstStyle/>
        <a:p>
          <a:r>
            <a:rPr lang="en-US" dirty="0">
              <a:latin typeface="Helvetica" charset="0"/>
              <a:ea typeface="Helvetica" charset="0"/>
              <a:cs typeface="Helvetica" charset="0"/>
            </a:rPr>
            <a:t>Governance</a:t>
          </a:r>
        </a:p>
      </dgm:t>
    </dgm:pt>
    <dgm:pt modelId="{5E6162A3-2A31-0A41-AB15-098956D9B671}" type="parTrans" cxnId="{26891A75-5C8A-8840-82A4-0BEBD0F1D601}">
      <dgm:prSet/>
      <dgm:spPr/>
      <dgm:t>
        <a:bodyPr/>
        <a:lstStyle/>
        <a:p>
          <a:endParaRPr lang="en-US">
            <a:latin typeface="Helvetica" charset="0"/>
            <a:ea typeface="Helvetica" charset="0"/>
            <a:cs typeface="Helvetica" charset="0"/>
          </a:endParaRPr>
        </a:p>
      </dgm:t>
    </dgm:pt>
    <dgm:pt modelId="{3FA7845A-8FB6-2546-9BC9-4BB2EA7380E8}" type="sibTrans" cxnId="{26891A75-5C8A-8840-82A4-0BEBD0F1D601}">
      <dgm:prSet/>
      <dgm:spPr/>
      <dgm:t>
        <a:bodyPr/>
        <a:lstStyle/>
        <a:p>
          <a:endParaRPr lang="en-US">
            <a:latin typeface="Helvetica" charset="0"/>
            <a:ea typeface="Helvetica" charset="0"/>
            <a:cs typeface="Helvetica" charset="0"/>
          </a:endParaRPr>
        </a:p>
      </dgm:t>
    </dgm:pt>
    <dgm:pt modelId="{DAF5F22E-FF11-524E-8B3E-4D6D01190302}">
      <dgm:prSet phldrT="[Text]"/>
      <dgm:spPr/>
      <dgm:t>
        <a:bodyPr/>
        <a:lstStyle/>
        <a:p>
          <a:r>
            <a:rPr lang="en-US" dirty="0">
              <a:latin typeface="Helvetica" charset="0"/>
              <a:ea typeface="Helvetica" charset="0"/>
              <a:cs typeface="Helvetica" charset="0"/>
            </a:rPr>
            <a:t>Information Management</a:t>
          </a:r>
        </a:p>
      </dgm:t>
    </dgm:pt>
    <dgm:pt modelId="{97840562-406A-804D-8C54-4C09FD36CDA6}" type="parTrans" cxnId="{38321263-0766-BA41-8044-F1212C25437C}">
      <dgm:prSet/>
      <dgm:spPr/>
      <dgm:t>
        <a:bodyPr/>
        <a:lstStyle/>
        <a:p>
          <a:endParaRPr lang="en-US">
            <a:latin typeface="Helvetica" charset="0"/>
            <a:ea typeface="Helvetica" charset="0"/>
            <a:cs typeface="Helvetica" charset="0"/>
          </a:endParaRPr>
        </a:p>
      </dgm:t>
    </dgm:pt>
    <dgm:pt modelId="{7522A201-675A-A04C-9C75-C815EF195FFD}" type="sibTrans" cxnId="{38321263-0766-BA41-8044-F1212C25437C}">
      <dgm:prSet/>
      <dgm:spPr/>
      <dgm:t>
        <a:bodyPr/>
        <a:lstStyle/>
        <a:p>
          <a:endParaRPr lang="en-US">
            <a:latin typeface="Helvetica" charset="0"/>
            <a:ea typeface="Helvetica" charset="0"/>
            <a:cs typeface="Helvetica" charset="0"/>
          </a:endParaRPr>
        </a:p>
      </dgm:t>
    </dgm:pt>
    <dgm:pt modelId="{0C2EB40A-DCB7-5B40-93EB-435349136F75}">
      <dgm:prSet phldrT="[Text]"/>
      <dgm:spPr/>
      <dgm:t>
        <a:bodyPr/>
        <a:lstStyle/>
        <a:p>
          <a:r>
            <a:rPr lang="en-US" dirty="0">
              <a:latin typeface="Helvetica" charset="0"/>
              <a:ea typeface="Helvetica" charset="0"/>
              <a:cs typeface="Helvetica" charset="0"/>
            </a:rPr>
            <a:t>Finance</a:t>
          </a:r>
        </a:p>
      </dgm:t>
    </dgm:pt>
    <dgm:pt modelId="{4637D993-11E3-B940-B4F7-DF54833AACE0}" type="parTrans" cxnId="{A8C56C2C-4C7B-E943-808A-F572DC1EAC4A}">
      <dgm:prSet/>
      <dgm:spPr/>
      <dgm:t>
        <a:bodyPr/>
        <a:lstStyle/>
        <a:p>
          <a:endParaRPr lang="en-US">
            <a:latin typeface="Helvetica" charset="0"/>
            <a:ea typeface="Helvetica" charset="0"/>
            <a:cs typeface="Helvetica" charset="0"/>
          </a:endParaRPr>
        </a:p>
      </dgm:t>
    </dgm:pt>
    <dgm:pt modelId="{C8565D6B-82D7-E74B-99C3-3D29D28F1194}" type="sibTrans" cxnId="{A8C56C2C-4C7B-E943-808A-F572DC1EAC4A}">
      <dgm:prSet/>
      <dgm:spPr/>
      <dgm:t>
        <a:bodyPr/>
        <a:lstStyle/>
        <a:p>
          <a:endParaRPr lang="en-US">
            <a:latin typeface="Helvetica" charset="0"/>
            <a:ea typeface="Helvetica" charset="0"/>
            <a:cs typeface="Helvetica" charset="0"/>
          </a:endParaRPr>
        </a:p>
      </dgm:t>
    </dgm:pt>
    <dgm:pt modelId="{69E83880-FD66-6E48-8AA2-64F6201DDDE8}">
      <dgm:prSet phldrT="[Text]"/>
      <dgm:spPr/>
      <dgm:t>
        <a:bodyPr/>
        <a:lstStyle/>
        <a:p>
          <a:r>
            <a:rPr lang="en-US" dirty="0">
              <a:latin typeface="Helvetica" charset="0"/>
              <a:ea typeface="Helvetica" charset="0"/>
              <a:cs typeface="Helvetica" charset="0"/>
            </a:rPr>
            <a:t>Equipment</a:t>
          </a:r>
        </a:p>
      </dgm:t>
    </dgm:pt>
    <dgm:pt modelId="{84404ADE-9101-0541-8D53-970A195D1108}" type="parTrans" cxnId="{B4E6DA58-0732-7644-BCE3-4B8732CABD33}">
      <dgm:prSet/>
      <dgm:spPr/>
      <dgm:t>
        <a:bodyPr/>
        <a:lstStyle/>
        <a:p>
          <a:endParaRPr lang="en-US">
            <a:latin typeface="Helvetica" charset="0"/>
            <a:ea typeface="Helvetica" charset="0"/>
            <a:cs typeface="Helvetica" charset="0"/>
          </a:endParaRPr>
        </a:p>
      </dgm:t>
    </dgm:pt>
    <dgm:pt modelId="{5662D373-279D-144E-82C9-E5538D662886}" type="sibTrans" cxnId="{B4E6DA58-0732-7644-BCE3-4B8732CABD33}">
      <dgm:prSet/>
      <dgm:spPr/>
      <dgm:t>
        <a:bodyPr/>
        <a:lstStyle/>
        <a:p>
          <a:endParaRPr lang="en-US">
            <a:latin typeface="Helvetica" charset="0"/>
            <a:ea typeface="Helvetica" charset="0"/>
            <a:cs typeface="Helvetica" charset="0"/>
          </a:endParaRPr>
        </a:p>
      </dgm:t>
    </dgm:pt>
    <dgm:pt modelId="{B521E335-DDA3-F742-BBE0-B06A74879762}">
      <dgm:prSet phldrT="[Text]"/>
      <dgm:spPr/>
      <dgm:t>
        <a:bodyPr/>
        <a:lstStyle/>
        <a:p>
          <a:r>
            <a:rPr lang="en-US" dirty="0">
              <a:latin typeface="Helvetica" charset="0"/>
              <a:ea typeface="Helvetica" charset="0"/>
              <a:cs typeface="Helvetica" charset="0"/>
            </a:rPr>
            <a:t>Blood products</a:t>
          </a:r>
        </a:p>
      </dgm:t>
    </dgm:pt>
    <dgm:pt modelId="{13951B0F-F743-6243-829D-A53FF79BBAAB}" type="parTrans" cxnId="{1918D4B6-75AD-8040-81CF-4BE095A8BD91}">
      <dgm:prSet/>
      <dgm:spPr/>
      <dgm:t>
        <a:bodyPr/>
        <a:lstStyle/>
        <a:p>
          <a:endParaRPr lang="en-US">
            <a:latin typeface="Helvetica" charset="0"/>
            <a:ea typeface="Helvetica" charset="0"/>
            <a:cs typeface="Helvetica" charset="0"/>
          </a:endParaRPr>
        </a:p>
      </dgm:t>
    </dgm:pt>
    <dgm:pt modelId="{1B8635C5-F978-644A-90D7-945941A26BCC}" type="sibTrans" cxnId="{1918D4B6-75AD-8040-81CF-4BE095A8BD91}">
      <dgm:prSet/>
      <dgm:spPr/>
      <dgm:t>
        <a:bodyPr/>
        <a:lstStyle/>
        <a:p>
          <a:endParaRPr lang="en-US">
            <a:latin typeface="Helvetica" charset="0"/>
            <a:ea typeface="Helvetica" charset="0"/>
            <a:cs typeface="Helvetica" charset="0"/>
          </a:endParaRPr>
        </a:p>
      </dgm:t>
    </dgm:pt>
    <dgm:pt modelId="{657E63F6-EAE2-7643-8245-20B9AC5CE3A2}">
      <dgm:prSet phldrT="[Text]"/>
      <dgm:spPr/>
      <dgm:t>
        <a:bodyPr/>
        <a:lstStyle/>
        <a:p>
          <a:r>
            <a:rPr lang="en-US" dirty="0">
              <a:latin typeface="Helvetica" charset="0"/>
              <a:ea typeface="Helvetica" charset="0"/>
              <a:cs typeface="Helvetica" charset="0"/>
            </a:rPr>
            <a:t>Supply chain</a:t>
          </a:r>
        </a:p>
      </dgm:t>
    </dgm:pt>
    <dgm:pt modelId="{E104A73E-67D2-C84E-B76A-46FBE9EA4558}" type="parTrans" cxnId="{74219798-10DB-1945-A488-43222022051D}">
      <dgm:prSet/>
      <dgm:spPr/>
      <dgm:t>
        <a:bodyPr/>
        <a:lstStyle/>
        <a:p>
          <a:endParaRPr lang="en-US">
            <a:latin typeface="Helvetica" charset="0"/>
            <a:ea typeface="Helvetica" charset="0"/>
            <a:cs typeface="Helvetica" charset="0"/>
          </a:endParaRPr>
        </a:p>
      </dgm:t>
    </dgm:pt>
    <dgm:pt modelId="{3124E5B3-48F0-BB4C-9987-6FE084243FE9}" type="sibTrans" cxnId="{74219798-10DB-1945-A488-43222022051D}">
      <dgm:prSet/>
      <dgm:spPr/>
      <dgm:t>
        <a:bodyPr/>
        <a:lstStyle/>
        <a:p>
          <a:endParaRPr lang="en-US">
            <a:latin typeface="Helvetica" charset="0"/>
            <a:ea typeface="Helvetica" charset="0"/>
            <a:cs typeface="Helvetica" charset="0"/>
          </a:endParaRPr>
        </a:p>
      </dgm:t>
    </dgm:pt>
    <dgm:pt modelId="{C3105B62-4652-7748-BFF2-3B079BD2A99D}">
      <dgm:prSet phldrT="[Text]"/>
      <dgm:spPr/>
      <dgm:t>
        <a:bodyPr/>
        <a:lstStyle/>
        <a:p>
          <a:r>
            <a:rPr lang="en-US" dirty="0">
              <a:latin typeface="Helvetica" charset="0"/>
              <a:ea typeface="Helvetica" charset="0"/>
              <a:cs typeface="Helvetica" charset="0"/>
            </a:rPr>
            <a:t>Pharmacy</a:t>
          </a:r>
        </a:p>
      </dgm:t>
    </dgm:pt>
    <dgm:pt modelId="{BF0D2FC8-9059-7A4B-8541-40C7B5C05DA6}" type="parTrans" cxnId="{9ED29E9E-C570-534C-8E97-6B0389D457DA}">
      <dgm:prSet/>
      <dgm:spPr/>
      <dgm:t>
        <a:bodyPr/>
        <a:lstStyle/>
        <a:p>
          <a:endParaRPr lang="en-US">
            <a:latin typeface="Helvetica" charset="0"/>
            <a:ea typeface="Helvetica" charset="0"/>
            <a:cs typeface="Helvetica" charset="0"/>
          </a:endParaRPr>
        </a:p>
      </dgm:t>
    </dgm:pt>
    <dgm:pt modelId="{A3287944-5721-DE42-9D8C-F3A3CF8015B2}" type="sibTrans" cxnId="{9ED29E9E-C570-534C-8E97-6B0389D457DA}">
      <dgm:prSet/>
      <dgm:spPr/>
      <dgm:t>
        <a:bodyPr/>
        <a:lstStyle/>
        <a:p>
          <a:endParaRPr lang="en-US">
            <a:latin typeface="Helvetica" charset="0"/>
            <a:ea typeface="Helvetica" charset="0"/>
            <a:cs typeface="Helvetica" charset="0"/>
          </a:endParaRPr>
        </a:p>
      </dgm:t>
    </dgm:pt>
    <dgm:pt modelId="{6A89CEF0-CC94-C342-99FE-9E66340A1CC9}">
      <dgm:prSet phldrT="[Text]"/>
      <dgm:spPr/>
      <dgm:t>
        <a:bodyPr/>
        <a:lstStyle/>
        <a:p>
          <a:r>
            <a:rPr lang="en-US" dirty="0">
              <a:latin typeface="Helvetica" charset="0"/>
              <a:ea typeface="Helvetica" charset="0"/>
              <a:cs typeface="Helvetica" charset="0"/>
            </a:rPr>
            <a:t>Radiology </a:t>
          </a:r>
        </a:p>
      </dgm:t>
    </dgm:pt>
    <dgm:pt modelId="{83FBF336-2223-7C4F-8F86-D141E101AD83}" type="parTrans" cxnId="{DB6FCA75-0A8E-1746-8BA6-D48724498D07}">
      <dgm:prSet/>
      <dgm:spPr/>
      <dgm:t>
        <a:bodyPr/>
        <a:lstStyle/>
        <a:p>
          <a:endParaRPr lang="en-US">
            <a:latin typeface="Helvetica" charset="0"/>
            <a:ea typeface="Helvetica" charset="0"/>
            <a:cs typeface="Helvetica" charset="0"/>
          </a:endParaRPr>
        </a:p>
      </dgm:t>
    </dgm:pt>
    <dgm:pt modelId="{0051E563-2962-1542-A92B-7775B122EF1B}" type="sibTrans" cxnId="{DB6FCA75-0A8E-1746-8BA6-D48724498D07}">
      <dgm:prSet/>
      <dgm:spPr/>
      <dgm:t>
        <a:bodyPr/>
        <a:lstStyle/>
        <a:p>
          <a:endParaRPr lang="en-US">
            <a:latin typeface="Helvetica" charset="0"/>
            <a:ea typeface="Helvetica" charset="0"/>
            <a:cs typeface="Helvetica" charset="0"/>
          </a:endParaRPr>
        </a:p>
      </dgm:t>
    </dgm:pt>
    <dgm:pt modelId="{69E134D2-E14D-7A41-91BF-2FB44C86E7C4}">
      <dgm:prSet phldrT="[Text]"/>
      <dgm:spPr/>
      <dgm:t>
        <a:bodyPr/>
        <a:lstStyle/>
        <a:p>
          <a:r>
            <a:rPr lang="en-US" dirty="0">
              <a:latin typeface="Helvetica" charset="0"/>
              <a:ea typeface="Helvetica" charset="0"/>
              <a:cs typeface="Helvetica" charset="0"/>
            </a:rPr>
            <a:t>Referral systems</a:t>
          </a:r>
        </a:p>
      </dgm:t>
    </dgm:pt>
    <dgm:pt modelId="{654C9B5A-48BC-104A-99A6-43A7C495B124}" type="parTrans" cxnId="{987E13A0-1DD6-C449-9FA3-C98607CE31A3}">
      <dgm:prSet/>
      <dgm:spPr/>
      <dgm:t>
        <a:bodyPr/>
        <a:lstStyle/>
        <a:p>
          <a:endParaRPr lang="en-US">
            <a:latin typeface="Helvetica" charset="0"/>
            <a:ea typeface="Helvetica" charset="0"/>
            <a:cs typeface="Helvetica" charset="0"/>
          </a:endParaRPr>
        </a:p>
      </dgm:t>
    </dgm:pt>
    <dgm:pt modelId="{6E2D8B91-B638-964E-A1F9-CC96E4E8EBE8}" type="sibTrans" cxnId="{987E13A0-1DD6-C449-9FA3-C98607CE31A3}">
      <dgm:prSet/>
      <dgm:spPr/>
      <dgm:t>
        <a:bodyPr/>
        <a:lstStyle/>
        <a:p>
          <a:endParaRPr lang="en-US">
            <a:latin typeface="Helvetica" charset="0"/>
            <a:ea typeface="Helvetica" charset="0"/>
            <a:cs typeface="Helvetica" charset="0"/>
          </a:endParaRPr>
        </a:p>
      </dgm:t>
    </dgm:pt>
    <dgm:pt modelId="{0928BEE9-AA48-CD4E-BCA2-7FC11E661DBF}">
      <dgm:prSet phldrT="[Text]"/>
      <dgm:spPr/>
      <dgm:t>
        <a:bodyPr/>
        <a:lstStyle/>
        <a:p>
          <a:r>
            <a:rPr lang="en-US" dirty="0">
              <a:latin typeface="Helvetica" charset="0"/>
              <a:ea typeface="Helvetica" charset="0"/>
              <a:cs typeface="Helvetica" charset="0"/>
            </a:rPr>
            <a:t>Mentorship</a:t>
          </a:r>
        </a:p>
      </dgm:t>
    </dgm:pt>
    <dgm:pt modelId="{D4E31853-BE1C-1542-80C0-CD0A2B0ACE2E}" type="parTrans" cxnId="{427C3EB8-113E-D741-8AED-24DF5C481BA7}">
      <dgm:prSet/>
      <dgm:spPr/>
      <dgm:t>
        <a:bodyPr/>
        <a:lstStyle/>
        <a:p>
          <a:endParaRPr lang="en-US">
            <a:latin typeface="Helvetica" charset="0"/>
            <a:ea typeface="Helvetica" charset="0"/>
            <a:cs typeface="Helvetica" charset="0"/>
          </a:endParaRPr>
        </a:p>
      </dgm:t>
    </dgm:pt>
    <dgm:pt modelId="{F69F9DD8-51B5-804A-81BB-28F43F2D5536}" type="sibTrans" cxnId="{427C3EB8-113E-D741-8AED-24DF5C481BA7}">
      <dgm:prSet/>
      <dgm:spPr/>
      <dgm:t>
        <a:bodyPr/>
        <a:lstStyle/>
        <a:p>
          <a:endParaRPr lang="en-US">
            <a:latin typeface="Helvetica" charset="0"/>
            <a:ea typeface="Helvetica" charset="0"/>
            <a:cs typeface="Helvetica" charset="0"/>
          </a:endParaRPr>
        </a:p>
      </dgm:t>
    </dgm:pt>
    <dgm:pt modelId="{6EC6EF95-D767-6741-96CA-9F5628735570}">
      <dgm:prSet phldrT="[Text]"/>
      <dgm:spPr/>
      <dgm:t>
        <a:bodyPr/>
        <a:lstStyle/>
        <a:p>
          <a:r>
            <a:rPr lang="en-US" dirty="0">
              <a:latin typeface="Helvetica" charset="0"/>
              <a:ea typeface="Helvetica" charset="0"/>
              <a:cs typeface="Helvetica" charset="0"/>
            </a:rPr>
            <a:t>Distribution</a:t>
          </a:r>
        </a:p>
      </dgm:t>
    </dgm:pt>
    <dgm:pt modelId="{2B038B57-1DCD-2947-94C0-6BCEDC8B8356}" type="parTrans" cxnId="{0C4D7CF2-9937-A74B-9DDA-8592D16B2F8A}">
      <dgm:prSet/>
      <dgm:spPr/>
      <dgm:t>
        <a:bodyPr/>
        <a:lstStyle/>
        <a:p>
          <a:endParaRPr lang="en-US">
            <a:latin typeface="Helvetica" charset="0"/>
            <a:ea typeface="Helvetica" charset="0"/>
            <a:cs typeface="Helvetica" charset="0"/>
          </a:endParaRPr>
        </a:p>
      </dgm:t>
    </dgm:pt>
    <dgm:pt modelId="{C1FF4E05-5868-BE4A-8A59-93096AB1B7C0}" type="sibTrans" cxnId="{0C4D7CF2-9937-A74B-9DDA-8592D16B2F8A}">
      <dgm:prSet/>
      <dgm:spPr/>
      <dgm:t>
        <a:bodyPr/>
        <a:lstStyle/>
        <a:p>
          <a:endParaRPr lang="en-US">
            <a:latin typeface="Helvetica" charset="0"/>
            <a:ea typeface="Helvetica" charset="0"/>
            <a:cs typeface="Helvetica" charset="0"/>
          </a:endParaRPr>
        </a:p>
      </dgm:t>
    </dgm:pt>
    <dgm:pt modelId="{144A8B80-C628-8549-81C8-7D8C5F5F4A0A}">
      <dgm:prSet phldrT="[Text]"/>
      <dgm:spPr/>
      <dgm:t>
        <a:bodyPr/>
        <a:lstStyle/>
        <a:p>
          <a:r>
            <a:rPr lang="en-US" dirty="0">
              <a:latin typeface="Helvetica" charset="0"/>
              <a:ea typeface="Helvetica" charset="0"/>
              <a:cs typeface="Helvetica" charset="0"/>
            </a:rPr>
            <a:t>Training</a:t>
          </a:r>
        </a:p>
      </dgm:t>
    </dgm:pt>
    <dgm:pt modelId="{1BE83BB2-1C8D-C246-B3CA-B49F8BCA0B26}" type="parTrans" cxnId="{181550BD-A7B1-6A40-A3DA-80AAECFE5D9A}">
      <dgm:prSet/>
      <dgm:spPr/>
      <dgm:t>
        <a:bodyPr/>
        <a:lstStyle/>
        <a:p>
          <a:endParaRPr lang="en-US">
            <a:latin typeface="Helvetica" charset="0"/>
            <a:ea typeface="Helvetica" charset="0"/>
            <a:cs typeface="Helvetica" charset="0"/>
          </a:endParaRPr>
        </a:p>
      </dgm:t>
    </dgm:pt>
    <dgm:pt modelId="{79FEE546-730C-3646-82AF-61F6BDE30821}" type="sibTrans" cxnId="{181550BD-A7B1-6A40-A3DA-80AAECFE5D9A}">
      <dgm:prSet/>
      <dgm:spPr/>
      <dgm:t>
        <a:bodyPr/>
        <a:lstStyle/>
        <a:p>
          <a:endParaRPr lang="en-US">
            <a:latin typeface="Helvetica" charset="0"/>
            <a:ea typeface="Helvetica" charset="0"/>
            <a:cs typeface="Helvetica" charset="0"/>
          </a:endParaRPr>
        </a:p>
      </dgm:t>
    </dgm:pt>
    <dgm:pt modelId="{5D5F47CA-EF6E-324D-9C34-57D9B299ED6E}">
      <dgm:prSet phldrT="[Text]"/>
      <dgm:spPr/>
      <dgm:t>
        <a:bodyPr/>
        <a:lstStyle/>
        <a:p>
          <a:r>
            <a:rPr lang="en-US" dirty="0">
              <a:latin typeface="Helvetica" charset="0"/>
              <a:ea typeface="Helvetica" charset="0"/>
              <a:cs typeface="Helvetica" charset="0"/>
            </a:rPr>
            <a:t>Subspecialty expansion</a:t>
          </a:r>
        </a:p>
      </dgm:t>
    </dgm:pt>
    <dgm:pt modelId="{6236B08E-9EE6-4940-9AEA-B0BDB221D3AF}" type="parTrans" cxnId="{5BCB8D4E-5667-0C4A-B8F6-1AC5F6320A97}">
      <dgm:prSet/>
      <dgm:spPr/>
      <dgm:t>
        <a:bodyPr/>
        <a:lstStyle/>
        <a:p>
          <a:endParaRPr lang="en-US">
            <a:latin typeface="Helvetica" charset="0"/>
            <a:ea typeface="Helvetica" charset="0"/>
            <a:cs typeface="Helvetica" charset="0"/>
          </a:endParaRPr>
        </a:p>
      </dgm:t>
    </dgm:pt>
    <dgm:pt modelId="{FA6351C8-46DC-A04C-AF20-52E873CD6316}" type="sibTrans" cxnId="{5BCB8D4E-5667-0C4A-B8F6-1AC5F6320A97}">
      <dgm:prSet/>
      <dgm:spPr/>
      <dgm:t>
        <a:bodyPr/>
        <a:lstStyle/>
        <a:p>
          <a:endParaRPr lang="en-US">
            <a:latin typeface="Helvetica" charset="0"/>
            <a:ea typeface="Helvetica" charset="0"/>
            <a:cs typeface="Helvetica" charset="0"/>
          </a:endParaRPr>
        </a:p>
      </dgm:t>
    </dgm:pt>
    <dgm:pt modelId="{99347364-199C-BC47-81E5-EF69419A4185}">
      <dgm:prSet phldrT="[Text]"/>
      <dgm:spPr/>
      <dgm:t>
        <a:bodyPr/>
        <a:lstStyle/>
        <a:p>
          <a:r>
            <a:rPr lang="en-US" dirty="0">
              <a:latin typeface="Helvetica" charset="0"/>
              <a:ea typeface="Helvetica" charset="0"/>
              <a:cs typeface="Helvetica" charset="0"/>
            </a:rPr>
            <a:t>General physician training</a:t>
          </a:r>
        </a:p>
      </dgm:t>
    </dgm:pt>
    <dgm:pt modelId="{BCF4F478-8B46-D64A-B9C7-CC434CFA0605}" type="parTrans" cxnId="{961B8DA8-5924-AD48-B4F5-73C761B1E8EF}">
      <dgm:prSet/>
      <dgm:spPr/>
      <dgm:t>
        <a:bodyPr/>
        <a:lstStyle/>
        <a:p>
          <a:endParaRPr lang="en-US">
            <a:latin typeface="Helvetica" charset="0"/>
            <a:ea typeface="Helvetica" charset="0"/>
            <a:cs typeface="Helvetica" charset="0"/>
          </a:endParaRPr>
        </a:p>
      </dgm:t>
    </dgm:pt>
    <dgm:pt modelId="{183395B7-A190-1546-BFFD-125B88999CEC}" type="sibTrans" cxnId="{961B8DA8-5924-AD48-B4F5-73C761B1E8EF}">
      <dgm:prSet/>
      <dgm:spPr/>
      <dgm:t>
        <a:bodyPr/>
        <a:lstStyle/>
        <a:p>
          <a:endParaRPr lang="en-US">
            <a:latin typeface="Helvetica" charset="0"/>
            <a:ea typeface="Helvetica" charset="0"/>
            <a:cs typeface="Helvetica" charset="0"/>
          </a:endParaRPr>
        </a:p>
      </dgm:t>
    </dgm:pt>
    <dgm:pt modelId="{76ADCA3E-D36F-534D-A5CF-65B1BED49F24}">
      <dgm:prSet phldrT="[Text]"/>
      <dgm:spPr/>
      <dgm:t>
        <a:bodyPr/>
        <a:lstStyle/>
        <a:p>
          <a:r>
            <a:rPr lang="en-US" dirty="0">
              <a:latin typeface="Helvetica" charset="0"/>
              <a:ea typeface="Helvetica" charset="0"/>
              <a:cs typeface="Helvetica" charset="0"/>
            </a:rPr>
            <a:t>Indicator collection</a:t>
          </a:r>
        </a:p>
      </dgm:t>
    </dgm:pt>
    <dgm:pt modelId="{EDC66F38-64C4-4D41-9AE8-B7300B8BCB9C}" type="parTrans" cxnId="{0117A80E-0B68-AC40-9010-3B801C5D6328}">
      <dgm:prSet/>
      <dgm:spPr/>
      <dgm:t>
        <a:bodyPr/>
        <a:lstStyle/>
        <a:p>
          <a:endParaRPr lang="en-US">
            <a:latin typeface="Helvetica" charset="0"/>
            <a:ea typeface="Helvetica" charset="0"/>
            <a:cs typeface="Helvetica" charset="0"/>
          </a:endParaRPr>
        </a:p>
      </dgm:t>
    </dgm:pt>
    <dgm:pt modelId="{95A3E8F4-AE0D-F14A-9800-59E38486CA36}" type="sibTrans" cxnId="{0117A80E-0B68-AC40-9010-3B801C5D6328}">
      <dgm:prSet/>
      <dgm:spPr/>
      <dgm:t>
        <a:bodyPr/>
        <a:lstStyle/>
        <a:p>
          <a:endParaRPr lang="en-US">
            <a:latin typeface="Helvetica" charset="0"/>
            <a:ea typeface="Helvetica" charset="0"/>
            <a:cs typeface="Helvetica" charset="0"/>
          </a:endParaRPr>
        </a:p>
      </dgm:t>
    </dgm:pt>
    <dgm:pt modelId="{E18127EF-B826-2046-BD9D-D1F7C96CE699}">
      <dgm:prSet phldrT="[Text]"/>
      <dgm:spPr/>
      <dgm:t>
        <a:bodyPr/>
        <a:lstStyle/>
        <a:p>
          <a:r>
            <a:rPr lang="en-US" dirty="0">
              <a:latin typeface="Helvetica" charset="0"/>
              <a:ea typeface="Helvetica" charset="0"/>
              <a:cs typeface="Helvetica" charset="0"/>
            </a:rPr>
            <a:t>Registries</a:t>
          </a:r>
        </a:p>
      </dgm:t>
    </dgm:pt>
    <dgm:pt modelId="{8B2F65FD-2AAE-EC4D-89FC-61C359E33D01}" type="parTrans" cxnId="{D157DB0C-7BAC-5440-B5C4-CFC475974D7E}">
      <dgm:prSet/>
      <dgm:spPr/>
      <dgm:t>
        <a:bodyPr/>
        <a:lstStyle/>
        <a:p>
          <a:endParaRPr lang="en-US">
            <a:latin typeface="Helvetica" charset="0"/>
            <a:ea typeface="Helvetica" charset="0"/>
            <a:cs typeface="Helvetica" charset="0"/>
          </a:endParaRPr>
        </a:p>
      </dgm:t>
    </dgm:pt>
    <dgm:pt modelId="{7BFE8511-7D99-1D4E-8CFB-42FB9A8798B7}" type="sibTrans" cxnId="{D157DB0C-7BAC-5440-B5C4-CFC475974D7E}">
      <dgm:prSet/>
      <dgm:spPr/>
      <dgm:t>
        <a:bodyPr/>
        <a:lstStyle/>
        <a:p>
          <a:endParaRPr lang="en-US">
            <a:latin typeface="Helvetica" charset="0"/>
            <a:ea typeface="Helvetica" charset="0"/>
            <a:cs typeface="Helvetica" charset="0"/>
          </a:endParaRPr>
        </a:p>
      </dgm:t>
    </dgm:pt>
    <dgm:pt modelId="{52E00C0A-98B6-4B43-A286-AA2122B395A1}">
      <dgm:prSet phldrT="[Text]"/>
      <dgm:spPr/>
      <dgm:t>
        <a:bodyPr/>
        <a:lstStyle/>
        <a:p>
          <a:r>
            <a:rPr lang="en-US" dirty="0">
              <a:latin typeface="Helvetica" charset="0"/>
              <a:ea typeface="Helvetica" charset="0"/>
              <a:cs typeface="Helvetica" charset="0"/>
            </a:rPr>
            <a:t>Quality improvement</a:t>
          </a:r>
        </a:p>
      </dgm:t>
    </dgm:pt>
    <dgm:pt modelId="{3EECBD1D-5D2D-184D-AB15-6E66195998E4}" type="parTrans" cxnId="{4E946E7F-313B-B644-8C56-663FB91FEE57}">
      <dgm:prSet/>
      <dgm:spPr/>
      <dgm:t>
        <a:bodyPr/>
        <a:lstStyle/>
        <a:p>
          <a:endParaRPr lang="en-US">
            <a:latin typeface="Helvetica" charset="0"/>
            <a:ea typeface="Helvetica" charset="0"/>
            <a:cs typeface="Helvetica" charset="0"/>
          </a:endParaRPr>
        </a:p>
      </dgm:t>
    </dgm:pt>
    <dgm:pt modelId="{F8DA01C0-594A-2D4B-974B-64C7828045EE}" type="sibTrans" cxnId="{4E946E7F-313B-B644-8C56-663FB91FEE57}">
      <dgm:prSet/>
      <dgm:spPr/>
      <dgm:t>
        <a:bodyPr/>
        <a:lstStyle/>
        <a:p>
          <a:endParaRPr lang="en-US">
            <a:latin typeface="Helvetica" charset="0"/>
            <a:ea typeface="Helvetica" charset="0"/>
            <a:cs typeface="Helvetica" charset="0"/>
          </a:endParaRPr>
        </a:p>
      </dgm:t>
    </dgm:pt>
    <dgm:pt modelId="{B4C21350-E23A-E347-A057-472FC0871B48}">
      <dgm:prSet phldrT="[Text]"/>
      <dgm:spPr/>
      <dgm:t>
        <a:bodyPr/>
        <a:lstStyle/>
        <a:p>
          <a:r>
            <a:rPr lang="en-US" dirty="0">
              <a:latin typeface="Helvetica" charset="0"/>
              <a:ea typeface="Helvetica" charset="0"/>
              <a:cs typeface="Helvetica" charset="0"/>
            </a:rPr>
            <a:t>Research capacity</a:t>
          </a:r>
        </a:p>
      </dgm:t>
    </dgm:pt>
    <dgm:pt modelId="{F5F0196B-33C8-3B43-BFDB-523CB447F134}" type="parTrans" cxnId="{6C00B4D3-13C8-1740-8D99-76B2371406F7}">
      <dgm:prSet/>
      <dgm:spPr/>
      <dgm:t>
        <a:bodyPr/>
        <a:lstStyle/>
        <a:p>
          <a:endParaRPr lang="en-US">
            <a:latin typeface="Helvetica" charset="0"/>
            <a:ea typeface="Helvetica" charset="0"/>
            <a:cs typeface="Helvetica" charset="0"/>
          </a:endParaRPr>
        </a:p>
      </dgm:t>
    </dgm:pt>
    <dgm:pt modelId="{BB0486A3-F9EE-6443-94EC-669A9DB155AC}" type="sibTrans" cxnId="{6C00B4D3-13C8-1740-8D99-76B2371406F7}">
      <dgm:prSet/>
      <dgm:spPr/>
      <dgm:t>
        <a:bodyPr/>
        <a:lstStyle/>
        <a:p>
          <a:endParaRPr lang="en-US">
            <a:latin typeface="Helvetica" charset="0"/>
            <a:ea typeface="Helvetica" charset="0"/>
            <a:cs typeface="Helvetica" charset="0"/>
          </a:endParaRPr>
        </a:p>
      </dgm:t>
    </dgm:pt>
    <dgm:pt modelId="{EC1B9A6D-AD10-CC48-B3E5-84B3E47054A8}">
      <dgm:prSet phldrT="[Text]"/>
      <dgm:spPr/>
      <dgm:t>
        <a:bodyPr/>
        <a:lstStyle/>
        <a:p>
          <a:r>
            <a:rPr lang="en-US" dirty="0">
              <a:latin typeface="Helvetica" charset="0"/>
              <a:ea typeface="Helvetica" charset="0"/>
              <a:cs typeface="Helvetica" charset="0"/>
            </a:rPr>
            <a:t>Private sector reporting</a:t>
          </a:r>
        </a:p>
      </dgm:t>
    </dgm:pt>
    <dgm:pt modelId="{640AC846-0DA3-B445-9AAE-8F92F1951EC2}" type="parTrans" cxnId="{2BADE0E6-85B0-944B-BAAE-D39D6A6378C9}">
      <dgm:prSet/>
      <dgm:spPr/>
      <dgm:t>
        <a:bodyPr/>
        <a:lstStyle/>
        <a:p>
          <a:endParaRPr lang="en-US">
            <a:latin typeface="Helvetica" charset="0"/>
            <a:ea typeface="Helvetica" charset="0"/>
            <a:cs typeface="Helvetica" charset="0"/>
          </a:endParaRPr>
        </a:p>
      </dgm:t>
    </dgm:pt>
    <dgm:pt modelId="{0E6C9687-B5E4-AA4D-BA98-651947381294}" type="sibTrans" cxnId="{2BADE0E6-85B0-944B-BAAE-D39D6A6378C9}">
      <dgm:prSet/>
      <dgm:spPr/>
      <dgm:t>
        <a:bodyPr/>
        <a:lstStyle/>
        <a:p>
          <a:endParaRPr lang="en-US">
            <a:latin typeface="Helvetica" charset="0"/>
            <a:ea typeface="Helvetica" charset="0"/>
            <a:cs typeface="Helvetica" charset="0"/>
          </a:endParaRPr>
        </a:p>
      </dgm:t>
    </dgm:pt>
    <dgm:pt modelId="{9C37A715-09C6-574E-A58E-8C933B551BCB}">
      <dgm:prSet phldrT="[Text]"/>
      <dgm:spPr/>
      <dgm:t>
        <a:bodyPr/>
        <a:lstStyle/>
        <a:p>
          <a:r>
            <a:rPr lang="en-US" dirty="0">
              <a:latin typeface="Helvetica" charset="0"/>
              <a:ea typeface="Helvetica" charset="0"/>
              <a:cs typeface="Helvetica" charset="0"/>
            </a:rPr>
            <a:t>Universal health coverage</a:t>
          </a:r>
        </a:p>
      </dgm:t>
    </dgm:pt>
    <dgm:pt modelId="{DF0A0CC2-9885-9642-B43B-8291A5A0F8E9}" type="parTrans" cxnId="{B9D2B08B-5694-0645-B1E6-ECCE81EE7BD1}">
      <dgm:prSet/>
      <dgm:spPr/>
      <dgm:t>
        <a:bodyPr/>
        <a:lstStyle/>
        <a:p>
          <a:endParaRPr lang="en-US">
            <a:latin typeface="Helvetica" charset="0"/>
            <a:ea typeface="Helvetica" charset="0"/>
            <a:cs typeface="Helvetica" charset="0"/>
          </a:endParaRPr>
        </a:p>
      </dgm:t>
    </dgm:pt>
    <dgm:pt modelId="{A52E5474-9E16-7540-8C07-5724A4B7FCB3}" type="sibTrans" cxnId="{B9D2B08B-5694-0645-B1E6-ECCE81EE7BD1}">
      <dgm:prSet/>
      <dgm:spPr/>
      <dgm:t>
        <a:bodyPr/>
        <a:lstStyle/>
        <a:p>
          <a:endParaRPr lang="en-US">
            <a:latin typeface="Helvetica" charset="0"/>
            <a:ea typeface="Helvetica" charset="0"/>
            <a:cs typeface="Helvetica" charset="0"/>
          </a:endParaRPr>
        </a:p>
      </dgm:t>
    </dgm:pt>
    <dgm:pt modelId="{A8268657-71EF-C042-8027-904216C7F1BA}">
      <dgm:prSet phldrT="[Text]"/>
      <dgm:spPr/>
      <dgm:t>
        <a:bodyPr/>
        <a:lstStyle/>
        <a:p>
          <a:r>
            <a:rPr lang="en-US" dirty="0">
              <a:latin typeface="Helvetica" charset="0"/>
              <a:ea typeface="Helvetica" charset="0"/>
              <a:cs typeface="Helvetica" charset="0"/>
            </a:rPr>
            <a:t>Budget allocation (hospital and national level) to surgical services</a:t>
          </a:r>
        </a:p>
      </dgm:t>
    </dgm:pt>
    <dgm:pt modelId="{D41BE55F-CD11-654B-8F45-654490E6D8E6}" type="parTrans" cxnId="{AA6BE0B0-B574-3C4A-91B8-107F56ECE598}">
      <dgm:prSet/>
      <dgm:spPr/>
      <dgm:t>
        <a:bodyPr/>
        <a:lstStyle/>
        <a:p>
          <a:endParaRPr lang="en-US">
            <a:latin typeface="Helvetica" charset="0"/>
            <a:ea typeface="Helvetica" charset="0"/>
            <a:cs typeface="Helvetica" charset="0"/>
          </a:endParaRPr>
        </a:p>
      </dgm:t>
    </dgm:pt>
    <dgm:pt modelId="{3690BC02-7B6A-1541-B218-F08B9AE48FC9}" type="sibTrans" cxnId="{AA6BE0B0-B574-3C4A-91B8-107F56ECE598}">
      <dgm:prSet/>
      <dgm:spPr/>
      <dgm:t>
        <a:bodyPr/>
        <a:lstStyle/>
        <a:p>
          <a:endParaRPr lang="en-US">
            <a:latin typeface="Helvetica" charset="0"/>
            <a:ea typeface="Helvetica" charset="0"/>
            <a:cs typeface="Helvetica" charset="0"/>
          </a:endParaRPr>
        </a:p>
      </dgm:t>
    </dgm:pt>
    <dgm:pt modelId="{B257C0F6-5837-0541-9D10-B4F4F0A7AC1A}">
      <dgm:prSet phldrT="[Text]"/>
      <dgm:spPr/>
      <dgm:t>
        <a:bodyPr/>
        <a:lstStyle/>
        <a:p>
          <a:r>
            <a:rPr lang="en-US" dirty="0">
              <a:latin typeface="Helvetica" charset="0"/>
              <a:ea typeface="Helvetica" charset="0"/>
              <a:cs typeface="Helvetica" charset="0"/>
            </a:rPr>
            <a:t>Terms of engagement and legal regulation of partners</a:t>
          </a:r>
        </a:p>
      </dgm:t>
    </dgm:pt>
    <dgm:pt modelId="{B441CCE8-6B96-C044-A507-ECB154834806}" type="parTrans" cxnId="{025E3D03-A70D-BB44-B5B9-9FD5F3707C91}">
      <dgm:prSet/>
      <dgm:spPr/>
      <dgm:t>
        <a:bodyPr/>
        <a:lstStyle/>
        <a:p>
          <a:endParaRPr lang="en-US">
            <a:latin typeface="Helvetica" charset="0"/>
            <a:ea typeface="Helvetica" charset="0"/>
            <a:cs typeface="Helvetica" charset="0"/>
          </a:endParaRPr>
        </a:p>
      </dgm:t>
    </dgm:pt>
    <dgm:pt modelId="{8840074F-5AE1-B547-8865-723E5C4F08DF}" type="sibTrans" cxnId="{025E3D03-A70D-BB44-B5B9-9FD5F3707C91}">
      <dgm:prSet/>
      <dgm:spPr/>
      <dgm:t>
        <a:bodyPr/>
        <a:lstStyle/>
        <a:p>
          <a:endParaRPr lang="en-US">
            <a:latin typeface="Helvetica" charset="0"/>
            <a:ea typeface="Helvetica" charset="0"/>
            <a:cs typeface="Helvetica" charset="0"/>
          </a:endParaRPr>
        </a:p>
      </dgm:t>
    </dgm:pt>
    <dgm:pt modelId="{9E38335C-D242-C94C-856A-28853DCAEF2C}">
      <dgm:prSet phldrT="[Text]"/>
      <dgm:spPr/>
      <dgm:t>
        <a:bodyPr/>
        <a:lstStyle/>
        <a:p>
          <a:endParaRPr lang="en-US" dirty="0">
            <a:latin typeface="Helvetica" charset="0"/>
            <a:ea typeface="Helvetica" charset="0"/>
            <a:cs typeface="Helvetica" charset="0"/>
          </a:endParaRPr>
        </a:p>
      </dgm:t>
    </dgm:pt>
    <dgm:pt modelId="{835B4CD4-DFD9-484E-B9FD-1BCAC53F195F}" type="parTrans" cxnId="{FA595D7B-D895-DE47-B74B-5AD642DBBD21}">
      <dgm:prSet/>
      <dgm:spPr/>
      <dgm:t>
        <a:bodyPr/>
        <a:lstStyle/>
        <a:p>
          <a:endParaRPr lang="en-US">
            <a:latin typeface="Helvetica" charset="0"/>
            <a:ea typeface="Helvetica" charset="0"/>
            <a:cs typeface="Helvetica" charset="0"/>
          </a:endParaRPr>
        </a:p>
      </dgm:t>
    </dgm:pt>
    <dgm:pt modelId="{35DBEE51-58CD-AB4B-94BE-11EB6C35DF7D}" type="sibTrans" cxnId="{FA595D7B-D895-DE47-B74B-5AD642DBBD21}">
      <dgm:prSet/>
      <dgm:spPr/>
      <dgm:t>
        <a:bodyPr/>
        <a:lstStyle/>
        <a:p>
          <a:endParaRPr lang="en-US">
            <a:latin typeface="Helvetica" charset="0"/>
            <a:ea typeface="Helvetica" charset="0"/>
            <a:cs typeface="Helvetica" charset="0"/>
          </a:endParaRPr>
        </a:p>
      </dgm:t>
    </dgm:pt>
    <dgm:pt modelId="{EB0E7BBE-D95F-7743-8B3E-F1175565E851}">
      <dgm:prSet phldrT="[Text]"/>
      <dgm:spPr/>
      <dgm:t>
        <a:bodyPr/>
        <a:lstStyle/>
        <a:p>
          <a:r>
            <a:rPr lang="en-US" dirty="0">
              <a:latin typeface="Helvetica" charset="0"/>
              <a:ea typeface="Helvetica" charset="0"/>
              <a:cs typeface="Helvetica" charset="0"/>
            </a:rPr>
            <a:t>Coordination of activities</a:t>
          </a:r>
        </a:p>
      </dgm:t>
    </dgm:pt>
    <dgm:pt modelId="{116010D0-49E8-3C4B-887F-4131BABDF6FB}" type="parTrans" cxnId="{0D1EDB24-81F3-C44C-9294-A70E1FE72695}">
      <dgm:prSet/>
      <dgm:spPr/>
      <dgm:t>
        <a:bodyPr/>
        <a:lstStyle/>
        <a:p>
          <a:endParaRPr lang="en-US">
            <a:latin typeface="Helvetica" charset="0"/>
            <a:ea typeface="Helvetica" charset="0"/>
            <a:cs typeface="Helvetica" charset="0"/>
          </a:endParaRPr>
        </a:p>
      </dgm:t>
    </dgm:pt>
    <dgm:pt modelId="{FC3BBF45-4BC0-ED4A-A64A-3FE0E16DF5F2}" type="sibTrans" cxnId="{0D1EDB24-81F3-C44C-9294-A70E1FE72695}">
      <dgm:prSet/>
      <dgm:spPr/>
      <dgm:t>
        <a:bodyPr/>
        <a:lstStyle/>
        <a:p>
          <a:endParaRPr lang="en-US">
            <a:latin typeface="Helvetica" charset="0"/>
            <a:ea typeface="Helvetica" charset="0"/>
            <a:cs typeface="Helvetica" charset="0"/>
          </a:endParaRPr>
        </a:p>
      </dgm:t>
    </dgm:pt>
    <dgm:pt modelId="{593C6D1A-C4B3-F440-B325-56DFE2C6DFC8}">
      <dgm:prSet phldrT="[Text]"/>
      <dgm:spPr/>
      <dgm:t>
        <a:bodyPr/>
        <a:lstStyle/>
        <a:p>
          <a:r>
            <a:rPr lang="en-US" dirty="0">
              <a:latin typeface="Helvetica" charset="0"/>
              <a:ea typeface="Helvetica" charset="0"/>
              <a:cs typeface="Helvetica" charset="0"/>
            </a:rPr>
            <a:t>Mandate for implementation</a:t>
          </a:r>
        </a:p>
      </dgm:t>
    </dgm:pt>
    <dgm:pt modelId="{14B4EE44-0E80-C241-85AE-83AC0A8C448B}" type="parTrans" cxnId="{686B9BD1-F99A-154E-9103-63BB82A96217}">
      <dgm:prSet/>
      <dgm:spPr/>
      <dgm:t>
        <a:bodyPr/>
        <a:lstStyle/>
        <a:p>
          <a:endParaRPr lang="en-US">
            <a:latin typeface="Helvetica" charset="0"/>
            <a:ea typeface="Helvetica" charset="0"/>
            <a:cs typeface="Helvetica" charset="0"/>
          </a:endParaRPr>
        </a:p>
      </dgm:t>
    </dgm:pt>
    <dgm:pt modelId="{C6EA0FA4-2348-0345-BD6A-844E116EA8FD}" type="sibTrans" cxnId="{686B9BD1-F99A-154E-9103-63BB82A96217}">
      <dgm:prSet/>
      <dgm:spPr/>
      <dgm:t>
        <a:bodyPr/>
        <a:lstStyle/>
        <a:p>
          <a:endParaRPr lang="en-US">
            <a:latin typeface="Helvetica" charset="0"/>
            <a:ea typeface="Helvetica" charset="0"/>
            <a:cs typeface="Helvetica" charset="0"/>
          </a:endParaRPr>
        </a:p>
      </dgm:t>
    </dgm:pt>
    <dgm:pt modelId="{CA423881-368A-764C-9F1A-444505083066}">
      <dgm:prSet phldrT="[Text]"/>
      <dgm:spPr/>
      <dgm:t>
        <a:bodyPr/>
        <a:lstStyle/>
        <a:p>
          <a:r>
            <a:rPr lang="en-US">
              <a:latin typeface="Helvetica" charset="0"/>
              <a:ea typeface="Helvetica" charset="0"/>
              <a:cs typeface="Helvetica" charset="0"/>
            </a:rPr>
            <a:t>Accountability</a:t>
          </a:r>
          <a:endParaRPr lang="en-US" dirty="0">
            <a:latin typeface="Helvetica" charset="0"/>
            <a:ea typeface="Helvetica" charset="0"/>
            <a:cs typeface="Helvetica" charset="0"/>
          </a:endParaRPr>
        </a:p>
      </dgm:t>
    </dgm:pt>
    <dgm:pt modelId="{E74B142A-CF8F-424F-9FD8-717882EA5CE2}" type="parTrans" cxnId="{A3A82744-935B-F445-BBD5-31B8C9FF65B7}">
      <dgm:prSet/>
      <dgm:spPr/>
      <dgm:t>
        <a:bodyPr/>
        <a:lstStyle/>
        <a:p>
          <a:endParaRPr lang="en-US">
            <a:latin typeface="Helvetica" charset="0"/>
            <a:ea typeface="Helvetica" charset="0"/>
            <a:cs typeface="Helvetica" charset="0"/>
          </a:endParaRPr>
        </a:p>
      </dgm:t>
    </dgm:pt>
    <dgm:pt modelId="{AEF54410-A200-E64D-97F2-BD404BD71385}" type="sibTrans" cxnId="{A3A82744-935B-F445-BBD5-31B8C9FF65B7}">
      <dgm:prSet/>
      <dgm:spPr/>
      <dgm:t>
        <a:bodyPr/>
        <a:lstStyle/>
        <a:p>
          <a:endParaRPr lang="en-US">
            <a:latin typeface="Helvetica" charset="0"/>
            <a:ea typeface="Helvetica" charset="0"/>
            <a:cs typeface="Helvetica" charset="0"/>
          </a:endParaRPr>
        </a:p>
      </dgm:t>
    </dgm:pt>
    <dgm:pt modelId="{4E1440EC-1774-2D4B-863E-0A1474FE0C34}" type="pres">
      <dgm:prSet presAssocID="{D2CC53D7-6E1B-2240-ACD3-4169AB96B68E}" presName="Name0" presStyleCnt="0">
        <dgm:presLayoutVars>
          <dgm:dir/>
          <dgm:animLvl val="lvl"/>
          <dgm:resizeHandles val="exact"/>
        </dgm:presLayoutVars>
      </dgm:prSet>
      <dgm:spPr/>
      <dgm:t>
        <a:bodyPr/>
        <a:lstStyle/>
        <a:p>
          <a:endParaRPr lang="en-US"/>
        </a:p>
      </dgm:t>
    </dgm:pt>
    <dgm:pt modelId="{AB83ED7A-583C-2D48-A7E2-1B2D7644797C}" type="pres">
      <dgm:prSet presAssocID="{4544C85D-40F8-244F-B7BC-C2E11E79B1A1}" presName="composite" presStyleCnt="0"/>
      <dgm:spPr/>
    </dgm:pt>
    <dgm:pt modelId="{B6CA0B18-F28D-BF42-B126-D30B38AA8B0F}" type="pres">
      <dgm:prSet presAssocID="{4544C85D-40F8-244F-B7BC-C2E11E79B1A1}" presName="parTx" presStyleLbl="alignNode1" presStyleIdx="0" presStyleCnt="6">
        <dgm:presLayoutVars>
          <dgm:chMax val="0"/>
          <dgm:chPref val="0"/>
          <dgm:bulletEnabled val="1"/>
        </dgm:presLayoutVars>
      </dgm:prSet>
      <dgm:spPr/>
      <dgm:t>
        <a:bodyPr/>
        <a:lstStyle/>
        <a:p>
          <a:endParaRPr lang="en-US"/>
        </a:p>
      </dgm:t>
    </dgm:pt>
    <dgm:pt modelId="{FE74F3C8-A230-534D-AD24-7D56A59E2939}" type="pres">
      <dgm:prSet presAssocID="{4544C85D-40F8-244F-B7BC-C2E11E79B1A1}" presName="desTx" presStyleLbl="alignAccFollowNode1" presStyleIdx="0" presStyleCnt="6">
        <dgm:presLayoutVars>
          <dgm:bulletEnabled val="1"/>
        </dgm:presLayoutVars>
      </dgm:prSet>
      <dgm:spPr/>
      <dgm:t>
        <a:bodyPr/>
        <a:lstStyle/>
        <a:p>
          <a:endParaRPr lang="en-US"/>
        </a:p>
      </dgm:t>
    </dgm:pt>
    <dgm:pt modelId="{42E7306B-C798-0B4B-B8C9-F207F5C9B95A}" type="pres">
      <dgm:prSet presAssocID="{DEE4580A-D04C-F145-9CA5-5FA206BE18E1}" presName="space" presStyleCnt="0"/>
      <dgm:spPr/>
    </dgm:pt>
    <dgm:pt modelId="{2C139457-1FA7-D143-8537-A4418F9A806D}" type="pres">
      <dgm:prSet presAssocID="{81394773-FF0D-CB42-967C-7742F1555289}" presName="composite" presStyleCnt="0"/>
      <dgm:spPr/>
    </dgm:pt>
    <dgm:pt modelId="{761DB9C2-F13F-3F4B-9EED-90CFA6D75F69}" type="pres">
      <dgm:prSet presAssocID="{81394773-FF0D-CB42-967C-7742F1555289}" presName="parTx" presStyleLbl="alignNode1" presStyleIdx="1" presStyleCnt="6">
        <dgm:presLayoutVars>
          <dgm:chMax val="0"/>
          <dgm:chPref val="0"/>
          <dgm:bulletEnabled val="1"/>
        </dgm:presLayoutVars>
      </dgm:prSet>
      <dgm:spPr/>
      <dgm:t>
        <a:bodyPr/>
        <a:lstStyle/>
        <a:p>
          <a:endParaRPr lang="en-US"/>
        </a:p>
      </dgm:t>
    </dgm:pt>
    <dgm:pt modelId="{0567FB21-2833-9242-9119-8D0EF243A5AD}" type="pres">
      <dgm:prSet presAssocID="{81394773-FF0D-CB42-967C-7742F1555289}" presName="desTx" presStyleLbl="alignAccFollowNode1" presStyleIdx="1" presStyleCnt="6">
        <dgm:presLayoutVars>
          <dgm:bulletEnabled val="1"/>
        </dgm:presLayoutVars>
      </dgm:prSet>
      <dgm:spPr/>
      <dgm:t>
        <a:bodyPr/>
        <a:lstStyle/>
        <a:p>
          <a:endParaRPr lang="en-US"/>
        </a:p>
      </dgm:t>
    </dgm:pt>
    <dgm:pt modelId="{1F366406-5331-A241-959A-9206FEFE109A}" type="pres">
      <dgm:prSet presAssocID="{E8F3358E-41A5-1847-95FF-1C508064E569}" presName="space" presStyleCnt="0"/>
      <dgm:spPr/>
    </dgm:pt>
    <dgm:pt modelId="{81296252-9783-D648-AB8F-B98119C6523F}" type="pres">
      <dgm:prSet presAssocID="{E374F4F3-6126-524E-B1F2-92819FD10922}" presName="composite" presStyleCnt="0"/>
      <dgm:spPr/>
    </dgm:pt>
    <dgm:pt modelId="{DA315504-AFF4-EC4E-96F8-9F0CDDA95B7C}" type="pres">
      <dgm:prSet presAssocID="{E374F4F3-6126-524E-B1F2-92819FD10922}" presName="parTx" presStyleLbl="alignNode1" presStyleIdx="2" presStyleCnt="6" custLinFactNeighborY="4009">
        <dgm:presLayoutVars>
          <dgm:chMax val="0"/>
          <dgm:chPref val="0"/>
          <dgm:bulletEnabled val="1"/>
        </dgm:presLayoutVars>
      </dgm:prSet>
      <dgm:spPr/>
      <dgm:t>
        <a:bodyPr/>
        <a:lstStyle/>
        <a:p>
          <a:endParaRPr lang="en-US"/>
        </a:p>
      </dgm:t>
    </dgm:pt>
    <dgm:pt modelId="{6780C247-5B5F-4145-BD36-C88BA6557B95}" type="pres">
      <dgm:prSet presAssocID="{E374F4F3-6126-524E-B1F2-92819FD10922}" presName="desTx" presStyleLbl="alignAccFollowNode1" presStyleIdx="2" presStyleCnt="6">
        <dgm:presLayoutVars>
          <dgm:bulletEnabled val="1"/>
        </dgm:presLayoutVars>
      </dgm:prSet>
      <dgm:spPr/>
      <dgm:t>
        <a:bodyPr/>
        <a:lstStyle/>
        <a:p>
          <a:endParaRPr lang="en-US"/>
        </a:p>
      </dgm:t>
    </dgm:pt>
    <dgm:pt modelId="{5FD29C18-39E8-B84D-B18B-8568C683E962}" type="pres">
      <dgm:prSet presAssocID="{E773227B-9DEB-B44D-8AB4-670A917A0438}" presName="space" presStyleCnt="0"/>
      <dgm:spPr/>
    </dgm:pt>
    <dgm:pt modelId="{924E20A3-7915-6342-9F67-CEC805DB16DF}" type="pres">
      <dgm:prSet presAssocID="{DAF5F22E-FF11-524E-8B3E-4D6D01190302}" presName="composite" presStyleCnt="0"/>
      <dgm:spPr/>
    </dgm:pt>
    <dgm:pt modelId="{B9DCB85E-6F05-A348-A5C5-DAC9978EE6C0}" type="pres">
      <dgm:prSet presAssocID="{DAF5F22E-FF11-524E-8B3E-4D6D01190302}" presName="parTx" presStyleLbl="alignNode1" presStyleIdx="3" presStyleCnt="6">
        <dgm:presLayoutVars>
          <dgm:chMax val="0"/>
          <dgm:chPref val="0"/>
          <dgm:bulletEnabled val="1"/>
        </dgm:presLayoutVars>
      </dgm:prSet>
      <dgm:spPr/>
      <dgm:t>
        <a:bodyPr/>
        <a:lstStyle/>
        <a:p>
          <a:endParaRPr lang="en-US"/>
        </a:p>
      </dgm:t>
    </dgm:pt>
    <dgm:pt modelId="{5F7C21B1-CAF9-5543-B575-597561C3E410}" type="pres">
      <dgm:prSet presAssocID="{DAF5F22E-FF11-524E-8B3E-4D6D01190302}" presName="desTx" presStyleLbl="alignAccFollowNode1" presStyleIdx="3" presStyleCnt="6">
        <dgm:presLayoutVars>
          <dgm:bulletEnabled val="1"/>
        </dgm:presLayoutVars>
      </dgm:prSet>
      <dgm:spPr/>
      <dgm:t>
        <a:bodyPr/>
        <a:lstStyle/>
        <a:p>
          <a:endParaRPr lang="en-US"/>
        </a:p>
      </dgm:t>
    </dgm:pt>
    <dgm:pt modelId="{48BFBCF7-39A0-2948-9D2B-7488C9587317}" type="pres">
      <dgm:prSet presAssocID="{7522A201-675A-A04C-9C75-C815EF195FFD}" presName="space" presStyleCnt="0"/>
      <dgm:spPr/>
    </dgm:pt>
    <dgm:pt modelId="{07AD169E-6A7D-ED4E-BFB4-2F1BF9F8C2F8}" type="pres">
      <dgm:prSet presAssocID="{0C2EB40A-DCB7-5B40-93EB-435349136F75}" presName="composite" presStyleCnt="0"/>
      <dgm:spPr/>
    </dgm:pt>
    <dgm:pt modelId="{E384265B-2EA2-944B-BF1E-AA621FCA3F70}" type="pres">
      <dgm:prSet presAssocID="{0C2EB40A-DCB7-5B40-93EB-435349136F75}" presName="parTx" presStyleLbl="alignNode1" presStyleIdx="4" presStyleCnt="6">
        <dgm:presLayoutVars>
          <dgm:chMax val="0"/>
          <dgm:chPref val="0"/>
          <dgm:bulletEnabled val="1"/>
        </dgm:presLayoutVars>
      </dgm:prSet>
      <dgm:spPr/>
      <dgm:t>
        <a:bodyPr/>
        <a:lstStyle/>
        <a:p>
          <a:endParaRPr lang="en-US"/>
        </a:p>
      </dgm:t>
    </dgm:pt>
    <dgm:pt modelId="{3DB8220F-8470-5E4C-B7FF-AB4F7FFBB32F}" type="pres">
      <dgm:prSet presAssocID="{0C2EB40A-DCB7-5B40-93EB-435349136F75}" presName="desTx" presStyleLbl="alignAccFollowNode1" presStyleIdx="4" presStyleCnt="6">
        <dgm:presLayoutVars>
          <dgm:bulletEnabled val="1"/>
        </dgm:presLayoutVars>
      </dgm:prSet>
      <dgm:spPr/>
      <dgm:t>
        <a:bodyPr/>
        <a:lstStyle/>
        <a:p>
          <a:endParaRPr lang="en-US"/>
        </a:p>
      </dgm:t>
    </dgm:pt>
    <dgm:pt modelId="{B3B28731-F885-FB4D-A0B3-7DDE64B5D0BC}" type="pres">
      <dgm:prSet presAssocID="{C8565D6B-82D7-E74B-99C3-3D29D28F1194}" presName="space" presStyleCnt="0"/>
      <dgm:spPr/>
    </dgm:pt>
    <dgm:pt modelId="{632AE9B3-95C7-454B-8439-4B0159B08230}" type="pres">
      <dgm:prSet presAssocID="{1321498B-D5C7-374D-A458-CA17D13D6BC7}" presName="composite" presStyleCnt="0"/>
      <dgm:spPr/>
    </dgm:pt>
    <dgm:pt modelId="{A79A866A-C822-E848-AADF-0C054B311533}" type="pres">
      <dgm:prSet presAssocID="{1321498B-D5C7-374D-A458-CA17D13D6BC7}" presName="parTx" presStyleLbl="alignNode1" presStyleIdx="5" presStyleCnt="6">
        <dgm:presLayoutVars>
          <dgm:chMax val="0"/>
          <dgm:chPref val="0"/>
          <dgm:bulletEnabled val="1"/>
        </dgm:presLayoutVars>
      </dgm:prSet>
      <dgm:spPr/>
      <dgm:t>
        <a:bodyPr/>
        <a:lstStyle/>
        <a:p>
          <a:endParaRPr lang="en-US"/>
        </a:p>
      </dgm:t>
    </dgm:pt>
    <dgm:pt modelId="{5F09A385-7313-2E46-B1D1-5E038DE28B5D}" type="pres">
      <dgm:prSet presAssocID="{1321498B-D5C7-374D-A458-CA17D13D6BC7}" presName="desTx" presStyleLbl="alignAccFollowNode1" presStyleIdx="5" presStyleCnt="6">
        <dgm:presLayoutVars>
          <dgm:bulletEnabled val="1"/>
        </dgm:presLayoutVars>
      </dgm:prSet>
      <dgm:spPr/>
      <dgm:t>
        <a:bodyPr/>
        <a:lstStyle/>
        <a:p>
          <a:endParaRPr lang="en-US"/>
        </a:p>
      </dgm:t>
    </dgm:pt>
  </dgm:ptLst>
  <dgm:cxnLst>
    <dgm:cxn modelId="{0D1EDB24-81F3-C44C-9294-A70E1FE72695}" srcId="{1321498B-D5C7-374D-A458-CA17D13D6BC7}" destId="{EB0E7BBE-D95F-7743-8B3E-F1175565E851}" srcOrd="1" destOrd="0" parTransId="{116010D0-49E8-3C4B-887F-4131BABDF6FB}" sibTransId="{FC3BBF45-4BC0-ED4A-A64A-3FE0E16DF5F2}"/>
    <dgm:cxn modelId="{05BDD089-AC58-7B43-A4B9-3F6787C9AAFD}" srcId="{D2CC53D7-6E1B-2240-ACD3-4169AB96B68E}" destId="{81394773-FF0D-CB42-967C-7742F1555289}" srcOrd="1" destOrd="0" parTransId="{ADDFBB39-2401-AD40-8533-95B73F9C837F}" sibTransId="{E8F3358E-41A5-1847-95FF-1C508064E569}"/>
    <dgm:cxn modelId="{838A012C-700E-7948-BB5E-6FC460941570}" type="presOf" srcId="{B4C21350-E23A-E347-A057-472FC0871B48}" destId="{5F7C21B1-CAF9-5543-B575-597561C3E410}" srcOrd="0" destOrd="3" presId="urn:microsoft.com/office/officeart/2005/8/layout/hList1"/>
    <dgm:cxn modelId="{4612371A-160F-D646-9975-62752BD3AD5C}" type="presOf" srcId="{593C6D1A-C4B3-F440-B325-56DFE2C6DFC8}" destId="{5F09A385-7313-2E46-B1D1-5E038DE28B5D}" srcOrd="0" destOrd="0" presId="urn:microsoft.com/office/officeart/2005/8/layout/hList1"/>
    <dgm:cxn modelId="{AD3F8E8B-C0D5-C841-8258-C0CBF18D279B}" type="presOf" srcId="{81394773-FF0D-CB42-967C-7742F1555289}" destId="{761DB9C2-F13F-3F4B-9EED-90CFA6D75F69}" srcOrd="0" destOrd="0" presId="urn:microsoft.com/office/officeart/2005/8/layout/hList1"/>
    <dgm:cxn modelId="{961B8DA8-5924-AD48-B4F5-73C761B1E8EF}" srcId="{E374F4F3-6126-524E-B1F2-92819FD10922}" destId="{99347364-199C-BC47-81E5-EF69419A4185}" srcOrd="2" destOrd="0" parTransId="{BCF4F478-8B46-D64A-B9C7-CC434CFA0605}" sibTransId="{183395B7-A190-1546-BFFD-125B88999CEC}"/>
    <dgm:cxn modelId="{24331B63-2B9D-004A-9B38-9B2CFEA5D082}" type="presOf" srcId="{76ADCA3E-D36F-534D-A5CF-65B1BED49F24}" destId="{5F7C21B1-CAF9-5543-B575-597561C3E410}" srcOrd="0" destOrd="0" presId="urn:microsoft.com/office/officeart/2005/8/layout/hList1"/>
    <dgm:cxn modelId="{D157DB0C-7BAC-5440-B5C4-CFC475974D7E}" srcId="{DAF5F22E-FF11-524E-8B3E-4D6D01190302}" destId="{E18127EF-B826-2046-BD9D-D1F7C96CE699}" srcOrd="1" destOrd="0" parTransId="{8B2F65FD-2AAE-EC4D-89FC-61C359E33D01}" sibTransId="{7BFE8511-7D99-1D4E-8CFB-42FB9A8798B7}"/>
    <dgm:cxn modelId="{528AE3DF-53A0-6E4B-ADE3-D7D302F554EB}" type="presOf" srcId="{144A8B80-C628-8549-81C8-7D8C5F5F4A0A}" destId="{6780C247-5B5F-4145-BD36-C88BA6557B95}" srcOrd="0" destOrd="2" presId="urn:microsoft.com/office/officeart/2005/8/layout/hList1"/>
    <dgm:cxn modelId="{686B9BD1-F99A-154E-9103-63BB82A96217}" srcId="{1321498B-D5C7-374D-A458-CA17D13D6BC7}" destId="{593C6D1A-C4B3-F440-B325-56DFE2C6DFC8}" srcOrd="0" destOrd="0" parTransId="{14B4EE44-0E80-C241-85AE-83AC0A8C448B}" sibTransId="{C6EA0FA4-2348-0345-BD6A-844E116EA8FD}"/>
    <dgm:cxn modelId="{5DC6238F-D6A2-4447-B901-73D786BF2962}" type="presOf" srcId="{CA423881-368A-764C-9F1A-444505083066}" destId="{5F09A385-7313-2E46-B1D1-5E038DE28B5D}" srcOrd="0" destOrd="3" presId="urn:microsoft.com/office/officeart/2005/8/layout/hList1"/>
    <dgm:cxn modelId="{364F25D0-4795-C54E-84A7-E824B350A7BA}" type="presOf" srcId="{9E38335C-D242-C94C-856A-28853DCAEF2C}" destId="{5F09A385-7313-2E46-B1D1-5E038DE28B5D}" srcOrd="0" destOrd="4" presId="urn:microsoft.com/office/officeart/2005/8/layout/hList1"/>
    <dgm:cxn modelId="{AD027236-26F8-CB45-BB73-D2D63F129F8B}" srcId="{D2CC53D7-6E1B-2240-ACD3-4169AB96B68E}" destId="{E374F4F3-6126-524E-B1F2-92819FD10922}" srcOrd="2" destOrd="0" parTransId="{3269F344-01E4-F945-AF90-A71B3EC350D5}" sibTransId="{E773227B-9DEB-B44D-8AB4-670A917A0438}"/>
    <dgm:cxn modelId="{DB6FCA75-0A8E-1746-8BA6-D48724498D07}" srcId="{4544C85D-40F8-244F-B7BC-C2E11E79B1A1}" destId="{6A89CEF0-CC94-C342-99FE-9E66340A1CC9}" srcOrd="4" destOrd="0" parTransId="{83FBF336-2223-7C4F-8F86-D141E101AD83}" sibTransId="{0051E563-2962-1542-A92B-7775B122EF1B}"/>
    <dgm:cxn modelId="{16390B2A-9197-3442-897F-E8F4A592242B}" type="presOf" srcId="{1321498B-D5C7-374D-A458-CA17D13D6BC7}" destId="{A79A866A-C822-E848-AADF-0C054B311533}" srcOrd="0" destOrd="0" presId="urn:microsoft.com/office/officeart/2005/8/layout/hList1"/>
    <dgm:cxn modelId="{530FF5C5-0954-A34C-905D-F440A8FF699F}" type="presOf" srcId="{DAF5F22E-FF11-524E-8B3E-4D6D01190302}" destId="{B9DCB85E-6F05-A348-A5C5-DAC9978EE6C0}" srcOrd="0" destOrd="0" presId="urn:microsoft.com/office/officeart/2005/8/layout/hList1"/>
    <dgm:cxn modelId="{92548563-D130-9449-BF5D-4748E35AE98E}" type="presOf" srcId="{BCF4BDBB-D89B-A649-8960-85A73A8F3D97}" destId="{0567FB21-2833-9242-9119-8D0EF243A5AD}" srcOrd="0" destOrd="1" presId="urn:microsoft.com/office/officeart/2005/8/layout/hList1"/>
    <dgm:cxn modelId="{770E9CAD-09D0-944A-A0A7-2F38C947E708}" type="presOf" srcId="{5D5F47CA-EF6E-324D-9C34-57D9B299ED6E}" destId="{6780C247-5B5F-4145-BD36-C88BA6557B95}" srcOrd="0" destOrd="3" presId="urn:microsoft.com/office/officeart/2005/8/layout/hList1"/>
    <dgm:cxn modelId="{6AD29A9D-30FE-F648-8DEB-84B6E1750A50}" type="presOf" srcId="{69E134D2-E14D-7A41-91BF-2FB44C86E7C4}" destId="{0567FB21-2833-9242-9119-8D0EF243A5AD}" srcOrd="0" destOrd="2" presId="urn:microsoft.com/office/officeart/2005/8/layout/hList1"/>
    <dgm:cxn modelId="{987E13A0-1DD6-C449-9FA3-C98607CE31A3}" srcId="{81394773-FF0D-CB42-967C-7742F1555289}" destId="{69E134D2-E14D-7A41-91BF-2FB44C86E7C4}" srcOrd="2" destOrd="0" parTransId="{654C9B5A-48BC-104A-99A6-43A7C495B124}" sibTransId="{6E2D8B91-B638-964E-A1F9-CC96E4E8EBE8}"/>
    <dgm:cxn modelId="{FA595D7B-D895-DE47-B74B-5AD642DBBD21}" srcId="{1321498B-D5C7-374D-A458-CA17D13D6BC7}" destId="{9E38335C-D242-C94C-856A-28853DCAEF2C}" srcOrd="4" destOrd="0" parTransId="{835B4CD4-DFD9-484E-B9FD-1BCAC53F195F}" sibTransId="{35DBEE51-58CD-AB4B-94BE-11EB6C35DF7D}"/>
    <dgm:cxn modelId="{9B34C805-E958-5C43-93E2-ED0DA9B96B8C}" srcId="{81394773-FF0D-CB42-967C-7742F1555289}" destId="{28CC4532-A4D5-8743-A0EB-6A0E076FD31B}" srcOrd="0" destOrd="0" parTransId="{1851A89C-AF01-D642-B985-A433CB2A3792}" sibTransId="{2F036766-2074-2E4F-98AD-E84E44B47FC5}"/>
    <dgm:cxn modelId="{E9C15C77-431C-E34D-A8C7-B664DE336F06}" type="presOf" srcId="{E66A9890-DAAE-514C-89BF-2209555C78E3}" destId="{FE74F3C8-A230-534D-AD24-7D56A59E2939}" srcOrd="0" destOrd="0" presId="urn:microsoft.com/office/officeart/2005/8/layout/hList1"/>
    <dgm:cxn modelId="{B9D2B08B-5694-0645-B1E6-ECCE81EE7BD1}" srcId="{0C2EB40A-DCB7-5B40-93EB-435349136F75}" destId="{9C37A715-09C6-574E-A58E-8C933B551BCB}" srcOrd="0" destOrd="0" parTransId="{DF0A0CC2-9885-9642-B43B-8291A5A0F8E9}" sibTransId="{A52E5474-9E16-7540-8C07-5724A4B7FCB3}"/>
    <dgm:cxn modelId="{2BADE0E6-85B0-944B-BAAE-D39D6A6378C9}" srcId="{DAF5F22E-FF11-524E-8B3E-4D6D01190302}" destId="{EC1B9A6D-AD10-CC48-B3E5-84B3E47054A8}" srcOrd="4" destOrd="0" parTransId="{640AC846-0DA3-B445-9AAE-8F92F1951EC2}" sibTransId="{0E6C9687-B5E4-AA4D-BA98-651947381294}"/>
    <dgm:cxn modelId="{719E69B0-2864-0544-9FB7-2EEF2D91C28C}" type="presOf" srcId="{B521E335-DDA3-F742-BBE0-B06A74879762}" destId="{FE74F3C8-A230-534D-AD24-7D56A59E2939}" srcOrd="0" destOrd="2" presId="urn:microsoft.com/office/officeart/2005/8/layout/hList1"/>
    <dgm:cxn modelId="{9ED29E9E-C570-534C-8E97-6B0389D457DA}" srcId="{4544C85D-40F8-244F-B7BC-C2E11E79B1A1}" destId="{C3105B62-4652-7748-BFF2-3B079BD2A99D}" srcOrd="5" destOrd="0" parTransId="{BF0D2FC8-9059-7A4B-8541-40C7B5C05DA6}" sibTransId="{A3287944-5721-DE42-9D8C-F3A3CF8015B2}"/>
    <dgm:cxn modelId="{C6E4B3EF-351C-4441-B39E-426E340B8478}" srcId="{E374F4F3-6126-524E-B1F2-92819FD10922}" destId="{3E27EA36-3E4C-974C-80BC-F4E7C2A74A7D}" srcOrd="0" destOrd="0" parTransId="{104D00F2-91E5-AC4D-8C2B-9D9AFFB2CEE8}" sibTransId="{5BD22305-4024-8C4C-BFF9-16103E170443}"/>
    <dgm:cxn modelId="{BE1EA7FE-55D9-284D-896B-F79B32A9D3B8}" type="presOf" srcId="{0928BEE9-AA48-CD4E-BCA2-7FC11E661DBF}" destId="{0567FB21-2833-9242-9119-8D0EF243A5AD}" srcOrd="0" destOrd="3" presId="urn:microsoft.com/office/officeart/2005/8/layout/hList1"/>
    <dgm:cxn modelId="{F72DFAE4-086B-1A4B-A1E2-2ABAB04B3CA0}" srcId="{81394773-FF0D-CB42-967C-7742F1555289}" destId="{BCF4BDBB-D89B-A649-8960-85A73A8F3D97}" srcOrd="1" destOrd="0" parTransId="{16890814-C308-7248-887C-EEFB32F2DB03}" sibTransId="{3A8A19CE-1A42-834E-9095-E87560264D38}"/>
    <dgm:cxn modelId="{025E3D03-A70D-BB44-B5B9-9FD5F3707C91}" srcId="{1321498B-D5C7-374D-A458-CA17D13D6BC7}" destId="{B257C0F6-5837-0541-9D10-B4F4F0A7AC1A}" srcOrd="2" destOrd="0" parTransId="{B441CCE8-6B96-C044-A507-ECB154834806}" sibTransId="{8840074F-5AE1-B547-8865-723E5C4F08DF}"/>
    <dgm:cxn modelId="{A3A82744-935B-F445-BBD5-31B8C9FF65B7}" srcId="{1321498B-D5C7-374D-A458-CA17D13D6BC7}" destId="{CA423881-368A-764C-9F1A-444505083066}" srcOrd="3" destOrd="0" parTransId="{E74B142A-CF8F-424F-9FD8-717882EA5CE2}" sibTransId="{AEF54410-A200-E64D-97F2-BD404BD71385}"/>
    <dgm:cxn modelId="{26891A75-5C8A-8840-82A4-0BEBD0F1D601}" srcId="{D2CC53D7-6E1B-2240-ACD3-4169AB96B68E}" destId="{1321498B-D5C7-374D-A458-CA17D13D6BC7}" srcOrd="5" destOrd="0" parTransId="{5E6162A3-2A31-0A41-AB15-098956D9B671}" sibTransId="{3FA7845A-8FB6-2546-9BC9-4BB2EA7380E8}"/>
    <dgm:cxn modelId="{1FB78259-C20F-6145-89B9-2BB731703E3B}" type="presOf" srcId="{0C2EB40A-DCB7-5B40-93EB-435349136F75}" destId="{E384265B-2EA2-944B-BF1E-AA621FCA3F70}" srcOrd="0" destOrd="0" presId="urn:microsoft.com/office/officeart/2005/8/layout/hList1"/>
    <dgm:cxn modelId="{181550BD-A7B1-6A40-A3DA-80AAECFE5D9A}" srcId="{3E27EA36-3E4C-974C-80BC-F4E7C2A74A7D}" destId="{144A8B80-C628-8549-81C8-7D8C5F5F4A0A}" srcOrd="1" destOrd="0" parTransId="{1BE83BB2-1C8D-C246-B3CA-B49F8BCA0B26}" sibTransId="{79FEE546-730C-3646-82AF-61F6BDE30821}"/>
    <dgm:cxn modelId="{0C4D7CF2-9937-A74B-9DDA-8592D16B2F8A}" srcId="{3E27EA36-3E4C-974C-80BC-F4E7C2A74A7D}" destId="{6EC6EF95-D767-6741-96CA-9F5628735570}" srcOrd="0" destOrd="0" parTransId="{2B038B57-1DCD-2947-94C0-6BCEDC8B8356}" sibTransId="{C1FF4E05-5868-BE4A-8A59-93096AB1B7C0}"/>
    <dgm:cxn modelId="{C695BD76-D213-F443-BD52-727C97307F80}" type="presOf" srcId="{EB0E7BBE-D95F-7743-8B3E-F1175565E851}" destId="{5F09A385-7313-2E46-B1D1-5E038DE28B5D}" srcOrd="0" destOrd="1" presId="urn:microsoft.com/office/officeart/2005/8/layout/hList1"/>
    <dgm:cxn modelId="{B4E6DA58-0732-7644-BCE3-4B8732CABD33}" srcId="{4544C85D-40F8-244F-B7BC-C2E11E79B1A1}" destId="{69E83880-FD66-6E48-8AA2-64F6201DDDE8}" srcOrd="1" destOrd="0" parTransId="{84404ADE-9101-0541-8D53-970A195D1108}" sibTransId="{5662D373-279D-144E-82C9-E5538D662886}"/>
    <dgm:cxn modelId="{0030B894-0EA7-E943-A06F-3258C52FDB47}" type="presOf" srcId="{28CC4532-A4D5-8743-A0EB-6A0E076FD31B}" destId="{0567FB21-2833-9242-9119-8D0EF243A5AD}" srcOrd="0" destOrd="0" presId="urn:microsoft.com/office/officeart/2005/8/layout/hList1"/>
    <dgm:cxn modelId="{64E7FCB7-7D70-F640-AE6E-B7072B98D040}" type="presOf" srcId="{69E83880-FD66-6E48-8AA2-64F6201DDDE8}" destId="{FE74F3C8-A230-534D-AD24-7D56A59E2939}" srcOrd="0" destOrd="1" presId="urn:microsoft.com/office/officeart/2005/8/layout/hList1"/>
    <dgm:cxn modelId="{54257201-508B-3B45-BFD1-132569B80511}" type="presOf" srcId="{6EC6EF95-D767-6741-96CA-9F5628735570}" destId="{6780C247-5B5F-4145-BD36-C88BA6557B95}" srcOrd="0" destOrd="1" presId="urn:microsoft.com/office/officeart/2005/8/layout/hList1"/>
    <dgm:cxn modelId="{CCE43AEA-9761-1447-8A3E-E72396313E30}" type="presOf" srcId="{6A89CEF0-CC94-C342-99FE-9E66340A1CC9}" destId="{FE74F3C8-A230-534D-AD24-7D56A59E2939}" srcOrd="0" destOrd="4" presId="urn:microsoft.com/office/officeart/2005/8/layout/hList1"/>
    <dgm:cxn modelId="{0117A80E-0B68-AC40-9010-3B801C5D6328}" srcId="{DAF5F22E-FF11-524E-8B3E-4D6D01190302}" destId="{76ADCA3E-D36F-534D-A5CF-65B1BED49F24}" srcOrd="0" destOrd="0" parTransId="{EDC66F38-64C4-4D41-9AE8-B7300B8BCB9C}" sibTransId="{95A3E8F4-AE0D-F14A-9800-59E38486CA36}"/>
    <dgm:cxn modelId="{6C5F9133-0467-9844-AA62-D9F2095F5ECA}" type="presOf" srcId="{E18127EF-B826-2046-BD9D-D1F7C96CE699}" destId="{5F7C21B1-CAF9-5543-B575-597561C3E410}" srcOrd="0" destOrd="1" presId="urn:microsoft.com/office/officeart/2005/8/layout/hList1"/>
    <dgm:cxn modelId="{71B62B1A-9623-D348-8505-C548F510895E}" type="presOf" srcId="{657E63F6-EAE2-7643-8245-20B9AC5CE3A2}" destId="{FE74F3C8-A230-534D-AD24-7D56A59E2939}" srcOrd="0" destOrd="3" presId="urn:microsoft.com/office/officeart/2005/8/layout/hList1"/>
    <dgm:cxn modelId="{834A7188-CAC1-394E-AEC9-F7F4449EC902}" type="presOf" srcId="{A8268657-71EF-C042-8027-904216C7F1BA}" destId="{3DB8220F-8470-5E4C-B7FF-AB4F7FFBB32F}" srcOrd="0" destOrd="1" presId="urn:microsoft.com/office/officeart/2005/8/layout/hList1"/>
    <dgm:cxn modelId="{A8C56C2C-4C7B-E943-808A-F572DC1EAC4A}" srcId="{D2CC53D7-6E1B-2240-ACD3-4169AB96B68E}" destId="{0C2EB40A-DCB7-5B40-93EB-435349136F75}" srcOrd="4" destOrd="0" parTransId="{4637D993-11E3-B940-B4F7-DF54833AACE0}" sibTransId="{C8565D6B-82D7-E74B-99C3-3D29D28F1194}"/>
    <dgm:cxn modelId="{5297CF6C-7B55-764E-A87E-44D4647384CF}" type="presOf" srcId="{EC1B9A6D-AD10-CC48-B3E5-84B3E47054A8}" destId="{5F7C21B1-CAF9-5543-B575-597561C3E410}" srcOrd="0" destOrd="4" presId="urn:microsoft.com/office/officeart/2005/8/layout/hList1"/>
    <dgm:cxn modelId="{6DDCE629-B368-674C-87BD-8283A3A730D0}" type="presOf" srcId="{9C37A715-09C6-574E-A58E-8C933B551BCB}" destId="{3DB8220F-8470-5E4C-B7FF-AB4F7FFBB32F}" srcOrd="0" destOrd="0" presId="urn:microsoft.com/office/officeart/2005/8/layout/hList1"/>
    <dgm:cxn modelId="{1918D4B6-75AD-8040-81CF-4BE095A8BD91}" srcId="{4544C85D-40F8-244F-B7BC-C2E11E79B1A1}" destId="{B521E335-DDA3-F742-BBE0-B06A74879762}" srcOrd="2" destOrd="0" parTransId="{13951B0F-F743-6243-829D-A53FF79BBAAB}" sibTransId="{1B8635C5-F978-644A-90D7-945941A26BCC}"/>
    <dgm:cxn modelId="{38321263-0766-BA41-8044-F1212C25437C}" srcId="{D2CC53D7-6E1B-2240-ACD3-4169AB96B68E}" destId="{DAF5F22E-FF11-524E-8B3E-4D6D01190302}" srcOrd="3" destOrd="0" parTransId="{97840562-406A-804D-8C54-4C09FD36CDA6}" sibTransId="{7522A201-675A-A04C-9C75-C815EF195FFD}"/>
    <dgm:cxn modelId="{6C00B4D3-13C8-1740-8D99-76B2371406F7}" srcId="{DAF5F22E-FF11-524E-8B3E-4D6D01190302}" destId="{B4C21350-E23A-E347-A057-472FC0871B48}" srcOrd="3" destOrd="0" parTransId="{F5F0196B-33C8-3B43-BFDB-523CB447F134}" sibTransId="{BB0486A3-F9EE-6443-94EC-669A9DB155AC}"/>
    <dgm:cxn modelId="{427C3EB8-113E-D741-8AED-24DF5C481BA7}" srcId="{81394773-FF0D-CB42-967C-7742F1555289}" destId="{0928BEE9-AA48-CD4E-BCA2-7FC11E661DBF}" srcOrd="3" destOrd="0" parTransId="{D4E31853-BE1C-1542-80C0-CD0A2B0ACE2E}" sibTransId="{F69F9DD8-51B5-804A-81BB-28F43F2D5536}"/>
    <dgm:cxn modelId="{4E946E7F-313B-B644-8C56-663FB91FEE57}" srcId="{DAF5F22E-FF11-524E-8B3E-4D6D01190302}" destId="{52E00C0A-98B6-4B43-A286-AA2122B395A1}" srcOrd="2" destOrd="0" parTransId="{3EECBD1D-5D2D-184D-AB15-6E66195998E4}" sibTransId="{F8DA01C0-594A-2D4B-974B-64C7828045EE}"/>
    <dgm:cxn modelId="{AA6BE0B0-B574-3C4A-91B8-107F56ECE598}" srcId="{0C2EB40A-DCB7-5B40-93EB-435349136F75}" destId="{A8268657-71EF-C042-8027-904216C7F1BA}" srcOrd="1" destOrd="0" parTransId="{D41BE55F-CD11-654B-8F45-654490E6D8E6}" sibTransId="{3690BC02-7B6A-1541-B218-F08B9AE48FC9}"/>
    <dgm:cxn modelId="{74219798-10DB-1945-A488-43222022051D}" srcId="{4544C85D-40F8-244F-B7BC-C2E11E79B1A1}" destId="{657E63F6-EAE2-7643-8245-20B9AC5CE3A2}" srcOrd="3" destOrd="0" parTransId="{E104A73E-67D2-C84E-B76A-46FBE9EA4558}" sibTransId="{3124E5B3-48F0-BB4C-9987-6FE084243FE9}"/>
    <dgm:cxn modelId="{B41442C2-7A0E-2143-B465-754ACCDB9137}" type="presOf" srcId="{E374F4F3-6126-524E-B1F2-92819FD10922}" destId="{DA315504-AFF4-EC4E-96F8-9F0CDDA95B7C}" srcOrd="0" destOrd="0" presId="urn:microsoft.com/office/officeart/2005/8/layout/hList1"/>
    <dgm:cxn modelId="{39DC1A51-5704-3042-9FDE-9EE99D85AABC}" srcId="{4544C85D-40F8-244F-B7BC-C2E11E79B1A1}" destId="{E66A9890-DAAE-514C-89BF-2209555C78E3}" srcOrd="0" destOrd="0" parTransId="{3A031F56-8E82-1147-A77C-9E0CEB1E641D}" sibTransId="{CD80217A-BA52-4B46-A84A-382659F4ED1F}"/>
    <dgm:cxn modelId="{5BCB8D4E-5667-0C4A-B8F6-1AC5F6320A97}" srcId="{E374F4F3-6126-524E-B1F2-92819FD10922}" destId="{5D5F47CA-EF6E-324D-9C34-57D9B299ED6E}" srcOrd="1" destOrd="0" parTransId="{6236B08E-9EE6-4940-9AEA-B0BDB221D3AF}" sibTransId="{FA6351C8-46DC-A04C-AF20-52E873CD6316}"/>
    <dgm:cxn modelId="{46309FBF-D370-5E4F-AFA0-B4167EEE496E}" type="presOf" srcId="{52E00C0A-98B6-4B43-A286-AA2122B395A1}" destId="{5F7C21B1-CAF9-5543-B575-597561C3E410}" srcOrd="0" destOrd="2" presId="urn:microsoft.com/office/officeart/2005/8/layout/hList1"/>
    <dgm:cxn modelId="{E433B195-BA22-7B44-9158-8169DC569BFF}" srcId="{D2CC53D7-6E1B-2240-ACD3-4169AB96B68E}" destId="{4544C85D-40F8-244F-B7BC-C2E11E79B1A1}" srcOrd="0" destOrd="0" parTransId="{BAA8B943-B82E-0143-AE17-1578B0C2426C}" sibTransId="{DEE4580A-D04C-F145-9CA5-5FA206BE18E1}"/>
    <dgm:cxn modelId="{4B5A4D7A-8BD9-C14F-A3FE-BE9A4D599A73}" type="presOf" srcId="{3E27EA36-3E4C-974C-80BC-F4E7C2A74A7D}" destId="{6780C247-5B5F-4145-BD36-C88BA6557B95}" srcOrd="0" destOrd="0" presId="urn:microsoft.com/office/officeart/2005/8/layout/hList1"/>
    <dgm:cxn modelId="{36AFB431-3D34-9249-8A60-2B80F6B4315F}" type="presOf" srcId="{B257C0F6-5837-0541-9D10-B4F4F0A7AC1A}" destId="{5F09A385-7313-2E46-B1D1-5E038DE28B5D}" srcOrd="0" destOrd="2" presId="urn:microsoft.com/office/officeart/2005/8/layout/hList1"/>
    <dgm:cxn modelId="{209FF29D-59B3-0A4B-8BEB-CC6FB65E08B2}" type="presOf" srcId="{99347364-199C-BC47-81E5-EF69419A4185}" destId="{6780C247-5B5F-4145-BD36-C88BA6557B95}" srcOrd="0" destOrd="4" presId="urn:microsoft.com/office/officeart/2005/8/layout/hList1"/>
    <dgm:cxn modelId="{A79D6702-2895-B24E-972D-A01FFA76B709}" type="presOf" srcId="{4544C85D-40F8-244F-B7BC-C2E11E79B1A1}" destId="{B6CA0B18-F28D-BF42-B126-D30B38AA8B0F}" srcOrd="0" destOrd="0" presId="urn:microsoft.com/office/officeart/2005/8/layout/hList1"/>
    <dgm:cxn modelId="{AB9C941B-EC29-5D47-8F29-2B7B8A51B0BD}" type="presOf" srcId="{D2CC53D7-6E1B-2240-ACD3-4169AB96B68E}" destId="{4E1440EC-1774-2D4B-863E-0A1474FE0C34}" srcOrd="0" destOrd="0" presId="urn:microsoft.com/office/officeart/2005/8/layout/hList1"/>
    <dgm:cxn modelId="{04D78CB9-D78F-1A47-B484-50CB7D353A36}" type="presOf" srcId="{C3105B62-4652-7748-BFF2-3B079BD2A99D}" destId="{FE74F3C8-A230-534D-AD24-7D56A59E2939}" srcOrd="0" destOrd="5" presId="urn:microsoft.com/office/officeart/2005/8/layout/hList1"/>
    <dgm:cxn modelId="{E5B142D7-F803-614F-9444-DF890B86A920}" type="presParOf" srcId="{4E1440EC-1774-2D4B-863E-0A1474FE0C34}" destId="{AB83ED7A-583C-2D48-A7E2-1B2D7644797C}" srcOrd="0" destOrd="0" presId="urn:microsoft.com/office/officeart/2005/8/layout/hList1"/>
    <dgm:cxn modelId="{E5386604-299A-364B-BC10-5A16C69DD48C}" type="presParOf" srcId="{AB83ED7A-583C-2D48-A7E2-1B2D7644797C}" destId="{B6CA0B18-F28D-BF42-B126-D30B38AA8B0F}" srcOrd="0" destOrd="0" presId="urn:microsoft.com/office/officeart/2005/8/layout/hList1"/>
    <dgm:cxn modelId="{3464D071-78ED-EB43-86AB-83850F31769A}" type="presParOf" srcId="{AB83ED7A-583C-2D48-A7E2-1B2D7644797C}" destId="{FE74F3C8-A230-534D-AD24-7D56A59E2939}" srcOrd="1" destOrd="0" presId="urn:microsoft.com/office/officeart/2005/8/layout/hList1"/>
    <dgm:cxn modelId="{7E2CA997-AE7B-D645-AE9F-06E7E5107B61}" type="presParOf" srcId="{4E1440EC-1774-2D4B-863E-0A1474FE0C34}" destId="{42E7306B-C798-0B4B-B8C9-F207F5C9B95A}" srcOrd="1" destOrd="0" presId="urn:microsoft.com/office/officeart/2005/8/layout/hList1"/>
    <dgm:cxn modelId="{A4A2093F-20C4-EC45-8024-55E0E2D2FFC6}" type="presParOf" srcId="{4E1440EC-1774-2D4B-863E-0A1474FE0C34}" destId="{2C139457-1FA7-D143-8537-A4418F9A806D}" srcOrd="2" destOrd="0" presId="urn:microsoft.com/office/officeart/2005/8/layout/hList1"/>
    <dgm:cxn modelId="{B877635E-8E80-C045-9046-8660670F4E01}" type="presParOf" srcId="{2C139457-1FA7-D143-8537-A4418F9A806D}" destId="{761DB9C2-F13F-3F4B-9EED-90CFA6D75F69}" srcOrd="0" destOrd="0" presId="urn:microsoft.com/office/officeart/2005/8/layout/hList1"/>
    <dgm:cxn modelId="{6F1FFEB7-6742-5343-94E2-8C2015AA5032}" type="presParOf" srcId="{2C139457-1FA7-D143-8537-A4418F9A806D}" destId="{0567FB21-2833-9242-9119-8D0EF243A5AD}" srcOrd="1" destOrd="0" presId="urn:microsoft.com/office/officeart/2005/8/layout/hList1"/>
    <dgm:cxn modelId="{9428EFA4-4DB9-5A4D-93CE-EA90C7FBDD6B}" type="presParOf" srcId="{4E1440EC-1774-2D4B-863E-0A1474FE0C34}" destId="{1F366406-5331-A241-959A-9206FEFE109A}" srcOrd="3" destOrd="0" presId="urn:microsoft.com/office/officeart/2005/8/layout/hList1"/>
    <dgm:cxn modelId="{E0C71E31-A95C-FA4D-9901-DA93270A3A69}" type="presParOf" srcId="{4E1440EC-1774-2D4B-863E-0A1474FE0C34}" destId="{81296252-9783-D648-AB8F-B98119C6523F}" srcOrd="4" destOrd="0" presId="urn:microsoft.com/office/officeart/2005/8/layout/hList1"/>
    <dgm:cxn modelId="{D9F587C9-A241-7640-9E01-5203F089458B}" type="presParOf" srcId="{81296252-9783-D648-AB8F-B98119C6523F}" destId="{DA315504-AFF4-EC4E-96F8-9F0CDDA95B7C}" srcOrd="0" destOrd="0" presId="urn:microsoft.com/office/officeart/2005/8/layout/hList1"/>
    <dgm:cxn modelId="{BC374403-8003-5C44-8F92-EF608592C2BC}" type="presParOf" srcId="{81296252-9783-D648-AB8F-B98119C6523F}" destId="{6780C247-5B5F-4145-BD36-C88BA6557B95}" srcOrd="1" destOrd="0" presId="urn:microsoft.com/office/officeart/2005/8/layout/hList1"/>
    <dgm:cxn modelId="{8A689995-D42B-2344-AF48-633EFD8DDB1F}" type="presParOf" srcId="{4E1440EC-1774-2D4B-863E-0A1474FE0C34}" destId="{5FD29C18-39E8-B84D-B18B-8568C683E962}" srcOrd="5" destOrd="0" presId="urn:microsoft.com/office/officeart/2005/8/layout/hList1"/>
    <dgm:cxn modelId="{8C384E1B-E0E1-3546-A429-735560BBF3B1}" type="presParOf" srcId="{4E1440EC-1774-2D4B-863E-0A1474FE0C34}" destId="{924E20A3-7915-6342-9F67-CEC805DB16DF}" srcOrd="6" destOrd="0" presId="urn:microsoft.com/office/officeart/2005/8/layout/hList1"/>
    <dgm:cxn modelId="{3F89F3E3-F5FB-6240-BE9C-AD5AA7935B71}" type="presParOf" srcId="{924E20A3-7915-6342-9F67-CEC805DB16DF}" destId="{B9DCB85E-6F05-A348-A5C5-DAC9978EE6C0}" srcOrd="0" destOrd="0" presId="urn:microsoft.com/office/officeart/2005/8/layout/hList1"/>
    <dgm:cxn modelId="{CEA41707-AA86-1848-A7DC-106F40B34CC0}" type="presParOf" srcId="{924E20A3-7915-6342-9F67-CEC805DB16DF}" destId="{5F7C21B1-CAF9-5543-B575-597561C3E410}" srcOrd="1" destOrd="0" presId="urn:microsoft.com/office/officeart/2005/8/layout/hList1"/>
    <dgm:cxn modelId="{4471F731-C277-3C48-A1E1-FBDCBD40F171}" type="presParOf" srcId="{4E1440EC-1774-2D4B-863E-0A1474FE0C34}" destId="{48BFBCF7-39A0-2948-9D2B-7488C9587317}" srcOrd="7" destOrd="0" presId="urn:microsoft.com/office/officeart/2005/8/layout/hList1"/>
    <dgm:cxn modelId="{02E666AA-C240-B541-82C5-A708FCA20BE3}" type="presParOf" srcId="{4E1440EC-1774-2D4B-863E-0A1474FE0C34}" destId="{07AD169E-6A7D-ED4E-BFB4-2F1BF9F8C2F8}" srcOrd="8" destOrd="0" presId="urn:microsoft.com/office/officeart/2005/8/layout/hList1"/>
    <dgm:cxn modelId="{C18B6DAB-FF2F-0B49-A163-FE0945C4F7D4}" type="presParOf" srcId="{07AD169E-6A7D-ED4E-BFB4-2F1BF9F8C2F8}" destId="{E384265B-2EA2-944B-BF1E-AA621FCA3F70}" srcOrd="0" destOrd="0" presId="urn:microsoft.com/office/officeart/2005/8/layout/hList1"/>
    <dgm:cxn modelId="{DCD513E7-D370-FA45-A6FC-06448A56F5D8}" type="presParOf" srcId="{07AD169E-6A7D-ED4E-BFB4-2F1BF9F8C2F8}" destId="{3DB8220F-8470-5E4C-B7FF-AB4F7FFBB32F}" srcOrd="1" destOrd="0" presId="urn:microsoft.com/office/officeart/2005/8/layout/hList1"/>
    <dgm:cxn modelId="{1D9FFBA4-C03B-4B45-A5B4-C2FF4C539045}" type="presParOf" srcId="{4E1440EC-1774-2D4B-863E-0A1474FE0C34}" destId="{B3B28731-F885-FB4D-A0B3-7DDE64B5D0BC}" srcOrd="9" destOrd="0" presId="urn:microsoft.com/office/officeart/2005/8/layout/hList1"/>
    <dgm:cxn modelId="{AC48B323-E300-0A48-B2CF-7A8A077C815F}" type="presParOf" srcId="{4E1440EC-1774-2D4B-863E-0A1474FE0C34}" destId="{632AE9B3-95C7-454B-8439-4B0159B08230}" srcOrd="10" destOrd="0" presId="urn:microsoft.com/office/officeart/2005/8/layout/hList1"/>
    <dgm:cxn modelId="{1E6F3833-0F30-6840-B229-DD1B516D7C20}" type="presParOf" srcId="{632AE9B3-95C7-454B-8439-4B0159B08230}" destId="{A79A866A-C822-E848-AADF-0C054B311533}" srcOrd="0" destOrd="0" presId="urn:microsoft.com/office/officeart/2005/8/layout/hList1"/>
    <dgm:cxn modelId="{4D80A0A2-AAFA-FA4D-98DC-AD9BF5CD86B9}" type="presParOf" srcId="{632AE9B3-95C7-454B-8439-4B0159B08230}" destId="{5F09A385-7313-2E46-B1D1-5E038DE28B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CC53D7-6E1B-2240-ACD3-4169AB96B68E}" type="doc">
      <dgm:prSet loTypeId="urn:microsoft.com/office/officeart/2005/8/layout/hList1" loCatId="" qsTypeId="urn:microsoft.com/office/officeart/2005/8/quickstyle/simple4" qsCatId="simple" csTypeId="urn:microsoft.com/office/officeart/2005/8/colors/accent3_2" csCatId="accent3" phldr="1"/>
      <dgm:spPr/>
      <dgm:t>
        <a:bodyPr/>
        <a:lstStyle/>
        <a:p>
          <a:endParaRPr lang="en-US"/>
        </a:p>
      </dgm:t>
    </dgm:pt>
    <dgm:pt modelId="{4544C85D-40F8-244F-B7BC-C2E11E79B1A1}">
      <dgm:prSet phldrT="[Text]"/>
      <dgm:spPr/>
      <dgm:t>
        <a:bodyPr/>
        <a:lstStyle/>
        <a:p>
          <a:r>
            <a:rPr lang="en-US" dirty="0">
              <a:solidFill>
                <a:schemeClr val="bg1"/>
              </a:solidFill>
              <a:latin typeface="Helvetica" charset="0"/>
              <a:ea typeface="Helvetica" charset="0"/>
              <a:cs typeface="Helvetica" charset="0"/>
            </a:rPr>
            <a:t>Infrastructure</a:t>
          </a:r>
        </a:p>
      </dgm:t>
    </dgm:pt>
    <dgm:pt modelId="{BAA8B943-B82E-0143-AE17-1578B0C2426C}" type="parTrans" cxnId="{E433B195-BA22-7B44-9158-8169DC569BFF}">
      <dgm:prSet/>
      <dgm:spPr/>
      <dgm:t>
        <a:bodyPr/>
        <a:lstStyle/>
        <a:p>
          <a:endParaRPr lang="en-US">
            <a:solidFill>
              <a:schemeClr val="bg1">
                <a:lumMod val="65000"/>
              </a:schemeClr>
            </a:solidFill>
            <a:latin typeface="Helvetica" charset="0"/>
            <a:ea typeface="Helvetica" charset="0"/>
            <a:cs typeface="Helvetica" charset="0"/>
          </a:endParaRPr>
        </a:p>
      </dgm:t>
    </dgm:pt>
    <dgm:pt modelId="{DEE4580A-D04C-F145-9CA5-5FA206BE18E1}" type="sibTrans" cxnId="{E433B195-BA22-7B44-9158-8169DC569BFF}">
      <dgm:prSet/>
      <dgm:spPr/>
      <dgm:t>
        <a:bodyPr/>
        <a:lstStyle/>
        <a:p>
          <a:endParaRPr lang="en-US">
            <a:solidFill>
              <a:schemeClr val="bg1">
                <a:lumMod val="65000"/>
              </a:schemeClr>
            </a:solidFill>
            <a:latin typeface="Helvetica" charset="0"/>
            <a:ea typeface="Helvetica" charset="0"/>
            <a:cs typeface="Helvetica" charset="0"/>
          </a:endParaRPr>
        </a:p>
      </dgm:t>
    </dgm:pt>
    <dgm:pt modelId="{E66A9890-DAAE-514C-89BF-2209555C78E3}">
      <dgm:prSet phldrT="[Text]"/>
      <dgm:spPr/>
      <dgm:t>
        <a:bodyPr/>
        <a:lstStyle/>
        <a:p>
          <a:r>
            <a:rPr lang="en-US" dirty="0">
              <a:solidFill>
                <a:schemeClr val="bg1">
                  <a:lumMod val="65000"/>
                </a:schemeClr>
              </a:solidFill>
              <a:latin typeface="Helvetica" charset="0"/>
              <a:ea typeface="Helvetica" charset="0"/>
              <a:cs typeface="Helvetica" charset="0"/>
            </a:rPr>
            <a:t>Surgical facilities </a:t>
          </a:r>
        </a:p>
      </dgm:t>
    </dgm:pt>
    <dgm:pt modelId="{3A031F56-8E82-1147-A77C-9E0CEB1E641D}" type="parTrans" cxnId="{39DC1A51-5704-3042-9FDE-9EE99D85AABC}">
      <dgm:prSet/>
      <dgm:spPr/>
      <dgm:t>
        <a:bodyPr/>
        <a:lstStyle/>
        <a:p>
          <a:endParaRPr lang="en-US">
            <a:solidFill>
              <a:schemeClr val="bg1">
                <a:lumMod val="65000"/>
              </a:schemeClr>
            </a:solidFill>
            <a:latin typeface="Helvetica" charset="0"/>
            <a:ea typeface="Helvetica" charset="0"/>
            <a:cs typeface="Helvetica" charset="0"/>
          </a:endParaRPr>
        </a:p>
      </dgm:t>
    </dgm:pt>
    <dgm:pt modelId="{CD80217A-BA52-4B46-A84A-382659F4ED1F}" type="sibTrans" cxnId="{39DC1A51-5704-3042-9FDE-9EE99D85AABC}">
      <dgm:prSet/>
      <dgm:spPr/>
      <dgm:t>
        <a:bodyPr/>
        <a:lstStyle/>
        <a:p>
          <a:endParaRPr lang="en-US">
            <a:solidFill>
              <a:schemeClr val="bg1">
                <a:lumMod val="65000"/>
              </a:schemeClr>
            </a:solidFill>
            <a:latin typeface="Helvetica" charset="0"/>
            <a:ea typeface="Helvetica" charset="0"/>
            <a:cs typeface="Helvetica" charset="0"/>
          </a:endParaRPr>
        </a:p>
      </dgm:t>
    </dgm:pt>
    <dgm:pt modelId="{81394773-FF0D-CB42-967C-7742F1555289}">
      <dgm:prSet phldrT="[Text]"/>
      <dgm:spPr/>
      <dgm:t>
        <a:bodyPr/>
        <a:lstStyle/>
        <a:p>
          <a:r>
            <a:rPr lang="en-US" dirty="0">
              <a:solidFill>
                <a:schemeClr val="bg1">
                  <a:lumMod val="65000"/>
                </a:schemeClr>
              </a:solidFill>
              <a:latin typeface="Helvetica" charset="0"/>
              <a:ea typeface="Helvetica" charset="0"/>
              <a:cs typeface="Helvetica" charset="0"/>
            </a:rPr>
            <a:t>Service Delivery </a:t>
          </a:r>
        </a:p>
      </dgm:t>
    </dgm:pt>
    <dgm:pt modelId="{ADDFBB39-2401-AD40-8533-95B73F9C837F}" type="parTrans" cxnId="{05BDD089-AC58-7B43-A4B9-3F6787C9AAFD}">
      <dgm:prSet/>
      <dgm:spPr/>
      <dgm:t>
        <a:bodyPr/>
        <a:lstStyle/>
        <a:p>
          <a:endParaRPr lang="en-US">
            <a:solidFill>
              <a:schemeClr val="bg1">
                <a:lumMod val="65000"/>
              </a:schemeClr>
            </a:solidFill>
            <a:latin typeface="Helvetica" charset="0"/>
            <a:ea typeface="Helvetica" charset="0"/>
            <a:cs typeface="Helvetica" charset="0"/>
          </a:endParaRPr>
        </a:p>
      </dgm:t>
    </dgm:pt>
    <dgm:pt modelId="{E8F3358E-41A5-1847-95FF-1C508064E569}" type="sibTrans" cxnId="{05BDD089-AC58-7B43-A4B9-3F6787C9AAFD}">
      <dgm:prSet/>
      <dgm:spPr/>
      <dgm:t>
        <a:bodyPr/>
        <a:lstStyle/>
        <a:p>
          <a:endParaRPr lang="en-US">
            <a:solidFill>
              <a:schemeClr val="bg1">
                <a:lumMod val="65000"/>
              </a:schemeClr>
            </a:solidFill>
            <a:latin typeface="Helvetica" charset="0"/>
            <a:ea typeface="Helvetica" charset="0"/>
            <a:cs typeface="Helvetica" charset="0"/>
          </a:endParaRPr>
        </a:p>
      </dgm:t>
    </dgm:pt>
    <dgm:pt modelId="{28CC4532-A4D5-8743-A0EB-6A0E076FD31B}">
      <dgm:prSet phldrT="[Text]"/>
      <dgm:spPr/>
      <dgm:t>
        <a:bodyPr/>
        <a:lstStyle/>
        <a:p>
          <a:r>
            <a:rPr lang="en-US" dirty="0">
              <a:solidFill>
                <a:schemeClr val="bg1">
                  <a:lumMod val="65000"/>
                </a:schemeClr>
              </a:solidFill>
              <a:latin typeface="Helvetica" charset="0"/>
              <a:ea typeface="Helvetica" charset="0"/>
              <a:cs typeface="Helvetica" charset="0"/>
            </a:rPr>
            <a:t>Standard procedure lists </a:t>
          </a:r>
        </a:p>
      </dgm:t>
    </dgm:pt>
    <dgm:pt modelId="{1851A89C-AF01-D642-B985-A433CB2A3792}" type="parTrans" cxnId="{9B34C805-E958-5C43-93E2-ED0DA9B96B8C}">
      <dgm:prSet/>
      <dgm:spPr/>
      <dgm:t>
        <a:bodyPr/>
        <a:lstStyle/>
        <a:p>
          <a:endParaRPr lang="en-US">
            <a:solidFill>
              <a:schemeClr val="bg1">
                <a:lumMod val="65000"/>
              </a:schemeClr>
            </a:solidFill>
            <a:latin typeface="Helvetica" charset="0"/>
            <a:ea typeface="Helvetica" charset="0"/>
            <a:cs typeface="Helvetica" charset="0"/>
          </a:endParaRPr>
        </a:p>
      </dgm:t>
    </dgm:pt>
    <dgm:pt modelId="{2F036766-2074-2E4F-98AD-E84E44B47FC5}" type="sibTrans" cxnId="{9B34C805-E958-5C43-93E2-ED0DA9B96B8C}">
      <dgm:prSet/>
      <dgm:spPr/>
      <dgm:t>
        <a:bodyPr/>
        <a:lstStyle/>
        <a:p>
          <a:endParaRPr lang="en-US">
            <a:solidFill>
              <a:schemeClr val="bg1">
                <a:lumMod val="65000"/>
              </a:schemeClr>
            </a:solidFill>
            <a:latin typeface="Helvetica" charset="0"/>
            <a:ea typeface="Helvetica" charset="0"/>
            <a:cs typeface="Helvetica" charset="0"/>
          </a:endParaRPr>
        </a:p>
      </dgm:t>
    </dgm:pt>
    <dgm:pt modelId="{BCF4BDBB-D89B-A649-8960-85A73A8F3D97}">
      <dgm:prSet phldrT="[Text]"/>
      <dgm:spPr/>
      <dgm:t>
        <a:bodyPr/>
        <a:lstStyle/>
        <a:p>
          <a:r>
            <a:rPr lang="en-US" dirty="0">
              <a:solidFill>
                <a:schemeClr val="bg1">
                  <a:lumMod val="65000"/>
                </a:schemeClr>
              </a:solidFill>
              <a:latin typeface="Helvetica" charset="0"/>
              <a:ea typeface="Helvetica" charset="0"/>
              <a:cs typeface="Helvetica" charset="0"/>
            </a:rPr>
            <a:t>Perioperative services</a:t>
          </a:r>
        </a:p>
      </dgm:t>
    </dgm:pt>
    <dgm:pt modelId="{16890814-C308-7248-887C-EEFB32F2DB03}" type="parTrans" cxnId="{F72DFAE4-086B-1A4B-A1E2-2ABAB04B3CA0}">
      <dgm:prSet/>
      <dgm:spPr/>
      <dgm:t>
        <a:bodyPr/>
        <a:lstStyle/>
        <a:p>
          <a:endParaRPr lang="en-US">
            <a:solidFill>
              <a:schemeClr val="bg1">
                <a:lumMod val="65000"/>
              </a:schemeClr>
            </a:solidFill>
            <a:latin typeface="Helvetica" charset="0"/>
            <a:ea typeface="Helvetica" charset="0"/>
            <a:cs typeface="Helvetica" charset="0"/>
          </a:endParaRPr>
        </a:p>
      </dgm:t>
    </dgm:pt>
    <dgm:pt modelId="{3A8A19CE-1A42-834E-9095-E87560264D38}" type="sibTrans" cxnId="{F72DFAE4-086B-1A4B-A1E2-2ABAB04B3CA0}">
      <dgm:prSet/>
      <dgm:spPr/>
      <dgm:t>
        <a:bodyPr/>
        <a:lstStyle/>
        <a:p>
          <a:endParaRPr lang="en-US">
            <a:solidFill>
              <a:schemeClr val="bg1">
                <a:lumMod val="65000"/>
              </a:schemeClr>
            </a:solidFill>
            <a:latin typeface="Helvetica" charset="0"/>
            <a:ea typeface="Helvetica" charset="0"/>
            <a:cs typeface="Helvetica" charset="0"/>
          </a:endParaRPr>
        </a:p>
      </dgm:t>
    </dgm:pt>
    <dgm:pt modelId="{E374F4F3-6126-524E-B1F2-92819FD10922}">
      <dgm:prSet phldrT="[Text]"/>
      <dgm:spPr/>
      <dgm:t>
        <a:bodyPr/>
        <a:lstStyle/>
        <a:p>
          <a:r>
            <a:rPr lang="en-US" dirty="0">
              <a:solidFill>
                <a:schemeClr val="bg1">
                  <a:lumMod val="65000"/>
                </a:schemeClr>
              </a:solidFill>
              <a:latin typeface="Helvetica" charset="0"/>
              <a:ea typeface="Helvetica" charset="0"/>
              <a:cs typeface="Helvetica" charset="0"/>
            </a:rPr>
            <a:t>Workforce</a:t>
          </a:r>
        </a:p>
      </dgm:t>
    </dgm:pt>
    <dgm:pt modelId="{3269F344-01E4-F945-AF90-A71B3EC350D5}" type="parTrans" cxnId="{AD027236-26F8-CB45-BB73-D2D63F129F8B}">
      <dgm:prSet/>
      <dgm:spPr/>
      <dgm:t>
        <a:bodyPr/>
        <a:lstStyle/>
        <a:p>
          <a:endParaRPr lang="en-US">
            <a:solidFill>
              <a:schemeClr val="bg1">
                <a:lumMod val="65000"/>
              </a:schemeClr>
            </a:solidFill>
            <a:latin typeface="Helvetica" charset="0"/>
            <a:ea typeface="Helvetica" charset="0"/>
            <a:cs typeface="Helvetica" charset="0"/>
          </a:endParaRPr>
        </a:p>
      </dgm:t>
    </dgm:pt>
    <dgm:pt modelId="{E773227B-9DEB-B44D-8AB4-670A917A0438}" type="sibTrans" cxnId="{AD027236-26F8-CB45-BB73-D2D63F129F8B}">
      <dgm:prSet/>
      <dgm:spPr/>
      <dgm:t>
        <a:bodyPr/>
        <a:lstStyle/>
        <a:p>
          <a:endParaRPr lang="en-US">
            <a:solidFill>
              <a:schemeClr val="bg1">
                <a:lumMod val="65000"/>
              </a:schemeClr>
            </a:solidFill>
            <a:latin typeface="Helvetica" charset="0"/>
            <a:ea typeface="Helvetica" charset="0"/>
            <a:cs typeface="Helvetica" charset="0"/>
          </a:endParaRPr>
        </a:p>
      </dgm:t>
    </dgm:pt>
    <dgm:pt modelId="{3E27EA36-3E4C-974C-80BC-F4E7C2A74A7D}">
      <dgm:prSet phldrT="[Text]"/>
      <dgm:spPr/>
      <dgm:t>
        <a:bodyPr/>
        <a:lstStyle/>
        <a:p>
          <a:r>
            <a:rPr lang="en-US" dirty="0">
              <a:solidFill>
                <a:schemeClr val="bg1">
                  <a:lumMod val="65000"/>
                </a:schemeClr>
              </a:solidFill>
              <a:latin typeface="Helvetica" charset="0"/>
              <a:ea typeface="Helvetica" charset="0"/>
              <a:cs typeface="Helvetica" charset="0"/>
            </a:rPr>
            <a:t>SOA providers</a:t>
          </a:r>
        </a:p>
      </dgm:t>
    </dgm:pt>
    <dgm:pt modelId="{104D00F2-91E5-AC4D-8C2B-9D9AFFB2CEE8}" type="parTrans" cxnId="{C6E4B3EF-351C-4441-B39E-426E340B8478}">
      <dgm:prSet/>
      <dgm:spPr/>
      <dgm:t>
        <a:bodyPr/>
        <a:lstStyle/>
        <a:p>
          <a:endParaRPr lang="en-US">
            <a:solidFill>
              <a:schemeClr val="bg1">
                <a:lumMod val="65000"/>
              </a:schemeClr>
            </a:solidFill>
            <a:latin typeface="Helvetica" charset="0"/>
            <a:ea typeface="Helvetica" charset="0"/>
            <a:cs typeface="Helvetica" charset="0"/>
          </a:endParaRPr>
        </a:p>
      </dgm:t>
    </dgm:pt>
    <dgm:pt modelId="{5BD22305-4024-8C4C-BFF9-16103E170443}" type="sibTrans" cxnId="{C6E4B3EF-351C-4441-B39E-426E340B8478}">
      <dgm:prSet/>
      <dgm:spPr/>
      <dgm:t>
        <a:bodyPr/>
        <a:lstStyle/>
        <a:p>
          <a:endParaRPr lang="en-US">
            <a:solidFill>
              <a:schemeClr val="bg1">
                <a:lumMod val="65000"/>
              </a:schemeClr>
            </a:solidFill>
            <a:latin typeface="Helvetica" charset="0"/>
            <a:ea typeface="Helvetica" charset="0"/>
            <a:cs typeface="Helvetica" charset="0"/>
          </a:endParaRPr>
        </a:p>
      </dgm:t>
    </dgm:pt>
    <dgm:pt modelId="{1321498B-D5C7-374D-A458-CA17D13D6BC7}">
      <dgm:prSet phldrT="[Text]"/>
      <dgm:spPr/>
      <dgm:t>
        <a:bodyPr/>
        <a:lstStyle/>
        <a:p>
          <a:r>
            <a:rPr lang="en-US" dirty="0">
              <a:solidFill>
                <a:schemeClr val="bg1">
                  <a:lumMod val="65000"/>
                </a:schemeClr>
              </a:solidFill>
              <a:latin typeface="Helvetica" charset="0"/>
              <a:ea typeface="Helvetica" charset="0"/>
              <a:cs typeface="Helvetica" charset="0"/>
            </a:rPr>
            <a:t>Governance</a:t>
          </a:r>
        </a:p>
      </dgm:t>
    </dgm:pt>
    <dgm:pt modelId="{5E6162A3-2A31-0A41-AB15-098956D9B671}" type="parTrans" cxnId="{26891A75-5C8A-8840-82A4-0BEBD0F1D601}">
      <dgm:prSet/>
      <dgm:spPr/>
      <dgm:t>
        <a:bodyPr/>
        <a:lstStyle/>
        <a:p>
          <a:endParaRPr lang="en-US">
            <a:solidFill>
              <a:schemeClr val="bg1">
                <a:lumMod val="65000"/>
              </a:schemeClr>
            </a:solidFill>
            <a:latin typeface="Helvetica" charset="0"/>
            <a:ea typeface="Helvetica" charset="0"/>
            <a:cs typeface="Helvetica" charset="0"/>
          </a:endParaRPr>
        </a:p>
      </dgm:t>
    </dgm:pt>
    <dgm:pt modelId="{3FA7845A-8FB6-2546-9BC9-4BB2EA7380E8}" type="sibTrans" cxnId="{26891A75-5C8A-8840-82A4-0BEBD0F1D601}">
      <dgm:prSet/>
      <dgm:spPr/>
      <dgm:t>
        <a:bodyPr/>
        <a:lstStyle/>
        <a:p>
          <a:endParaRPr lang="en-US">
            <a:solidFill>
              <a:schemeClr val="bg1">
                <a:lumMod val="65000"/>
              </a:schemeClr>
            </a:solidFill>
            <a:latin typeface="Helvetica" charset="0"/>
            <a:ea typeface="Helvetica" charset="0"/>
            <a:cs typeface="Helvetica" charset="0"/>
          </a:endParaRPr>
        </a:p>
      </dgm:t>
    </dgm:pt>
    <dgm:pt modelId="{DAF5F22E-FF11-524E-8B3E-4D6D01190302}">
      <dgm:prSet phldrT="[Text]"/>
      <dgm:spPr/>
      <dgm:t>
        <a:bodyPr/>
        <a:lstStyle/>
        <a:p>
          <a:r>
            <a:rPr lang="en-US" dirty="0">
              <a:solidFill>
                <a:schemeClr val="bg1">
                  <a:lumMod val="65000"/>
                </a:schemeClr>
              </a:solidFill>
              <a:latin typeface="Helvetica" charset="0"/>
              <a:ea typeface="Helvetica" charset="0"/>
              <a:cs typeface="Helvetica" charset="0"/>
            </a:rPr>
            <a:t>Information Management</a:t>
          </a:r>
        </a:p>
      </dgm:t>
    </dgm:pt>
    <dgm:pt modelId="{97840562-406A-804D-8C54-4C09FD36CDA6}" type="parTrans" cxnId="{38321263-0766-BA41-8044-F1212C25437C}">
      <dgm:prSet/>
      <dgm:spPr/>
      <dgm:t>
        <a:bodyPr/>
        <a:lstStyle/>
        <a:p>
          <a:endParaRPr lang="en-US">
            <a:solidFill>
              <a:schemeClr val="bg1">
                <a:lumMod val="65000"/>
              </a:schemeClr>
            </a:solidFill>
            <a:latin typeface="Helvetica" charset="0"/>
            <a:ea typeface="Helvetica" charset="0"/>
            <a:cs typeface="Helvetica" charset="0"/>
          </a:endParaRPr>
        </a:p>
      </dgm:t>
    </dgm:pt>
    <dgm:pt modelId="{7522A201-675A-A04C-9C75-C815EF195FFD}" type="sibTrans" cxnId="{38321263-0766-BA41-8044-F1212C25437C}">
      <dgm:prSet/>
      <dgm:spPr/>
      <dgm:t>
        <a:bodyPr/>
        <a:lstStyle/>
        <a:p>
          <a:endParaRPr lang="en-US">
            <a:solidFill>
              <a:schemeClr val="bg1">
                <a:lumMod val="65000"/>
              </a:schemeClr>
            </a:solidFill>
            <a:latin typeface="Helvetica" charset="0"/>
            <a:ea typeface="Helvetica" charset="0"/>
            <a:cs typeface="Helvetica" charset="0"/>
          </a:endParaRPr>
        </a:p>
      </dgm:t>
    </dgm:pt>
    <dgm:pt modelId="{0C2EB40A-DCB7-5B40-93EB-435349136F75}">
      <dgm:prSet phldrT="[Text]"/>
      <dgm:spPr/>
      <dgm:t>
        <a:bodyPr/>
        <a:lstStyle/>
        <a:p>
          <a:r>
            <a:rPr lang="en-US" dirty="0">
              <a:solidFill>
                <a:schemeClr val="bg1">
                  <a:lumMod val="65000"/>
                </a:schemeClr>
              </a:solidFill>
              <a:latin typeface="Helvetica" charset="0"/>
              <a:ea typeface="Helvetica" charset="0"/>
              <a:cs typeface="Helvetica" charset="0"/>
            </a:rPr>
            <a:t>Finance</a:t>
          </a:r>
        </a:p>
      </dgm:t>
    </dgm:pt>
    <dgm:pt modelId="{4637D993-11E3-B940-B4F7-DF54833AACE0}" type="parTrans" cxnId="{A8C56C2C-4C7B-E943-808A-F572DC1EAC4A}">
      <dgm:prSet/>
      <dgm:spPr/>
      <dgm:t>
        <a:bodyPr/>
        <a:lstStyle/>
        <a:p>
          <a:endParaRPr lang="en-US">
            <a:solidFill>
              <a:schemeClr val="bg1">
                <a:lumMod val="65000"/>
              </a:schemeClr>
            </a:solidFill>
            <a:latin typeface="Helvetica" charset="0"/>
            <a:ea typeface="Helvetica" charset="0"/>
            <a:cs typeface="Helvetica" charset="0"/>
          </a:endParaRPr>
        </a:p>
      </dgm:t>
    </dgm:pt>
    <dgm:pt modelId="{C8565D6B-82D7-E74B-99C3-3D29D28F1194}" type="sibTrans" cxnId="{A8C56C2C-4C7B-E943-808A-F572DC1EAC4A}">
      <dgm:prSet/>
      <dgm:spPr/>
      <dgm:t>
        <a:bodyPr/>
        <a:lstStyle/>
        <a:p>
          <a:endParaRPr lang="en-US">
            <a:solidFill>
              <a:schemeClr val="bg1">
                <a:lumMod val="65000"/>
              </a:schemeClr>
            </a:solidFill>
            <a:latin typeface="Helvetica" charset="0"/>
            <a:ea typeface="Helvetica" charset="0"/>
            <a:cs typeface="Helvetica" charset="0"/>
          </a:endParaRPr>
        </a:p>
      </dgm:t>
    </dgm:pt>
    <dgm:pt modelId="{69E83880-FD66-6E48-8AA2-64F6201DDDE8}">
      <dgm:prSet phldrT="[Text]"/>
      <dgm:spPr/>
      <dgm:t>
        <a:bodyPr/>
        <a:lstStyle/>
        <a:p>
          <a:r>
            <a:rPr lang="en-US" dirty="0">
              <a:solidFill>
                <a:schemeClr val="bg1">
                  <a:lumMod val="65000"/>
                </a:schemeClr>
              </a:solidFill>
              <a:latin typeface="Helvetica" charset="0"/>
              <a:ea typeface="Helvetica" charset="0"/>
              <a:cs typeface="Helvetica" charset="0"/>
            </a:rPr>
            <a:t>Equipment</a:t>
          </a:r>
        </a:p>
      </dgm:t>
    </dgm:pt>
    <dgm:pt modelId="{84404ADE-9101-0541-8D53-970A195D1108}" type="parTrans" cxnId="{B4E6DA58-0732-7644-BCE3-4B8732CABD33}">
      <dgm:prSet/>
      <dgm:spPr/>
      <dgm:t>
        <a:bodyPr/>
        <a:lstStyle/>
        <a:p>
          <a:endParaRPr lang="en-US">
            <a:solidFill>
              <a:schemeClr val="bg1">
                <a:lumMod val="65000"/>
              </a:schemeClr>
            </a:solidFill>
            <a:latin typeface="Helvetica" charset="0"/>
            <a:ea typeface="Helvetica" charset="0"/>
            <a:cs typeface="Helvetica" charset="0"/>
          </a:endParaRPr>
        </a:p>
      </dgm:t>
    </dgm:pt>
    <dgm:pt modelId="{5662D373-279D-144E-82C9-E5538D662886}" type="sibTrans" cxnId="{B4E6DA58-0732-7644-BCE3-4B8732CABD33}">
      <dgm:prSet/>
      <dgm:spPr/>
      <dgm:t>
        <a:bodyPr/>
        <a:lstStyle/>
        <a:p>
          <a:endParaRPr lang="en-US">
            <a:solidFill>
              <a:schemeClr val="bg1">
                <a:lumMod val="65000"/>
              </a:schemeClr>
            </a:solidFill>
            <a:latin typeface="Helvetica" charset="0"/>
            <a:ea typeface="Helvetica" charset="0"/>
            <a:cs typeface="Helvetica" charset="0"/>
          </a:endParaRPr>
        </a:p>
      </dgm:t>
    </dgm:pt>
    <dgm:pt modelId="{B521E335-DDA3-F742-BBE0-B06A74879762}">
      <dgm:prSet phldrT="[Text]"/>
      <dgm:spPr/>
      <dgm:t>
        <a:bodyPr/>
        <a:lstStyle/>
        <a:p>
          <a:r>
            <a:rPr lang="en-US" dirty="0">
              <a:solidFill>
                <a:schemeClr val="bg1">
                  <a:lumMod val="65000"/>
                </a:schemeClr>
              </a:solidFill>
              <a:latin typeface="Helvetica" charset="0"/>
              <a:ea typeface="Helvetica" charset="0"/>
              <a:cs typeface="Helvetica" charset="0"/>
            </a:rPr>
            <a:t>Blood products</a:t>
          </a:r>
        </a:p>
      </dgm:t>
    </dgm:pt>
    <dgm:pt modelId="{13951B0F-F743-6243-829D-A53FF79BBAAB}" type="parTrans" cxnId="{1918D4B6-75AD-8040-81CF-4BE095A8BD91}">
      <dgm:prSet/>
      <dgm:spPr/>
      <dgm:t>
        <a:bodyPr/>
        <a:lstStyle/>
        <a:p>
          <a:endParaRPr lang="en-US">
            <a:solidFill>
              <a:schemeClr val="bg1">
                <a:lumMod val="65000"/>
              </a:schemeClr>
            </a:solidFill>
            <a:latin typeface="Helvetica" charset="0"/>
            <a:ea typeface="Helvetica" charset="0"/>
            <a:cs typeface="Helvetica" charset="0"/>
          </a:endParaRPr>
        </a:p>
      </dgm:t>
    </dgm:pt>
    <dgm:pt modelId="{1B8635C5-F978-644A-90D7-945941A26BCC}" type="sibTrans" cxnId="{1918D4B6-75AD-8040-81CF-4BE095A8BD91}">
      <dgm:prSet/>
      <dgm:spPr/>
      <dgm:t>
        <a:bodyPr/>
        <a:lstStyle/>
        <a:p>
          <a:endParaRPr lang="en-US">
            <a:solidFill>
              <a:schemeClr val="bg1">
                <a:lumMod val="65000"/>
              </a:schemeClr>
            </a:solidFill>
            <a:latin typeface="Helvetica" charset="0"/>
            <a:ea typeface="Helvetica" charset="0"/>
            <a:cs typeface="Helvetica" charset="0"/>
          </a:endParaRPr>
        </a:p>
      </dgm:t>
    </dgm:pt>
    <dgm:pt modelId="{657E63F6-EAE2-7643-8245-20B9AC5CE3A2}">
      <dgm:prSet phldrT="[Text]"/>
      <dgm:spPr/>
      <dgm:t>
        <a:bodyPr/>
        <a:lstStyle/>
        <a:p>
          <a:r>
            <a:rPr lang="en-US" dirty="0">
              <a:solidFill>
                <a:schemeClr val="bg1">
                  <a:lumMod val="65000"/>
                </a:schemeClr>
              </a:solidFill>
              <a:latin typeface="Helvetica" charset="0"/>
              <a:ea typeface="Helvetica" charset="0"/>
              <a:cs typeface="Helvetica" charset="0"/>
            </a:rPr>
            <a:t>Supply chain</a:t>
          </a:r>
        </a:p>
      </dgm:t>
    </dgm:pt>
    <dgm:pt modelId="{E104A73E-67D2-C84E-B76A-46FBE9EA4558}" type="parTrans" cxnId="{74219798-10DB-1945-A488-43222022051D}">
      <dgm:prSet/>
      <dgm:spPr/>
      <dgm:t>
        <a:bodyPr/>
        <a:lstStyle/>
        <a:p>
          <a:endParaRPr lang="en-US">
            <a:solidFill>
              <a:schemeClr val="bg1">
                <a:lumMod val="65000"/>
              </a:schemeClr>
            </a:solidFill>
            <a:latin typeface="Helvetica" charset="0"/>
            <a:ea typeface="Helvetica" charset="0"/>
            <a:cs typeface="Helvetica" charset="0"/>
          </a:endParaRPr>
        </a:p>
      </dgm:t>
    </dgm:pt>
    <dgm:pt modelId="{3124E5B3-48F0-BB4C-9987-6FE084243FE9}" type="sibTrans" cxnId="{74219798-10DB-1945-A488-43222022051D}">
      <dgm:prSet/>
      <dgm:spPr/>
      <dgm:t>
        <a:bodyPr/>
        <a:lstStyle/>
        <a:p>
          <a:endParaRPr lang="en-US">
            <a:solidFill>
              <a:schemeClr val="bg1">
                <a:lumMod val="65000"/>
              </a:schemeClr>
            </a:solidFill>
            <a:latin typeface="Helvetica" charset="0"/>
            <a:ea typeface="Helvetica" charset="0"/>
            <a:cs typeface="Helvetica" charset="0"/>
          </a:endParaRPr>
        </a:p>
      </dgm:t>
    </dgm:pt>
    <dgm:pt modelId="{C3105B62-4652-7748-BFF2-3B079BD2A99D}">
      <dgm:prSet phldrT="[Text]"/>
      <dgm:spPr/>
      <dgm:t>
        <a:bodyPr/>
        <a:lstStyle/>
        <a:p>
          <a:r>
            <a:rPr lang="en-US" dirty="0">
              <a:solidFill>
                <a:schemeClr val="bg1">
                  <a:lumMod val="65000"/>
                </a:schemeClr>
              </a:solidFill>
              <a:latin typeface="Helvetica" charset="0"/>
              <a:ea typeface="Helvetica" charset="0"/>
              <a:cs typeface="Helvetica" charset="0"/>
            </a:rPr>
            <a:t>Pharmacy</a:t>
          </a:r>
        </a:p>
      </dgm:t>
    </dgm:pt>
    <dgm:pt modelId="{BF0D2FC8-9059-7A4B-8541-40C7B5C05DA6}" type="parTrans" cxnId="{9ED29E9E-C570-534C-8E97-6B0389D457DA}">
      <dgm:prSet/>
      <dgm:spPr/>
      <dgm:t>
        <a:bodyPr/>
        <a:lstStyle/>
        <a:p>
          <a:endParaRPr lang="en-US">
            <a:solidFill>
              <a:schemeClr val="bg1">
                <a:lumMod val="65000"/>
              </a:schemeClr>
            </a:solidFill>
            <a:latin typeface="Helvetica" charset="0"/>
            <a:ea typeface="Helvetica" charset="0"/>
            <a:cs typeface="Helvetica" charset="0"/>
          </a:endParaRPr>
        </a:p>
      </dgm:t>
    </dgm:pt>
    <dgm:pt modelId="{A3287944-5721-DE42-9D8C-F3A3CF8015B2}" type="sibTrans" cxnId="{9ED29E9E-C570-534C-8E97-6B0389D457DA}">
      <dgm:prSet/>
      <dgm:spPr/>
      <dgm:t>
        <a:bodyPr/>
        <a:lstStyle/>
        <a:p>
          <a:endParaRPr lang="en-US">
            <a:solidFill>
              <a:schemeClr val="bg1">
                <a:lumMod val="65000"/>
              </a:schemeClr>
            </a:solidFill>
            <a:latin typeface="Helvetica" charset="0"/>
            <a:ea typeface="Helvetica" charset="0"/>
            <a:cs typeface="Helvetica" charset="0"/>
          </a:endParaRPr>
        </a:p>
      </dgm:t>
    </dgm:pt>
    <dgm:pt modelId="{6A89CEF0-CC94-C342-99FE-9E66340A1CC9}">
      <dgm:prSet phldrT="[Text]"/>
      <dgm:spPr/>
      <dgm:t>
        <a:bodyPr/>
        <a:lstStyle/>
        <a:p>
          <a:r>
            <a:rPr lang="en-US" dirty="0">
              <a:solidFill>
                <a:schemeClr val="bg1">
                  <a:lumMod val="65000"/>
                </a:schemeClr>
              </a:solidFill>
              <a:latin typeface="Helvetica" charset="0"/>
              <a:ea typeface="Helvetica" charset="0"/>
              <a:cs typeface="Helvetica" charset="0"/>
            </a:rPr>
            <a:t>Radiology </a:t>
          </a:r>
        </a:p>
      </dgm:t>
    </dgm:pt>
    <dgm:pt modelId="{83FBF336-2223-7C4F-8F86-D141E101AD83}" type="parTrans" cxnId="{DB6FCA75-0A8E-1746-8BA6-D48724498D07}">
      <dgm:prSet/>
      <dgm:spPr/>
      <dgm:t>
        <a:bodyPr/>
        <a:lstStyle/>
        <a:p>
          <a:endParaRPr lang="en-US">
            <a:solidFill>
              <a:schemeClr val="bg1">
                <a:lumMod val="65000"/>
              </a:schemeClr>
            </a:solidFill>
            <a:latin typeface="Helvetica" charset="0"/>
            <a:ea typeface="Helvetica" charset="0"/>
            <a:cs typeface="Helvetica" charset="0"/>
          </a:endParaRPr>
        </a:p>
      </dgm:t>
    </dgm:pt>
    <dgm:pt modelId="{0051E563-2962-1542-A92B-7775B122EF1B}" type="sibTrans" cxnId="{DB6FCA75-0A8E-1746-8BA6-D48724498D07}">
      <dgm:prSet/>
      <dgm:spPr/>
      <dgm:t>
        <a:bodyPr/>
        <a:lstStyle/>
        <a:p>
          <a:endParaRPr lang="en-US">
            <a:solidFill>
              <a:schemeClr val="bg1">
                <a:lumMod val="65000"/>
              </a:schemeClr>
            </a:solidFill>
            <a:latin typeface="Helvetica" charset="0"/>
            <a:ea typeface="Helvetica" charset="0"/>
            <a:cs typeface="Helvetica" charset="0"/>
          </a:endParaRPr>
        </a:p>
      </dgm:t>
    </dgm:pt>
    <dgm:pt modelId="{69E134D2-E14D-7A41-91BF-2FB44C86E7C4}">
      <dgm:prSet phldrT="[Text]"/>
      <dgm:spPr/>
      <dgm:t>
        <a:bodyPr/>
        <a:lstStyle/>
        <a:p>
          <a:r>
            <a:rPr lang="en-US" dirty="0">
              <a:solidFill>
                <a:schemeClr val="bg1">
                  <a:lumMod val="65000"/>
                </a:schemeClr>
              </a:solidFill>
              <a:latin typeface="Helvetica" charset="0"/>
              <a:ea typeface="Helvetica" charset="0"/>
              <a:cs typeface="Helvetica" charset="0"/>
            </a:rPr>
            <a:t>Referral systems</a:t>
          </a:r>
        </a:p>
      </dgm:t>
    </dgm:pt>
    <dgm:pt modelId="{654C9B5A-48BC-104A-99A6-43A7C495B124}" type="parTrans" cxnId="{987E13A0-1DD6-C449-9FA3-C98607CE31A3}">
      <dgm:prSet/>
      <dgm:spPr/>
      <dgm:t>
        <a:bodyPr/>
        <a:lstStyle/>
        <a:p>
          <a:endParaRPr lang="en-US">
            <a:solidFill>
              <a:schemeClr val="bg1">
                <a:lumMod val="65000"/>
              </a:schemeClr>
            </a:solidFill>
            <a:latin typeface="Helvetica" charset="0"/>
            <a:ea typeface="Helvetica" charset="0"/>
            <a:cs typeface="Helvetica" charset="0"/>
          </a:endParaRPr>
        </a:p>
      </dgm:t>
    </dgm:pt>
    <dgm:pt modelId="{6E2D8B91-B638-964E-A1F9-CC96E4E8EBE8}" type="sibTrans" cxnId="{987E13A0-1DD6-C449-9FA3-C98607CE31A3}">
      <dgm:prSet/>
      <dgm:spPr/>
      <dgm:t>
        <a:bodyPr/>
        <a:lstStyle/>
        <a:p>
          <a:endParaRPr lang="en-US">
            <a:solidFill>
              <a:schemeClr val="bg1">
                <a:lumMod val="65000"/>
              </a:schemeClr>
            </a:solidFill>
            <a:latin typeface="Helvetica" charset="0"/>
            <a:ea typeface="Helvetica" charset="0"/>
            <a:cs typeface="Helvetica" charset="0"/>
          </a:endParaRPr>
        </a:p>
      </dgm:t>
    </dgm:pt>
    <dgm:pt modelId="{0928BEE9-AA48-CD4E-BCA2-7FC11E661DBF}">
      <dgm:prSet phldrT="[Text]"/>
      <dgm:spPr/>
      <dgm:t>
        <a:bodyPr/>
        <a:lstStyle/>
        <a:p>
          <a:r>
            <a:rPr lang="en-US" dirty="0">
              <a:solidFill>
                <a:schemeClr val="bg1">
                  <a:lumMod val="65000"/>
                </a:schemeClr>
              </a:solidFill>
              <a:latin typeface="Helvetica" charset="0"/>
              <a:ea typeface="Helvetica" charset="0"/>
              <a:cs typeface="Helvetica" charset="0"/>
            </a:rPr>
            <a:t>Mentorship</a:t>
          </a:r>
        </a:p>
      </dgm:t>
    </dgm:pt>
    <dgm:pt modelId="{D4E31853-BE1C-1542-80C0-CD0A2B0ACE2E}" type="parTrans" cxnId="{427C3EB8-113E-D741-8AED-24DF5C481BA7}">
      <dgm:prSet/>
      <dgm:spPr/>
      <dgm:t>
        <a:bodyPr/>
        <a:lstStyle/>
        <a:p>
          <a:endParaRPr lang="en-US">
            <a:solidFill>
              <a:schemeClr val="bg1">
                <a:lumMod val="65000"/>
              </a:schemeClr>
            </a:solidFill>
            <a:latin typeface="Helvetica" charset="0"/>
            <a:ea typeface="Helvetica" charset="0"/>
            <a:cs typeface="Helvetica" charset="0"/>
          </a:endParaRPr>
        </a:p>
      </dgm:t>
    </dgm:pt>
    <dgm:pt modelId="{F69F9DD8-51B5-804A-81BB-28F43F2D5536}" type="sibTrans" cxnId="{427C3EB8-113E-D741-8AED-24DF5C481BA7}">
      <dgm:prSet/>
      <dgm:spPr/>
      <dgm:t>
        <a:bodyPr/>
        <a:lstStyle/>
        <a:p>
          <a:endParaRPr lang="en-US">
            <a:solidFill>
              <a:schemeClr val="bg1">
                <a:lumMod val="65000"/>
              </a:schemeClr>
            </a:solidFill>
            <a:latin typeface="Helvetica" charset="0"/>
            <a:ea typeface="Helvetica" charset="0"/>
            <a:cs typeface="Helvetica" charset="0"/>
          </a:endParaRPr>
        </a:p>
      </dgm:t>
    </dgm:pt>
    <dgm:pt modelId="{6EC6EF95-D767-6741-96CA-9F5628735570}">
      <dgm:prSet phldrT="[Text]"/>
      <dgm:spPr/>
      <dgm:t>
        <a:bodyPr/>
        <a:lstStyle/>
        <a:p>
          <a:r>
            <a:rPr lang="en-US" dirty="0">
              <a:solidFill>
                <a:schemeClr val="bg1">
                  <a:lumMod val="65000"/>
                </a:schemeClr>
              </a:solidFill>
              <a:latin typeface="Helvetica" charset="0"/>
              <a:ea typeface="Helvetica" charset="0"/>
              <a:cs typeface="Helvetica" charset="0"/>
            </a:rPr>
            <a:t>Distribution</a:t>
          </a:r>
        </a:p>
      </dgm:t>
    </dgm:pt>
    <dgm:pt modelId="{2B038B57-1DCD-2947-94C0-6BCEDC8B8356}" type="parTrans" cxnId="{0C4D7CF2-9937-A74B-9DDA-8592D16B2F8A}">
      <dgm:prSet/>
      <dgm:spPr/>
      <dgm:t>
        <a:bodyPr/>
        <a:lstStyle/>
        <a:p>
          <a:endParaRPr lang="en-US">
            <a:solidFill>
              <a:schemeClr val="bg1">
                <a:lumMod val="65000"/>
              </a:schemeClr>
            </a:solidFill>
            <a:latin typeface="Helvetica" charset="0"/>
            <a:ea typeface="Helvetica" charset="0"/>
            <a:cs typeface="Helvetica" charset="0"/>
          </a:endParaRPr>
        </a:p>
      </dgm:t>
    </dgm:pt>
    <dgm:pt modelId="{C1FF4E05-5868-BE4A-8A59-93096AB1B7C0}" type="sibTrans" cxnId="{0C4D7CF2-9937-A74B-9DDA-8592D16B2F8A}">
      <dgm:prSet/>
      <dgm:spPr/>
      <dgm:t>
        <a:bodyPr/>
        <a:lstStyle/>
        <a:p>
          <a:endParaRPr lang="en-US">
            <a:solidFill>
              <a:schemeClr val="bg1">
                <a:lumMod val="65000"/>
              </a:schemeClr>
            </a:solidFill>
            <a:latin typeface="Helvetica" charset="0"/>
            <a:ea typeface="Helvetica" charset="0"/>
            <a:cs typeface="Helvetica" charset="0"/>
          </a:endParaRPr>
        </a:p>
      </dgm:t>
    </dgm:pt>
    <dgm:pt modelId="{144A8B80-C628-8549-81C8-7D8C5F5F4A0A}">
      <dgm:prSet phldrT="[Text]"/>
      <dgm:spPr/>
      <dgm:t>
        <a:bodyPr/>
        <a:lstStyle/>
        <a:p>
          <a:r>
            <a:rPr lang="en-US" dirty="0">
              <a:solidFill>
                <a:schemeClr val="bg1">
                  <a:lumMod val="65000"/>
                </a:schemeClr>
              </a:solidFill>
              <a:latin typeface="Helvetica" charset="0"/>
              <a:ea typeface="Helvetica" charset="0"/>
              <a:cs typeface="Helvetica" charset="0"/>
            </a:rPr>
            <a:t>Training</a:t>
          </a:r>
        </a:p>
      </dgm:t>
    </dgm:pt>
    <dgm:pt modelId="{1BE83BB2-1C8D-C246-B3CA-B49F8BCA0B26}" type="parTrans" cxnId="{181550BD-A7B1-6A40-A3DA-80AAECFE5D9A}">
      <dgm:prSet/>
      <dgm:spPr/>
      <dgm:t>
        <a:bodyPr/>
        <a:lstStyle/>
        <a:p>
          <a:endParaRPr lang="en-US">
            <a:solidFill>
              <a:schemeClr val="bg1">
                <a:lumMod val="65000"/>
              </a:schemeClr>
            </a:solidFill>
            <a:latin typeface="Helvetica" charset="0"/>
            <a:ea typeface="Helvetica" charset="0"/>
            <a:cs typeface="Helvetica" charset="0"/>
          </a:endParaRPr>
        </a:p>
      </dgm:t>
    </dgm:pt>
    <dgm:pt modelId="{79FEE546-730C-3646-82AF-61F6BDE30821}" type="sibTrans" cxnId="{181550BD-A7B1-6A40-A3DA-80AAECFE5D9A}">
      <dgm:prSet/>
      <dgm:spPr/>
      <dgm:t>
        <a:bodyPr/>
        <a:lstStyle/>
        <a:p>
          <a:endParaRPr lang="en-US">
            <a:solidFill>
              <a:schemeClr val="bg1">
                <a:lumMod val="65000"/>
              </a:schemeClr>
            </a:solidFill>
            <a:latin typeface="Helvetica" charset="0"/>
            <a:ea typeface="Helvetica" charset="0"/>
            <a:cs typeface="Helvetica" charset="0"/>
          </a:endParaRPr>
        </a:p>
      </dgm:t>
    </dgm:pt>
    <dgm:pt modelId="{5D5F47CA-EF6E-324D-9C34-57D9B299ED6E}">
      <dgm:prSet phldrT="[Text]"/>
      <dgm:spPr/>
      <dgm:t>
        <a:bodyPr/>
        <a:lstStyle/>
        <a:p>
          <a:r>
            <a:rPr lang="en-US" dirty="0">
              <a:solidFill>
                <a:schemeClr val="bg1">
                  <a:lumMod val="65000"/>
                </a:schemeClr>
              </a:solidFill>
              <a:latin typeface="Helvetica" charset="0"/>
              <a:ea typeface="Helvetica" charset="0"/>
              <a:cs typeface="Helvetica" charset="0"/>
            </a:rPr>
            <a:t>Subspecialty expansion</a:t>
          </a:r>
        </a:p>
      </dgm:t>
    </dgm:pt>
    <dgm:pt modelId="{6236B08E-9EE6-4940-9AEA-B0BDB221D3AF}" type="parTrans" cxnId="{5BCB8D4E-5667-0C4A-B8F6-1AC5F6320A97}">
      <dgm:prSet/>
      <dgm:spPr/>
      <dgm:t>
        <a:bodyPr/>
        <a:lstStyle/>
        <a:p>
          <a:endParaRPr lang="en-US">
            <a:solidFill>
              <a:schemeClr val="bg1">
                <a:lumMod val="65000"/>
              </a:schemeClr>
            </a:solidFill>
            <a:latin typeface="Helvetica" charset="0"/>
            <a:ea typeface="Helvetica" charset="0"/>
            <a:cs typeface="Helvetica" charset="0"/>
          </a:endParaRPr>
        </a:p>
      </dgm:t>
    </dgm:pt>
    <dgm:pt modelId="{FA6351C8-46DC-A04C-AF20-52E873CD6316}" type="sibTrans" cxnId="{5BCB8D4E-5667-0C4A-B8F6-1AC5F6320A97}">
      <dgm:prSet/>
      <dgm:spPr/>
      <dgm:t>
        <a:bodyPr/>
        <a:lstStyle/>
        <a:p>
          <a:endParaRPr lang="en-US">
            <a:solidFill>
              <a:schemeClr val="bg1">
                <a:lumMod val="65000"/>
              </a:schemeClr>
            </a:solidFill>
            <a:latin typeface="Helvetica" charset="0"/>
            <a:ea typeface="Helvetica" charset="0"/>
            <a:cs typeface="Helvetica" charset="0"/>
          </a:endParaRPr>
        </a:p>
      </dgm:t>
    </dgm:pt>
    <dgm:pt modelId="{99347364-199C-BC47-81E5-EF69419A4185}">
      <dgm:prSet phldrT="[Text]"/>
      <dgm:spPr/>
      <dgm:t>
        <a:bodyPr/>
        <a:lstStyle/>
        <a:p>
          <a:r>
            <a:rPr lang="en-US" dirty="0">
              <a:solidFill>
                <a:schemeClr val="bg1">
                  <a:lumMod val="65000"/>
                </a:schemeClr>
              </a:solidFill>
              <a:latin typeface="Helvetica" charset="0"/>
              <a:ea typeface="Helvetica" charset="0"/>
              <a:cs typeface="Helvetica" charset="0"/>
            </a:rPr>
            <a:t>General physician training</a:t>
          </a:r>
        </a:p>
      </dgm:t>
    </dgm:pt>
    <dgm:pt modelId="{BCF4F478-8B46-D64A-B9C7-CC434CFA0605}" type="parTrans" cxnId="{961B8DA8-5924-AD48-B4F5-73C761B1E8EF}">
      <dgm:prSet/>
      <dgm:spPr/>
      <dgm:t>
        <a:bodyPr/>
        <a:lstStyle/>
        <a:p>
          <a:endParaRPr lang="en-US">
            <a:solidFill>
              <a:schemeClr val="bg1">
                <a:lumMod val="65000"/>
              </a:schemeClr>
            </a:solidFill>
            <a:latin typeface="Helvetica" charset="0"/>
            <a:ea typeface="Helvetica" charset="0"/>
            <a:cs typeface="Helvetica" charset="0"/>
          </a:endParaRPr>
        </a:p>
      </dgm:t>
    </dgm:pt>
    <dgm:pt modelId="{183395B7-A190-1546-BFFD-125B88999CEC}" type="sibTrans" cxnId="{961B8DA8-5924-AD48-B4F5-73C761B1E8EF}">
      <dgm:prSet/>
      <dgm:spPr/>
      <dgm:t>
        <a:bodyPr/>
        <a:lstStyle/>
        <a:p>
          <a:endParaRPr lang="en-US">
            <a:solidFill>
              <a:schemeClr val="bg1">
                <a:lumMod val="65000"/>
              </a:schemeClr>
            </a:solidFill>
            <a:latin typeface="Helvetica" charset="0"/>
            <a:ea typeface="Helvetica" charset="0"/>
            <a:cs typeface="Helvetica" charset="0"/>
          </a:endParaRPr>
        </a:p>
      </dgm:t>
    </dgm:pt>
    <dgm:pt modelId="{76ADCA3E-D36F-534D-A5CF-65B1BED49F24}">
      <dgm:prSet phldrT="[Text]"/>
      <dgm:spPr/>
      <dgm:t>
        <a:bodyPr/>
        <a:lstStyle/>
        <a:p>
          <a:r>
            <a:rPr lang="en-US" dirty="0">
              <a:solidFill>
                <a:schemeClr val="bg1">
                  <a:lumMod val="65000"/>
                </a:schemeClr>
              </a:solidFill>
              <a:latin typeface="Helvetica" charset="0"/>
              <a:ea typeface="Helvetica" charset="0"/>
              <a:cs typeface="Helvetica" charset="0"/>
            </a:rPr>
            <a:t>Indicator collection</a:t>
          </a:r>
        </a:p>
      </dgm:t>
    </dgm:pt>
    <dgm:pt modelId="{EDC66F38-64C4-4D41-9AE8-B7300B8BCB9C}" type="parTrans" cxnId="{0117A80E-0B68-AC40-9010-3B801C5D6328}">
      <dgm:prSet/>
      <dgm:spPr/>
      <dgm:t>
        <a:bodyPr/>
        <a:lstStyle/>
        <a:p>
          <a:endParaRPr lang="en-US">
            <a:solidFill>
              <a:schemeClr val="bg1">
                <a:lumMod val="65000"/>
              </a:schemeClr>
            </a:solidFill>
            <a:latin typeface="Helvetica" charset="0"/>
            <a:ea typeface="Helvetica" charset="0"/>
            <a:cs typeface="Helvetica" charset="0"/>
          </a:endParaRPr>
        </a:p>
      </dgm:t>
    </dgm:pt>
    <dgm:pt modelId="{95A3E8F4-AE0D-F14A-9800-59E38486CA36}" type="sibTrans" cxnId="{0117A80E-0B68-AC40-9010-3B801C5D6328}">
      <dgm:prSet/>
      <dgm:spPr/>
      <dgm:t>
        <a:bodyPr/>
        <a:lstStyle/>
        <a:p>
          <a:endParaRPr lang="en-US">
            <a:solidFill>
              <a:schemeClr val="bg1">
                <a:lumMod val="65000"/>
              </a:schemeClr>
            </a:solidFill>
            <a:latin typeface="Helvetica" charset="0"/>
            <a:ea typeface="Helvetica" charset="0"/>
            <a:cs typeface="Helvetica" charset="0"/>
          </a:endParaRPr>
        </a:p>
      </dgm:t>
    </dgm:pt>
    <dgm:pt modelId="{E18127EF-B826-2046-BD9D-D1F7C96CE699}">
      <dgm:prSet phldrT="[Text]"/>
      <dgm:spPr/>
      <dgm:t>
        <a:bodyPr/>
        <a:lstStyle/>
        <a:p>
          <a:r>
            <a:rPr lang="en-US" dirty="0">
              <a:solidFill>
                <a:schemeClr val="bg1">
                  <a:lumMod val="65000"/>
                </a:schemeClr>
              </a:solidFill>
              <a:latin typeface="Helvetica" charset="0"/>
              <a:ea typeface="Helvetica" charset="0"/>
              <a:cs typeface="Helvetica" charset="0"/>
            </a:rPr>
            <a:t>Registries</a:t>
          </a:r>
        </a:p>
      </dgm:t>
    </dgm:pt>
    <dgm:pt modelId="{8B2F65FD-2AAE-EC4D-89FC-61C359E33D01}" type="parTrans" cxnId="{D157DB0C-7BAC-5440-B5C4-CFC475974D7E}">
      <dgm:prSet/>
      <dgm:spPr/>
      <dgm:t>
        <a:bodyPr/>
        <a:lstStyle/>
        <a:p>
          <a:endParaRPr lang="en-US">
            <a:solidFill>
              <a:schemeClr val="bg1">
                <a:lumMod val="65000"/>
              </a:schemeClr>
            </a:solidFill>
            <a:latin typeface="Helvetica" charset="0"/>
            <a:ea typeface="Helvetica" charset="0"/>
            <a:cs typeface="Helvetica" charset="0"/>
          </a:endParaRPr>
        </a:p>
      </dgm:t>
    </dgm:pt>
    <dgm:pt modelId="{7BFE8511-7D99-1D4E-8CFB-42FB9A8798B7}" type="sibTrans" cxnId="{D157DB0C-7BAC-5440-B5C4-CFC475974D7E}">
      <dgm:prSet/>
      <dgm:spPr/>
      <dgm:t>
        <a:bodyPr/>
        <a:lstStyle/>
        <a:p>
          <a:endParaRPr lang="en-US">
            <a:solidFill>
              <a:schemeClr val="bg1">
                <a:lumMod val="65000"/>
              </a:schemeClr>
            </a:solidFill>
            <a:latin typeface="Helvetica" charset="0"/>
            <a:ea typeface="Helvetica" charset="0"/>
            <a:cs typeface="Helvetica" charset="0"/>
          </a:endParaRPr>
        </a:p>
      </dgm:t>
    </dgm:pt>
    <dgm:pt modelId="{52E00C0A-98B6-4B43-A286-AA2122B395A1}">
      <dgm:prSet phldrT="[Text]"/>
      <dgm:spPr/>
      <dgm:t>
        <a:bodyPr/>
        <a:lstStyle/>
        <a:p>
          <a:r>
            <a:rPr lang="en-US" dirty="0">
              <a:solidFill>
                <a:schemeClr val="bg1">
                  <a:lumMod val="65000"/>
                </a:schemeClr>
              </a:solidFill>
              <a:latin typeface="Helvetica" charset="0"/>
              <a:ea typeface="Helvetica" charset="0"/>
              <a:cs typeface="Helvetica" charset="0"/>
            </a:rPr>
            <a:t>Quality improvement</a:t>
          </a:r>
        </a:p>
      </dgm:t>
    </dgm:pt>
    <dgm:pt modelId="{3EECBD1D-5D2D-184D-AB15-6E66195998E4}" type="parTrans" cxnId="{4E946E7F-313B-B644-8C56-663FB91FEE57}">
      <dgm:prSet/>
      <dgm:spPr/>
      <dgm:t>
        <a:bodyPr/>
        <a:lstStyle/>
        <a:p>
          <a:endParaRPr lang="en-US">
            <a:solidFill>
              <a:schemeClr val="bg1">
                <a:lumMod val="65000"/>
              </a:schemeClr>
            </a:solidFill>
            <a:latin typeface="Helvetica" charset="0"/>
            <a:ea typeface="Helvetica" charset="0"/>
            <a:cs typeface="Helvetica" charset="0"/>
          </a:endParaRPr>
        </a:p>
      </dgm:t>
    </dgm:pt>
    <dgm:pt modelId="{F8DA01C0-594A-2D4B-974B-64C7828045EE}" type="sibTrans" cxnId="{4E946E7F-313B-B644-8C56-663FB91FEE57}">
      <dgm:prSet/>
      <dgm:spPr/>
      <dgm:t>
        <a:bodyPr/>
        <a:lstStyle/>
        <a:p>
          <a:endParaRPr lang="en-US">
            <a:solidFill>
              <a:schemeClr val="bg1">
                <a:lumMod val="65000"/>
              </a:schemeClr>
            </a:solidFill>
            <a:latin typeface="Helvetica" charset="0"/>
            <a:ea typeface="Helvetica" charset="0"/>
            <a:cs typeface="Helvetica" charset="0"/>
          </a:endParaRPr>
        </a:p>
      </dgm:t>
    </dgm:pt>
    <dgm:pt modelId="{B4C21350-E23A-E347-A057-472FC0871B48}">
      <dgm:prSet phldrT="[Text]"/>
      <dgm:spPr/>
      <dgm:t>
        <a:bodyPr/>
        <a:lstStyle/>
        <a:p>
          <a:r>
            <a:rPr lang="en-US" dirty="0">
              <a:solidFill>
                <a:schemeClr val="bg1">
                  <a:lumMod val="65000"/>
                </a:schemeClr>
              </a:solidFill>
              <a:latin typeface="Helvetica" charset="0"/>
              <a:ea typeface="Helvetica" charset="0"/>
              <a:cs typeface="Helvetica" charset="0"/>
            </a:rPr>
            <a:t>Research capacity</a:t>
          </a:r>
        </a:p>
      </dgm:t>
    </dgm:pt>
    <dgm:pt modelId="{F5F0196B-33C8-3B43-BFDB-523CB447F134}" type="parTrans" cxnId="{6C00B4D3-13C8-1740-8D99-76B2371406F7}">
      <dgm:prSet/>
      <dgm:spPr/>
      <dgm:t>
        <a:bodyPr/>
        <a:lstStyle/>
        <a:p>
          <a:endParaRPr lang="en-US">
            <a:solidFill>
              <a:schemeClr val="bg1">
                <a:lumMod val="65000"/>
              </a:schemeClr>
            </a:solidFill>
            <a:latin typeface="Helvetica" charset="0"/>
            <a:ea typeface="Helvetica" charset="0"/>
            <a:cs typeface="Helvetica" charset="0"/>
          </a:endParaRPr>
        </a:p>
      </dgm:t>
    </dgm:pt>
    <dgm:pt modelId="{BB0486A3-F9EE-6443-94EC-669A9DB155AC}" type="sibTrans" cxnId="{6C00B4D3-13C8-1740-8D99-76B2371406F7}">
      <dgm:prSet/>
      <dgm:spPr/>
      <dgm:t>
        <a:bodyPr/>
        <a:lstStyle/>
        <a:p>
          <a:endParaRPr lang="en-US">
            <a:solidFill>
              <a:schemeClr val="bg1">
                <a:lumMod val="65000"/>
              </a:schemeClr>
            </a:solidFill>
            <a:latin typeface="Helvetica" charset="0"/>
            <a:ea typeface="Helvetica" charset="0"/>
            <a:cs typeface="Helvetica" charset="0"/>
          </a:endParaRPr>
        </a:p>
      </dgm:t>
    </dgm:pt>
    <dgm:pt modelId="{EC1B9A6D-AD10-CC48-B3E5-84B3E47054A8}">
      <dgm:prSet phldrT="[Text]"/>
      <dgm:spPr/>
      <dgm:t>
        <a:bodyPr/>
        <a:lstStyle/>
        <a:p>
          <a:r>
            <a:rPr lang="en-US" dirty="0">
              <a:solidFill>
                <a:schemeClr val="bg1">
                  <a:lumMod val="65000"/>
                </a:schemeClr>
              </a:solidFill>
              <a:latin typeface="Helvetica" charset="0"/>
              <a:ea typeface="Helvetica" charset="0"/>
              <a:cs typeface="Helvetica" charset="0"/>
            </a:rPr>
            <a:t>Private sector reporting</a:t>
          </a:r>
        </a:p>
      </dgm:t>
    </dgm:pt>
    <dgm:pt modelId="{640AC846-0DA3-B445-9AAE-8F92F1951EC2}" type="parTrans" cxnId="{2BADE0E6-85B0-944B-BAAE-D39D6A6378C9}">
      <dgm:prSet/>
      <dgm:spPr/>
      <dgm:t>
        <a:bodyPr/>
        <a:lstStyle/>
        <a:p>
          <a:endParaRPr lang="en-US">
            <a:solidFill>
              <a:schemeClr val="bg1">
                <a:lumMod val="65000"/>
              </a:schemeClr>
            </a:solidFill>
            <a:latin typeface="Helvetica" charset="0"/>
            <a:ea typeface="Helvetica" charset="0"/>
            <a:cs typeface="Helvetica" charset="0"/>
          </a:endParaRPr>
        </a:p>
      </dgm:t>
    </dgm:pt>
    <dgm:pt modelId="{0E6C9687-B5E4-AA4D-BA98-651947381294}" type="sibTrans" cxnId="{2BADE0E6-85B0-944B-BAAE-D39D6A6378C9}">
      <dgm:prSet/>
      <dgm:spPr/>
      <dgm:t>
        <a:bodyPr/>
        <a:lstStyle/>
        <a:p>
          <a:endParaRPr lang="en-US">
            <a:solidFill>
              <a:schemeClr val="bg1">
                <a:lumMod val="65000"/>
              </a:schemeClr>
            </a:solidFill>
            <a:latin typeface="Helvetica" charset="0"/>
            <a:ea typeface="Helvetica" charset="0"/>
            <a:cs typeface="Helvetica" charset="0"/>
          </a:endParaRPr>
        </a:p>
      </dgm:t>
    </dgm:pt>
    <dgm:pt modelId="{9C37A715-09C6-574E-A58E-8C933B551BCB}">
      <dgm:prSet phldrT="[Text]"/>
      <dgm:spPr/>
      <dgm:t>
        <a:bodyPr/>
        <a:lstStyle/>
        <a:p>
          <a:r>
            <a:rPr lang="en-US" dirty="0">
              <a:solidFill>
                <a:schemeClr val="bg1">
                  <a:lumMod val="65000"/>
                </a:schemeClr>
              </a:solidFill>
              <a:latin typeface="Helvetica" charset="0"/>
              <a:ea typeface="Helvetica" charset="0"/>
              <a:cs typeface="Helvetica" charset="0"/>
            </a:rPr>
            <a:t>Universal health coverage</a:t>
          </a:r>
        </a:p>
      </dgm:t>
    </dgm:pt>
    <dgm:pt modelId="{DF0A0CC2-9885-9642-B43B-8291A5A0F8E9}" type="parTrans" cxnId="{B9D2B08B-5694-0645-B1E6-ECCE81EE7BD1}">
      <dgm:prSet/>
      <dgm:spPr/>
      <dgm:t>
        <a:bodyPr/>
        <a:lstStyle/>
        <a:p>
          <a:endParaRPr lang="en-US">
            <a:solidFill>
              <a:schemeClr val="bg1">
                <a:lumMod val="65000"/>
              </a:schemeClr>
            </a:solidFill>
            <a:latin typeface="Helvetica" charset="0"/>
            <a:ea typeface="Helvetica" charset="0"/>
            <a:cs typeface="Helvetica" charset="0"/>
          </a:endParaRPr>
        </a:p>
      </dgm:t>
    </dgm:pt>
    <dgm:pt modelId="{A52E5474-9E16-7540-8C07-5724A4B7FCB3}" type="sibTrans" cxnId="{B9D2B08B-5694-0645-B1E6-ECCE81EE7BD1}">
      <dgm:prSet/>
      <dgm:spPr/>
      <dgm:t>
        <a:bodyPr/>
        <a:lstStyle/>
        <a:p>
          <a:endParaRPr lang="en-US">
            <a:solidFill>
              <a:schemeClr val="bg1">
                <a:lumMod val="65000"/>
              </a:schemeClr>
            </a:solidFill>
            <a:latin typeface="Helvetica" charset="0"/>
            <a:ea typeface="Helvetica" charset="0"/>
            <a:cs typeface="Helvetica" charset="0"/>
          </a:endParaRPr>
        </a:p>
      </dgm:t>
    </dgm:pt>
    <dgm:pt modelId="{A8268657-71EF-C042-8027-904216C7F1BA}">
      <dgm:prSet phldrT="[Text]"/>
      <dgm:spPr/>
      <dgm:t>
        <a:bodyPr/>
        <a:lstStyle/>
        <a:p>
          <a:r>
            <a:rPr lang="en-US" dirty="0">
              <a:solidFill>
                <a:schemeClr val="bg1">
                  <a:lumMod val="65000"/>
                </a:schemeClr>
              </a:solidFill>
              <a:latin typeface="Helvetica" charset="0"/>
              <a:ea typeface="Helvetica" charset="0"/>
              <a:cs typeface="Helvetica" charset="0"/>
            </a:rPr>
            <a:t>Budget allocation (hospital and national level) to surgical services</a:t>
          </a:r>
        </a:p>
      </dgm:t>
    </dgm:pt>
    <dgm:pt modelId="{D41BE55F-CD11-654B-8F45-654490E6D8E6}" type="parTrans" cxnId="{AA6BE0B0-B574-3C4A-91B8-107F56ECE598}">
      <dgm:prSet/>
      <dgm:spPr/>
      <dgm:t>
        <a:bodyPr/>
        <a:lstStyle/>
        <a:p>
          <a:endParaRPr lang="en-US">
            <a:solidFill>
              <a:schemeClr val="bg1">
                <a:lumMod val="65000"/>
              </a:schemeClr>
            </a:solidFill>
            <a:latin typeface="Helvetica" charset="0"/>
            <a:ea typeface="Helvetica" charset="0"/>
            <a:cs typeface="Helvetica" charset="0"/>
          </a:endParaRPr>
        </a:p>
      </dgm:t>
    </dgm:pt>
    <dgm:pt modelId="{3690BC02-7B6A-1541-B218-F08B9AE48FC9}" type="sibTrans" cxnId="{AA6BE0B0-B574-3C4A-91B8-107F56ECE598}">
      <dgm:prSet/>
      <dgm:spPr/>
      <dgm:t>
        <a:bodyPr/>
        <a:lstStyle/>
        <a:p>
          <a:endParaRPr lang="en-US">
            <a:solidFill>
              <a:schemeClr val="bg1">
                <a:lumMod val="65000"/>
              </a:schemeClr>
            </a:solidFill>
            <a:latin typeface="Helvetica" charset="0"/>
            <a:ea typeface="Helvetica" charset="0"/>
            <a:cs typeface="Helvetica" charset="0"/>
          </a:endParaRPr>
        </a:p>
      </dgm:t>
    </dgm:pt>
    <dgm:pt modelId="{B257C0F6-5837-0541-9D10-B4F4F0A7AC1A}">
      <dgm:prSet phldrT="[Text]"/>
      <dgm:spPr/>
      <dgm:t>
        <a:bodyPr/>
        <a:lstStyle/>
        <a:p>
          <a:r>
            <a:rPr lang="en-US" dirty="0">
              <a:solidFill>
                <a:schemeClr val="bg1">
                  <a:lumMod val="65000"/>
                </a:schemeClr>
              </a:solidFill>
              <a:latin typeface="Helvetica" charset="0"/>
              <a:ea typeface="Helvetica" charset="0"/>
              <a:cs typeface="Helvetica" charset="0"/>
            </a:rPr>
            <a:t>Terms of engagement and legal regulation of partners</a:t>
          </a:r>
        </a:p>
      </dgm:t>
    </dgm:pt>
    <dgm:pt modelId="{B441CCE8-6B96-C044-A507-ECB154834806}" type="parTrans" cxnId="{025E3D03-A70D-BB44-B5B9-9FD5F3707C91}">
      <dgm:prSet/>
      <dgm:spPr/>
      <dgm:t>
        <a:bodyPr/>
        <a:lstStyle/>
        <a:p>
          <a:endParaRPr lang="en-US">
            <a:solidFill>
              <a:schemeClr val="bg1">
                <a:lumMod val="65000"/>
              </a:schemeClr>
            </a:solidFill>
            <a:latin typeface="Helvetica" charset="0"/>
            <a:ea typeface="Helvetica" charset="0"/>
            <a:cs typeface="Helvetica" charset="0"/>
          </a:endParaRPr>
        </a:p>
      </dgm:t>
    </dgm:pt>
    <dgm:pt modelId="{8840074F-5AE1-B547-8865-723E5C4F08DF}" type="sibTrans" cxnId="{025E3D03-A70D-BB44-B5B9-9FD5F3707C91}">
      <dgm:prSet/>
      <dgm:spPr/>
      <dgm:t>
        <a:bodyPr/>
        <a:lstStyle/>
        <a:p>
          <a:endParaRPr lang="en-US">
            <a:solidFill>
              <a:schemeClr val="bg1">
                <a:lumMod val="65000"/>
              </a:schemeClr>
            </a:solidFill>
            <a:latin typeface="Helvetica" charset="0"/>
            <a:ea typeface="Helvetica" charset="0"/>
            <a:cs typeface="Helvetica" charset="0"/>
          </a:endParaRPr>
        </a:p>
      </dgm:t>
    </dgm:pt>
    <dgm:pt modelId="{9E38335C-D242-C94C-856A-28853DCAEF2C}">
      <dgm:prSet phldrT="[Text]"/>
      <dgm:spPr/>
      <dgm:t>
        <a:bodyPr/>
        <a:lstStyle/>
        <a:p>
          <a:endParaRPr lang="en-US" dirty="0">
            <a:solidFill>
              <a:schemeClr val="bg1">
                <a:lumMod val="65000"/>
              </a:schemeClr>
            </a:solidFill>
            <a:latin typeface="Helvetica" charset="0"/>
            <a:ea typeface="Helvetica" charset="0"/>
            <a:cs typeface="Helvetica" charset="0"/>
          </a:endParaRPr>
        </a:p>
      </dgm:t>
    </dgm:pt>
    <dgm:pt modelId="{835B4CD4-DFD9-484E-B9FD-1BCAC53F195F}" type="parTrans" cxnId="{FA595D7B-D895-DE47-B74B-5AD642DBBD21}">
      <dgm:prSet/>
      <dgm:spPr/>
      <dgm:t>
        <a:bodyPr/>
        <a:lstStyle/>
        <a:p>
          <a:endParaRPr lang="en-US">
            <a:solidFill>
              <a:schemeClr val="bg1">
                <a:lumMod val="65000"/>
              </a:schemeClr>
            </a:solidFill>
            <a:latin typeface="Helvetica" charset="0"/>
            <a:ea typeface="Helvetica" charset="0"/>
            <a:cs typeface="Helvetica" charset="0"/>
          </a:endParaRPr>
        </a:p>
      </dgm:t>
    </dgm:pt>
    <dgm:pt modelId="{35DBEE51-58CD-AB4B-94BE-11EB6C35DF7D}" type="sibTrans" cxnId="{FA595D7B-D895-DE47-B74B-5AD642DBBD21}">
      <dgm:prSet/>
      <dgm:spPr/>
      <dgm:t>
        <a:bodyPr/>
        <a:lstStyle/>
        <a:p>
          <a:endParaRPr lang="en-US">
            <a:solidFill>
              <a:schemeClr val="bg1">
                <a:lumMod val="65000"/>
              </a:schemeClr>
            </a:solidFill>
            <a:latin typeface="Helvetica" charset="0"/>
            <a:ea typeface="Helvetica" charset="0"/>
            <a:cs typeface="Helvetica" charset="0"/>
          </a:endParaRPr>
        </a:p>
      </dgm:t>
    </dgm:pt>
    <dgm:pt modelId="{EB0E7BBE-D95F-7743-8B3E-F1175565E851}">
      <dgm:prSet phldrT="[Text]"/>
      <dgm:spPr/>
      <dgm:t>
        <a:bodyPr/>
        <a:lstStyle/>
        <a:p>
          <a:r>
            <a:rPr lang="en-US" dirty="0">
              <a:solidFill>
                <a:schemeClr val="bg1">
                  <a:lumMod val="65000"/>
                </a:schemeClr>
              </a:solidFill>
              <a:latin typeface="Helvetica" charset="0"/>
              <a:ea typeface="Helvetica" charset="0"/>
              <a:cs typeface="Helvetica" charset="0"/>
            </a:rPr>
            <a:t>Coordination of activities</a:t>
          </a:r>
        </a:p>
      </dgm:t>
    </dgm:pt>
    <dgm:pt modelId="{116010D0-49E8-3C4B-887F-4131BABDF6FB}" type="parTrans" cxnId="{0D1EDB24-81F3-C44C-9294-A70E1FE72695}">
      <dgm:prSet/>
      <dgm:spPr/>
      <dgm:t>
        <a:bodyPr/>
        <a:lstStyle/>
        <a:p>
          <a:endParaRPr lang="en-US">
            <a:solidFill>
              <a:schemeClr val="bg1">
                <a:lumMod val="65000"/>
              </a:schemeClr>
            </a:solidFill>
            <a:latin typeface="Helvetica" charset="0"/>
            <a:ea typeface="Helvetica" charset="0"/>
            <a:cs typeface="Helvetica" charset="0"/>
          </a:endParaRPr>
        </a:p>
      </dgm:t>
    </dgm:pt>
    <dgm:pt modelId="{FC3BBF45-4BC0-ED4A-A64A-3FE0E16DF5F2}" type="sibTrans" cxnId="{0D1EDB24-81F3-C44C-9294-A70E1FE72695}">
      <dgm:prSet/>
      <dgm:spPr/>
      <dgm:t>
        <a:bodyPr/>
        <a:lstStyle/>
        <a:p>
          <a:endParaRPr lang="en-US">
            <a:solidFill>
              <a:schemeClr val="bg1">
                <a:lumMod val="65000"/>
              </a:schemeClr>
            </a:solidFill>
            <a:latin typeface="Helvetica" charset="0"/>
            <a:ea typeface="Helvetica" charset="0"/>
            <a:cs typeface="Helvetica" charset="0"/>
          </a:endParaRPr>
        </a:p>
      </dgm:t>
    </dgm:pt>
    <dgm:pt modelId="{593C6D1A-C4B3-F440-B325-56DFE2C6DFC8}">
      <dgm:prSet phldrT="[Text]"/>
      <dgm:spPr/>
      <dgm:t>
        <a:bodyPr/>
        <a:lstStyle/>
        <a:p>
          <a:r>
            <a:rPr lang="en-US" dirty="0">
              <a:solidFill>
                <a:schemeClr val="bg1">
                  <a:lumMod val="65000"/>
                </a:schemeClr>
              </a:solidFill>
              <a:latin typeface="Helvetica" charset="0"/>
              <a:ea typeface="Helvetica" charset="0"/>
              <a:cs typeface="Helvetica" charset="0"/>
            </a:rPr>
            <a:t>Mandate for implementation</a:t>
          </a:r>
        </a:p>
      </dgm:t>
    </dgm:pt>
    <dgm:pt modelId="{14B4EE44-0E80-C241-85AE-83AC0A8C448B}" type="parTrans" cxnId="{686B9BD1-F99A-154E-9103-63BB82A96217}">
      <dgm:prSet/>
      <dgm:spPr/>
      <dgm:t>
        <a:bodyPr/>
        <a:lstStyle/>
        <a:p>
          <a:endParaRPr lang="en-US">
            <a:solidFill>
              <a:schemeClr val="bg1">
                <a:lumMod val="65000"/>
              </a:schemeClr>
            </a:solidFill>
            <a:latin typeface="Helvetica" charset="0"/>
            <a:ea typeface="Helvetica" charset="0"/>
            <a:cs typeface="Helvetica" charset="0"/>
          </a:endParaRPr>
        </a:p>
      </dgm:t>
    </dgm:pt>
    <dgm:pt modelId="{C6EA0FA4-2348-0345-BD6A-844E116EA8FD}" type="sibTrans" cxnId="{686B9BD1-F99A-154E-9103-63BB82A96217}">
      <dgm:prSet/>
      <dgm:spPr/>
      <dgm:t>
        <a:bodyPr/>
        <a:lstStyle/>
        <a:p>
          <a:endParaRPr lang="en-US">
            <a:solidFill>
              <a:schemeClr val="bg1">
                <a:lumMod val="65000"/>
              </a:schemeClr>
            </a:solidFill>
            <a:latin typeface="Helvetica" charset="0"/>
            <a:ea typeface="Helvetica" charset="0"/>
            <a:cs typeface="Helvetica" charset="0"/>
          </a:endParaRPr>
        </a:p>
      </dgm:t>
    </dgm:pt>
    <dgm:pt modelId="{CA423881-368A-764C-9F1A-444505083066}">
      <dgm:prSet phldrT="[Text]"/>
      <dgm:spPr/>
      <dgm:t>
        <a:bodyPr/>
        <a:lstStyle/>
        <a:p>
          <a:r>
            <a:rPr lang="en-US">
              <a:solidFill>
                <a:schemeClr val="bg1">
                  <a:lumMod val="65000"/>
                </a:schemeClr>
              </a:solidFill>
              <a:latin typeface="Helvetica" charset="0"/>
              <a:ea typeface="Helvetica" charset="0"/>
              <a:cs typeface="Helvetica" charset="0"/>
            </a:rPr>
            <a:t>Accountability</a:t>
          </a:r>
          <a:endParaRPr lang="en-US" dirty="0">
            <a:solidFill>
              <a:schemeClr val="bg1">
                <a:lumMod val="65000"/>
              </a:schemeClr>
            </a:solidFill>
            <a:latin typeface="Helvetica" charset="0"/>
            <a:ea typeface="Helvetica" charset="0"/>
            <a:cs typeface="Helvetica" charset="0"/>
          </a:endParaRPr>
        </a:p>
      </dgm:t>
    </dgm:pt>
    <dgm:pt modelId="{E74B142A-CF8F-424F-9FD8-717882EA5CE2}" type="parTrans" cxnId="{A3A82744-935B-F445-BBD5-31B8C9FF65B7}">
      <dgm:prSet/>
      <dgm:spPr/>
      <dgm:t>
        <a:bodyPr/>
        <a:lstStyle/>
        <a:p>
          <a:endParaRPr lang="en-US">
            <a:solidFill>
              <a:schemeClr val="bg1">
                <a:lumMod val="65000"/>
              </a:schemeClr>
            </a:solidFill>
            <a:latin typeface="Helvetica" charset="0"/>
            <a:ea typeface="Helvetica" charset="0"/>
            <a:cs typeface="Helvetica" charset="0"/>
          </a:endParaRPr>
        </a:p>
      </dgm:t>
    </dgm:pt>
    <dgm:pt modelId="{AEF54410-A200-E64D-97F2-BD404BD71385}" type="sibTrans" cxnId="{A3A82744-935B-F445-BBD5-31B8C9FF65B7}">
      <dgm:prSet/>
      <dgm:spPr/>
      <dgm:t>
        <a:bodyPr/>
        <a:lstStyle/>
        <a:p>
          <a:endParaRPr lang="en-US">
            <a:solidFill>
              <a:schemeClr val="bg1">
                <a:lumMod val="65000"/>
              </a:schemeClr>
            </a:solidFill>
            <a:latin typeface="Helvetica" charset="0"/>
            <a:ea typeface="Helvetica" charset="0"/>
            <a:cs typeface="Helvetica" charset="0"/>
          </a:endParaRPr>
        </a:p>
      </dgm:t>
    </dgm:pt>
    <dgm:pt modelId="{4E1440EC-1774-2D4B-863E-0A1474FE0C34}" type="pres">
      <dgm:prSet presAssocID="{D2CC53D7-6E1B-2240-ACD3-4169AB96B68E}" presName="Name0" presStyleCnt="0">
        <dgm:presLayoutVars>
          <dgm:dir/>
          <dgm:animLvl val="lvl"/>
          <dgm:resizeHandles val="exact"/>
        </dgm:presLayoutVars>
      </dgm:prSet>
      <dgm:spPr/>
      <dgm:t>
        <a:bodyPr/>
        <a:lstStyle/>
        <a:p>
          <a:endParaRPr lang="en-US"/>
        </a:p>
      </dgm:t>
    </dgm:pt>
    <dgm:pt modelId="{AB83ED7A-583C-2D48-A7E2-1B2D7644797C}" type="pres">
      <dgm:prSet presAssocID="{4544C85D-40F8-244F-B7BC-C2E11E79B1A1}" presName="composite" presStyleCnt="0"/>
      <dgm:spPr/>
    </dgm:pt>
    <dgm:pt modelId="{B6CA0B18-F28D-BF42-B126-D30B38AA8B0F}" type="pres">
      <dgm:prSet presAssocID="{4544C85D-40F8-244F-B7BC-C2E11E79B1A1}" presName="parTx" presStyleLbl="alignNode1" presStyleIdx="0" presStyleCnt="6">
        <dgm:presLayoutVars>
          <dgm:chMax val="0"/>
          <dgm:chPref val="0"/>
          <dgm:bulletEnabled val="1"/>
        </dgm:presLayoutVars>
      </dgm:prSet>
      <dgm:spPr/>
      <dgm:t>
        <a:bodyPr/>
        <a:lstStyle/>
        <a:p>
          <a:endParaRPr lang="en-US"/>
        </a:p>
      </dgm:t>
    </dgm:pt>
    <dgm:pt modelId="{FE74F3C8-A230-534D-AD24-7D56A59E2939}" type="pres">
      <dgm:prSet presAssocID="{4544C85D-40F8-244F-B7BC-C2E11E79B1A1}" presName="desTx" presStyleLbl="alignAccFollowNode1" presStyleIdx="0" presStyleCnt="6">
        <dgm:presLayoutVars>
          <dgm:bulletEnabled val="1"/>
        </dgm:presLayoutVars>
      </dgm:prSet>
      <dgm:spPr/>
      <dgm:t>
        <a:bodyPr/>
        <a:lstStyle/>
        <a:p>
          <a:endParaRPr lang="en-US"/>
        </a:p>
      </dgm:t>
    </dgm:pt>
    <dgm:pt modelId="{42E7306B-C798-0B4B-B8C9-F207F5C9B95A}" type="pres">
      <dgm:prSet presAssocID="{DEE4580A-D04C-F145-9CA5-5FA206BE18E1}" presName="space" presStyleCnt="0"/>
      <dgm:spPr/>
    </dgm:pt>
    <dgm:pt modelId="{2C139457-1FA7-D143-8537-A4418F9A806D}" type="pres">
      <dgm:prSet presAssocID="{81394773-FF0D-CB42-967C-7742F1555289}" presName="composite" presStyleCnt="0"/>
      <dgm:spPr/>
    </dgm:pt>
    <dgm:pt modelId="{761DB9C2-F13F-3F4B-9EED-90CFA6D75F69}" type="pres">
      <dgm:prSet presAssocID="{81394773-FF0D-CB42-967C-7742F1555289}" presName="parTx" presStyleLbl="alignNode1" presStyleIdx="1" presStyleCnt="6">
        <dgm:presLayoutVars>
          <dgm:chMax val="0"/>
          <dgm:chPref val="0"/>
          <dgm:bulletEnabled val="1"/>
        </dgm:presLayoutVars>
      </dgm:prSet>
      <dgm:spPr/>
      <dgm:t>
        <a:bodyPr/>
        <a:lstStyle/>
        <a:p>
          <a:endParaRPr lang="en-US"/>
        </a:p>
      </dgm:t>
    </dgm:pt>
    <dgm:pt modelId="{0567FB21-2833-9242-9119-8D0EF243A5AD}" type="pres">
      <dgm:prSet presAssocID="{81394773-FF0D-CB42-967C-7742F1555289}" presName="desTx" presStyleLbl="alignAccFollowNode1" presStyleIdx="1" presStyleCnt="6">
        <dgm:presLayoutVars>
          <dgm:bulletEnabled val="1"/>
        </dgm:presLayoutVars>
      </dgm:prSet>
      <dgm:spPr/>
      <dgm:t>
        <a:bodyPr/>
        <a:lstStyle/>
        <a:p>
          <a:endParaRPr lang="en-US"/>
        </a:p>
      </dgm:t>
    </dgm:pt>
    <dgm:pt modelId="{1F366406-5331-A241-959A-9206FEFE109A}" type="pres">
      <dgm:prSet presAssocID="{E8F3358E-41A5-1847-95FF-1C508064E569}" presName="space" presStyleCnt="0"/>
      <dgm:spPr/>
    </dgm:pt>
    <dgm:pt modelId="{81296252-9783-D648-AB8F-B98119C6523F}" type="pres">
      <dgm:prSet presAssocID="{E374F4F3-6126-524E-B1F2-92819FD10922}" presName="composite" presStyleCnt="0"/>
      <dgm:spPr/>
    </dgm:pt>
    <dgm:pt modelId="{DA315504-AFF4-EC4E-96F8-9F0CDDA95B7C}" type="pres">
      <dgm:prSet presAssocID="{E374F4F3-6126-524E-B1F2-92819FD10922}" presName="parTx" presStyleLbl="alignNode1" presStyleIdx="2" presStyleCnt="6" custLinFactNeighborY="4009">
        <dgm:presLayoutVars>
          <dgm:chMax val="0"/>
          <dgm:chPref val="0"/>
          <dgm:bulletEnabled val="1"/>
        </dgm:presLayoutVars>
      </dgm:prSet>
      <dgm:spPr/>
      <dgm:t>
        <a:bodyPr/>
        <a:lstStyle/>
        <a:p>
          <a:endParaRPr lang="en-US"/>
        </a:p>
      </dgm:t>
    </dgm:pt>
    <dgm:pt modelId="{6780C247-5B5F-4145-BD36-C88BA6557B95}" type="pres">
      <dgm:prSet presAssocID="{E374F4F3-6126-524E-B1F2-92819FD10922}" presName="desTx" presStyleLbl="alignAccFollowNode1" presStyleIdx="2" presStyleCnt="6">
        <dgm:presLayoutVars>
          <dgm:bulletEnabled val="1"/>
        </dgm:presLayoutVars>
      </dgm:prSet>
      <dgm:spPr/>
      <dgm:t>
        <a:bodyPr/>
        <a:lstStyle/>
        <a:p>
          <a:endParaRPr lang="en-US"/>
        </a:p>
      </dgm:t>
    </dgm:pt>
    <dgm:pt modelId="{5FD29C18-39E8-B84D-B18B-8568C683E962}" type="pres">
      <dgm:prSet presAssocID="{E773227B-9DEB-B44D-8AB4-670A917A0438}" presName="space" presStyleCnt="0"/>
      <dgm:spPr/>
    </dgm:pt>
    <dgm:pt modelId="{924E20A3-7915-6342-9F67-CEC805DB16DF}" type="pres">
      <dgm:prSet presAssocID="{DAF5F22E-FF11-524E-8B3E-4D6D01190302}" presName="composite" presStyleCnt="0"/>
      <dgm:spPr/>
    </dgm:pt>
    <dgm:pt modelId="{B9DCB85E-6F05-A348-A5C5-DAC9978EE6C0}" type="pres">
      <dgm:prSet presAssocID="{DAF5F22E-FF11-524E-8B3E-4D6D01190302}" presName="parTx" presStyleLbl="alignNode1" presStyleIdx="3" presStyleCnt="6">
        <dgm:presLayoutVars>
          <dgm:chMax val="0"/>
          <dgm:chPref val="0"/>
          <dgm:bulletEnabled val="1"/>
        </dgm:presLayoutVars>
      </dgm:prSet>
      <dgm:spPr/>
      <dgm:t>
        <a:bodyPr/>
        <a:lstStyle/>
        <a:p>
          <a:endParaRPr lang="en-US"/>
        </a:p>
      </dgm:t>
    </dgm:pt>
    <dgm:pt modelId="{5F7C21B1-CAF9-5543-B575-597561C3E410}" type="pres">
      <dgm:prSet presAssocID="{DAF5F22E-FF11-524E-8B3E-4D6D01190302}" presName="desTx" presStyleLbl="alignAccFollowNode1" presStyleIdx="3" presStyleCnt="6">
        <dgm:presLayoutVars>
          <dgm:bulletEnabled val="1"/>
        </dgm:presLayoutVars>
      </dgm:prSet>
      <dgm:spPr/>
      <dgm:t>
        <a:bodyPr/>
        <a:lstStyle/>
        <a:p>
          <a:endParaRPr lang="en-US"/>
        </a:p>
      </dgm:t>
    </dgm:pt>
    <dgm:pt modelId="{48BFBCF7-39A0-2948-9D2B-7488C9587317}" type="pres">
      <dgm:prSet presAssocID="{7522A201-675A-A04C-9C75-C815EF195FFD}" presName="space" presStyleCnt="0"/>
      <dgm:spPr/>
    </dgm:pt>
    <dgm:pt modelId="{07AD169E-6A7D-ED4E-BFB4-2F1BF9F8C2F8}" type="pres">
      <dgm:prSet presAssocID="{0C2EB40A-DCB7-5B40-93EB-435349136F75}" presName="composite" presStyleCnt="0"/>
      <dgm:spPr/>
    </dgm:pt>
    <dgm:pt modelId="{E384265B-2EA2-944B-BF1E-AA621FCA3F70}" type="pres">
      <dgm:prSet presAssocID="{0C2EB40A-DCB7-5B40-93EB-435349136F75}" presName="parTx" presStyleLbl="alignNode1" presStyleIdx="4" presStyleCnt="6">
        <dgm:presLayoutVars>
          <dgm:chMax val="0"/>
          <dgm:chPref val="0"/>
          <dgm:bulletEnabled val="1"/>
        </dgm:presLayoutVars>
      </dgm:prSet>
      <dgm:spPr/>
      <dgm:t>
        <a:bodyPr/>
        <a:lstStyle/>
        <a:p>
          <a:endParaRPr lang="en-US"/>
        </a:p>
      </dgm:t>
    </dgm:pt>
    <dgm:pt modelId="{3DB8220F-8470-5E4C-B7FF-AB4F7FFBB32F}" type="pres">
      <dgm:prSet presAssocID="{0C2EB40A-DCB7-5B40-93EB-435349136F75}" presName="desTx" presStyleLbl="alignAccFollowNode1" presStyleIdx="4" presStyleCnt="6">
        <dgm:presLayoutVars>
          <dgm:bulletEnabled val="1"/>
        </dgm:presLayoutVars>
      </dgm:prSet>
      <dgm:spPr/>
      <dgm:t>
        <a:bodyPr/>
        <a:lstStyle/>
        <a:p>
          <a:endParaRPr lang="en-US"/>
        </a:p>
      </dgm:t>
    </dgm:pt>
    <dgm:pt modelId="{B3B28731-F885-FB4D-A0B3-7DDE64B5D0BC}" type="pres">
      <dgm:prSet presAssocID="{C8565D6B-82D7-E74B-99C3-3D29D28F1194}" presName="space" presStyleCnt="0"/>
      <dgm:spPr/>
    </dgm:pt>
    <dgm:pt modelId="{632AE9B3-95C7-454B-8439-4B0159B08230}" type="pres">
      <dgm:prSet presAssocID="{1321498B-D5C7-374D-A458-CA17D13D6BC7}" presName="composite" presStyleCnt="0"/>
      <dgm:spPr/>
    </dgm:pt>
    <dgm:pt modelId="{A79A866A-C822-E848-AADF-0C054B311533}" type="pres">
      <dgm:prSet presAssocID="{1321498B-D5C7-374D-A458-CA17D13D6BC7}" presName="parTx" presStyleLbl="alignNode1" presStyleIdx="5" presStyleCnt="6">
        <dgm:presLayoutVars>
          <dgm:chMax val="0"/>
          <dgm:chPref val="0"/>
          <dgm:bulletEnabled val="1"/>
        </dgm:presLayoutVars>
      </dgm:prSet>
      <dgm:spPr/>
      <dgm:t>
        <a:bodyPr/>
        <a:lstStyle/>
        <a:p>
          <a:endParaRPr lang="en-US"/>
        </a:p>
      </dgm:t>
    </dgm:pt>
    <dgm:pt modelId="{5F09A385-7313-2E46-B1D1-5E038DE28B5D}" type="pres">
      <dgm:prSet presAssocID="{1321498B-D5C7-374D-A458-CA17D13D6BC7}" presName="desTx" presStyleLbl="alignAccFollowNode1" presStyleIdx="5" presStyleCnt="6">
        <dgm:presLayoutVars>
          <dgm:bulletEnabled val="1"/>
        </dgm:presLayoutVars>
      </dgm:prSet>
      <dgm:spPr/>
      <dgm:t>
        <a:bodyPr/>
        <a:lstStyle/>
        <a:p>
          <a:endParaRPr lang="en-US"/>
        </a:p>
      </dgm:t>
    </dgm:pt>
  </dgm:ptLst>
  <dgm:cxnLst>
    <dgm:cxn modelId="{1D8A5F37-9374-9042-9B0B-82D4871DBFC6}" type="presOf" srcId="{E18127EF-B826-2046-BD9D-D1F7C96CE699}" destId="{5F7C21B1-CAF9-5543-B575-597561C3E410}" srcOrd="0" destOrd="1" presId="urn:microsoft.com/office/officeart/2005/8/layout/hList1"/>
    <dgm:cxn modelId="{37B96D78-6005-D446-B9FB-1D4A1B1FA0A4}" type="presOf" srcId="{DAF5F22E-FF11-524E-8B3E-4D6D01190302}" destId="{B9DCB85E-6F05-A348-A5C5-DAC9978EE6C0}" srcOrd="0" destOrd="0" presId="urn:microsoft.com/office/officeart/2005/8/layout/hList1"/>
    <dgm:cxn modelId="{B9D2B08B-5694-0645-B1E6-ECCE81EE7BD1}" srcId="{0C2EB40A-DCB7-5B40-93EB-435349136F75}" destId="{9C37A715-09C6-574E-A58E-8C933B551BCB}" srcOrd="0" destOrd="0" parTransId="{DF0A0CC2-9885-9642-B43B-8291A5A0F8E9}" sibTransId="{A52E5474-9E16-7540-8C07-5724A4B7FCB3}"/>
    <dgm:cxn modelId="{74219798-10DB-1945-A488-43222022051D}" srcId="{4544C85D-40F8-244F-B7BC-C2E11E79B1A1}" destId="{657E63F6-EAE2-7643-8245-20B9AC5CE3A2}" srcOrd="3" destOrd="0" parTransId="{E104A73E-67D2-C84E-B76A-46FBE9EA4558}" sibTransId="{3124E5B3-48F0-BB4C-9987-6FE084243FE9}"/>
    <dgm:cxn modelId="{EDDAEB7C-1981-F245-AA2D-5ADC78070711}" type="presOf" srcId="{144A8B80-C628-8549-81C8-7D8C5F5F4A0A}" destId="{6780C247-5B5F-4145-BD36-C88BA6557B95}" srcOrd="0" destOrd="2" presId="urn:microsoft.com/office/officeart/2005/8/layout/hList1"/>
    <dgm:cxn modelId="{7B8A0DF5-3166-6247-8482-300F69251464}" type="presOf" srcId="{76ADCA3E-D36F-534D-A5CF-65B1BED49F24}" destId="{5F7C21B1-CAF9-5543-B575-597561C3E410}" srcOrd="0" destOrd="0" presId="urn:microsoft.com/office/officeart/2005/8/layout/hList1"/>
    <dgm:cxn modelId="{9ED29E9E-C570-534C-8E97-6B0389D457DA}" srcId="{4544C85D-40F8-244F-B7BC-C2E11E79B1A1}" destId="{C3105B62-4652-7748-BFF2-3B079BD2A99D}" srcOrd="5" destOrd="0" parTransId="{BF0D2FC8-9059-7A4B-8541-40C7B5C05DA6}" sibTransId="{A3287944-5721-DE42-9D8C-F3A3CF8015B2}"/>
    <dgm:cxn modelId="{FA595D7B-D895-DE47-B74B-5AD642DBBD21}" srcId="{1321498B-D5C7-374D-A458-CA17D13D6BC7}" destId="{9E38335C-D242-C94C-856A-28853DCAEF2C}" srcOrd="4" destOrd="0" parTransId="{835B4CD4-DFD9-484E-B9FD-1BCAC53F195F}" sibTransId="{35DBEE51-58CD-AB4B-94BE-11EB6C35DF7D}"/>
    <dgm:cxn modelId="{2BDA2A9C-1191-E44C-880D-DD26248C5097}" type="presOf" srcId="{B257C0F6-5837-0541-9D10-B4F4F0A7AC1A}" destId="{5F09A385-7313-2E46-B1D1-5E038DE28B5D}" srcOrd="0" destOrd="2" presId="urn:microsoft.com/office/officeart/2005/8/layout/hList1"/>
    <dgm:cxn modelId="{82D57948-0AE5-9643-8989-45B2A9DD2632}" type="presOf" srcId="{0C2EB40A-DCB7-5B40-93EB-435349136F75}" destId="{E384265B-2EA2-944B-BF1E-AA621FCA3F70}" srcOrd="0" destOrd="0" presId="urn:microsoft.com/office/officeart/2005/8/layout/hList1"/>
    <dgm:cxn modelId="{DB6FCA75-0A8E-1746-8BA6-D48724498D07}" srcId="{4544C85D-40F8-244F-B7BC-C2E11E79B1A1}" destId="{6A89CEF0-CC94-C342-99FE-9E66340A1CC9}" srcOrd="4" destOrd="0" parTransId="{83FBF336-2223-7C4F-8F86-D141E101AD83}" sibTransId="{0051E563-2962-1542-A92B-7775B122EF1B}"/>
    <dgm:cxn modelId="{D157DB0C-7BAC-5440-B5C4-CFC475974D7E}" srcId="{DAF5F22E-FF11-524E-8B3E-4D6D01190302}" destId="{E18127EF-B826-2046-BD9D-D1F7C96CE699}" srcOrd="1" destOrd="0" parTransId="{8B2F65FD-2AAE-EC4D-89FC-61C359E33D01}" sibTransId="{7BFE8511-7D99-1D4E-8CFB-42FB9A8798B7}"/>
    <dgm:cxn modelId="{4E946E7F-313B-B644-8C56-663FB91FEE57}" srcId="{DAF5F22E-FF11-524E-8B3E-4D6D01190302}" destId="{52E00C0A-98B6-4B43-A286-AA2122B395A1}" srcOrd="2" destOrd="0" parTransId="{3EECBD1D-5D2D-184D-AB15-6E66195998E4}" sibTransId="{F8DA01C0-594A-2D4B-974B-64C7828045EE}"/>
    <dgm:cxn modelId="{D9DF4ADE-D859-A043-B1C0-4C38A0D963C8}" type="presOf" srcId="{69E134D2-E14D-7A41-91BF-2FB44C86E7C4}" destId="{0567FB21-2833-9242-9119-8D0EF243A5AD}" srcOrd="0" destOrd="2" presId="urn:microsoft.com/office/officeart/2005/8/layout/hList1"/>
    <dgm:cxn modelId="{521CB3CF-1F48-1F4A-8642-5DFEE90B7723}" type="presOf" srcId="{B4C21350-E23A-E347-A057-472FC0871B48}" destId="{5F7C21B1-CAF9-5543-B575-597561C3E410}" srcOrd="0" destOrd="3" presId="urn:microsoft.com/office/officeart/2005/8/layout/hList1"/>
    <dgm:cxn modelId="{5BCB8D4E-5667-0C4A-B8F6-1AC5F6320A97}" srcId="{E374F4F3-6126-524E-B1F2-92819FD10922}" destId="{5D5F47CA-EF6E-324D-9C34-57D9B299ED6E}" srcOrd="1" destOrd="0" parTransId="{6236B08E-9EE6-4940-9AEA-B0BDB221D3AF}" sibTransId="{FA6351C8-46DC-A04C-AF20-52E873CD6316}"/>
    <dgm:cxn modelId="{5FEACC23-EC25-454B-AE87-DBC8A3425A5D}" type="presOf" srcId="{CA423881-368A-764C-9F1A-444505083066}" destId="{5F09A385-7313-2E46-B1D1-5E038DE28B5D}" srcOrd="0" destOrd="3" presId="urn:microsoft.com/office/officeart/2005/8/layout/hList1"/>
    <dgm:cxn modelId="{C6E4B3EF-351C-4441-B39E-426E340B8478}" srcId="{E374F4F3-6126-524E-B1F2-92819FD10922}" destId="{3E27EA36-3E4C-974C-80BC-F4E7C2A74A7D}" srcOrd="0" destOrd="0" parTransId="{104D00F2-91E5-AC4D-8C2B-9D9AFFB2CEE8}" sibTransId="{5BD22305-4024-8C4C-BFF9-16103E170443}"/>
    <dgm:cxn modelId="{CD3D847E-B025-0B4A-9168-9363E8536AB8}" type="presOf" srcId="{28CC4532-A4D5-8743-A0EB-6A0E076FD31B}" destId="{0567FB21-2833-9242-9119-8D0EF243A5AD}" srcOrd="0" destOrd="0" presId="urn:microsoft.com/office/officeart/2005/8/layout/hList1"/>
    <dgm:cxn modelId="{39DC1A51-5704-3042-9FDE-9EE99D85AABC}" srcId="{4544C85D-40F8-244F-B7BC-C2E11E79B1A1}" destId="{E66A9890-DAAE-514C-89BF-2209555C78E3}" srcOrd="0" destOrd="0" parTransId="{3A031F56-8E82-1147-A77C-9E0CEB1E641D}" sibTransId="{CD80217A-BA52-4B46-A84A-382659F4ED1F}"/>
    <dgm:cxn modelId="{E5E4A86E-4D61-FE4D-9645-57DB2F691263}" type="presOf" srcId="{9E38335C-D242-C94C-856A-28853DCAEF2C}" destId="{5F09A385-7313-2E46-B1D1-5E038DE28B5D}" srcOrd="0" destOrd="4" presId="urn:microsoft.com/office/officeart/2005/8/layout/hList1"/>
    <dgm:cxn modelId="{7167544F-71C6-5B4E-9F11-D320E5230F4A}" type="presOf" srcId="{D2CC53D7-6E1B-2240-ACD3-4169AB96B68E}" destId="{4E1440EC-1774-2D4B-863E-0A1474FE0C34}" srcOrd="0" destOrd="0" presId="urn:microsoft.com/office/officeart/2005/8/layout/hList1"/>
    <dgm:cxn modelId="{B4E6DA58-0732-7644-BCE3-4B8732CABD33}" srcId="{4544C85D-40F8-244F-B7BC-C2E11E79B1A1}" destId="{69E83880-FD66-6E48-8AA2-64F6201DDDE8}" srcOrd="1" destOrd="0" parTransId="{84404ADE-9101-0541-8D53-970A195D1108}" sibTransId="{5662D373-279D-144E-82C9-E5538D662886}"/>
    <dgm:cxn modelId="{E433B195-BA22-7B44-9158-8169DC569BFF}" srcId="{D2CC53D7-6E1B-2240-ACD3-4169AB96B68E}" destId="{4544C85D-40F8-244F-B7BC-C2E11E79B1A1}" srcOrd="0" destOrd="0" parTransId="{BAA8B943-B82E-0143-AE17-1578B0C2426C}" sibTransId="{DEE4580A-D04C-F145-9CA5-5FA206BE18E1}"/>
    <dgm:cxn modelId="{E50ECE2A-3AC3-A845-B1F7-87E0268DC407}" type="presOf" srcId="{5D5F47CA-EF6E-324D-9C34-57D9B299ED6E}" destId="{6780C247-5B5F-4145-BD36-C88BA6557B95}" srcOrd="0" destOrd="3" presId="urn:microsoft.com/office/officeart/2005/8/layout/hList1"/>
    <dgm:cxn modelId="{38321263-0766-BA41-8044-F1212C25437C}" srcId="{D2CC53D7-6E1B-2240-ACD3-4169AB96B68E}" destId="{DAF5F22E-FF11-524E-8B3E-4D6D01190302}" srcOrd="3" destOrd="0" parTransId="{97840562-406A-804D-8C54-4C09FD36CDA6}" sibTransId="{7522A201-675A-A04C-9C75-C815EF195FFD}"/>
    <dgm:cxn modelId="{DE63CC3A-DCDF-F34F-9583-99FA7ACD5D51}" type="presOf" srcId="{0928BEE9-AA48-CD4E-BCA2-7FC11E661DBF}" destId="{0567FB21-2833-9242-9119-8D0EF243A5AD}" srcOrd="0" destOrd="3" presId="urn:microsoft.com/office/officeart/2005/8/layout/hList1"/>
    <dgm:cxn modelId="{6B34E0A1-CB41-114C-8779-DD6C24D54E10}" type="presOf" srcId="{BCF4BDBB-D89B-A649-8960-85A73A8F3D97}" destId="{0567FB21-2833-9242-9119-8D0EF243A5AD}" srcOrd="0" destOrd="1" presId="urn:microsoft.com/office/officeart/2005/8/layout/hList1"/>
    <dgm:cxn modelId="{588558FC-FF9E-DD49-8D09-577F88C97AFB}" type="presOf" srcId="{E66A9890-DAAE-514C-89BF-2209555C78E3}" destId="{FE74F3C8-A230-534D-AD24-7D56A59E2939}" srcOrd="0" destOrd="0" presId="urn:microsoft.com/office/officeart/2005/8/layout/hList1"/>
    <dgm:cxn modelId="{90994B61-D6C3-1A45-928A-66930396FE50}" type="presOf" srcId="{6A89CEF0-CC94-C342-99FE-9E66340A1CC9}" destId="{FE74F3C8-A230-534D-AD24-7D56A59E2939}" srcOrd="0" destOrd="4" presId="urn:microsoft.com/office/officeart/2005/8/layout/hList1"/>
    <dgm:cxn modelId="{05BDD089-AC58-7B43-A4B9-3F6787C9AAFD}" srcId="{D2CC53D7-6E1B-2240-ACD3-4169AB96B68E}" destId="{81394773-FF0D-CB42-967C-7742F1555289}" srcOrd="1" destOrd="0" parTransId="{ADDFBB39-2401-AD40-8533-95B73F9C837F}" sibTransId="{E8F3358E-41A5-1847-95FF-1C508064E569}"/>
    <dgm:cxn modelId="{FD4839AF-3249-0E4C-BD4F-EF347AD0B39A}" type="presOf" srcId="{EB0E7BBE-D95F-7743-8B3E-F1175565E851}" destId="{5F09A385-7313-2E46-B1D1-5E038DE28B5D}" srcOrd="0" destOrd="1" presId="urn:microsoft.com/office/officeart/2005/8/layout/hList1"/>
    <dgm:cxn modelId="{6C262863-D47C-2A4F-8D18-6C89FBD81D13}" type="presOf" srcId="{69E83880-FD66-6E48-8AA2-64F6201DDDE8}" destId="{FE74F3C8-A230-534D-AD24-7D56A59E2939}" srcOrd="0" destOrd="1" presId="urn:microsoft.com/office/officeart/2005/8/layout/hList1"/>
    <dgm:cxn modelId="{1918D4B6-75AD-8040-81CF-4BE095A8BD91}" srcId="{4544C85D-40F8-244F-B7BC-C2E11E79B1A1}" destId="{B521E335-DDA3-F742-BBE0-B06A74879762}" srcOrd="2" destOrd="0" parTransId="{13951B0F-F743-6243-829D-A53FF79BBAAB}" sibTransId="{1B8635C5-F978-644A-90D7-945941A26BCC}"/>
    <dgm:cxn modelId="{F72DFAE4-086B-1A4B-A1E2-2ABAB04B3CA0}" srcId="{81394773-FF0D-CB42-967C-7742F1555289}" destId="{BCF4BDBB-D89B-A649-8960-85A73A8F3D97}" srcOrd="1" destOrd="0" parTransId="{16890814-C308-7248-887C-EEFB32F2DB03}" sibTransId="{3A8A19CE-1A42-834E-9095-E87560264D38}"/>
    <dgm:cxn modelId="{FE7A9F9E-5669-E349-B71F-346307485559}" type="presOf" srcId="{81394773-FF0D-CB42-967C-7742F1555289}" destId="{761DB9C2-F13F-3F4B-9EED-90CFA6D75F69}" srcOrd="0" destOrd="0" presId="urn:microsoft.com/office/officeart/2005/8/layout/hList1"/>
    <dgm:cxn modelId="{3C54DA9C-5BB3-5E4C-B57A-A01BA0DB851C}" type="presOf" srcId="{9C37A715-09C6-574E-A58E-8C933B551BCB}" destId="{3DB8220F-8470-5E4C-B7FF-AB4F7FFBB32F}" srcOrd="0" destOrd="0" presId="urn:microsoft.com/office/officeart/2005/8/layout/hList1"/>
    <dgm:cxn modelId="{ABDCFDCA-C873-1B4C-BB4F-6DE68FFBF419}" type="presOf" srcId="{A8268657-71EF-C042-8027-904216C7F1BA}" destId="{3DB8220F-8470-5E4C-B7FF-AB4F7FFBB32F}" srcOrd="0" destOrd="1" presId="urn:microsoft.com/office/officeart/2005/8/layout/hList1"/>
    <dgm:cxn modelId="{29D24914-656A-CA4A-A876-5444BFE87FD2}" type="presOf" srcId="{1321498B-D5C7-374D-A458-CA17D13D6BC7}" destId="{A79A866A-C822-E848-AADF-0C054B311533}" srcOrd="0" destOrd="0" presId="urn:microsoft.com/office/officeart/2005/8/layout/hList1"/>
    <dgm:cxn modelId="{987E13A0-1DD6-C449-9FA3-C98607CE31A3}" srcId="{81394773-FF0D-CB42-967C-7742F1555289}" destId="{69E134D2-E14D-7A41-91BF-2FB44C86E7C4}" srcOrd="2" destOrd="0" parTransId="{654C9B5A-48BC-104A-99A6-43A7C495B124}" sibTransId="{6E2D8B91-B638-964E-A1F9-CC96E4E8EBE8}"/>
    <dgm:cxn modelId="{0C4D7CF2-9937-A74B-9DDA-8592D16B2F8A}" srcId="{3E27EA36-3E4C-974C-80BC-F4E7C2A74A7D}" destId="{6EC6EF95-D767-6741-96CA-9F5628735570}" srcOrd="0" destOrd="0" parTransId="{2B038B57-1DCD-2947-94C0-6BCEDC8B8356}" sibTransId="{C1FF4E05-5868-BE4A-8A59-93096AB1B7C0}"/>
    <dgm:cxn modelId="{0D1EDB24-81F3-C44C-9294-A70E1FE72695}" srcId="{1321498B-D5C7-374D-A458-CA17D13D6BC7}" destId="{EB0E7BBE-D95F-7743-8B3E-F1175565E851}" srcOrd="1" destOrd="0" parTransId="{116010D0-49E8-3C4B-887F-4131BABDF6FB}" sibTransId="{FC3BBF45-4BC0-ED4A-A64A-3FE0E16DF5F2}"/>
    <dgm:cxn modelId="{427C3EB8-113E-D741-8AED-24DF5C481BA7}" srcId="{81394773-FF0D-CB42-967C-7742F1555289}" destId="{0928BEE9-AA48-CD4E-BCA2-7FC11E661DBF}" srcOrd="3" destOrd="0" parTransId="{D4E31853-BE1C-1542-80C0-CD0A2B0ACE2E}" sibTransId="{F69F9DD8-51B5-804A-81BB-28F43F2D5536}"/>
    <dgm:cxn modelId="{6459CB7B-5106-374F-AE29-2A61276085FB}" type="presOf" srcId="{657E63F6-EAE2-7643-8245-20B9AC5CE3A2}" destId="{FE74F3C8-A230-534D-AD24-7D56A59E2939}" srcOrd="0" destOrd="3" presId="urn:microsoft.com/office/officeart/2005/8/layout/hList1"/>
    <dgm:cxn modelId="{918C3D2D-9CA8-DF4C-887B-B704C4940A3C}" type="presOf" srcId="{3E27EA36-3E4C-974C-80BC-F4E7C2A74A7D}" destId="{6780C247-5B5F-4145-BD36-C88BA6557B95}" srcOrd="0" destOrd="0" presId="urn:microsoft.com/office/officeart/2005/8/layout/hList1"/>
    <dgm:cxn modelId="{758B5C2F-81B5-3844-97B1-43BBD7D15D77}" type="presOf" srcId="{99347364-199C-BC47-81E5-EF69419A4185}" destId="{6780C247-5B5F-4145-BD36-C88BA6557B95}" srcOrd="0" destOrd="4" presId="urn:microsoft.com/office/officeart/2005/8/layout/hList1"/>
    <dgm:cxn modelId="{961B8DA8-5924-AD48-B4F5-73C761B1E8EF}" srcId="{E374F4F3-6126-524E-B1F2-92819FD10922}" destId="{99347364-199C-BC47-81E5-EF69419A4185}" srcOrd="2" destOrd="0" parTransId="{BCF4F478-8B46-D64A-B9C7-CC434CFA0605}" sibTransId="{183395B7-A190-1546-BFFD-125B88999CEC}"/>
    <dgm:cxn modelId="{181550BD-A7B1-6A40-A3DA-80AAECFE5D9A}" srcId="{3E27EA36-3E4C-974C-80BC-F4E7C2A74A7D}" destId="{144A8B80-C628-8549-81C8-7D8C5F5F4A0A}" srcOrd="1" destOrd="0" parTransId="{1BE83BB2-1C8D-C246-B3CA-B49F8BCA0B26}" sibTransId="{79FEE546-730C-3646-82AF-61F6BDE30821}"/>
    <dgm:cxn modelId="{A8C56C2C-4C7B-E943-808A-F572DC1EAC4A}" srcId="{D2CC53D7-6E1B-2240-ACD3-4169AB96B68E}" destId="{0C2EB40A-DCB7-5B40-93EB-435349136F75}" srcOrd="4" destOrd="0" parTransId="{4637D993-11E3-B940-B4F7-DF54833AACE0}" sibTransId="{C8565D6B-82D7-E74B-99C3-3D29D28F1194}"/>
    <dgm:cxn modelId="{9B34C805-E958-5C43-93E2-ED0DA9B96B8C}" srcId="{81394773-FF0D-CB42-967C-7742F1555289}" destId="{28CC4532-A4D5-8743-A0EB-6A0E076FD31B}" srcOrd="0" destOrd="0" parTransId="{1851A89C-AF01-D642-B985-A433CB2A3792}" sibTransId="{2F036766-2074-2E4F-98AD-E84E44B47FC5}"/>
    <dgm:cxn modelId="{AA6BE0B0-B574-3C4A-91B8-107F56ECE598}" srcId="{0C2EB40A-DCB7-5B40-93EB-435349136F75}" destId="{A8268657-71EF-C042-8027-904216C7F1BA}" srcOrd="1" destOrd="0" parTransId="{D41BE55F-CD11-654B-8F45-654490E6D8E6}" sibTransId="{3690BC02-7B6A-1541-B218-F08B9AE48FC9}"/>
    <dgm:cxn modelId="{2BADE0E6-85B0-944B-BAAE-D39D6A6378C9}" srcId="{DAF5F22E-FF11-524E-8B3E-4D6D01190302}" destId="{EC1B9A6D-AD10-CC48-B3E5-84B3E47054A8}" srcOrd="4" destOrd="0" parTransId="{640AC846-0DA3-B445-9AAE-8F92F1951EC2}" sibTransId="{0E6C9687-B5E4-AA4D-BA98-651947381294}"/>
    <dgm:cxn modelId="{26891A75-5C8A-8840-82A4-0BEBD0F1D601}" srcId="{D2CC53D7-6E1B-2240-ACD3-4169AB96B68E}" destId="{1321498B-D5C7-374D-A458-CA17D13D6BC7}" srcOrd="5" destOrd="0" parTransId="{5E6162A3-2A31-0A41-AB15-098956D9B671}" sibTransId="{3FA7845A-8FB6-2546-9BC9-4BB2EA7380E8}"/>
    <dgm:cxn modelId="{504DA4D6-666F-EE4B-86C7-3F321FFE90E5}" type="presOf" srcId="{593C6D1A-C4B3-F440-B325-56DFE2C6DFC8}" destId="{5F09A385-7313-2E46-B1D1-5E038DE28B5D}" srcOrd="0" destOrd="0" presId="urn:microsoft.com/office/officeart/2005/8/layout/hList1"/>
    <dgm:cxn modelId="{686B9BD1-F99A-154E-9103-63BB82A96217}" srcId="{1321498B-D5C7-374D-A458-CA17D13D6BC7}" destId="{593C6D1A-C4B3-F440-B325-56DFE2C6DFC8}" srcOrd="0" destOrd="0" parTransId="{14B4EE44-0E80-C241-85AE-83AC0A8C448B}" sibTransId="{C6EA0FA4-2348-0345-BD6A-844E116EA8FD}"/>
    <dgm:cxn modelId="{025E3D03-A70D-BB44-B5B9-9FD5F3707C91}" srcId="{1321498B-D5C7-374D-A458-CA17D13D6BC7}" destId="{B257C0F6-5837-0541-9D10-B4F4F0A7AC1A}" srcOrd="2" destOrd="0" parTransId="{B441CCE8-6B96-C044-A507-ECB154834806}" sibTransId="{8840074F-5AE1-B547-8865-723E5C4F08DF}"/>
    <dgm:cxn modelId="{93C73087-258D-F044-8ADF-48B6AE177C15}" type="presOf" srcId="{B521E335-DDA3-F742-BBE0-B06A74879762}" destId="{FE74F3C8-A230-534D-AD24-7D56A59E2939}" srcOrd="0" destOrd="2" presId="urn:microsoft.com/office/officeart/2005/8/layout/hList1"/>
    <dgm:cxn modelId="{17CCFD22-AA2D-5C4D-9457-6AE4FE41FC55}" type="presOf" srcId="{E374F4F3-6126-524E-B1F2-92819FD10922}" destId="{DA315504-AFF4-EC4E-96F8-9F0CDDA95B7C}" srcOrd="0" destOrd="0" presId="urn:microsoft.com/office/officeart/2005/8/layout/hList1"/>
    <dgm:cxn modelId="{0117A80E-0B68-AC40-9010-3B801C5D6328}" srcId="{DAF5F22E-FF11-524E-8B3E-4D6D01190302}" destId="{76ADCA3E-D36F-534D-A5CF-65B1BED49F24}" srcOrd="0" destOrd="0" parTransId="{EDC66F38-64C4-4D41-9AE8-B7300B8BCB9C}" sibTransId="{95A3E8F4-AE0D-F14A-9800-59E38486CA36}"/>
    <dgm:cxn modelId="{0F714303-4FD4-F948-AFFF-93A8FBC1506A}" type="presOf" srcId="{EC1B9A6D-AD10-CC48-B3E5-84B3E47054A8}" destId="{5F7C21B1-CAF9-5543-B575-597561C3E410}" srcOrd="0" destOrd="4" presId="urn:microsoft.com/office/officeart/2005/8/layout/hList1"/>
    <dgm:cxn modelId="{8633EFAF-C5F1-714B-8AC1-CDB79E589846}" type="presOf" srcId="{4544C85D-40F8-244F-B7BC-C2E11E79B1A1}" destId="{B6CA0B18-F28D-BF42-B126-D30B38AA8B0F}" srcOrd="0" destOrd="0" presId="urn:microsoft.com/office/officeart/2005/8/layout/hList1"/>
    <dgm:cxn modelId="{5C7B9052-2AE2-F346-B9B0-B5179CFD5931}" type="presOf" srcId="{52E00C0A-98B6-4B43-A286-AA2122B395A1}" destId="{5F7C21B1-CAF9-5543-B575-597561C3E410}" srcOrd="0" destOrd="2" presId="urn:microsoft.com/office/officeart/2005/8/layout/hList1"/>
    <dgm:cxn modelId="{50A7D8A1-029B-AD42-BF1E-2E54B5F9BE17}" type="presOf" srcId="{6EC6EF95-D767-6741-96CA-9F5628735570}" destId="{6780C247-5B5F-4145-BD36-C88BA6557B95}" srcOrd="0" destOrd="1" presId="urn:microsoft.com/office/officeart/2005/8/layout/hList1"/>
    <dgm:cxn modelId="{A3A82744-935B-F445-BBD5-31B8C9FF65B7}" srcId="{1321498B-D5C7-374D-A458-CA17D13D6BC7}" destId="{CA423881-368A-764C-9F1A-444505083066}" srcOrd="3" destOrd="0" parTransId="{E74B142A-CF8F-424F-9FD8-717882EA5CE2}" sibTransId="{AEF54410-A200-E64D-97F2-BD404BD71385}"/>
    <dgm:cxn modelId="{AD027236-26F8-CB45-BB73-D2D63F129F8B}" srcId="{D2CC53D7-6E1B-2240-ACD3-4169AB96B68E}" destId="{E374F4F3-6126-524E-B1F2-92819FD10922}" srcOrd="2" destOrd="0" parTransId="{3269F344-01E4-F945-AF90-A71B3EC350D5}" sibTransId="{E773227B-9DEB-B44D-8AB4-670A917A0438}"/>
    <dgm:cxn modelId="{6C00B4D3-13C8-1740-8D99-76B2371406F7}" srcId="{DAF5F22E-FF11-524E-8B3E-4D6D01190302}" destId="{B4C21350-E23A-E347-A057-472FC0871B48}" srcOrd="3" destOrd="0" parTransId="{F5F0196B-33C8-3B43-BFDB-523CB447F134}" sibTransId="{BB0486A3-F9EE-6443-94EC-669A9DB155AC}"/>
    <dgm:cxn modelId="{A9D18D2E-2EE1-2547-A58C-7B03D381C486}" type="presOf" srcId="{C3105B62-4652-7748-BFF2-3B079BD2A99D}" destId="{FE74F3C8-A230-534D-AD24-7D56A59E2939}" srcOrd="0" destOrd="5" presId="urn:microsoft.com/office/officeart/2005/8/layout/hList1"/>
    <dgm:cxn modelId="{C515DC60-19F0-DE4C-8F6A-9585D81E1389}" type="presParOf" srcId="{4E1440EC-1774-2D4B-863E-0A1474FE0C34}" destId="{AB83ED7A-583C-2D48-A7E2-1B2D7644797C}" srcOrd="0" destOrd="0" presId="urn:microsoft.com/office/officeart/2005/8/layout/hList1"/>
    <dgm:cxn modelId="{5A7F2D8C-EB6C-3C4B-99B9-111B7FF5E36B}" type="presParOf" srcId="{AB83ED7A-583C-2D48-A7E2-1B2D7644797C}" destId="{B6CA0B18-F28D-BF42-B126-D30B38AA8B0F}" srcOrd="0" destOrd="0" presId="urn:microsoft.com/office/officeart/2005/8/layout/hList1"/>
    <dgm:cxn modelId="{8C673254-0BDD-B644-9CD4-592FC6DC24B1}" type="presParOf" srcId="{AB83ED7A-583C-2D48-A7E2-1B2D7644797C}" destId="{FE74F3C8-A230-534D-AD24-7D56A59E2939}" srcOrd="1" destOrd="0" presId="urn:microsoft.com/office/officeart/2005/8/layout/hList1"/>
    <dgm:cxn modelId="{369942A6-9D00-C346-B0A2-A67ACD23E32A}" type="presParOf" srcId="{4E1440EC-1774-2D4B-863E-0A1474FE0C34}" destId="{42E7306B-C798-0B4B-B8C9-F207F5C9B95A}" srcOrd="1" destOrd="0" presId="urn:microsoft.com/office/officeart/2005/8/layout/hList1"/>
    <dgm:cxn modelId="{3748CFA8-ADED-254F-96C4-3ABDDC1A3FA6}" type="presParOf" srcId="{4E1440EC-1774-2D4B-863E-0A1474FE0C34}" destId="{2C139457-1FA7-D143-8537-A4418F9A806D}" srcOrd="2" destOrd="0" presId="urn:microsoft.com/office/officeart/2005/8/layout/hList1"/>
    <dgm:cxn modelId="{834AD18F-64D5-9C4D-8D05-D214E35DE2F4}" type="presParOf" srcId="{2C139457-1FA7-D143-8537-A4418F9A806D}" destId="{761DB9C2-F13F-3F4B-9EED-90CFA6D75F69}" srcOrd="0" destOrd="0" presId="urn:microsoft.com/office/officeart/2005/8/layout/hList1"/>
    <dgm:cxn modelId="{C66D03F1-ECF5-E84A-8F4C-CB31D928A8EF}" type="presParOf" srcId="{2C139457-1FA7-D143-8537-A4418F9A806D}" destId="{0567FB21-2833-9242-9119-8D0EF243A5AD}" srcOrd="1" destOrd="0" presId="urn:microsoft.com/office/officeart/2005/8/layout/hList1"/>
    <dgm:cxn modelId="{93BB0350-CD29-2542-92C0-7F212948E5BF}" type="presParOf" srcId="{4E1440EC-1774-2D4B-863E-0A1474FE0C34}" destId="{1F366406-5331-A241-959A-9206FEFE109A}" srcOrd="3" destOrd="0" presId="urn:microsoft.com/office/officeart/2005/8/layout/hList1"/>
    <dgm:cxn modelId="{11DF5182-AEFC-6747-AF33-8C340C705EED}" type="presParOf" srcId="{4E1440EC-1774-2D4B-863E-0A1474FE0C34}" destId="{81296252-9783-D648-AB8F-B98119C6523F}" srcOrd="4" destOrd="0" presId="urn:microsoft.com/office/officeart/2005/8/layout/hList1"/>
    <dgm:cxn modelId="{A3EA4BB7-8925-C64C-A926-C26AB56A5756}" type="presParOf" srcId="{81296252-9783-D648-AB8F-B98119C6523F}" destId="{DA315504-AFF4-EC4E-96F8-9F0CDDA95B7C}" srcOrd="0" destOrd="0" presId="urn:microsoft.com/office/officeart/2005/8/layout/hList1"/>
    <dgm:cxn modelId="{9C237A2F-BB56-264E-AD2E-38E35AA88421}" type="presParOf" srcId="{81296252-9783-D648-AB8F-B98119C6523F}" destId="{6780C247-5B5F-4145-BD36-C88BA6557B95}" srcOrd="1" destOrd="0" presId="urn:microsoft.com/office/officeart/2005/8/layout/hList1"/>
    <dgm:cxn modelId="{29725F8F-7AE5-AB42-8BC6-3C4358199A6E}" type="presParOf" srcId="{4E1440EC-1774-2D4B-863E-0A1474FE0C34}" destId="{5FD29C18-39E8-B84D-B18B-8568C683E962}" srcOrd="5" destOrd="0" presId="urn:microsoft.com/office/officeart/2005/8/layout/hList1"/>
    <dgm:cxn modelId="{6A95887F-10AC-4C4F-B04B-E8B0474C867D}" type="presParOf" srcId="{4E1440EC-1774-2D4B-863E-0A1474FE0C34}" destId="{924E20A3-7915-6342-9F67-CEC805DB16DF}" srcOrd="6" destOrd="0" presId="urn:microsoft.com/office/officeart/2005/8/layout/hList1"/>
    <dgm:cxn modelId="{7117A51A-AF0A-A846-B8D7-BFCFF2D0FCF3}" type="presParOf" srcId="{924E20A3-7915-6342-9F67-CEC805DB16DF}" destId="{B9DCB85E-6F05-A348-A5C5-DAC9978EE6C0}" srcOrd="0" destOrd="0" presId="urn:microsoft.com/office/officeart/2005/8/layout/hList1"/>
    <dgm:cxn modelId="{7BADFC2B-985E-AF4A-BC66-771866F897DD}" type="presParOf" srcId="{924E20A3-7915-6342-9F67-CEC805DB16DF}" destId="{5F7C21B1-CAF9-5543-B575-597561C3E410}" srcOrd="1" destOrd="0" presId="urn:microsoft.com/office/officeart/2005/8/layout/hList1"/>
    <dgm:cxn modelId="{13804711-84DE-E648-9179-2619C5679C81}" type="presParOf" srcId="{4E1440EC-1774-2D4B-863E-0A1474FE0C34}" destId="{48BFBCF7-39A0-2948-9D2B-7488C9587317}" srcOrd="7" destOrd="0" presId="urn:microsoft.com/office/officeart/2005/8/layout/hList1"/>
    <dgm:cxn modelId="{59DF4FB7-2C89-614A-BFC7-8D0F3848E17B}" type="presParOf" srcId="{4E1440EC-1774-2D4B-863E-0A1474FE0C34}" destId="{07AD169E-6A7D-ED4E-BFB4-2F1BF9F8C2F8}" srcOrd="8" destOrd="0" presId="urn:microsoft.com/office/officeart/2005/8/layout/hList1"/>
    <dgm:cxn modelId="{4D5FCDA4-DDE3-9D48-AA47-345B93FBADA3}" type="presParOf" srcId="{07AD169E-6A7D-ED4E-BFB4-2F1BF9F8C2F8}" destId="{E384265B-2EA2-944B-BF1E-AA621FCA3F70}" srcOrd="0" destOrd="0" presId="urn:microsoft.com/office/officeart/2005/8/layout/hList1"/>
    <dgm:cxn modelId="{B88D7DB5-AD05-1F4E-9A32-9F7192F543E3}" type="presParOf" srcId="{07AD169E-6A7D-ED4E-BFB4-2F1BF9F8C2F8}" destId="{3DB8220F-8470-5E4C-B7FF-AB4F7FFBB32F}" srcOrd="1" destOrd="0" presId="urn:microsoft.com/office/officeart/2005/8/layout/hList1"/>
    <dgm:cxn modelId="{DB71C32E-787D-E648-8EEF-C8FD953A0EB4}" type="presParOf" srcId="{4E1440EC-1774-2D4B-863E-0A1474FE0C34}" destId="{B3B28731-F885-FB4D-A0B3-7DDE64B5D0BC}" srcOrd="9" destOrd="0" presId="urn:microsoft.com/office/officeart/2005/8/layout/hList1"/>
    <dgm:cxn modelId="{11F9F192-8DCB-014A-82B6-E73F2554EC80}" type="presParOf" srcId="{4E1440EC-1774-2D4B-863E-0A1474FE0C34}" destId="{632AE9B3-95C7-454B-8439-4B0159B08230}" srcOrd="10" destOrd="0" presId="urn:microsoft.com/office/officeart/2005/8/layout/hList1"/>
    <dgm:cxn modelId="{4907D686-F197-1446-8C51-04C30F28ABD4}" type="presParOf" srcId="{632AE9B3-95C7-454B-8439-4B0159B08230}" destId="{A79A866A-C822-E848-AADF-0C054B311533}" srcOrd="0" destOrd="0" presId="urn:microsoft.com/office/officeart/2005/8/layout/hList1"/>
    <dgm:cxn modelId="{5C25F5C2-A265-CD49-8E7B-F1CD5D02FA94}" type="presParOf" srcId="{632AE9B3-95C7-454B-8439-4B0159B08230}" destId="{5F09A385-7313-2E46-B1D1-5E038DE28B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2A7991-A0EB-4ADD-BD37-35AED3223223}" type="doc">
      <dgm:prSet loTypeId="urn:microsoft.com/office/officeart/2005/8/layout/hProcess9" loCatId="process" qsTypeId="urn:microsoft.com/office/officeart/2005/8/quickstyle/simple1" qsCatId="simple" csTypeId="urn:microsoft.com/office/officeart/2005/8/colors/colorful5" csCatId="colorful" phldr="1"/>
      <dgm:spPr/>
    </dgm:pt>
    <dgm:pt modelId="{155F1959-3D74-4CED-B850-5A9E6770423B}">
      <dgm:prSet phldrT="[Text]"/>
      <dgm:spPr/>
      <dgm:t>
        <a:bodyPr/>
        <a:lstStyle/>
        <a:p>
          <a:r>
            <a:rPr lang="en-US" dirty="0"/>
            <a:t>Assemble</a:t>
          </a:r>
        </a:p>
      </dgm:t>
    </dgm:pt>
    <dgm:pt modelId="{15547919-FEE4-4DF9-BA1E-0902429EE3C4}" type="parTrans" cxnId="{68FEF557-634B-468F-BB1B-2A9B8DC739CE}">
      <dgm:prSet/>
      <dgm:spPr/>
      <dgm:t>
        <a:bodyPr/>
        <a:lstStyle/>
        <a:p>
          <a:endParaRPr lang="en-US"/>
        </a:p>
      </dgm:t>
    </dgm:pt>
    <dgm:pt modelId="{FA813EC2-E042-4DA5-A796-BAA66B27C6BE}" type="sibTrans" cxnId="{68FEF557-634B-468F-BB1B-2A9B8DC739CE}">
      <dgm:prSet/>
      <dgm:spPr/>
      <dgm:t>
        <a:bodyPr/>
        <a:lstStyle/>
        <a:p>
          <a:endParaRPr lang="en-US"/>
        </a:p>
      </dgm:t>
    </dgm:pt>
    <dgm:pt modelId="{DADE5B55-30DA-4E41-A738-ED626A2B13ED}">
      <dgm:prSet phldrT="[Text]"/>
      <dgm:spPr/>
      <dgm:t>
        <a:bodyPr/>
        <a:lstStyle/>
        <a:p>
          <a:r>
            <a:rPr lang="en-US" dirty="0"/>
            <a:t>Define cost objects</a:t>
          </a:r>
        </a:p>
      </dgm:t>
    </dgm:pt>
    <dgm:pt modelId="{B1A4416D-E615-4690-8E9D-7D88FDA9AC48}" type="parTrans" cxnId="{5BE33646-06D1-4532-A65B-911EF3F848C3}">
      <dgm:prSet/>
      <dgm:spPr/>
      <dgm:t>
        <a:bodyPr/>
        <a:lstStyle/>
        <a:p>
          <a:endParaRPr lang="en-US"/>
        </a:p>
      </dgm:t>
    </dgm:pt>
    <dgm:pt modelId="{D80FC265-E1DD-49FF-B864-00773A80194A}" type="sibTrans" cxnId="{5BE33646-06D1-4532-A65B-911EF3F848C3}">
      <dgm:prSet/>
      <dgm:spPr/>
      <dgm:t>
        <a:bodyPr/>
        <a:lstStyle/>
        <a:p>
          <a:endParaRPr lang="en-US"/>
        </a:p>
      </dgm:t>
    </dgm:pt>
    <dgm:pt modelId="{C7104D51-41F8-4858-BEB4-8BA859F896B9}">
      <dgm:prSet phldrT="[Text]"/>
      <dgm:spPr/>
      <dgm:t>
        <a:bodyPr/>
        <a:lstStyle/>
        <a:p>
          <a:r>
            <a:rPr lang="en-US" dirty="0"/>
            <a:t>Determine cost base</a:t>
          </a:r>
        </a:p>
      </dgm:t>
    </dgm:pt>
    <dgm:pt modelId="{73A8D520-8FEE-435E-8E78-35CC83019722}" type="parTrans" cxnId="{D63B13C5-EABC-41B6-9BB7-A4DAF9236488}">
      <dgm:prSet/>
      <dgm:spPr/>
      <dgm:t>
        <a:bodyPr/>
        <a:lstStyle/>
        <a:p>
          <a:endParaRPr lang="en-US"/>
        </a:p>
      </dgm:t>
    </dgm:pt>
    <dgm:pt modelId="{AA104FBE-27CB-405B-BB23-7FC87E0E85F0}" type="sibTrans" cxnId="{D63B13C5-EABC-41B6-9BB7-A4DAF9236488}">
      <dgm:prSet/>
      <dgm:spPr/>
      <dgm:t>
        <a:bodyPr/>
        <a:lstStyle/>
        <a:p>
          <a:endParaRPr lang="en-US"/>
        </a:p>
      </dgm:t>
    </dgm:pt>
    <dgm:pt modelId="{F9D57405-42A4-436E-8764-914A6054A5F7}">
      <dgm:prSet phldrT="[Text]"/>
      <dgm:spPr/>
      <dgm:t>
        <a:bodyPr/>
        <a:lstStyle/>
        <a:p>
          <a:r>
            <a:rPr lang="en-US" dirty="0"/>
            <a:t>Attribute cost to cost objects</a:t>
          </a:r>
        </a:p>
      </dgm:t>
    </dgm:pt>
    <dgm:pt modelId="{1C211FF2-883E-4937-ACEE-CD254D97C8F1}" type="parTrans" cxnId="{288BC35F-5013-4C1C-8CD7-ACB7AB52E605}">
      <dgm:prSet/>
      <dgm:spPr/>
      <dgm:t>
        <a:bodyPr/>
        <a:lstStyle/>
        <a:p>
          <a:endParaRPr lang="en-US"/>
        </a:p>
      </dgm:t>
    </dgm:pt>
    <dgm:pt modelId="{0B9EF06F-71D4-4DB3-BDEA-6A94E5BDEE74}" type="sibTrans" cxnId="{288BC35F-5013-4C1C-8CD7-ACB7AB52E605}">
      <dgm:prSet/>
      <dgm:spPr/>
      <dgm:t>
        <a:bodyPr/>
        <a:lstStyle/>
        <a:p>
          <a:endParaRPr lang="en-US"/>
        </a:p>
      </dgm:t>
    </dgm:pt>
    <dgm:pt modelId="{E9836B64-B101-438A-B03B-9734E571822D}" type="pres">
      <dgm:prSet presAssocID="{A72A7991-A0EB-4ADD-BD37-35AED3223223}" presName="CompostProcess" presStyleCnt="0">
        <dgm:presLayoutVars>
          <dgm:dir/>
          <dgm:resizeHandles val="exact"/>
        </dgm:presLayoutVars>
      </dgm:prSet>
      <dgm:spPr/>
    </dgm:pt>
    <dgm:pt modelId="{9F69A7C1-1AC2-4CEE-ABBD-3C94946CF9E9}" type="pres">
      <dgm:prSet presAssocID="{A72A7991-A0EB-4ADD-BD37-35AED3223223}" presName="arrow" presStyleLbl="bgShp" presStyleIdx="0" presStyleCnt="1"/>
      <dgm:spPr/>
    </dgm:pt>
    <dgm:pt modelId="{F711535C-7272-4810-A1D6-4EBF09BEF888}" type="pres">
      <dgm:prSet presAssocID="{A72A7991-A0EB-4ADD-BD37-35AED3223223}" presName="linearProcess" presStyleCnt="0"/>
      <dgm:spPr/>
    </dgm:pt>
    <dgm:pt modelId="{3A9204CF-0ECD-4FCA-9162-7756C2F4C6EB}" type="pres">
      <dgm:prSet presAssocID="{155F1959-3D74-4CED-B850-5A9E6770423B}" presName="textNode" presStyleLbl="node1" presStyleIdx="0" presStyleCnt="4">
        <dgm:presLayoutVars>
          <dgm:bulletEnabled val="1"/>
        </dgm:presLayoutVars>
      </dgm:prSet>
      <dgm:spPr/>
      <dgm:t>
        <a:bodyPr/>
        <a:lstStyle/>
        <a:p>
          <a:endParaRPr lang="en-US"/>
        </a:p>
      </dgm:t>
    </dgm:pt>
    <dgm:pt modelId="{3487102A-BF52-402B-A13E-740F0A5DED3C}" type="pres">
      <dgm:prSet presAssocID="{FA813EC2-E042-4DA5-A796-BAA66B27C6BE}" presName="sibTrans" presStyleCnt="0"/>
      <dgm:spPr/>
    </dgm:pt>
    <dgm:pt modelId="{FFF08EBB-5766-426F-B3A7-9549F6D010A1}" type="pres">
      <dgm:prSet presAssocID="{DADE5B55-30DA-4E41-A738-ED626A2B13ED}" presName="textNode" presStyleLbl="node1" presStyleIdx="1" presStyleCnt="4">
        <dgm:presLayoutVars>
          <dgm:bulletEnabled val="1"/>
        </dgm:presLayoutVars>
      </dgm:prSet>
      <dgm:spPr/>
      <dgm:t>
        <a:bodyPr/>
        <a:lstStyle/>
        <a:p>
          <a:endParaRPr lang="en-US"/>
        </a:p>
      </dgm:t>
    </dgm:pt>
    <dgm:pt modelId="{64B2BA9D-64D6-4990-BC91-198A53EF9596}" type="pres">
      <dgm:prSet presAssocID="{D80FC265-E1DD-49FF-B864-00773A80194A}" presName="sibTrans" presStyleCnt="0"/>
      <dgm:spPr/>
    </dgm:pt>
    <dgm:pt modelId="{509EFD82-3724-46D5-9F01-4300BF96BDB1}" type="pres">
      <dgm:prSet presAssocID="{C7104D51-41F8-4858-BEB4-8BA859F896B9}" presName="textNode" presStyleLbl="node1" presStyleIdx="2" presStyleCnt="4">
        <dgm:presLayoutVars>
          <dgm:bulletEnabled val="1"/>
        </dgm:presLayoutVars>
      </dgm:prSet>
      <dgm:spPr/>
      <dgm:t>
        <a:bodyPr/>
        <a:lstStyle/>
        <a:p>
          <a:endParaRPr lang="en-US"/>
        </a:p>
      </dgm:t>
    </dgm:pt>
    <dgm:pt modelId="{A59CBC5B-50C4-4121-8E81-48CBC6442207}" type="pres">
      <dgm:prSet presAssocID="{AA104FBE-27CB-405B-BB23-7FC87E0E85F0}" presName="sibTrans" presStyleCnt="0"/>
      <dgm:spPr/>
    </dgm:pt>
    <dgm:pt modelId="{F98CF5EC-9467-41FB-9B2B-FE0F391F2DB1}" type="pres">
      <dgm:prSet presAssocID="{F9D57405-42A4-436E-8764-914A6054A5F7}" presName="textNode" presStyleLbl="node1" presStyleIdx="3" presStyleCnt="4">
        <dgm:presLayoutVars>
          <dgm:bulletEnabled val="1"/>
        </dgm:presLayoutVars>
      </dgm:prSet>
      <dgm:spPr/>
      <dgm:t>
        <a:bodyPr/>
        <a:lstStyle/>
        <a:p>
          <a:endParaRPr lang="en-US"/>
        </a:p>
      </dgm:t>
    </dgm:pt>
  </dgm:ptLst>
  <dgm:cxnLst>
    <dgm:cxn modelId="{5BE33646-06D1-4532-A65B-911EF3F848C3}" srcId="{A72A7991-A0EB-4ADD-BD37-35AED3223223}" destId="{DADE5B55-30DA-4E41-A738-ED626A2B13ED}" srcOrd="1" destOrd="0" parTransId="{B1A4416D-E615-4690-8E9D-7D88FDA9AC48}" sibTransId="{D80FC265-E1DD-49FF-B864-00773A80194A}"/>
    <dgm:cxn modelId="{D63B13C5-EABC-41B6-9BB7-A4DAF9236488}" srcId="{A72A7991-A0EB-4ADD-BD37-35AED3223223}" destId="{C7104D51-41F8-4858-BEB4-8BA859F896B9}" srcOrd="2" destOrd="0" parTransId="{73A8D520-8FEE-435E-8E78-35CC83019722}" sibTransId="{AA104FBE-27CB-405B-BB23-7FC87E0E85F0}"/>
    <dgm:cxn modelId="{288BC35F-5013-4C1C-8CD7-ACB7AB52E605}" srcId="{A72A7991-A0EB-4ADD-BD37-35AED3223223}" destId="{F9D57405-42A4-436E-8764-914A6054A5F7}" srcOrd="3" destOrd="0" parTransId="{1C211FF2-883E-4937-ACEE-CD254D97C8F1}" sibTransId="{0B9EF06F-71D4-4DB3-BDEA-6A94E5BDEE74}"/>
    <dgm:cxn modelId="{3147756F-0657-4142-A67E-23FCC619AEAE}" type="presOf" srcId="{155F1959-3D74-4CED-B850-5A9E6770423B}" destId="{3A9204CF-0ECD-4FCA-9162-7756C2F4C6EB}" srcOrd="0" destOrd="0" presId="urn:microsoft.com/office/officeart/2005/8/layout/hProcess9"/>
    <dgm:cxn modelId="{111AE909-AD22-42CA-AD73-9B1B224C38E7}" type="presOf" srcId="{C7104D51-41F8-4858-BEB4-8BA859F896B9}" destId="{509EFD82-3724-46D5-9F01-4300BF96BDB1}" srcOrd="0" destOrd="0" presId="urn:microsoft.com/office/officeart/2005/8/layout/hProcess9"/>
    <dgm:cxn modelId="{E9CA9709-0CE4-4FEF-8A7B-A4ABFADF7624}" type="presOf" srcId="{DADE5B55-30DA-4E41-A738-ED626A2B13ED}" destId="{FFF08EBB-5766-426F-B3A7-9549F6D010A1}" srcOrd="0" destOrd="0" presId="urn:microsoft.com/office/officeart/2005/8/layout/hProcess9"/>
    <dgm:cxn modelId="{731E9181-5A58-4487-AA07-4F3DA43F659C}" type="presOf" srcId="{A72A7991-A0EB-4ADD-BD37-35AED3223223}" destId="{E9836B64-B101-438A-B03B-9734E571822D}" srcOrd="0" destOrd="0" presId="urn:microsoft.com/office/officeart/2005/8/layout/hProcess9"/>
    <dgm:cxn modelId="{4CB7422E-8949-41A8-8099-7E6840365AB1}" type="presOf" srcId="{F9D57405-42A4-436E-8764-914A6054A5F7}" destId="{F98CF5EC-9467-41FB-9B2B-FE0F391F2DB1}" srcOrd="0" destOrd="0" presId="urn:microsoft.com/office/officeart/2005/8/layout/hProcess9"/>
    <dgm:cxn modelId="{68FEF557-634B-468F-BB1B-2A9B8DC739CE}" srcId="{A72A7991-A0EB-4ADD-BD37-35AED3223223}" destId="{155F1959-3D74-4CED-B850-5A9E6770423B}" srcOrd="0" destOrd="0" parTransId="{15547919-FEE4-4DF9-BA1E-0902429EE3C4}" sibTransId="{FA813EC2-E042-4DA5-A796-BAA66B27C6BE}"/>
    <dgm:cxn modelId="{53ED1BF3-DD80-40FE-9DC8-EDEDB0A3466F}" type="presParOf" srcId="{E9836B64-B101-438A-B03B-9734E571822D}" destId="{9F69A7C1-1AC2-4CEE-ABBD-3C94946CF9E9}" srcOrd="0" destOrd="0" presId="urn:microsoft.com/office/officeart/2005/8/layout/hProcess9"/>
    <dgm:cxn modelId="{CCD79880-E712-4A59-9AEF-9D57C8E6A171}" type="presParOf" srcId="{E9836B64-B101-438A-B03B-9734E571822D}" destId="{F711535C-7272-4810-A1D6-4EBF09BEF888}" srcOrd="1" destOrd="0" presId="urn:microsoft.com/office/officeart/2005/8/layout/hProcess9"/>
    <dgm:cxn modelId="{0455B204-A63D-4267-8B6D-F0E9787030C9}" type="presParOf" srcId="{F711535C-7272-4810-A1D6-4EBF09BEF888}" destId="{3A9204CF-0ECD-4FCA-9162-7756C2F4C6EB}" srcOrd="0" destOrd="0" presId="urn:microsoft.com/office/officeart/2005/8/layout/hProcess9"/>
    <dgm:cxn modelId="{793E4545-EDDA-4966-AA6D-B02D74ECD236}" type="presParOf" srcId="{F711535C-7272-4810-A1D6-4EBF09BEF888}" destId="{3487102A-BF52-402B-A13E-740F0A5DED3C}" srcOrd="1" destOrd="0" presId="urn:microsoft.com/office/officeart/2005/8/layout/hProcess9"/>
    <dgm:cxn modelId="{3924DD19-AF96-4F22-B7B4-751B282B00DE}" type="presParOf" srcId="{F711535C-7272-4810-A1D6-4EBF09BEF888}" destId="{FFF08EBB-5766-426F-B3A7-9549F6D010A1}" srcOrd="2" destOrd="0" presId="urn:microsoft.com/office/officeart/2005/8/layout/hProcess9"/>
    <dgm:cxn modelId="{68073E53-2B9D-49E6-85A0-399EB54642D8}" type="presParOf" srcId="{F711535C-7272-4810-A1D6-4EBF09BEF888}" destId="{64B2BA9D-64D6-4990-BC91-198A53EF9596}" srcOrd="3" destOrd="0" presId="urn:microsoft.com/office/officeart/2005/8/layout/hProcess9"/>
    <dgm:cxn modelId="{44017617-8510-4FF2-94DE-C87C20F88DEC}" type="presParOf" srcId="{F711535C-7272-4810-A1D6-4EBF09BEF888}" destId="{509EFD82-3724-46D5-9F01-4300BF96BDB1}" srcOrd="4" destOrd="0" presId="urn:microsoft.com/office/officeart/2005/8/layout/hProcess9"/>
    <dgm:cxn modelId="{0133E17B-7CB1-407F-93EB-8D01C7523800}" type="presParOf" srcId="{F711535C-7272-4810-A1D6-4EBF09BEF888}" destId="{A59CBC5B-50C4-4121-8E81-48CBC6442207}" srcOrd="5" destOrd="0" presId="urn:microsoft.com/office/officeart/2005/8/layout/hProcess9"/>
    <dgm:cxn modelId="{4DB92BA3-EBCE-4635-A13A-D2A9B667F79F}" type="presParOf" srcId="{F711535C-7272-4810-A1D6-4EBF09BEF888}" destId="{F98CF5EC-9467-41FB-9B2B-FE0F391F2DB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E6C55-04AE-7B42-A34C-29A2E58558C4}">
      <dsp:nvSpPr>
        <dsp:cNvPr id="0" name=""/>
        <dsp:cNvSpPr/>
      </dsp:nvSpPr>
      <dsp:spPr>
        <a:xfrm>
          <a:off x="26285" y="0"/>
          <a:ext cx="8954703" cy="1796926"/>
        </a:xfrm>
        <a:prstGeom prst="rightArrow">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1BD048-E0E3-1947-BF95-B8A214657EE0}">
      <dsp:nvSpPr>
        <dsp:cNvPr id="0" name=""/>
        <dsp:cNvSpPr/>
      </dsp:nvSpPr>
      <dsp:spPr>
        <a:xfrm>
          <a:off x="338704" y="449110"/>
          <a:ext cx="7782896" cy="898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3040" rIns="0" bIns="193040" numCol="1" spcCol="1270" anchor="ctr" anchorCtr="0">
          <a:noAutofit/>
        </a:bodyPr>
        <a:lstStyle/>
        <a:p>
          <a:pPr lvl="0" algn="ctr" defTabSz="844550">
            <a:lnSpc>
              <a:spcPct val="90000"/>
            </a:lnSpc>
            <a:spcBef>
              <a:spcPct val="0"/>
            </a:spcBef>
            <a:spcAft>
              <a:spcPct val="35000"/>
            </a:spcAft>
          </a:pPr>
          <a:r>
            <a:rPr lang="en-US" sz="1900" kern="1200" dirty="0">
              <a:solidFill>
                <a:schemeClr val="bg1"/>
              </a:solidFill>
              <a:latin typeface="Helvetica" charset="0"/>
              <a:ea typeface="Helvetica" charset="0"/>
              <a:cs typeface="Helvetica" charset="0"/>
            </a:rPr>
            <a:t>National Health Policy</a:t>
          </a:r>
          <a:r>
            <a:rPr lang="en-US" sz="1900" kern="1200" baseline="0" dirty="0">
              <a:solidFill>
                <a:schemeClr val="bg1"/>
              </a:solidFill>
              <a:latin typeface="Helvetica" charset="0"/>
              <a:ea typeface="Helvetica" charset="0"/>
              <a:cs typeface="Helvetica" charset="0"/>
            </a:rPr>
            <a:t> </a:t>
          </a:r>
        </a:p>
        <a:p>
          <a:pPr lvl="0" algn="ctr" defTabSz="844550">
            <a:lnSpc>
              <a:spcPct val="90000"/>
            </a:lnSpc>
            <a:spcBef>
              <a:spcPct val="0"/>
            </a:spcBef>
            <a:spcAft>
              <a:spcPct val="35000"/>
            </a:spcAft>
          </a:pPr>
          <a:r>
            <a:rPr lang="en-US" sz="1900" kern="1200" baseline="0" dirty="0">
              <a:solidFill>
                <a:schemeClr val="bg1"/>
              </a:solidFill>
              <a:latin typeface="Helvetica" charset="0"/>
              <a:ea typeface="Helvetica" charset="0"/>
              <a:cs typeface="Helvetica" charset="0"/>
            </a:rPr>
            <a:t>Health vision and policy directions</a:t>
          </a:r>
          <a:endParaRPr lang="en-US" sz="1900" kern="1200" dirty="0">
            <a:solidFill>
              <a:schemeClr val="bg1"/>
            </a:solidFill>
            <a:latin typeface="Helvetica" charset="0"/>
            <a:ea typeface="Helvetica" charset="0"/>
            <a:cs typeface="Helvetica" charset="0"/>
          </a:endParaRPr>
        </a:p>
      </dsp:txBody>
      <dsp:txXfrm>
        <a:off x="338704" y="449110"/>
        <a:ext cx="7782896" cy="898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270F0-1F00-944A-B352-36D5B214180C}">
      <dsp:nvSpPr>
        <dsp:cNvPr id="0" name=""/>
        <dsp:cNvSpPr/>
      </dsp:nvSpPr>
      <dsp:spPr>
        <a:xfrm>
          <a:off x="2314431" y="0"/>
          <a:ext cx="1892607" cy="1892799"/>
        </a:xfrm>
        <a:prstGeom prst="circularArrow">
          <a:avLst>
            <a:gd name="adj1" fmla="val 10980"/>
            <a:gd name="adj2" fmla="val 1142322"/>
            <a:gd name="adj3" fmla="val 4500000"/>
            <a:gd name="adj4" fmla="val 10800000"/>
            <a:gd name="adj5" fmla="val 125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C56F23D-583F-0C47-8292-7C4EFA883428}">
      <dsp:nvSpPr>
        <dsp:cNvPr id="0" name=""/>
        <dsp:cNvSpPr/>
      </dsp:nvSpPr>
      <dsp:spPr>
        <a:xfrm>
          <a:off x="2732288" y="685142"/>
          <a:ext cx="1056182" cy="52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Surgical  System inputs and processes</a:t>
          </a:r>
        </a:p>
      </dsp:txBody>
      <dsp:txXfrm>
        <a:off x="2732288" y="685142"/>
        <a:ext cx="1056182" cy="528036"/>
      </dsp:txXfrm>
    </dsp:sp>
    <dsp:sp modelId="{D73DFBA8-A0B1-FD40-84CE-BCD62B7F655E}">
      <dsp:nvSpPr>
        <dsp:cNvPr id="0" name=""/>
        <dsp:cNvSpPr/>
      </dsp:nvSpPr>
      <dsp:spPr>
        <a:xfrm>
          <a:off x="1788647" y="1087694"/>
          <a:ext cx="1892607" cy="1892799"/>
        </a:xfrm>
        <a:prstGeom prst="leftCircularArrow">
          <a:avLst>
            <a:gd name="adj1" fmla="val 10980"/>
            <a:gd name="adj2" fmla="val 1142322"/>
            <a:gd name="adj3" fmla="val 6300000"/>
            <a:gd name="adj4" fmla="val 18900000"/>
            <a:gd name="adj5" fmla="val 12500"/>
          </a:avLst>
        </a:prstGeom>
        <a:gradFill rotWithShape="0">
          <a:gsLst>
            <a:gs pos="0">
              <a:schemeClr val="accent4">
                <a:hueOff val="3166655"/>
                <a:satOff val="-10624"/>
                <a:lumOff val="-261"/>
                <a:alphaOff val="0"/>
                <a:satMod val="103000"/>
                <a:lumMod val="102000"/>
                <a:tint val="94000"/>
              </a:schemeClr>
            </a:gs>
            <a:gs pos="50000">
              <a:schemeClr val="accent4">
                <a:hueOff val="3166655"/>
                <a:satOff val="-10624"/>
                <a:lumOff val="-261"/>
                <a:alphaOff val="0"/>
                <a:satMod val="110000"/>
                <a:lumMod val="100000"/>
                <a:shade val="100000"/>
              </a:schemeClr>
            </a:gs>
            <a:gs pos="100000">
              <a:schemeClr val="accent4">
                <a:hueOff val="3166655"/>
                <a:satOff val="-10624"/>
                <a:lumOff val="-2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E0BA12-AE51-1744-8560-388AF46DA5DC}">
      <dsp:nvSpPr>
        <dsp:cNvPr id="0" name=""/>
        <dsp:cNvSpPr/>
      </dsp:nvSpPr>
      <dsp:spPr>
        <a:xfrm>
          <a:off x="2204375" y="1774844"/>
          <a:ext cx="1056182" cy="52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Surgical System outputs</a:t>
          </a:r>
        </a:p>
      </dsp:txBody>
      <dsp:txXfrm>
        <a:off x="2204375" y="1774844"/>
        <a:ext cx="1056182" cy="528036"/>
      </dsp:txXfrm>
    </dsp:sp>
    <dsp:sp modelId="{76BB859B-622F-1848-BA69-F26B91D1FE0D}">
      <dsp:nvSpPr>
        <dsp:cNvPr id="0" name=""/>
        <dsp:cNvSpPr/>
      </dsp:nvSpPr>
      <dsp:spPr>
        <a:xfrm>
          <a:off x="2314431" y="2179405"/>
          <a:ext cx="1892607" cy="1892799"/>
        </a:xfrm>
        <a:prstGeom prst="circularArrow">
          <a:avLst>
            <a:gd name="adj1" fmla="val 10980"/>
            <a:gd name="adj2" fmla="val 1142322"/>
            <a:gd name="adj3" fmla="val 4500000"/>
            <a:gd name="adj4" fmla="val 13500000"/>
            <a:gd name="adj5" fmla="val 12500"/>
          </a:avLst>
        </a:prstGeom>
        <a:gradFill rotWithShape="0">
          <a:gsLst>
            <a:gs pos="0">
              <a:schemeClr val="accent4">
                <a:hueOff val="6333311"/>
                <a:satOff val="-21249"/>
                <a:lumOff val="-523"/>
                <a:alphaOff val="0"/>
                <a:satMod val="103000"/>
                <a:lumMod val="102000"/>
                <a:tint val="94000"/>
              </a:schemeClr>
            </a:gs>
            <a:gs pos="50000">
              <a:schemeClr val="accent4">
                <a:hueOff val="6333311"/>
                <a:satOff val="-21249"/>
                <a:lumOff val="-523"/>
                <a:alphaOff val="0"/>
                <a:satMod val="110000"/>
                <a:lumMod val="100000"/>
                <a:shade val="100000"/>
              </a:schemeClr>
            </a:gs>
            <a:gs pos="100000">
              <a:schemeClr val="accent4">
                <a:hueOff val="6333311"/>
                <a:satOff val="-21249"/>
                <a:lumOff val="-5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9387EA6-7C75-704A-84E4-92AC5B711A8D}">
      <dsp:nvSpPr>
        <dsp:cNvPr id="0" name=""/>
        <dsp:cNvSpPr/>
      </dsp:nvSpPr>
      <dsp:spPr>
        <a:xfrm>
          <a:off x="2732288" y="2864547"/>
          <a:ext cx="1056182" cy="52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Surgical System outcomes</a:t>
          </a:r>
        </a:p>
      </dsp:txBody>
      <dsp:txXfrm>
        <a:off x="2732288" y="2864547"/>
        <a:ext cx="1056182" cy="528036"/>
      </dsp:txXfrm>
    </dsp:sp>
    <dsp:sp modelId="{7E0A687D-8E7F-764E-BCC7-732A80AE00C2}">
      <dsp:nvSpPr>
        <dsp:cNvPr id="0" name=""/>
        <dsp:cNvSpPr/>
      </dsp:nvSpPr>
      <dsp:spPr>
        <a:xfrm>
          <a:off x="1923554" y="3392584"/>
          <a:ext cx="1625987" cy="1626773"/>
        </a:xfrm>
        <a:prstGeom prst="blockArc">
          <a:avLst>
            <a:gd name="adj1" fmla="val 0"/>
            <a:gd name="adj2" fmla="val 18900000"/>
            <a:gd name="adj3" fmla="val 12740"/>
          </a:avLst>
        </a:prstGeom>
        <a:gradFill rotWithShape="0">
          <a:gsLst>
            <a:gs pos="0">
              <a:schemeClr val="accent4">
                <a:hueOff val="9499966"/>
                <a:satOff val="-31873"/>
                <a:lumOff val="-784"/>
                <a:alphaOff val="0"/>
                <a:satMod val="103000"/>
                <a:lumMod val="102000"/>
                <a:tint val="94000"/>
              </a:schemeClr>
            </a:gs>
            <a:gs pos="50000">
              <a:schemeClr val="accent4">
                <a:hueOff val="9499966"/>
                <a:satOff val="-31873"/>
                <a:lumOff val="-784"/>
                <a:alphaOff val="0"/>
                <a:satMod val="110000"/>
                <a:lumMod val="100000"/>
                <a:shade val="100000"/>
              </a:schemeClr>
            </a:gs>
            <a:gs pos="100000">
              <a:schemeClr val="accent4">
                <a:hueOff val="9499966"/>
                <a:satOff val="-31873"/>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BA02142-65A5-A648-900A-5B78FEC1485D}">
      <dsp:nvSpPr>
        <dsp:cNvPr id="0" name=""/>
        <dsp:cNvSpPr/>
      </dsp:nvSpPr>
      <dsp:spPr>
        <a:xfrm>
          <a:off x="2204375" y="3954250"/>
          <a:ext cx="1056182" cy="52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Surgical Outcomes</a:t>
          </a:r>
        </a:p>
      </dsp:txBody>
      <dsp:txXfrm>
        <a:off x="2204375" y="3954250"/>
        <a:ext cx="1056182" cy="528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62019-4D88-544D-BAF9-7E7BC43ABA78}">
      <dsp:nvSpPr>
        <dsp:cNvPr id="0" name=""/>
        <dsp:cNvSpPr/>
      </dsp:nvSpPr>
      <dsp:spPr>
        <a:xfrm rot="3246751">
          <a:off x="899786" y="3857038"/>
          <a:ext cx="1798652" cy="39375"/>
        </a:xfrm>
        <a:custGeom>
          <a:avLst/>
          <a:gdLst/>
          <a:ahLst/>
          <a:cxnLst/>
          <a:rect l="0" t="0" r="0" b="0"/>
          <a:pathLst>
            <a:path>
              <a:moveTo>
                <a:pt x="0" y="19687"/>
              </a:moveTo>
              <a:lnTo>
                <a:pt x="1798652" y="19687"/>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1C9C0B9-FA6B-4A67-B476-BF9B7129BE23}">
      <dsp:nvSpPr>
        <dsp:cNvPr id="0" name=""/>
        <dsp:cNvSpPr/>
      </dsp:nvSpPr>
      <dsp:spPr>
        <a:xfrm rot="1989144">
          <a:off x="1257642" y="3431787"/>
          <a:ext cx="1665951" cy="39375"/>
        </a:xfrm>
        <a:custGeom>
          <a:avLst/>
          <a:gdLst/>
          <a:ahLst/>
          <a:cxnLst/>
          <a:rect l="0" t="0" r="0" b="0"/>
          <a:pathLst>
            <a:path>
              <a:moveTo>
                <a:pt x="0" y="19687"/>
              </a:moveTo>
              <a:lnTo>
                <a:pt x="1665951" y="19687"/>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7C29F6-B43D-834F-8FBE-907E103B54FA}">
      <dsp:nvSpPr>
        <dsp:cNvPr id="0" name=""/>
        <dsp:cNvSpPr/>
      </dsp:nvSpPr>
      <dsp:spPr>
        <a:xfrm rot="670219">
          <a:off x="1377430" y="2937916"/>
          <a:ext cx="1668595" cy="39375"/>
        </a:xfrm>
        <a:custGeom>
          <a:avLst/>
          <a:gdLst/>
          <a:ahLst/>
          <a:cxnLst/>
          <a:rect l="0" t="0" r="0" b="0"/>
          <a:pathLst>
            <a:path>
              <a:moveTo>
                <a:pt x="0" y="19687"/>
              </a:moveTo>
              <a:lnTo>
                <a:pt x="1668595" y="19687"/>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CCAD39-AF90-6543-88E1-F49BCC1483C3}">
      <dsp:nvSpPr>
        <dsp:cNvPr id="0" name=""/>
        <dsp:cNvSpPr/>
      </dsp:nvSpPr>
      <dsp:spPr>
        <a:xfrm rot="20929781">
          <a:off x="1377430" y="2441375"/>
          <a:ext cx="1668595" cy="39375"/>
        </a:xfrm>
        <a:custGeom>
          <a:avLst/>
          <a:gdLst/>
          <a:ahLst/>
          <a:cxnLst/>
          <a:rect l="0" t="0" r="0" b="0"/>
          <a:pathLst>
            <a:path>
              <a:moveTo>
                <a:pt x="0" y="19687"/>
              </a:moveTo>
              <a:lnTo>
                <a:pt x="1668595" y="19687"/>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B5338F-4924-4934-861B-A59E06CC1BEA}">
      <dsp:nvSpPr>
        <dsp:cNvPr id="0" name=""/>
        <dsp:cNvSpPr/>
      </dsp:nvSpPr>
      <dsp:spPr>
        <a:xfrm rot="19606874">
          <a:off x="1258792" y="1951598"/>
          <a:ext cx="1645411" cy="39375"/>
        </a:xfrm>
        <a:custGeom>
          <a:avLst/>
          <a:gdLst/>
          <a:ahLst/>
          <a:cxnLst/>
          <a:rect l="0" t="0" r="0" b="0"/>
          <a:pathLst>
            <a:path>
              <a:moveTo>
                <a:pt x="0" y="19687"/>
              </a:moveTo>
              <a:lnTo>
                <a:pt x="1645411" y="19687"/>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41A709-FCAC-D348-92D3-2DBF39D3B896}">
      <dsp:nvSpPr>
        <dsp:cNvPr id="0" name=""/>
        <dsp:cNvSpPr/>
      </dsp:nvSpPr>
      <dsp:spPr>
        <a:xfrm rot="18353249">
          <a:off x="899786" y="1522253"/>
          <a:ext cx="1798652" cy="39375"/>
        </a:xfrm>
        <a:custGeom>
          <a:avLst/>
          <a:gdLst/>
          <a:ahLst/>
          <a:cxnLst/>
          <a:rect l="0" t="0" r="0" b="0"/>
          <a:pathLst>
            <a:path>
              <a:moveTo>
                <a:pt x="0" y="19687"/>
              </a:moveTo>
              <a:lnTo>
                <a:pt x="1798652" y="19687"/>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6FB8F61-BF88-514C-B723-BB796DB33ECB}">
      <dsp:nvSpPr>
        <dsp:cNvPr id="0" name=""/>
        <dsp:cNvSpPr/>
      </dsp:nvSpPr>
      <dsp:spPr>
        <a:xfrm>
          <a:off x="327612" y="2082496"/>
          <a:ext cx="1253674" cy="125367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61BF234-592E-AC4A-BD4C-9F549FCCC089}">
      <dsp:nvSpPr>
        <dsp:cNvPr id="0" name=""/>
        <dsp:cNvSpPr/>
      </dsp:nvSpPr>
      <dsp:spPr>
        <a:xfrm>
          <a:off x="2094065" y="-155297"/>
          <a:ext cx="1094961" cy="106585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Service Delivery</a:t>
          </a:r>
        </a:p>
      </dsp:txBody>
      <dsp:txXfrm>
        <a:off x="2254418" y="793"/>
        <a:ext cx="774255" cy="753671"/>
      </dsp:txXfrm>
    </dsp:sp>
    <dsp:sp modelId="{2A90B659-86EA-4EB9-A745-B4E35830A829}">
      <dsp:nvSpPr>
        <dsp:cNvPr id="0" name=""/>
        <dsp:cNvSpPr/>
      </dsp:nvSpPr>
      <dsp:spPr>
        <a:xfrm>
          <a:off x="2663387" y="679360"/>
          <a:ext cx="1154310" cy="106585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infrastructure</a:t>
          </a:r>
        </a:p>
      </dsp:txBody>
      <dsp:txXfrm>
        <a:off x="2832432" y="835450"/>
        <a:ext cx="816220" cy="753671"/>
      </dsp:txXfrm>
    </dsp:sp>
    <dsp:sp modelId="{D0393701-F45D-6E44-9288-98CDD8D1A3C2}">
      <dsp:nvSpPr>
        <dsp:cNvPr id="0" name=""/>
        <dsp:cNvSpPr/>
      </dsp:nvSpPr>
      <dsp:spPr>
        <a:xfrm>
          <a:off x="3019291" y="1660560"/>
          <a:ext cx="1094961" cy="106585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Workforce</a:t>
          </a:r>
        </a:p>
      </dsp:txBody>
      <dsp:txXfrm>
        <a:off x="3179644" y="1816650"/>
        <a:ext cx="774255" cy="753671"/>
      </dsp:txXfrm>
    </dsp:sp>
    <dsp:sp modelId="{D2182C4B-9F96-EF49-8D45-16B8803A341B}">
      <dsp:nvSpPr>
        <dsp:cNvPr id="0" name=""/>
        <dsp:cNvSpPr/>
      </dsp:nvSpPr>
      <dsp:spPr>
        <a:xfrm>
          <a:off x="3019291" y="2692255"/>
          <a:ext cx="1094961" cy="106585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Finance</a:t>
          </a:r>
        </a:p>
      </dsp:txBody>
      <dsp:txXfrm>
        <a:off x="3179644" y="2848345"/>
        <a:ext cx="774255" cy="753671"/>
      </dsp:txXfrm>
    </dsp:sp>
    <dsp:sp modelId="{1754D8F0-9BE8-46F7-91C1-A6D001C3B231}">
      <dsp:nvSpPr>
        <dsp:cNvPr id="0" name=""/>
        <dsp:cNvSpPr/>
      </dsp:nvSpPr>
      <dsp:spPr>
        <a:xfrm>
          <a:off x="2692323" y="3673454"/>
          <a:ext cx="1108012" cy="106585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baseline="0" dirty="0"/>
            <a:t>Information Management</a:t>
          </a:r>
          <a:endParaRPr lang="en-US" sz="1100" kern="1200" dirty="0"/>
        </a:p>
      </dsp:txBody>
      <dsp:txXfrm>
        <a:off x="2854588" y="3829544"/>
        <a:ext cx="783482" cy="753671"/>
      </dsp:txXfrm>
    </dsp:sp>
    <dsp:sp modelId="{F48C0219-E29C-3C45-887D-0B7822434D4D}">
      <dsp:nvSpPr>
        <dsp:cNvPr id="0" name=""/>
        <dsp:cNvSpPr/>
      </dsp:nvSpPr>
      <dsp:spPr>
        <a:xfrm>
          <a:off x="2094065" y="4508113"/>
          <a:ext cx="1094961" cy="106585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Governance</a:t>
          </a:r>
        </a:p>
      </dsp:txBody>
      <dsp:txXfrm>
        <a:off x="2254418" y="4664203"/>
        <a:ext cx="774255" cy="753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A0B18-F28D-BF42-B126-D30B38AA8B0F}">
      <dsp:nvSpPr>
        <dsp:cNvPr id="0" name=""/>
        <dsp:cNvSpPr/>
      </dsp:nvSpPr>
      <dsp:spPr>
        <a:xfrm>
          <a:off x="3423" y="1308725"/>
          <a:ext cx="1818679" cy="55246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latin typeface="Helvetica" charset="0"/>
              <a:ea typeface="Helvetica" charset="0"/>
              <a:cs typeface="Helvetica" charset="0"/>
            </a:rPr>
            <a:t>Infrastructure</a:t>
          </a:r>
        </a:p>
      </dsp:txBody>
      <dsp:txXfrm>
        <a:off x="3423" y="1308725"/>
        <a:ext cx="1818679" cy="552468"/>
      </dsp:txXfrm>
    </dsp:sp>
    <dsp:sp modelId="{FE74F3C8-A230-534D-AD24-7D56A59E2939}">
      <dsp:nvSpPr>
        <dsp:cNvPr id="0" name=""/>
        <dsp:cNvSpPr/>
      </dsp:nvSpPr>
      <dsp:spPr>
        <a:xfrm>
          <a:off x="3423" y="1861193"/>
          <a:ext cx="1818679" cy="2682875"/>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Surgical facilities </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Equipment</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Blood products</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Supply chain</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Radiology </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Pharmacy</a:t>
          </a:r>
        </a:p>
      </dsp:txBody>
      <dsp:txXfrm>
        <a:off x="3423" y="1861193"/>
        <a:ext cx="1818679" cy="2682875"/>
      </dsp:txXfrm>
    </dsp:sp>
    <dsp:sp modelId="{761DB9C2-F13F-3F4B-9EED-90CFA6D75F69}">
      <dsp:nvSpPr>
        <dsp:cNvPr id="0" name=""/>
        <dsp:cNvSpPr/>
      </dsp:nvSpPr>
      <dsp:spPr>
        <a:xfrm>
          <a:off x="2076717" y="1308725"/>
          <a:ext cx="1818679" cy="55246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latin typeface="Helvetica" charset="0"/>
              <a:ea typeface="Helvetica" charset="0"/>
              <a:cs typeface="Helvetica" charset="0"/>
            </a:rPr>
            <a:t>Service Delivery </a:t>
          </a:r>
        </a:p>
      </dsp:txBody>
      <dsp:txXfrm>
        <a:off x="2076717" y="1308725"/>
        <a:ext cx="1818679" cy="552468"/>
      </dsp:txXfrm>
    </dsp:sp>
    <dsp:sp modelId="{0567FB21-2833-9242-9119-8D0EF243A5AD}">
      <dsp:nvSpPr>
        <dsp:cNvPr id="0" name=""/>
        <dsp:cNvSpPr/>
      </dsp:nvSpPr>
      <dsp:spPr>
        <a:xfrm>
          <a:off x="2076717" y="1861193"/>
          <a:ext cx="1818679" cy="2682875"/>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Standard procedure lists </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Perioperative services</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Referral systems</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Mentorship</a:t>
          </a:r>
        </a:p>
      </dsp:txBody>
      <dsp:txXfrm>
        <a:off x="2076717" y="1861193"/>
        <a:ext cx="1818679" cy="2682875"/>
      </dsp:txXfrm>
    </dsp:sp>
    <dsp:sp modelId="{DA315504-AFF4-EC4E-96F8-9F0CDDA95B7C}">
      <dsp:nvSpPr>
        <dsp:cNvPr id="0" name=""/>
        <dsp:cNvSpPr/>
      </dsp:nvSpPr>
      <dsp:spPr>
        <a:xfrm>
          <a:off x="4150012" y="1330873"/>
          <a:ext cx="1818679" cy="55246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latin typeface="Helvetica" charset="0"/>
              <a:ea typeface="Helvetica" charset="0"/>
              <a:cs typeface="Helvetica" charset="0"/>
            </a:rPr>
            <a:t>Workforce</a:t>
          </a:r>
        </a:p>
      </dsp:txBody>
      <dsp:txXfrm>
        <a:off x="4150012" y="1330873"/>
        <a:ext cx="1818679" cy="552468"/>
      </dsp:txXfrm>
    </dsp:sp>
    <dsp:sp modelId="{6780C247-5B5F-4145-BD36-C88BA6557B95}">
      <dsp:nvSpPr>
        <dsp:cNvPr id="0" name=""/>
        <dsp:cNvSpPr/>
      </dsp:nvSpPr>
      <dsp:spPr>
        <a:xfrm>
          <a:off x="4150012" y="1861193"/>
          <a:ext cx="1818679" cy="2682875"/>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SOA providers</a:t>
          </a:r>
        </a:p>
        <a:p>
          <a:pPr marL="342900" lvl="2"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Distribution</a:t>
          </a:r>
        </a:p>
        <a:p>
          <a:pPr marL="342900" lvl="2"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Training</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Subspecialty expansion</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General physician training</a:t>
          </a:r>
        </a:p>
      </dsp:txBody>
      <dsp:txXfrm>
        <a:off x="4150012" y="1861193"/>
        <a:ext cx="1818679" cy="2682875"/>
      </dsp:txXfrm>
    </dsp:sp>
    <dsp:sp modelId="{B9DCB85E-6F05-A348-A5C5-DAC9978EE6C0}">
      <dsp:nvSpPr>
        <dsp:cNvPr id="0" name=""/>
        <dsp:cNvSpPr/>
      </dsp:nvSpPr>
      <dsp:spPr>
        <a:xfrm>
          <a:off x="6223307" y="1308725"/>
          <a:ext cx="1818679" cy="55246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latin typeface="Helvetica" charset="0"/>
              <a:ea typeface="Helvetica" charset="0"/>
              <a:cs typeface="Helvetica" charset="0"/>
            </a:rPr>
            <a:t>Information Management</a:t>
          </a:r>
        </a:p>
      </dsp:txBody>
      <dsp:txXfrm>
        <a:off x="6223307" y="1308725"/>
        <a:ext cx="1818679" cy="552468"/>
      </dsp:txXfrm>
    </dsp:sp>
    <dsp:sp modelId="{5F7C21B1-CAF9-5543-B575-597561C3E410}">
      <dsp:nvSpPr>
        <dsp:cNvPr id="0" name=""/>
        <dsp:cNvSpPr/>
      </dsp:nvSpPr>
      <dsp:spPr>
        <a:xfrm>
          <a:off x="6223307" y="1861193"/>
          <a:ext cx="1818679" cy="2682875"/>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Indicator collection</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Registries</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Quality improvement</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Research capacity</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Private sector reporting</a:t>
          </a:r>
        </a:p>
      </dsp:txBody>
      <dsp:txXfrm>
        <a:off x="6223307" y="1861193"/>
        <a:ext cx="1818679" cy="2682875"/>
      </dsp:txXfrm>
    </dsp:sp>
    <dsp:sp modelId="{E384265B-2EA2-944B-BF1E-AA621FCA3F70}">
      <dsp:nvSpPr>
        <dsp:cNvPr id="0" name=""/>
        <dsp:cNvSpPr/>
      </dsp:nvSpPr>
      <dsp:spPr>
        <a:xfrm>
          <a:off x="8296602" y="1308725"/>
          <a:ext cx="1818679" cy="55246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latin typeface="Helvetica" charset="0"/>
              <a:ea typeface="Helvetica" charset="0"/>
              <a:cs typeface="Helvetica" charset="0"/>
            </a:rPr>
            <a:t>Finance</a:t>
          </a:r>
        </a:p>
      </dsp:txBody>
      <dsp:txXfrm>
        <a:off x="8296602" y="1308725"/>
        <a:ext cx="1818679" cy="552468"/>
      </dsp:txXfrm>
    </dsp:sp>
    <dsp:sp modelId="{3DB8220F-8470-5E4C-B7FF-AB4F7FFBB32F}">
      <dsp:nvSpPr>
        <dsp:cNvPr id="0" name=""/>
        <dsp:cNvSpPr/>
      </dsp:nvSpPr>
      <dsp:spPr>
        <a:xfrm>
          <a:off x="8296602" y="1861193"/>
          <a:ext cx="1818679" cy="2682875"/>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Universal health coverage</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Budget allocation (hospital and national level) to surgical services</a:t>
          </a:r>
        </a:p>
      </dsp:txBody>
      <dsp:txXfrm>
        <a:off x="8296602" y="1861193"/>
        <a:ext cx="1818679" cy="2682875"/>
      </dsp:txXfrm>
    </dsp:sp>
    <dsp:sp modelId="{A79A866A-C822-E848-AADF-0C054B311533}">
      <dsp:nvSpPr>
        <dsp:cNvPr id="0" name=""/>
        <dsp:cNvSpPr/>
      </dsp:nvSpPr>
      <dsp:spPr>
        <a:xfrm>
          <a:off x="10369897" y="1308725"/>
          <a:ext cx="1818679" cy="55246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latin typeface="Helvetica" charset="0"/>
              <a:ea typeface="Helvetica" charset="0"/>
              <a:cs typeface="Helvetica" charset="0"/>
            </a:rPr>
            <a:t>Governance</a:t>
          </a:r>
        </a:p>
      </dsp:txBody>
      <dsp:txXfrm>
        <a:off x="10369897" y="1308725"/>
        <a:ext cx="1818679" cy="552468"/>
      </dsp:txXfrm>
    </dsp:sp>
    <dsp:sp modelId="{5F09A385-7313-2E46-B1D1-5E038DE28B5D}">
      <dsp:nvSpPr>
        <dsp:cNvPr id="0" name=""/>
        <dsp:cNvSpPr/>
      </dsp:nvSpPr>
      <dsp:spPr>
        <a:xfrm>
          <a:off x="10369897" y="1861193"/>
          <a:ext cx="1818679" cy="2682875"/>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Mandate for implementation</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Coordination of activities</a:t>
          </a:r>
        </a:p>
        <a:p>
          <a:pPr marL="171450" lvl="1" indent="-171450" algn="l" defTabSz="711200">
            <a:lnSpc>
              <a:spcPct val="90000"/>
            </a:lnSpc>
            <a:spcBef>
              <a:spcPct val="0"/>
            </a:spcBef>
            <a:spcAft>
              <a:spcPct val="15000"/>
            </a:spcAft>
            <a:buChar char="••"/>
          </a:pPr>
          <a:r>
            <a:rPr lang="en-US" sz="1600" kern="1200" dirty="0">
              <a:latin typeface="Helvetica" charset="0"/>
              <a:ea typeface="Helvetica" charset="0"/>
              <a:cs typeface="Helvetica" charset="0"/>
            </a:rPr>
            <a:t>Terms of engagement and legal regulation of partners</a:t>
          </a:r>
        </a:p>
        <a:p>
          <a:pPr marL="171450" lvl="1" indent="-171450" algn="l" defTabSz="711200">
            <a:lnSpc>
              <a:spcPct val="90000"/>
            </a:lnSpc>
            <a:spcBef>
              <a:spcPct val="0"/>
            </a:spcBef>
            <a:spcAft>
              <a:spcPct val="15000"/>
            </a:spcAft>
            <a:buChar char="••"/>
          </a:pPr>
          <a:r>
            <a:rPr lang="en-US" sz="1600" kern="1200">
              <a:latin typeface="Helvetica" charset="0"/>
              <a:ea typeface="Helvetica" charset="0"/>
              <a:cs typeface="Helvetica" charset="0"/>
            </a:rPr>
            <a:t>Accountability</a:t>
          </a:r>
          <a:endParaRPr lang="en-US" sz="1600" kern="1200" dirty="0">
            <a:latin typeface="Helvetica" charset="0"/>
            <a:ea typeface="Helvetica" charset="0"/>
            <a:cs typeface="Helvetica" charset="0"/>
          </a:endParaRPr>
        </a:p>
        <a:p>
          <a:pPr marL="171450" lvl="1" indent="-171450" algn="l" defTabSz="711200">
            <a:lnSpc>
              <a:spcPct val="90000"/>
            </a:lnSpc>
            <a:spcBef>
              <a:spcPct val="0"/>
            </a:spcBef>
            <a:spcAft>
              <a:spcPct val="15000"/>
            </a:spcAft>
            <a:buChar char="••"/>
          </a:pPr>
          <a:endParaRPr lang="en-US" sz="1600" kern="1200" dirty="0">
            <a:latin typeface="Helvetica" charset="0"/>
            <a:ea typeface="Helvetica" charset="0"/>
            <a:cs typeface="Helvetica" charset="0"/>
          </a:endParaRPr>
        </a:p>
      </dsp:txBody>
      <dsp:txXfrm>
        <a:off x="10369897" y="1861193"/>
        <a:ext cx="1818679" cy="2682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A0B18-F28D-BF42-B126-D30B38AA8B0F}">
      <dsp:nvSpPr>
        <dsp:cNvPr id="0" name=""/>
        <dsp:cNvSpPr/>
      </dsp:nvSpPr>
      <dsp:spPr>
        <a:xfrm>
          <a:off x="3423" y="1308725"/>
          <a:ext cx="1818679" cy="55246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Helvetica" charset="0"/>
              <a:ea typeface="Helvetica" charset="0"/>
              <a:cs typeface="Helvetica" charset="0"/>
            </a:rPr>
            <a:t>Infrastructure</a:t>
          </a:r>
        </a:p>
      </dsp:txBody>
      <dsp:txXfrm>
        <a:off x="3423" y="1308725"/>
        <a:ext cx="1818679" cy="552468"/>
      </dsp:txXfrm>
    </dsp:sp>
    <dsp:sp modelId="{FE74F3C8-A230-534D-AD24-7D56A59E2939}">
      <dsp:nvSpPr>
        <dsp:cNvPr id="0" name=""/>
        <dsp:cNvSpPr/>
      </dsp:nvSpPr>
      <dsp:spPr>
        <a:xfrm>
          <a:off x="3423" y="1861193"/>
          <a:ext cx="1818679" cy="268287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Surgical facilities </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Equipment</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Blood products</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Supply chain</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Radiology </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Pharmacy</a:t>
          </a:r>
        </a:p>
      </dsp:txBody>
      <dsp:txXfrm>
        <a:off x="3423" y="1861193"/>
        <a:ext cx="1818679" cy="2682875"/>
      </dsp:txXfrm>
    </dsp:sp>
    <dsp:sp modelId="{761DB9C2-F13F-3F4B-9EED-90CFA6D75F69}">
      <dsp:nvSpPr>
        <dsp:cNvPr id="0" name=""/>
        <dsp:cNvSpPr/>
      </dsp:nvSpPr>
      <dsp:spPr>
        <a:xfrm>
          <a:off x="2076717" y="1308725"/>
          <a:ext cx="1818679" cy="55246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solidFill>
                <a:schemeClr val="bg1">
                  <a:lumMod val="65000"/>
                </a:schemeClr>
              </a:solidFill>
              <a:latin typeface="Helvetica" charset="0"/>
              <a:ea typeface="Helvetica" charset="0"/>
              <a:cs typeface="Helvetica" charset="0"/>
            </a:rPr>
            <a:t>Service Delivery </a:t>
          </a:r>
        </a:p>
      </dsp:txBody>
      <dsp:txXfrm>
        <a:off x="2076717" y="1308725"/>
        <a:ext cx="1818679" cy="552468"/>
      </dsp:txXfrm>
    </dsp:sp>
    <dsp:sp modelId="{0567FB21-2833-9242-9119-8D0EF243A5AD}">
      <dsp:nvSpPr>
        <dsp:cNvPr id="0" name=""/>
        <dsp:cNvSpPr/>
      </dsp:nvSpPr>
      <dsp:spPr>
        <a:xfrm>
          <a:off x="2076717" y="1861193"/>
          <a:ext cx="1818679" cy="268287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Standard procedure lists </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Perioperative services</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Referral systems</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Mentorship</a:t>
          </a:r>
        </a:p>
      </dsp:txBody>
      <dsp:txXfrm>
        <a:off x="2076717" y="1861193"/>
        <a:ext cx="1818679" cy="2682875"/>
      </dsp:txXfrm>
    </dsp:sp>
    <dsp:sp modelId="{DA315504-AFF4-EC4E-96F8-9F0CDDA95B7C}">
      <dsp:nvSpPr>
        <dsp:cNvPr id="0" name=""/>
        <dsp:cNvSpPr/>
      </dsp:nvSpPr>
      <dsp:spPr>
        <a:xfrm>
          <a:off x="4150012" y="1330873"/>
          <a:ext cx="1818679" cy="55246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solidFill>
                <a:schemeClr val="bg1">
                  <a:lumMod val="65000"/>
                </a:schemeClr>
              </a:solidFill>
              <a:latin typeface="Helvetica" charset="0"/>
              <a:ea typeface="Helvetica" charset="0"/>
              <a:cs typeface="Helvetica" charset="0"/>
            </a:rPr>
            <a:t>Workforce</a:t>
          </a:r>
        </a:p>
      </dsp:txBody>
      <dsp:txXfrm>
        <a:off x="4150012" y="1330873"/>
        <a:ext cx="1818679" cy="552468"/>
      </dsp:txXfrm>
    </dsp:sp>
    <dsp:sp modelId="{6780C247-5B5F-4145-BD36-C88BA6557B95}">
      <dsp:nvSpPr>
        <dsp:cNvPr id="0" name=""/>
        <dsp:cNvSpPr/>
      </dsp:nvSpPr>
      <dsp:spPr>
        <a:xfrm>
          <a:off x="4150012" y="1861193"/>
          <a:ext cx="1818679" cy="268287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SOA providers</a:t>
          </a:r>
        </a:p>
        <a:p>
          <a:pPr marL="342900" lvl="2"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Distribution</a:t>
          </a:r>
        </a:p>
        <a:p>
          <a:pPr marL="342900" lvl="2"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Training</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Subspecialty expansion</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General physician training</a:t>
          </a:r>
        </a:p>
      </dsp:txBody>
      <dsp:txXfrm>
        <a:off x="4150012" y="1861193"/>
        <a:ext cx="1818679" cy="2682875"/>
      </dsp:txXfrm>
    </dsp:sp>
    <dsp:sp modelId="{B9DCB85E-6F05-A348-A5C5-DAC9978EE6C0}">
      <dsp:nvSpPr>
        <dsp:cNvPr id="0" name=""/>
        <dsp:cNvSpPr/>
      </dsp:nvSpPr>
      <dsp:spPr>
        <a:xfrm>
          <a:off x="6223307" y="1308725"/>
          <a:ext cx="1818679" cy="55246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solidFill>
                <a:schemeClr val="bg1">
                  <a:lumMod val="65000"/>
                </a:schemeClr>
              </a:solidFill>
              <a:latin typeface="Helvetica" charset="0"/>
              <a:ea typeface="Helvetica" charset="0"/>
              <a:cs typeface="Helvetica" charset="0"/>
            </a:rPr>
            <a:t>Information Management</a:t>
          </a:r>
        </a:p>
      </dsp:txBody>
      <dsp:txXfrm>
        <a:off x="6223307" y="1308725"/>
        <a:ext cx="1818679" cy="552468"/>
      </dsp:txXfrm>
    </dsp:sp>
    <dsp:sp modelId="{5F7C21B1-CAF9-5543-B575-597561C3E410}">
      <dsp:nvSpPr>
        <dsp:cNvPr id="0" name=""/>
        <dsp:cNvSpPr/>
      </dsp:nvSpPr>
      <dsp:spPr>
        <a:xfrm>
          <a:off x="6223307" y="1861193"/>
          <a:ext cx="1818679" cy="268287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Indicator collection</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Registries</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Quality improvement</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Research capacity</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Private sector reporting</a:t>
          </a:r>
        </a:p>
      </dsp:txBody>
      <dsp:txXfrm>
        <a:off x="6223307" y="1861193"/>
        <a:ext cx="1818679" cy="2682875"/>
      </dsp:txXfrm>
    </dsp:sp>
    <dsp:sp modelId="{E384265B-2EA2-944B-BF1E-AA621FCA3F70}">
      <dsp:nvSpPr>
        <dsp:cNvPr id="0" name=""/>
        <dsp:cNvSpPr/>
      </dsp:nvSpPr>
      <dsp:spPr>
        <a:xfrm>
          <a:off x="8296602" y="1308725"/>
          <a:ext cx="1818679" cy="55246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solidFill>
                <a:schemeClr val="bg1">
                  <a:lumMod val="65000"/>
                </a:schemeClr>
              </a:solidFill>
              <a:latin typeface="Helvetica" charset="0"/>
              <a:ea typeface="Helvetica" charset="0"/>
              <a:cs typeface="Helvetica" charset="0"/>
            </a:rPr>
            <a:t>Finance</a:t>
          </a:r>
        </a:p>
      </dsp:txBody>
      <dsp:txXfrm>
        <a:off x="8296602" y="1308725"/>
        <a:ext cx="1818679" cy="552468"/>
      </dsp:txXfrm>
    </dsp:sp>
    <dsp:sp modelId="{3DB8220F-8470-5E4C-B7FF-AB4F7FFBB32F}">
      <dsp:nvSpPr>
        <dsp:cNvPr id="0" name=""/>
        <dsp:cNvSpPr/>
      </dsp:nvSpPr>
      <dsp:spPr>
        <a:xfrm>
          <a:off x="8296602" y="1861193"/>
          <a:ext cx="1818679" cy="268287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Universal health coverage</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Budget allocation (hospital and national level) to surgical services</a:t>
          </a:r>
        </a:p>
      </dsp:txBody>
      <dsp:txXfrm>
        <a:off x="8296602" y="1861193"/>
        <a:ext cx="1818679" cy="2682875"/>
      </dsp:txXfrm>
    </dsp:sp>
    <dsp:sp modelId="{A79A866A-C822-E848-AADF-0C054B311533}">
      <dsp:nvSpPr>
        <dsp:cNvPr id="0" name=""/>
        <dsp:cNvSpPr/>
      </dsp:nvSpPr>
      <dsp:spPr>
        <a:xfrm>
          <a:off x="10369897" y="1308725"/>
          <a:ext cx="1818679" cy="55246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solidFill>
                <a:schemeClr val="bg1">
                  <a:lumMod val="65000"/>
                </a:schemeClr>
              </a:solidFill>
              <a:latin typeface="Helvetica" charset="0"/>
              <a:ea typeface="Helvetica" charset="0"/>
              <a:cs typeface="Helvetica" charset="0"/>
            </a:rPr>
            <a:t>Governance</a:t>
          </a:r>
        </a:p>
      </dsp:txBody>
      <dsp:txXfrm>
        <a:off x="10369897" y="1308725"/>
        <a:ext cx="1818679" cy="552468"/>
      </dsp:txXfrm>
    </dsp:sp>
    <dsp:sp modelId="{5F09A385-7313-2E46-B1D1-5E038DE28B5D}">
      <dsp:nvSpPr>
        <dsp:cNvPr id="0" name=""/>
        <dsp:cNvSpPr/>
      </dsp:nvSpPr>
      <dsp:spPr>
        <a:xfrm>
          <a:off x="10369897" y="1861193"/>
          <a:ext cx="1818679" cy="268287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Mandate for implementation</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Coordination of activities</a:t>
          </a:r>
        </a:p>
        <a:p>
          <a:pPr marL="171450" lvl="1" indent="-171450" algn="l" defTabSz="711200">
            <a:lnSpc>
              <a:spcPct val="90000"/>
            </a:lnSpc>
            <a:spcBef>
              <a:spcPct val="0"/>
            </a:spcBef>
            <a:spcAft>
              <a:spcPct val="15000"/>
            </a:spcAft>
            <a:buChar char="••"/>
          </a:pPr>
          <a:r>
            <a:rPr lang="en-US" sz="1600" kern="1200" dirty="0">
              <a:solidFill>
                <a:schemeClr val="bg1">
                  <a:lumMod val="65000"/>
                </a:schemeClr>
              </a:solidFill>
              <a:latin typeface="Helvetica" charset="0"/>
              <a:ea typeface="Helvetica" charset="0"/>
              <a:cs typeface="Helvetica" charset="0"/>
            </a:rPr>
            <a:t>Terms of engagement and legal regulation of partners</a:t>
          </a:r>
        </a:p>
        <a:p>
          <a:pPr marL="171450" lvl="1" indent="-171450" algn="l" defTabSz="711200">
            <a:lnSpc>
              <a:spcPct val="90000"/>
            </a:lnSpc>
            <a:spcBef>
              <a:spcPct val="0"/>
            </a:spcBef>
            <a:spcAft>
              <a:spcPct val="15000"/>
            </a:spcAft>
            <a:buChar char="••"/>
          </a:pPr>
          <a:r>
            <a:rPr lang="en-US" sz="1600" kern="1200">
              <a:solidFill>
                <a:schemeClr val="bg1">
                  <a:lumMod val="65000"/>
                </a:schemeClr>
              </a:solidFill>
              <a:latin typeface="Helvetica" charset="0"/>
              <a:ea typeface="Helvetica" charset="0"/>
              <a:cs typeface="Helvetica" charset="0"/>
            </a:rPr>
            <a:t>Accountability</a:t>
          </a:r>
          <a:endParaRPr lang="en-US" sz="1600" kern="1200" dirty="0">
            <a:solidFill>
              <a:schemeClr val="bg1">
                <a:lumMod val="65000"/>
              </a:schemeClr>
            </a:solidFill>
            <a:latin typeface="Helvetica" charset="0"/>
            <a:ea typeface="Helvetica" charset="0"/>
            <a:cs typeface="Helvetica" charset="0"/>
          </a:endParaRPr>
        </a:p>
        <a:p>
          <a:pPr marL="171450" lvl="1" indent="-171450" algn="l" defTabSz="711200">
            <a:lnSpc>
              <a:spcPct val="90000"/>
            </a:lnSpc>
            <a:spcBef>
              <a:spcPct val="0"/>
            </a:spcBef>
            <a:spcAft>
              <a:spcPct val="15000"/>
            </a:spcAft>
            <a:buChar char="••"/>
          </a:pPr>
          <a:endParaRPr lang="en-US" sz="1600" kern="1200" dirty="0">
            <a:solidFill>
              <a:schemeClr val="bg1">
                <a:lumMod val="65000"/>
              </a:schemeClr>
            </a:solidFill>
            <a:latin typeface="Helvetica" charset="0"/>
            <a:ea typeface="Helvetica" charset="0"/>
            <a:cs typeface="Helvetica" charset="0"/>
          </a:endParaRPr>
        </a:p>
      </dsp:txBody>
      <dsp:txXfrm>
        <a:off x="10369897" y="1861193"/>
        <a:ext cx="1818679" cy="2682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9A7C1-1AC2-4CEE-ABBD-3C94946CF9E9}">
      <dsp:nvSpPr>
        <dsp:cNvPr id="0" name=""/>
        <dsp:cNvSpPr/>
      </dsp:nvSpPr>
      <dsp:spPr>
        <a:xfrm>
          <a:off x="795250" y="0"/>
          <a:ext cx="9012844" cy="435032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9204CF-0ECD-4FCA-9162-7756C2F4C6EB}">
      <dsp:nvSpPr>
        <dsp:cNvPr id="0" name=""/>
        <dsp:cNvSpPr/>
      </dsp:nvSpPr>
      <dsp:spPr>
        <a:xfrm>
          <a:off x="267" y="1305098"/>
          <a:ext cx="2552364" cy="17401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Assemble</a:t>
          </a:r>
        </a:p>
      </dsp:txBody>
      <dsp:txXfrm>
        <a:off x="85213" y="1390044"/>
        <a:ext cx="2382472" cy="1570238"/>
      </dsp:txXfrm>
    </dsp:sp>
    <dsp:sp modelId="{FFF08EBB-5766-426F-B3A7-9549F6D010A1}">
      <dsp:nvSpPr>
        <dsp:cNvPr id="0" name=""/>
        <dsp:cNvSpPr/>
      </dsp:nvSpPr>
      <dsp:spPr>
        <a:xfrm>
          <a:off x="2683749" y="1305098"/>
          <a:ext cx="2552364" cy="1740130"/>
        </a:xfrm>
        <a:prstGeom prst="roundRect">
          <a:avLst/>
        </a:prstGeom>
        <a:solidFill>
          <a:schemeClr val="accent5">
            <a:hueOff val="-2152539"/>
            <a:satOff val="-8774"/>
            <a:lumOff val="-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Define cost objects</a:t>
          </a:r>
        </a:p>
      </dsp:txBody>
      <dsp:txXfrm>
        <a:off x="2768695" y="1390044"/>
        <a:ext cx="2382472" cy="1570238"/>
      </dsp:txXfrm>
    </dsp:sp>
    <dsp:sp modelId="{509EFD82-3724-46D5-9F01-4300BF96BDB1}">
      <dsp:nvSpPr>
        <dsp:cNvPr id="0" name=""/>
        <dsp:cNvSpPr/>
      </dsp:nvSpPr>
      <dsp:spPr>
        <a:xfrm>
          <a:off x="5367232" y="1305098"/>
          <a:ext cx="2552364" cy="1740130"/>
        </a:xfrm>
        <a:prstGeom prst="roundRect">
          <a:avLst/>
        </a:prstGeom>
        <a:solidFill>
          <a:schemeClr val="accent5">
            <a:hueOff val="-4305079"/>
            <a:satOff val="-17549"/>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Determine cost base</a:t>
          </a:r>
        </a:p>
      </dsp:txBody>
      <dsp:txXfrm>
        <a:off x="5452178" y="1390044"/>
        <a:ext cx="2382472" cy="1570238"/>
      </dsp:txXfrm>
    </dsp:sp>
    <dsp:sp modelId="{F98CF5EC-9467-41FB-9B2B-FE0F391F2DB1}">
      <dsp:nvSpPr>
        <dsp:cNvPr id="0" name=""/>
        <dsp:cNvSpPr/>
      </dsp:nvSpPr>
      <dsp:spPr>
        <a:xfrm>
          <a:off x="8050714" y="1305098"/>
          <a:ext cx="2552364" cy="1740130"/>
        </a:xfrm>
        <a:prstGeom prst="roundRect">
          <a:avLst/>
        </a:prstGeom>
        <a:solidFill>
          <a:schemeClr val="accent5">
            <a:hueOff val="-6457618"/>
            <a:satOff val="-26323"/>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Attribute cost to cost objects</a:t>
          </a:r>
        </a:p>
      </dsp:txBody>
      <dsp:txXfrm>
        <a:off x="8135660" y="1390044"/>
        <a:ext cx="2382472" cy="15702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4E977DE-22B5-CE4B-A89E-9556051328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6E807347-EB87-FB4C-A3AF-1D85B26B10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89D5C5-445A-DA42-839B-BB32A48FC290}" type="datetimeFigureOut">
              <a:rPr lang="en-US" smtClean="0"/>
              <a:t>3/21/2018</a:t>
            </a:fld>
            <a:endParaRPr lang="en-US"/>
          </a:p>
        </p:txBody>
      </p:sp>
      <p:sp>
        <p:nvSpPr>
          <p:cNvPr id="4" name="Footer Placeholder 3">
            <a:extLst>
              <a:ext uri="{FF2B5EF4-FFF2-40B4-BE49-F238E27FC236}">
                <a16:creationId xmlns:a16="http://schemas.microsoft.com/office/drawing/2014/main" xmlns="" id="{336E6367-732E-C041-9038-D68BD2CB5E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09B59B48-300F-E542-918B-FCB28E0782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0706BD-9924-0243-8C10-A6A91CC1AC4C}" type="slidenum">
              <a:rPr lang="en-US" smtClean="0"/>
              <a:t>‹#›</a:t>
            </a:fld>
            <a:endParaRPr lang="en-US"/>
          </a:p>
        </p:txBody>
      </p:sp>
    </p:spTree>
    <p:extLst>
      <p:ext uri="{BB962C8B-B14F-4D97-AF65-F5344CB8AC3E}">
        <p14:creationId xmlns:p14="http://schemas.microsoft.com/office/powerpoint/2010/main" val="1668803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AC41-C162-6A44-BE33-8917F67D8A14}" type="datetimeFigureOut">
              <a:rPr lang="en-US" smtClean="0"/>
              <a:t>3/21/2018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A4E54-A7FA-C34E-85B0-D8B316414556}" type="slidenum">
              <a:rPr lang="en-US" smtClean="0"/>
              <a:t>‹#›</a:t>
            </a:fld>
            <a:endParaRPr lang="en-US"/>
          </a:p>
        </p:txBody>
      </p:sp>
    </p:spTree>
    <p:extLst>
      <p:ext uri="{BB962C8B-B14F-4D97-AF65-F5344CB8AC3E}">
        <p14:creationId xmlns:p14="http://schemas.microsoft.com/office/powerpoint/2010/main" val="459244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Good morning. It is a pleasure to be here with you today. This morning I would like to give you a quick overview of the NSOAP process, each step</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which will be described in greater details in the sessions that follow with country examples. These steps also align with the NSOAP manual which will hopefully provide a guide for the conference and also with your country NSOAP development.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 let’s get started.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a:t>
            </a:fld>
            <a:endParaRPr lang="en-US"/>
          </a:p>
        </p:txBody>
      </p:sp>
    </p:spTree>
    <p:extLst>
      <p:ext uri="{BB962C8B-B14F-4D97-AF65-F5344CB8AC3E}">
        <p14:creationId xmlns:p14="http://schemas.microsoft.com/office/powerpoint/2010/main" val="197831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Further, their leadership is crucial to advise in discussions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10</a:t>
            </a:fld>
            <a:endParaRPr lang="en-US"/>
          </a:p>
        </p:txBody>
      </p:sp>
    </p:spTree>
    <p:extLst>
      <p:ext uri="{BB962C8B-B14F-4D97-AF65-F5344CB8AC3E}">
        <p14:creationId xmlns:p14="http://schemas.microsoft.com/office/powerpoint/2010/main" val="1639214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well as provide an understanding of the health priorities of the country, the current health care landscape, financial abilities, and implementation bandwidth.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11</a:t>
            </a:fld>
            <a:endParaRPr lang="en-US"/>
          </a:p>
        </p:txBody>
      </p:sp>
    </p:spTree>
    <p:extLst>
      <p:ext uri="{BB962C8B-B14F-4D97-AF65-F5344CB8AC3E}">
        <p14:creationId xmlns:p14="http://schemas.microsoft.com/office/powerpoint/2010/main" val="211368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the MOH can improve the political architecture regarding health by centralizing the policy dialogue on health sector priorities and discouraging fragmentation.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12</a:t>
            </a:fld>
            <a:endParaRPr lang="en-US"/>
          </a:p>
        </p:txBody>
      </p:sp>
    </p:spTree>
    <p:extLst>
      <p:ext uri="{BB962C8B-B14F-4D97-AF65-F5344CB8AC3E}">
        <p14:creationId xmlns:p14="http://schemas.microsoft.com/office/powerpoint/2010/main" val="539872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the MOH is not yet on board, then the first step is sharing the convincing argument for the significance of developing an NSOAP. This would include as Dr. Meara already alluded to, the capacity and quality of surgery both globally and locally, using LCOGS 5 key messages as a starting point.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13</a:t>
            </a:fld>
            <a:endParaRPr lang="en-US"/>
          </a:p>
        </p:txBody>
      </p:sp>
    </p:spTree>
    <p:extLst>
      <p:ext uri="{BB962C8B-B14F-4D97-AF65-F5344CB8AC3E}">
        <p14:creationId xmlns:p14="http://schemas.microsoft.com/office/powerpoint/2010/main" val="524799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Second, the necessity of surgery to meet the Sustainable development goals.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14</a:t>
            </a:fld>
            <a:endParaRPr lang="en-US"/>
          </a:p>
        </p:txBody>
      </p:sp>
    </p:spTree>
    <p:extLst>
      <p:ext uri="{BB962C8B-B14F-4D97-AF65-F5344CB8AC3E}">
        <p14:creationId xmlns:p14="http://schemas.microsoft.com/office/powerpoint/2010/main" val="596009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cost effectiveness of NSOAP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15</a:t>
            </a:fld>
            <a:endParaRPr lang="en-US"/>
          </a:p>
        </p:txBody>
      </p:sp>
    </p:spTree>
    <p:extLst>
      <p:ext uri="{BB962C8B-B14F-4D97-AF65-F5344CB8AC3E}">
        <p14:creationId xmlns:p14="http://schemas.microsoft.com/office/powerpoint/2010/main" val="127017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 role of surgical care as a component of universal health coverage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16</a:t>
            </a:fld>
            <a:endParaRPr lang="en-US"/>
          </a:p>
        </p:txBody>
      </p:sp>
    </p:spTree>
    <p:extLst>
      <p:ext uri="{BB962C8B-B14F-4D97-AF65-F5344CB8AC3E}">
        <p14:creationId xmlns:p14="http://schemas.microsoft.com/office/powerpoint/2010/main" val="1797100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finally, the role that NSOAP has in providing coordination and optimization of surgical, obstetric and anesthesia care through health system strengthening which ultimately improves outcomes. The 2nd chapter of the NSOAP manual dives deeper into making a case for NSOAP for your reference and use.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17</a:t>
            </a:fld>
            <a:endParaRPr lang="en-US"/>
          </a:p>
        </p:txBody>
      </p:sp>
    </p:spTree>
    <p:extLst>
      <p:ext uri="{BB962C8B-B14F-4D97-AF65-F5344CB8AC3E}">
        <p14:creationId xmlns:p14="http://schemas.microsoft.com/office/powerpoint/2010/main" val="1662814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next step involves a thorough situational analysis to define the baseline state of surgical, obstetric, and anesthesia care.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18</a:t>
            </a:fld>
            <a:endParaRPr lang="en-US"/>
          </a:p>
        </p:txBody>
      </p:sp>
    </p:spTree>
    <p:extLst>
      <p:ext uri="{BB962C8B-B14F-4D97-AF65-F5344CB8AC3E}">
        <p14:creationId xmlns:p14="http://schemas.microsoft.com/office/powerpoint/2010/main" val="1724636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can be accomplished through on-the-ground hospital assessments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19</a:t>
            </a:fld>
            <a:endParaRPr lang="en-US"/>
          </a:p>
        </p:txBody>
      </p:sp>
    </p:spTree>
    <p:extLst>
      <p:ext uri="{BB962C8B-B14F-4D97-AF65-F5344CB8AC3E}">
        <p14:creationId xmlns:p14="http://schemas.microsoft.com/office/powerpoint/2010/main" val="138394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2015, the Lancet Commission provided a 1 page theoretical framework for NSOAP which included a few recommendations on the five domains including infrastructure, workforce, service delivery, information management and finance. Since that time, there has been a wave of NSOAPs most notably across sub-Saharan Africa, each with a slightly different process, but from these experiences a much more expanded theoretical framework and process has been established.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a:t>
            </a:fld>
            <a:endParaRPr lang="en-US"/>
          </a:p>
        </p:txBody>
      </p:sp>
    </p:spTree>
    <p:extLst>
      <p:ext uri="{BB962C8B-B14F-4D97-AF65-F5344CB8AC3E}">
        <p14:creationId xmlns:p14="http://schemas.microsoft.com/office/powerpoint/2010/main" val="458588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literature reviews</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20</a:t>
            </a:fld>
            <a:endParaRPr lang="en-US"/>
          </a:p>
        </p:txBody>
      </p:sp>
    </p:spTree>
    <p:extLst>
      <p:ext uri="{BB962C8B-B14F-4D97-AF65-F5344CB8AC3E}">
        <p14:creationId xmlns:p14="http://schemas.microsoft.com/office/powerpoint/2010/main" val="612856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analysis of established country-wide data. Dr. </a:t>
            </a:r>
            <a:r>
              <a:rPr lang="en-US" sz="1200" kern="1200" dirty="0" err="1" smtClean="0">
                <a:solidFill>
                  <a:schemeClr val="tx1"/>
                </a:solidFill>
                <a:effectLst/>
                <a:latin typeface="+mn-lt"/>
                <a:ea typeface="+mn-ea"/>
                <a:cs typeface="+mn-cs"/>
              </a:rPr>
              <a:t>Albutt</a:t>
            </a:r>
            <a:r>
              <a:rPr lang="en-US" sz="1200" kern="1200" dirty="0" smtClean="0">
                <a:solidFill>
                  <a:schemeClr val="tx1"/>
                </a:solidFill>
                <a:effectLst/>
                <a:latin typeface="+mn-lt"/>
                <a:ea typeface="+mn-ea"/>
                <a:cs typeface="+mn-cs"/>
              </a:rPr>
              <a:t> will discuss some of the baseline assessment tools to assist in this step later on</a:t>
            </a:r>
            <a:r>
              <a:rPr lang="en-US" sz="1200" kern="1200" baseline="0" dirty="0" smtClean="0">
                <a:solidFill>
                  <a:schemeClr val="tx1"/>
                </a:solidFill>
                <a:effectLst/>
                <a:latin typeface="+mn-lt"/>
                <a:ea typeface="+mn-ea"/>
                <a:cs typeface="+mn-cs"/>
              </a:rPr>
              <a:t> Followed by Prof </a:t>
            </a:r>
            <a:r>
              <a:rPr lang="en-US" sz="1200" kern="1200" baseline="0" dirty="0" err="1" smtClean="0">
                <a:solidFill>
                  <a:schemeClr val="tx1"/>
                </a:solidFill>
                <a:effectLst/>
                <a:latin typeface="+mn-lt"/>
                <a:ea typeface="+mn-ea"/>
                <a:cs typeface="+mn-cs"/>
              </a:rPr>
              <a:t>Rwamasirabo</a:t>
            </a:r>
            <a:r>
              <a:rPr lang="en-US" sz="1200" kern="1200" baseline="0" dirty="0" smtClean="0">
                <a:solidFill>
                  <a:schemeClr val="tx1"/>
                </a:solidFill>
                <a:effectLst/>
                <a:latin typeface="+mn-lt"/>
                <a:ea typeface="+mn-ea"/>
                <a:cs typeface="+mn-cs"/>
              </a:rPr>
              <a:t> from Rwanda who will describe the Rwanda process of baselining. </a:t>
            </a:r>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LCOGs recommends at least the documentation of 6 indicators for accurate assessment of a surgical system as well as country comparisons and accountability.</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21</a:t>
            </a:fld>
            <a:endParaRPr lang="en-US"/>
          </a:p>
        </p:txBody>
      </p:sp>
    </p:spTree>
    <p:extLst>
      <p:ext uri="{BB962C8B-B14F-4D97-AF65-F5344CB8AC3E}">
        <p14:creationId xmlns:p14="http://schemas.microsoft.com/office/powerpoint/2010/main" val="1927702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Baseline assessments is followed by stakeholder engagement and priority setting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22</a:t>
            </a:fld>
            <a:endParaRPr lang="en-US"/>
          </a:p>
        </p:txBody>
      </p:sp>
    </p:spTree>
    <p:extLst>
      <p:ext uri="{BB962C8B-B14F-4D97-AF65-F5344CB8AC3E}">
        <p14:creationId xmlns:p14="http://schemas.microsoft.com/office/powerpoint/2010/main" val="1532618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 unique to the NSOAP process, is the encouragement for a broad group of stakeholders including clinical providers, professional and civil societies, academic institutions, funders, and implementers. Each stakeholder brings a unique set of expertise to aide in priority setting discussions.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23</a:t>
            </a:fld>
            <a:endParaRPr lang="en-US"/>
          </a:p>
        </p:txBody>
      </p:sp>
    </p:spTree>
    <p:extLst>
      <p:ext uri="{BB962C8B-B14F-4D97-AF65-F5344CB8AC3E}">
        <p14:creationId xmlns:p14="http://schemas.microsoft.com/office/powerpoint/2010/main" val="465048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stakeholder analysis prior to these meetings can assist with identifying power dynamics and how to mitigate them. Dr. Citron and Dr.</a:t>
            </a:r>
            <a:r>
              <a:rPr lang="en-US" sz="1200" kern="1200" baseline="0" dirty="0" smtClean="0">
                <a:solidFill>
                  <a:schemeClr val="tx1"/>
                </a:solidFill>
                <a:effectLst/>
                <a:latin typeface="+mn-lt"/>
                <a:ea typeface="+mn-ea"/>
                <a:cs typeface="+mn-cs"/>
              </a:rPr>
              <a:t> Sarah from Tanzania will discuss in greater detail stakeholder engagement.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24</a:t>
            </a:fld>
            <a:endParaRPr lang="en-US"/>
          </a:p>
        </p:txBody>
      </p:sp>
    </p:spTree>
    <p:extLst>
      <p:ext uri="{BB962C8B-B14F-4D97-AF65-F5344CB8AC3E}">
        <p14:creationId xmlns:p14="http://schemas.microsoft.com/office/powerpoint/2010/main" val="1782135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for priority setting, the stakeholders can be divided into the expanded 6 major domains of NSOAP which align with the 6 building blocks of a health system, which include infrastructure, service delivery, workforce, information management,</a:t>
            </a:r>
            <a:r>
              <a:rPr lang="en-US" sz="1200" kern="1200" baseline="0" dirty="0" smtClean="0">
                <a:solidFill>
                  <a:schemeClr val="tx1"/>
                </a:solidFill>
                <a:effectLst/>
                <a:latin typeface="+mn-lt"/>
                <a:ea typeface="+mn-ea"/>
                <a:cs typeface="+mn-cs"/>
              </a:rPr>
              <a:t> finance </a:t>
            </a:r>
            <a:r>
              <a:rPr lang="en-US" sz="1200" kern="1200" dirty="0" smtClean="0">
                <a:solidFill>
                  <a:schemeClr val="tx1"/>
                </a:solidFill>
                <a:effectLst/>
                <a:latin typeface="+mn-lt"/>
                <a:ea typeface="+mn-ea"/>
                <a:cs typeface="+mn-cs"/>
              </a:rPr>
              <a:t>and governance. </a:t>
            </a:r>
            <a:r>
              <a:rPr lang="en-US" sz="1200" i="1" kern="1200" dirty="0" smtClean="0">
                <a:solidFill>
                  <a:schemeClr val="tx1"/>
                </a:solidFill>
                <a:effectLst/>
                <a:latin typeface="+mn-lt"/>
                <a:ea typeface="+mn-ea"/>
                <a:cs typeface="+mn-cs"/>
              </a:rPr>
              <a:t>(next)</a:t>
            </a:r>
            <a:r>
              <a:rPr lang="en-US" sz="1200" kern="1200" dirty="0" smtClean="0">
                <a:solidFill>
                  <a:schemeClr val="tx1"/>
                </a:solidFill>
                <a:effectLst/>
                <a:latin typeface="+mn-lt"/>
                <a:ea typeface="+mn-ea"/>
                <a:cs typeface="+mn-cs"/>
              </a:rPr>
              <a:t> Each group then discusses the situational analysis, sets priorities, develops an M&amp;E plan as well as governance strategy for that domain </a:t>
            </a:r>
            <a:r>
              <a:rPr lang="en-US" sz="1200" i="1" kern="1200" dirty="0" smtClean="0">
                <a:solidFill>
                  <a:schemeClr val="tx1"/>
                </a:solidFill>
                <a:effectLst/>
                <a:latin typeface="+mn-lt"/>
                <a:ea typeface="+mn-ea"/>
                <a:cs typeface="+mn-cs"/>
              </a:rPr>
              <a:t>(next)</a:t>
            </a:r>
            <a:r>
              <a:rPr lang="en-US" sz="1200" kern="1200" dirty="0" smtClean="0">
                <a:solidFill>
                  <a:schemeClr val="tx1"/>
                </a:solidFill>
                <a:effectLst/>
                <a:latin typeface="+mn-lt"/>
                <a:ea typeface="+mn-ea"/>
                <a:cs typeface="+mn-cs"/>
              </a:rPr>
              <a:t> The output from these meetings becomes the essence of the NSOAP draft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25</a:t>
            </a:fld>
            <a:endParaRPr lang="en-US"/>
          </a:p>
        </p:txBody>
      </p:sp>
    </p:spTree>
    <p:extLst>
      <p:ext uri="{BB962C8B-B14F-4D97-AF65-F5344CB8AC3E}">
        <p14:creationId xmlns:p14="http://schemas.microsoft.com/office/powerpoint/2010/main" val="840201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domain covers a wide breadth of topics pertinent to health system strengthening. For </a:t>
            </a:r>
            <a:r>
              <a:rPr lang="en-US" sz="1200" b="1" kern="1200" dirty="0" smtClean="0">
                <a:solidFill>
                  <a:schemeClr val="tx1"/>
                </a:solidFill>
                <a:effectLst/>
                <a:latin typeface="+mn-lt"/>
                <a:ea typeface="+mn-ea"/>
                <a:cs typeface="+mn-cs"/>
              </a:rPr>
              <a:t>infrastructure</a:t>
            </a:r>
            <a:r>
              <a:rPr lang="en-US" sz="1200" kern="1200" dirty="0" smtClean="0">
                <a:solidFill>
                  <a:schemeClr val="tx1"/>
                </a:solidFill>
                <a:effectLst/>
                <a:latin typeface="+mn-lt"/>
                <a:ea typeface="+mn-ea"/>
                <a:cs typeface="+mn-cs"/>
              </a:rPr>
              <a:t>, this includes discussion of facilities number and distribution, equipment and management, blood products, supply chain. Under </a:t>
            </a:r>
            <a:r>
              <a:rPr lang="en-US" sz="1200" b="1" kern="1200" dirty="0" smtClean="0">
                <a:solidFill>
                  <a:schemeClr val="tx1"/>
                </a:solidFill>
                <a:effectLst/>
                <a:latin typeface="+mn-lt"/>
                <a:ea typeface="+mn-ea"/>
                <a:cs typeface="+mn-cs"/>
              </a:rPr>
              <a:t>service delivery</a:t>
            </a:r>
            <a:r>
              <a:rPr lang="en-US" sz="1200" kern="1200" dirty="0" smtClean="0">
                <a:solidFill>
                  <a:schemeClr val="tx1"/>
                </a:solidFill>
                <a:effectLst/>
                <a:latin typeface="+mn-lt"/>
                <a:ea typeface="+mn-ea"/>
                <a:cs typeface="+mn-cs"/>
              </a:rPr>
              <a:t>, the establishment of standard procedure lists for different levels of facilities, perioperative services, and referral system improvement. </a:t>
            </a:r>
            <a:r>
              <a:rPr lang="en-US" sz="1200" b="1" kern="1200" dirty="0" smtClean="0">
                <a:solidFill>
                  <a:schemeClr val="tx1"/>
                </a:solidFill>
                <a:effectLst/>
                <a:latin typeface="+mn-lt"/>
                <a:ea typeface="+mn-ea"/>
                <a:cs typeface="+mn-cs"/>
              </a:rPr>
              <a:t>Workforce</a:t>
            </a:r>
            <a:r>
              <a:rPr lang="en-US" sz="1200" kern="1200" dirty="0" smtClean="0">
                <a:solidFill>
                  <a:schemeClr val="tx1"/>
                </a:solidFill>
                <a:effectLst/>
                <a:latin typeface="+mn-lt"/>
                <a:ea typeface="+mn-ea"/>
                <a:cs typeface="+mn-cs"/>
              </a:rPr>
              <a:t> discusses the distribution and number of providers as well as the current training strategy, subspecialty expansion, and possibly general physician training for certain procedures. </a:t>
            </a:r>
            <a:r>
              <a:rPr lang="en-US" sz="1200" b="1" kern="1200" dirty="0" smtClean="0">
                <a:solidFill>
                  <a:schemeClr val="tx1"/>
                </a:solidFill>
                <a:effectLst/>
                <a:latin typeface="+mn-lt"/>
                <a:ea typeface="+mn-ea"/>
                <a:cs typeface="+mn-cs"/>
              </a:rPr>
              <a:t>Information management</a:t>
            </a:r>
            <a:r>
              <a:rPr lang="en-US" sz="1200" kern="1200" dirty="0" smtClean="0">
                <a:solidFill>
                  <a:schemeClr val="tx1"/>
                </a:solidFill>
                <a:effectLst/>
                <a:latin typeface="+mn-lt"/>
                <a:ea typeface="+mn-ea"/>
                <a:cs typeface="+mn-cs"/>
              </a:rPr>
              <a:t> focuses on data quality and management. </a:t>
            </a:r>
            <a:r>
              <a:rPr lang="en-US" sz="1200" b="1" kern="1200" dirty="0" smtClean="0">
                <a:solidFill>
                  <a:schemeClr val="tx1"/>
                </a:solidFill>
                <a:effectLst/>
                <a:latin typeface="+mn-lt"/>
                <a:ea typeface="+mn-ea"/>
                <a:cs typeface="+mn-cs"/>
              </a:rPr>
              <a:t>Finance</a:t>
            </a:r>
            <a:r>
              <a:rPr lang="en-US" sz="1200" kern="1200" dirty="0" smtClean="0">
                <a:solidFill>
                  <a:schemeClr val="tx1"/>
                </a:solidFill>
                <a:effectLst/>
                <a:latin typeface="+mn-lt"/>
                <a:ea typeface="+mn-ea"/>
                <a:cs typeface="+mn-cs"/>
              </a:rPr>
              <a:t>, includes the current state of universal health coverage and specifics on budget allocation to surgical,</a:t>
            </a:r>
            <a:r>
              <a:rPr lang="en-US" sz="1200" kern="1200" baseline="0" dirty="0" smtClean="0">
                <a:solidFill>
                  <a:schemeClr val="tx1"/>
                </a:solidFill>
                <a:effectLst/>
                <a:latin typeface="+mn-lt"/>
                <a:ea typeface="+mn-ea"/>
                <a:cs typeface="+mn-cs"/>
              </a:rPr>
              <a:t> anesthesia and obstetric </a:t>
            </a:r>
            <a:r>
              <a:rPr lang="en-US" sz="1200" kern="1200" dirty="0" smtClean="0">
                <a:solidFill>
                  <a:schemeClr val="tx1"/>
                </a:solidFill>
                <a:effectLst/>
                <a:latin typeface="+mn-lt"/>
                <a:ea typeface="+mn-ea"/>
                <a:cs typeface="+mn-cs"/>
              </a:rPr>
              <a:t>services. And finally </a:t>
            </a:r>
            <a:r>
              <a:rPr lang="en-US" sz="1200" b="1" kern="1200" dirty="0" smtClean="0">
                <a:solidFill>
                  <a:schemeClr val="tx1"/>
                </a:solidFill>
                <a:effectLst/>
                <a:latin typeface="+mn-lt"/>
                <a:ea typeface="+mn-ea"/>
                <a:cs typeface="+mn-cs"/>
              </a:rPr>
              <a:t>governance</a:t>
            </a:r>
            <a:r>
              <a:rPr lang="en-US" sz="1200" kern="1200" dirty="0" smtClean="0">
                <a:solidFill>
                  <a:schemeClr val="tx1"/>
                </a:solidFill>
                <a:effectLst/>
                <a:latin typeface="+mn-lt"/>
                <a:ea typeface="+mn-ea"/>
                <a:cs typeface="+mn-cs"/>
              </a:rPr>
              <a:t>, establishes the coordination of efforts and responsibility and accountability needed for implementation.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26</a:t>
            </a:fld>
            <a:endParaRPr lang="en-US"/>
          </a:p>
        </p:txBody>
      </p:sp>
    </p:spTree>
    <p:extLst>
      <p:ext uri="{BB962C8B-B14F-4D97-AF65-F5344CB8AC3E}">
        <p14:creationId xmlns:p14="http://schemas.microsoft.com/office/powerpoint/2010/main" val="80889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guide these discussions, a "Discussion Framework" has been created for each domain. As an example, for infrastructure, when looking at specifically the number and distribution of surgical facilities, </a:t>
            </a:r>
            <a:r>
              <a:rPr lang="en-US" sz="1200" i="1" kern="1200" dirty="0" smtClean="0">
                <a:solidFill>
                  <a:schemeClr val="tx1"/>
                </a:solidFill>
                <a:effectLst/>
                <a:latin typeface="+mn-lt"/>
                <a:ea typeface="+mn-ea"/>
                <a:cs typeface="+mn-cs"/>
              </a:rPr>
              <a:t>(next)</a:t>
            </a:r>
            <a:r>
              <a:rPr lang="en-US" sz="1200" kern="1200" dirty="0" smtClean="0">
                <a:solidFill>
                  <a:schemeClr val="tx1"/>
                </a:solidFill>
                <a:effectLst/>
                <a:latin typeface="+mn-lt"/>
                <a:ea typeface="+mn-ea"/>
                <a:cs typeface="+mn-cs"/>
              </a:rPr>
              <a:t> the discussion framework walks through the current baseline situation, </a:t>
            </a:r>
            <a:r>
              <a:rPr lang="en-US" sz="1200" i="1" kern="1200" dirty="0" smtClean="0">
                <a:solidFill>
                  <a:schemeClr val="tx1"/>
                </a:solidFill>
                <a:effectLst/>
                <a:latin typeface="+mn-lt"/>
                <a:ea typeface="+mn-ea"/>
                <a:cs typeface="+mn-cs"/>
              </a:rPr>
              <a:t>(next)</a:t>
            </a:r>
            <a:r>
              <a:rPr lang="en-US" sz="1200" kern="1200" dirty="0" smtClean="0">
                <a:solidFill>
                  <a:schemeClr val="tx1"/>
                </a:solidFill>
                <a:effectLst/>
                <a:latin typeface="+mn-lt"/>
                <a:ea typeface="+mn-ea"/>
                <a:cs typeface="+mn-cs"/>
              </a:rPr>
              <a:t> challenges and proposed solutions, </a:t>
            </a:r>
            <a:r>
              <a:rPr lang="en-US" sz="1200" i="1" kern="1200" dirty="0" smtClean="0">
                <a:solidFill>
                  <a:schemeClr val="tx1"/>
                </a:solidFill>
                <a:effectLst/>
                <a:latin typeface="+mn-lt"/>
                <a:ea typeface="+mn-ea"/>
                <a:cs typeface="+mn-cs"/>
              </a:rPr>
              <a:t>(next)</a:t>
            </a:r>
            <a:r>
              <a:rPr lang="en-US" sz="1200" kern="1200" dirty="0" smtClean="0">
                <a:solidFill>
                  <a:schemeClr val="tx1"/>
                </a:solidFill>
                <a:effectLst/>
                <a:latin typeface="+mn-lt"/>
                <a:ea typeface="+mn-ea"/>
                <a:cs typeface="+mn-cs"/>
              </a:rPr>
              <a:t> set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targets for the coming years, </a:t>
            </a:r>
            <a:r>
              <a:rPr lang="en-US" sz="1200" i="1" kern="1200" dirty="0" smtClean="0">
                <a:solidFill>
                  <a:schemeClr val="tx1"/>
                </a:solidFill>
                <a:effectLst/>
                <a:latin typeface="+mn-lt"/>
                <a:ea typeface="+mn-ea"/>
                <a:cs typeface="+mn-cs"/>
              </a:rPr>
              <a:t>(next)</a:t>
            </a:r>
            <a:r>
              <a:rPr lang="en-US" sz="1200" kern="1200" dirty="0" smtClean="0">
                <a:solidFill>
                  <a:schemeClr val="tx1"/>
                </a:solidFill>
                <a:effectLst/>
                <a:latin typeface="+mn-lt"/>
                <a:ea typeface="+mn-ea"/>
                <a:cs typeface="+mn-cs"/>
              </a:rPr>
              <a:t> and a monitoring and evaluation plan.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27</a:t>
            </a:fld>
            <a:endParaRPr lang="en-US"/>
          </a:p>
        </p:txBody>
      </p:sp>
    </p:spTree>
    <p:extLst>
      <p:ext uri="{BB962C8B-B14F-4D97-AF65-F5344CB8AC3E}">
        <p14:creationId xmlns:p14="http://schemas.microsoft.com/office/powerpoint/2010/main" val="72415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Regarding implementation strategies, there is already a significant amount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guidelines, recommendations and successful projects found within the literature, and we have tried to compile and organize these by domain to further support these discussions and</a:t>
            </a:r>
            <a:r>
              <a:rPr lang="en-US" sz="1200" kern="1200" baseline="0" dirty="0" smtClean="0">
                <a:solidFill>
                  <a:schemeClr val="tx1"/>
                </a:solidFill>
                <a:effectLst/>
                <a:latin typeface="+mn-lt"/>
                <a:ea typeface="+mn-ea"/>
                <a:cs typeface="+mn-cs"/>
              </a:rPr>
              <a:t> adoption </a:t>
            </a:r>
            <a:r>
              <a:rPr lang="en-US" sz="1200" kern="1200" dirty="0" smtClean="0">
                <a:solidFill>
                  <a:schemeClr val="tx1"/>
                </a:solidFill>
                <a:effectLst/>
                <a:latin typeface="+mn-lt"/>
                <a:ea typeface="+mn-ea"/>
                <a:cs typeface="+mn-cs"/>
              </a:rPr>
              <a:t>for the given context. So</a:t>
            </a:r>
            <a:r>
              <a:rPr lang="en-US" sz="1200" kern="1200" baseline="0" dirty="0" smtClean="0">
                <a:solidFill>
                  <a:schemeClr val="tx1"/>
                </a:solidFill>
                <a:effectLst/>
                <a:latin typeface="+mn-lt"/>
                <a:ea typeface="+mn-ea"/>
                <a:cs typeface="+mn-cs"/>
              </a:rPr>
              <a:t> for </a:t>
            </a:r>
            <a:r>
              <a:rPr lang="en-US" sz="1200" kern="1200" dirty="0" smtClean="0">
                <a:solidFill>
                  <a:schemeClr val="tx1"/>
                </a:solidFill>
                <a:effectLst/>
                <a:latin typeface="+mn-lt"/>
                <a:ea typeface="+mn-ea"/>
                <a:cs typeface="+mn-cs"/>
              </a:rPr>
              <a:t>under infrastructure, in line with some of the more common obstacles in this domain, we have created these</a:t>
            </a:r>
            <a:r>
              <a:rPr lang="en-US" sz="1200" kern="1200" baseline="0" dirty="0" smtClean="0">
                <a:solidFill>
                  <a:schemeClr val="tx1"/>
                </a:solidFill>
                <a:effectLst/>
                <a:latin typeface="+mn-lt"/>
                <a:ea typeface="+mn-ea"/>
                <a:cs typeface="+mn-cs"/>
              </a:rPr>
              <a:t> strategy documents for </a:t>
            </a:r>
            <a:r>
              <a:rPr lang="en-US" sz="1200" kern="1200" dirty="0" smtClean="0">
                <a:solidFill>
                  <a:schemeClr val="tx1"/>
                </a:solidFill>
                <a:effectLst/>
                <a:latin typeface="+mn-lt"/>
                <a:ea typeface="+mn-ea"/>
                <a:cs typeface="+mn-cs"/>
              </a:rPr>
              <a:t> OR equipment, equipment maintenance, supply chain, and basic utilities.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28</a:t>
            </a:fld>
            <a:endParaRPr lang="en-US"/>
          </a:p>
        </p:txBody>
      </p:sp>
    </p:spTree>
    <p:extLst>
      <p:ext uri="{BB962C8B-B14F-4D97-AF65-F5344CB8AC3E}">
        <p14:creationId xmlns:p14="http://schemas.microsoft.com/office/powerpoint/2010/main" val="2972541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For workforce, we</a:t>
            </a:r>
            <a:r>
              <a:rPr lang="en-US" sz="1200" kern="1200" baseline="0" dirty="0" smtClean="0">
                <a:solidFill>
                  <a:schemeClr val="tx1"/>
                </a:solidFill>
                <a:effectLst/>
                <a:latin typeface="+mn-lt"/>
                <a:ea typeface="+mn-ea"/>
                <a:cs typeface="+mn-cs"/>
              </a:rPr>
              <a:t> have </a:t>
            </a:r>
            <a:r>
              <a:rPr lang="en-US" sz="1200" kern="1200" dirty="0" smtClean="0">
                <a:solidFill>
                  <a:schemeClr val="tx1"/>
                </a:solidFill>
                <a:effectLst/>
                <a:latin typeface="+mn-lt"/>
                <a:ea typeface="+mn-ea"/>
                <a:cs typeface="+mn-cs"/>
              </a:rPr>
              <a:t>distribution and retention of providers, skill acquisition, and hospital management.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29</a:t>
            </a:fld>
            <a:endParaRPr lang="en-US"/>
          </a:p>
        </p:txBody>
      </p:sp>
    </p:spTree>
    <p:extLst>
      <p:ext uri="{BB962C8B-B14F-4D97-AF65-F5344CB8AC3E}">
        <p14:creationId xmlns:p14="http://schemas.microsoft.com/office/powerpoint/2010/main" val="2271213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2015, the Lancet Commission provided a 1 page theoretical framework for NSOAP which included a few recommendations on the five domains including infrastructure, workforce, service delivery, information management and finance. Since that time, there has been a wave of NSOAPs most notably across sub-Saharan Africa, each with a slightly different process, but from these experiences a much more expanded theoretical framework and process has been established.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a:t>
            </a:fld>
            <a:endParaRPr lang="en-US"/>
          </a:p>
        </p:txBody>
      </p:sp>
    </p:spTree>
    <p:extLst>
      <p:ext uri="{BB962C8B-B14F-4D97-AF65-F5344CB8AC3E}">
        <p14:creationId xmlns:p14="http://schemas.microsoft.com/office/powerpoint/2010/main" val="957769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Under service delivery strategies to improve referral systems, prehospital transport, quality checklists and critical care initiatives.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30</a:t>
            </a:fld>
            <a:endParaRPr lang="en-US"/>
          </a:p>
        </p:txBody>
      </p:sp>
    </p:spTree>
    <p:extLst>
      <p:ext uri="{BB962C8B-B14F-4D97-AF65-F5344CB8AC3E}">
        <p14:creationId xmlns:p14="http://schemas.microsoft.com/office/powerpoint/2010/main" val="1235144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finally successful information management systems and continued medical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education programs.</a:t>
            </a:r>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31</a:t>
            </a:fld>
            <a:endParaRPr lang="en-US"/>
          </a:p>
        </p:txBody>
      </p:sp>
    </p:spTree>
    <p:extLst>
      <p:ext uri="{BB962C8B-B14F-4D97-AF65-F5344CB8AC3E}">
        <p14:creationId xmlns:p14="http://schemas.microsoft.com/office/powerpoint/2010/main" val="256035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Following these discussions, the next step is drafting and validation.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32</a:t>
            </a:fld>
            <a:endParaRPr lang="en-US"/>
          </a:p>
        </p:txBody>
      </p:sp>
    </p:spTree>
    <p:extLst>
      <p:ext uri="{BB962C8B-B14F-4D97-AF65-F5344CB8AC3E}">
        <p14:creationId xmlns:p14="http://schemas.microsoft.com/office/powerpoint/2010/main" val="2137211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compilation and prioritization of the committee discussions is written and utilized as the first draft. Early involvement of policy writers is important in order to facilitate ease of inclusion into the national health plans. Drafting should include identification of the gaps and challenges from the baselining situation analysis, the goals to be achieved by the NSOAP, and the proposed solutions and activities to each of these goals. Desmond will discuss in greater details more pearls for this step followed by Dr. </a:t>
            </a:r>
            <a:r>
              <a:rPr lang="en-US" sz="1200" kern="1200" dirty="0" err="1" smtClean="0">
                <a:solidFill>
                  <a:schemeClr val="tx1"/>
                </a:solidFill>
                <a:effectLst/>
                <a:latin typeface="+mn-lt"/>
                <a:ea typeface="+mn-ea"/>
                <a:cs typeface="+mn-cs"/>
              </a:rPr>
              <a:t>Nthele</a:t>
            </a:r>
            <a:r>
              <a:rPr lang="en-US" sz="1200" kern="1200" dirty="0" smtClean="0">
                <a:solidFill>
                  <a:schemeClr val="tx1"/>
                </a:solidFill>
                <a:effectLst/>
                <a:latin typeface="+mn-lt"/>
                <a:ea typeface="+mn-ea"/>
                <a:cs typeface="+mn-cs"/>
              </a:rPr>
              <a:t> from Zambia who will describe the process Zambia went through in drafting and costing their NSOAP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33</a:t>
            </a:fld>
            <a:endParaRPr lang="en-US"/>
          </a:p>
        </p:txBody>
      </p:sp>
    </p:spTree>
    <p:extLst>
      <p:ext uri="{BB962C8B-B14F-4D97-AF65-F5344CB8AC3E}">
        <p14:creationId xmlns:p14="http://schemas.microsoft.com/office/powerpoint/2010/main" val="1800334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the draft is complete, it can be reviewed by the broad group of stakeholders for further clarification, prioritization and strategizing.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34</a:t>
            </a:fld>
            <a:endParaRPr lang="en-US"/>
          </a:p>
        </p:txBody>
      </p:sp>
    </p:spTree>
    <p:extLst>
      <p:ext uri="{BB962C8B-B14F-4D97-AF65-F5344CB8AC3E}">
        <p14:creationId xmlns:p14="http://schemas.microsoft.com/office/powerpoint/2010/main" val="1737750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part of the committee meeting</a:t>
            </a:r>
            <a:r>
              <a:rPr lang="en-US" sz="1200" kern="1200" baseline="0" dirty="0" smtClean="0">
                <a:solidFill>
                  <a:schemeClr val="tx1"/>
                </a:solidFill>
                <a:effectLst/>
                <a:latin typeface="+mn-lt"/>
                <a:ea typeface="+mn-ea"/>
                <a:cs typeface="+mn-cs"/>
              </a:rPr>
              <a:t> discussions</a:t>
            </a:r>
            <a:r>
              <a:rPr lang="en-US" sz="1200" kern="1200" dirty="0" smtClean="0">
                <a:solidFill>
                  <a:schemeClr val="tx1"/>
                </a:solidFill>
                <a:effectLst/>
                <a:latin typeface="+mn-lt"/>
                <a:ea typeface="+mn-ea"/>
                <a:cs typeface="+mn-cs"/>
              </a:rPr>
              <a:t> and the first draft, there should be a focus on a well flushed out monitoring and evaluation strategy.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35</a:t>
            </a:fld>
            <a:endParaRPr lang="en-US"/>
          </a:p>
        </p:txBody>
      </p:sp>
    </p:spTree>
    <p:extLst>
      <p:ext uri="{BB962C8B-B14F-4D97-AF65-F5344CB8AC3E}">
        <p14:creationId xmlns:p14="http://schemas.microsoft.com/office/powerpoint/2010/main" val="563917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prior NSOAP work creates a framework to guide the operational planning and management strategy for M&amp;E. M&amp;E is crucial to show progress and improvement, as well as cost-effectiveness of the plan. M&amp;E can also highlight the activities or initiatives that are struggling, that may need more support and attention.  Ethiopia’s plan has a brilliant M&amp;E as well as governance structure which we will hear more about tomorrow.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36</a:t>
            </a:fld>
            <a:endParaRPr lang="en-US"/>
          </a:p>
        </p:txBody>
      </p:sp>
    </p:spTree>
    <p:extLst>
      <p:ext uri="{BB962C8B-B14F-4D97-AF65-F5344CB8AC3E}">
        <p14:creationId xmlns:p14="http://schemas.microsoft.com/office/powerpoint/2010/main" val="3320432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the draft is complete, and all activities agreed upon the plan must be costed.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37</a:t>
            </a:fld>
            <a:endParaRPr lang="en-US"/>
          </a:p>
        </p:txBody>
      </p:sp>
    </p:spTree>
    <p:extLst>
      <p:ext uri="{BB962C8B-B14F-4D97-AF65-F5344CB8AC3E}">
        <p14:creationId xmlns:p14="http://schemas.microsoft.com/office/powerpoint/2010/main" val="945867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steps involved in costing include assembly of available costing information, defining the cost objects and quantities required, determining the cost base, and finally attributing cost to the cost objects. This should obviously be done within the Ministry of Finance to align with the current budget scheme and for the appropriate allocation of funds.  A strategic and thoughtful costed plan will also aide in discussions with funding bodies, implementation partners, and create more aid advocacy and appropriate utilization. Tomorrow there will be in-depth discussions on different financing mechanisms and resources to address this topic.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38</a:t>
            </a:fld>
            <a:endParaRPr lang="en-US"/>
          </a:p>
        </p:txBody>
      </p:sp>
    </p:spTree>
    <p:extLst>
      <p:ext uri="{BB962C8B-B14F-4D97-AF65-F5344CB8AC3E}">
        <p14:creationId xmlns:p14="http://schemas.microsoft.com/office/powerpoint/2010/main" val="2296683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there</a:t>
            </a:r>
            <a:r>
              <a:rPr lang="en-US" sz="1200" kern="1200" baseline="0" dirty="0" smtClean="0">
                <a:solidFill>
                  <a:schemeClr val="tx1"/>
                </a:solidFill>
                <a:effectLst/>
                <a:latin typeface="+mn-lt"/>
                <a:ea typeface="+mn-ea"/>
                <a:cs typeface="+mn-cs"/>
              </a:rPr>
              <a:t> needs to</a:t>
            </a:r>
            <a:r>
              <a:rPr lang="en-US" sz="1200" kern="1200" dirty="0" smtClean="0">
                <a:solidFill>
                  <a:schemeClr val="tx1"/>
                </a:solidFill>
                <a:effectLst/>
                <a:latin typeface="+mn-lt"/>
                <a:ea typeface="+mn-ea"/>
                <a:cs typeface="+mn-cs"/>
              </a:rPr>
              <a:t> be thought and attention to how the plan will be governed and implemented.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39</a:t>
            </a:fld>
            <a:endParaRPr lang="en-US"/>
          </a:p>
        </p:txBody>
      </p:sp>
    </p:spTree>
    <p:extLst>
      <p:ext uri="{BB962C8B-B14F-4D97-AF65-F5344CB8AC3E}">
        <p14:creationId xmlns:p14="http://schemas.microsoft.com/office/powerpoint/2010/main" val="19365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2015, the Lancet Commission provided a 1 page theoretical framework for NSOAP which included a few recommendations on the five domains including infrastructure, workforce, service delivery, information management and finance. Since that time, there has been a wave of NSOAPs most notably across sub-Saharan Africa, each with a slightly different process, but from these experiences a much more expanded theoretical framework and process has been established.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4</a:t>
            </a:fld>
            <a:endParaRPr lang="en-US"/>
          </a:p>
        </p:txBody>
      </p:sp>
    </p:spTree>
    <p:extLst>
      <p:ext uri="{BB962C8B-B14F-4D97-AF65-F5344CB8AC3E}">
        <p14:creationId xmlns:p14="http://schemas.microsoft.com/office/powerpoint/2010/main" val="1091431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all are more than aware, Governance involves understanding the organizational structure and mechanisms needed to achieve the objectives laid out in the NSOAP. It provides roles and responsibility to stakeholders and establishes accountability. The governance of NSOAP again should parallel that of the national health strategic plan and be intertwined to the governance strategy already in place.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40</a:t>
            </a:fld>
            <a:endParaRPr lang="en-US"/>
          </a:p>
        </p:txBody>
      </p:sp>
    </p:spTree>
    <p:extLst>
      <p:ext uri="{BB962C8B-B14F-4D97-AF65-F5344CB8AC3E}">
        <p14:creationId xmlns:p14="http://schemas.microsoft.com/office/powerpoint/2010/main" val="704389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also needs to be a decision in regards to where within the MOH the NSOAP will sit, and further, consideration for full time staff members dedicated to NSOAP for successful implementation. Establishing a clear chain of responsibility from the facility level through the district and regional levels to the Ministry of Health will be required to ensure successful and accountable implementation. Strategies must be in place such that the responsible actors at each of these levels can have access to the necessary monitoring and evaluation data to guide decision making.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41</a:t>
            </a:fld>
            <a:endParaRPr lang="en-US"/>
          </a:p>
        </p:txBody>
      </p:sp>
    </p:spTree>
    <p:extLst>
      <p:ext uri="{BB962C8B-B14F-4D97-AF65-F5344CB8AC3E}">
        <p14:creationId xmlns:p14="http://schemas.microsoft.com/office/powerpoint/2010/main" val="91362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exact process of implementation is yet to be determined</a:t>
            </a:r>
            <a:r>
              <a:rPr lang="en-US" sz="1200" kern="1200" baseline="0" dirty="0" smtClean="0">
                <a:solidFill>
                  <a:schemeClr val="tx1"/>
                </a:solidFill>
                <a:effectLst/>
                <a:latin typeface="+mn-lt"/>
                <a:ea typeface="+mn-ea"/>
                <a:cs typeface="+mn-cs"/>
              </a:rPr>
              <a:t> but</a:t>
            </a:r>
            <a:r>
              <a:rPr lang="en-US" sz="1200" kern="1200" dirty="0" smtClean="0">
                <a:solidFill>
                  <a:schemeClr val="tx1"/>
                </a:solidFill>
                <a:effectLst/>
                <a:latin typeface="+mn-lt"/>
                <a:ea typeface="+mn-ea"/>
                <a:cs typeface="+mn-cs"/>
              </a:rPr>
              <a:t> Ethiopia and Zambia to name a few are paving the way. The magnitude of the health system building detailed within these plans will require an “all hands-on deck” approach with commitments from a breath of stakeholders including MOH, providers, funding</a:t>
            </a:r>
            <a:r>
              <a:rPr lang="en-US" sz="1200" kern="1200" baseline="0" dirty="0" smtClean="0">
                <a:solidFill>
                  <a:schemeClr val="tx1"/>
                </a:solidFill>
                <a:effectLst/>
                <a:latin typeface="+mn-lt"/>
                <a:ea typeface="+mn-ea"/>
                <a:cs typeface="+mn-cs"/>
              </a:rPr>
              <a:t> bodies, private and public sector and industry</a:t>
            </a:r>
            <a:r>
              <a:rPr lang="en-US" sz="1200" kern="1200" dirty="0" smtClean="0">
                <a:solidFill>
                  <a:schemeClr val="tx1"/>
                </a:solidFill>
                <a:effectLst/>
                <a:latin typeface="+mn-lt"/>
                <a:ea typeface="+mn-ea"/>
                <a:cs typeface="+mn-cs"/>
              </a:rPr>
              <a:t>.</a:t>
            </a:r>
            <a:r>
              <a:rPr lang="en-US" dirty="0" smtClean="0">
                <a:effectLst/>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BA4E54-A7FA-C34E-85B0-D8B316414556}" type="slidenum">
              <a:rPr lang="en-US" smtClean="0"/>
              <a:t>42</a:t>
            </a:fld>
            <a:endParaRPr lang="en-US"/>
          </a:p>
        </p:txBody>
      </p:sp>
    </p:spTree>
    <p:extLst>
      <p:ext uri="{BB962C8B-B14F-4D97-AF65-F5344CB8AC3E}">
        <p14:creationId xmlns:p14="http://schemas.microsoft.com/office/powerpoint/2010/main" val="325324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more plans are successfully created, it will be important for these plans to be shared at both the local and international level</a:t>
            </a:r>
            <a:r>
              <a:rPr lang="en-US" sz="1200" i="1" kern="1200" dirty="0" smtClean="0">
                <a:solidFill>
                  <a:schemeClr val="tx1"/>
                </a:solidFill>
                <a:effectLst/>
                <a:latin typeface="+mn-lt"/>
                <a:ea typeface="+mn-ea"/>
                <a:cs typeface="+mn-cs"/>
              </a:rPr>
              <a:t>. (next)</a:t>
            </a:r>
          </a:p>
          <a:p>
            <a:r>
              <a:rPr lang="en-US" sz="1200" kern="1200" dirty="0" smtClean="0">
                <a:solidFill>
                  <a:schemeClr val="tx1"/>
                </a:solidFill>
                <a:effectLst/>
                <a:latin typeface="+mn-lt"/>
                <a:ea typeface="+mn-ea"/>
                <a:cs typeface="+mn-cs"/>
              </a:rPr>
              <a:t>At </a:t>
            </a:r>
            <a:r>
              <a:rPr lang="en-US" sz="1200" kern="1200" dirty="0" smtClean="0">
                <a:solidFill>
                  <a:schemeClr val="tx1"/>
                </a:solidFill>
                <a:effectLst/>
                <a:latin typeface="+mn-lt"/>
                <a:ea typeface="+mn-ea"/>
                <a:cs typeface="+mn-cs"/>
              </a:rPr>
              <a:t>the local level, this includes distribution within both the public and private health sector, medical academic institutions and within the community so that the strategic framework set forth by the NSOAP is unified in thought and execution. </a:t>
            </a: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t>
            </a:r>
            <a:r>
              <a:rPr lang="en-US" sz="1200" kern="1200" dirty="0" smtClean="0">
                <a:solidFill>
                  <a:schemeClr val="tx1"/>
                </a:solidFill>
                <a:effectLst/>
                <a:latin typeface="+mn-lt"/>
                <a:ea typeface="+mn-ea"/>
                <a:cs typeface="+mn-cs"/>
              </a:rPr>
              <a:t>the international level, these plans can help guide other countries and spur conversation on common barriers and possible solutions. </a:t>
            </a:r>
          </a:p>
          <a:p>
            <a:r>
              <a:rPr lang="en-US" sz="1200" kern="1200" dirty="0" smtClean="0">
                <a:solidFill>
                  <a:schemeClr val="tx1"/>
                </a:solidFill>
                <a:effectLst/>
                <a:latin typeface="+mn-lt"/>
                <a:ea typeface="+mn-ea"/>
                <a:cs typeface="+mn-cs"/>
              </a:rPr>
              <a:t>Both </a:t>
            </a:r>
            <a:r>
              <a:rPr lang="en-US" sz="1200" kern="1200" dirty="0" smtClean="0">
                <a:solidFill>
                  <a:schemeClr val="tx1"/>
                </a:solidFill>
                <a:effectLst/>
                <a:latin typeface="+mn-lt"/>
                <a:ea typeface="+mn-ea"/>
                <a:cs typeface="+mn-cs"/>
              </a:rPr>
              <a:t>Ethiopia and Zambia plans are public for this reason, and can be found on the PGSSC website together with the other mentioned tools.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43</a:t>
            </a:fld>
            <a:endParaRPr lang="en-US"/>
          </a:p>
        </p:txBody>
      </p:sp>
    </p:spTree>
    <p:extLst>
      <p:ext uri="{BB962C8B-B14F-4D97-AF65-F5344CB8AC3E}">
        <p14:creationId xmlns:p14="http://schemas.microsoft.com/office/powerpoint/2010/main" val="1460448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just want to end with a few pearls in regards to the process as a whole. First, t</a:t>
            </a:r>
            <a:r>
              <a:rPr lang="en-US" sz="1200" kern="1200" dirty="0" smtClean="0">
                <a:solidFill>
                  <a:schemeClr val="tx1"/>
                </a:solidFill>
                <a:effectLst/>
                <a:latin typeface="+mn-lt"/>
                <a:ea typeface="+mn-ea"/>
                <a:cs typeface="+mn-cs"/>
              </a:rPr>
              <a:t>here should be consideration of having a </a:t>
            </a:r>
            <a:r>
              <a:rPr lang="en-US" sz="1200" i="1" kern="1200" dirty="0" smtClean="0">
                <a:solidFill>
                  <a:schemeClr val="tx1"/>
                </a:solidFill>
                <a:effectLst/>
                <a:latin typeface="+mn-lt"/>
                <a:ea typeface="+mn-ea"/>
                <a:cs typeface="+mn-cs"/>
              </a:rPr>
              <a:t>NSOAP lead team</a:t>
            </a:r>
            <a:r>
              <a:rPr lang="en-US" sz="1200" kern="1200" dirty="0" smtClean="0">
                <a:solidFill>
                  <a:schemeClr val="tx1"/>
                </a:solidFill>
                <a:effectLst/>
                <a:latin typeface="+mn-lt"/>
                <a:ea typeface="+mn-ea"/>
                <a:cs typeface="+mn-cs"/>
              </a:rPr>
              <a:t> made up of a small group of individuals (including local champion, MOH representative, and SOA society representatives) that will serve together as the leaders of the plan and will drive the process along together as a unit. </a:t>
            </a:r>
            <a:r>
              <a:rPr lang="en-US" sz="1200" i="1" kern="1200" dirty="0" smtClean="0">
                <a:solidFill>
                  <a:schemeClr val="tx1"/>
                </a:solidFill>
                <a:effectLst/>
                <a:latin typeface="+mn-lt"/>
                <a:ea typeface="+mn-ea"/>
                <a:cs typeface="+mn-cs"/>
              </a:rPr>
              <a:t>(next) </a:t>
            </a:r>
          </a:p>
          <a:p>
            <a:r>
              <a:rPr lang="en-US" sz="1200" kern="1200" dirty="0" smtClean="0">
                <a:solidFill>
                  <a:schemeClr val="tx1"/>
                </a:solidFill>
                <a:effectLst/>
                <a:latin typeface="+mn-lt"/>
                <a:ea typeface="+mn-ea"/>
                <a:cs typeface="+mn-cs"/>
              </a:rPr>
              <a:t>Given the potential complexity and magnitude of this process, it can be useful to set a timeline and stick to it, as it is easy to get bogged down at each of these steps. </a:t>
            </a:r>
            <a:r>
              <a:rPr lang="en-US" sz="1200" i="1" kern="1200" dirty="0" smtClean="0">
                <a:solidFill>
                  <a:schemeClr val="tx1"/>
                </a:solidFill>
                <a:effectLst/>
                <a:latin typeface="+mn-lt"/>
                <a:ea typeface="+mn-ea"/>
                <a:cs typeface="+mn-cs"/>
              </a:rPr>
              <a:t>(next) </a:t>
            </a:r>
          </a:p>
          <a:p>
            <a:r>
              <a:rPr lang="en-US" sz="1200" kern="1200" dirty="0" smtClean="0">
                <a:solidFill>
                  <a:schemeClr val="tx1"/>
                </a:solidFill>
                <a:effectLst/>
                <a:latin typeface="+mn-lt"/>
                <a:ea typeface="+mn-ea"/>
                <a:cs typeface="+mn-cs"/>
              </a:rPr>
              <a:t>That being said, there are many NSOAP tools to assist and streamline the process. (next) </a:t>
            </a:r>
          </a:p>
          <a:p>
            <a:r>
              <a:rPr lang="en-US" sz="1200" kern="1200" dirty="0" smtClean="0">
                <a:solidFill>
                  <a:schemeClr val="tx1"/>
                </a:solidFill>
                <a:effectLst/>
                <a:latin typeface="+mn-lt"/>
                <a:ea typeface="+mn-ea"/>
                <a:cs typeface="+mn-cs"/>
              </a:rPr>
              <a:t>and finally, it is important that international communication and support remains a high priority to share the burden of struggle and the joys of success.</a:t>
            </a:r>
          </a:p>
          <a:p>
            <a:r>
              <a:rPr lang="en-US" sz="1200" kern="1200" dirty="0" smtClean="0">
                <a:solidFill>
                  <a:schemeClr val="tx1"/>
                </a:solidFill>
                <a:effectLst/>
                <a:latin typeface="+mn-lt"/>
                <a:ea typeface="+mn-ea"/>
                <a:cs typeface="+mn-cs"/>
              </a:rPr>
              <a:t>Thank you.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44</a:t>
            </a:fld>
            <a:endParaRPr lang="en-US"/>
          </a:p>
        </p:txBody>
      </p:sp>
    </p:spTree>
    <p:extLst>
      <p:ext uri="{BB962C8B-B14F-4D97-AF65-F5344CB8AC3E}">
        <p14:creationId xmlns:p14="http://schemas.microsoft.com/office/powerpoint/2010/main" val="1081557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45</a:t>
            </a:fld>
            <a:endParaRPr lang="en-US"/>
          </a:p>
        </p:txBody>
      </p:sp>
    </p:spTree>
    <p:extLst>
      <p:ext uri="{BB962C8B-B14F-4D97-AF65-F5344CB8AC3E}">
        <p14:creationId xmlns:p14="http://schemas.microsoft.com/office/powerpoint/2010/main" val="78884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2015, the Lancet Commission provided a 1 page theoretical framework for NSOAP which included a few recommendations on the five domains including infrastructure, workforce, service delivery, information management and finance. Since that time, there has been a wave of NSOAPs most notably across sub-Saharan Africa, each with a slightly different process, but from these experiences a much more expanded theoretical framework and process has been established.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5</a:t>
            </a:fld>
            <a:endParaRPr lang="en-US"/>
          </a:p>
        </p:txBody>
      </p:sp>
    </p:spTree>
    <p:extLst>
      <p:ext uri="{BB962C8B-B14F-4D97-AF65-F5344CB8AC3E}">
        <p14:creationId xmlns:p14="http://schemas.microsoft.com/office/powerpoint/2010/main" val="935793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2015, the Lancet Commission provided a 1 page theoretical framework for NSOAP which included a few recommendations on the five domains including infrastructure, workforce, service delivery, information management and finance.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6</a:t>
            </a:fld>
            <a:endParaRPr lang="en-US"/>
          </a:p>
        </p:txBody>
      </p:sp>
    </p:spTree>
    <p:extLst>
      <p:ext uri="{BB962C8B-B14F-4D97-AF65-F5344CB8AC3E}">
        <p14:creationId xmlns:p14="http://schemas.microsoft.com/office/powerpoint/2010/main" val="124895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that time, (next) there has been a wave of NSOAPs most notably across sub-Saharan Africa, each with a slightly different process, (next) but from these experiences a much more (next) expanded theoretical framework and process has been established.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The first step, and arguably the most important is ministry support.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7</a:t>
            </a:fld>
            <a:endParaRPr lang="en-US"/>
          </a:p>
        </p:txBody>
      </p:sp>
    </p:spTree>
    <p:extLst>
      <p:ext uri="{BB962C8B-B14F-4D97-AF65-F5344CB8AC3E}">
        <p14:creationId xmlns:p14="http://schemas.microsoft.com/office/powerpoint/2010/main" val="604650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Engagement</a:t>
            </a:r>
            <a:r>
              <a:rPr lang="en-US" baseline="0" dirty="0" smtClean="0"/>
              <a:t> by the ministry is essential for the development of an NSOAP.</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8</a:t>
            </a:fld>
            <a:endParaRPr lang="en-US"/>
          </a:p>
        </p:txBody>
      </p:sp>
    </p:spTree>
    <p:extLst>
      <p:ext uri="{BB962C8B-B14F-4D97-AF65-F5344CB8AC3E}">
        <p14:creationId xmlns:p14="http://schemas.microsoft.com/office/powerpoint/2010/main" val="162396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ultimate goal being the inclusion of NSOAP into the National Health Strategic Plan (NHSP), the Ministry must be integral and completely supportive to the process. </a:t>
            </a:r>
            <a:endParaRPr lang="en-US" dirty="0"/>
          </a:p>
        </p:txBody>
      </p:sp>
      <p:sp>
        <p:nvSpPr>
          <p:cNvPr id="4" name="Slide Number Placeholder 3"/>
          <p:cNvSpPr>
            <a:spLocks noGrp="1"/>
          </p:cNvSpPr>
          <p:nvPr>
            <p:ph type="sldNum" sz="quarter" idx="10"/>
          </p:nvPr>
        </p:nvSpPr>
        <p:spPr/>
        <p:txBody>
          <a:bodyPr/>
          <a:lstStyle/>
          <a:p>
            <a:fld id="{91BA4E54-A7FA-C34E-85B0-D8B316414556}" type="slidenum">
              <a:rPr lang="en-US" smtClean="0"/>
              <a:t>9</a:t>
            </a:fld>
            <a:endParaRPr lang="en-US"/>
          </a:p>
        </p:txBody>
      </p:sp>
    </p:spTree>
    <p:extLst>
      <p:ext uri="{BB962C8B-B14F-4D97-AF65-F5344CB8AC3E}">
        <p14:creationId xmlns:p14="http://schemas.microsoft.com/office/powerpoint/2010/main" val="1842202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25144"/>
            <a:ext cx="12192000" cy="4148137"/>
          </a:xfrm>
          <a:prstGeom prst="rect">
            <a:avLst/>
          </a:prstGeom>
          <a:solidFill>
            <a:srgbClr val="279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609725" y="1125411"/>
            <a:ext cx="9144000" cy="2387600"/>
          </a:xfrm>
        </p:spPr>
        <p:txBody>
          <a:bodyPr anchor="b">
            <a:normAutofit/>
          </a:bodyPr>
          <a:lstStyle>
            <a:lvl1pPr algn="ctr">
              <a:defRPr sz="5400">
                <a:solidFill>
                  <a:schemeClr val="bg1"/>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524000" y="4470400"/>
            <a:ext cx="9144000" cy="787400"/>
          </a:xfrm>
        </p:spPr>
        <p:txBody>
          <a:bodyPr/>
          <a:lstStyle>
            <a:lvl1pPr marL="0" indent="0" algn="ctr">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p:cNvPicPr>
          <p:nvPr userDrawn="1"/>
        </p:nvPicPr>
        <p:blipFill>
          <a:blip r:embed="rId2"/>
          <a:stretch>
            <a:fillRect/>
          </a:stretch>
        </p:blipFill>
        <p:spPr>
          <a:xfrm>
            <a:off x="10953746" y="5627239"/>
            <a:ext cx="1188720" cy="1188720"/>
          </a:xfrm>
          <a:prstGeom prst="rect">
            <a:avLst/>
          </a:prstGeom>
        </p:spPr>
      </p:pic>
      <p:pic>
        <p:nvPicPr>
          <p:cNvPr id="10" name="Picture 9"/>
          <p:cNvPicPr>
            <a:picLocks noChangeAspect="1"/>
          </p:cNvPicPr>
          <p:nvPr userDrawn="1"/>
        </p:nvPicPr>
        <p:blipFill>
          <a:blip r:embed="rId3"/>
          <a:stretch>
            <a:fillRect/>
          </a:stretch>
        </p:blipFill>
        <p:spPr>
          <a:xfrm>
            <a:off x="120867" y="6049809"/>
            <a:ext cx="4318783" cy="731520"/>
          </a:xfrm>
          <a:prstGeom prst="rect">
            <a:avLst/>
          </a:prstGeom>
        </p:spPr>
      </p:pic>
    </p:spTree>
    <p:extLst>
      <p:ext uri="{BB962C8B-B14F-4D97-AF65-F5344CB8AC3E}">
        <p14:creationId xmlns:p14="http://schemas.microsoft.com/office/powerpoint/2010/main" val="34040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a:stretch>
            <a:fillRect/>
          </a:stretch>
        </p:blipFill>
        <p:spPr>
          <a:xfrm>
            <a:off x="5638800" y="5943600"/>
            <a:ext cx="914400" cy="914400"/>
          </a:xfrm>
          <a:prstGeom prst="rect">
            <a:avLst/>
          </a:prstGeom>
        </p:spPr>
      </p:pic>
      <p:sp>
        <p:nvSpPr>
          <p:cNvPr id="2" name="Title 1">
            <a:extLst>
              <a:ext uri="{FF2B5EF4-FFF2-40B4-BE49-F238E27FC236}">
                <a16:creationId xmlns:a16="http://schemas.microsoft.com/office/drawing/2014/main" xmlns="" id="{EE085EB7-F78A-1244-A0BC-7855F012DDB5}"/>
              </a:ext>
            </a:extLst>
          </p:cNvPr>
          <p:cNvSpPr>
            <a:spLocks noGrp="1"/>
          </p:cNvSpPr>
          <p:nvPr>
            <p:ph type="title"/>
          </p:nvPr>
        </p:nvSpPr>
        <p:spPr>
          <a:xfrm>
            <a:off x="838200" y="365125"/>
            <a:ext cx="10515600" cy="880745"/>
          </a:xfrm>
        </p:spPr>
        <p:txBody>
          <a:bodyPr/>
          <a:lstStyle>
            <a:lvl1pPr algn="ctr">
              <a:defRPr>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5802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4484" y="1825625"/>
            <a:ext cx="5835316" cy="4879974"/>
          </a:xfr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4"/>
            <a:ext cx="5835317" cy="4879975"/>
          </a:xfr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0244E63B-96AC-B74E-BEB8-E3F747D99CAB}"/>
              </a:ext>
            </a:extLst>
          </p:cNvPr>
          <p:cNvPicPr>
            <a:picLocks/>
          </p:cNvPicPr>
          <p:nvPr userDrawn="1"/>
        </p:nvPicPr>
        <p:blipFill>
          <a:blip r:embed="rId2"/>
          <a:stretch>
            <a:fillRect/>
          </a:stretch>
        </p:blipFill>
        <p:spPr>
          <a:xfrm>
            <a:off x="5638800" y="5943600"/>
            <a:ext cx="914400" cy="914400"/>
          </a:xfrm>
          <a:prstGeom prst="rect">
            <a:avLst/>
          </a:prstGeom>
        </p:spPr>
      </p:pic>
      <p:sp>
        <p:nvSpPr>
          <p:cNvPr id="9" name="TextBox 8">
            <a:extLst>
              <a:ext uri="{FF2B5EF4-FFF2-40B4-BE49-F238E27FC236}">
                <a16:creationId xmlns:a16="http://schemas.microsoft.com/office/drawing/2014/main" xmlns="" id="{888CAAD0-F821-2242-BC2D-41A7673EAFDC}"/>
              </a:ext>
            </a:extLst>
          </p:cNvPr>
          <p:cNvSpPr txBox="1">
            <a:spLocks noChangeArrowheads="1"/>
          </p:cNvSpPr>
          <p:nvPr userDrawn="1"/>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sp>
        <p:nvSpPr>
          <p:cNvPr id="7" name="Title 1">
            <a:extLst>
              <a:ext uri="{FF2B5EF4-FFF2-40B4-BE49-F238E27FC236}">
                <a16:creationId xmlns:a16="http://schemas.microsoft.com/office/drawing/2014/main" xmlns="" id="{1ADB4337-DCCC-3143-9F74-AC5FFFCF7633}"/>
              </a:ext>
            </a:extLst>
          </p:cNvPr>
          <p:cNvSpPr>
            <a:spLocks noGrp="1"/>
          </p:cNvSpPr>
          <p:nvPr>
            <p:ph type="title"/>
          </p:nvPr>
        </p:nvSpPr>
        <p:spPr>
          <a:xfrm>
            <a:off x="838200" y="365125"/>
            <a:ext cx="10515600" cy="880745"/>
          </a:xfrm>
        </p:spPr>
        <p:txBody>
          <a:bodyPr/>
          <a:lstStyle>
            <a:lvl1pPr algn="ctr">
              <a:defRPr>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871770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F32D1D4-4195-314D-9969-89AA32F543DC}"/>
              </a:ext>
            </a:extLst>
          </p:cNvPr>
          <p:cNvSpPr txBox="1">
            <a:spLocks noChangeArrowheads="1"/>
          </p:cNvSpPr>
          <p:nvPr userDrawn="1"/>
        </p:nvSpPr>
        <p:spPr bwMode="auto">
          <a:xfrm>
            <a:off x="0" y="32004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sp>
        <p:nvSpPr>
          <p:cNvPr id="7" name="Title 1">
            <a:extLst>
              <a:ext uri="{FF2B5EF4-FFF2-40B4-BE49-F238E27FC236}">
                <a16:creationId xmlns:a16="http://schemas.microsoft.com/office/drawing/2014/main" xmlns="" id="{0921EB1E-A86C-5B43-9B4B-B7886A6F4C45}"/>
              </a:ext>
            </a:extLst>
          </p:cNvPr>
          <p:cNvSpPr>
            <a:spLocks noGrp="1"/>
          </p:cNvSpPr>
          <p:nvPr>
            <p:ph type="title" hasCustomPrompt="1"/>
          </p:nvPr>
        </p:nvSpPr>
        <p:spPr>
          <a:xfrm>
            <a:off x="838200" y="3132851"/>
            <a:ext cx="10515600" cy="880745"/>
          </a:xfrm>
        </p:spPr>
        <p:txBody>
          <a:bodyPr/>
          <a:lstStyle>
            <a:lvl1pPr algn="ctr">
              <a:defRPr>
                <a:solidFill>
                  <a:schemeClr val="bg1"/>
                </a:solidFill>
                <a:latin typeface="Helvetica" pitchFamily="2" charset="0"/>
              </a:defRPr>
            </a:lvl1pPr>
          </a:lstStyle>
          <a:p>
            <a:r>
              <a:rPr lang="en-US" dirty="0"/>
              <a:t>Thank You</a:t>
            </a:r>
          </a:p>
        </p:txBody>
      </p:sp>
      <p:pic>
        <p:nvPicPr>
          <p:cNvPr id="9" name="Picture 8">
            <a:extLst>
              <a:ext uri="{FF2B5EF4-FFF2-40B4-BE49-F238E27FC236}">
                <a16:creationId xmlns:a16="http://schemas.microsoft.com/office/drawing/2014/main" xmlns="" id="{5B65BCB6-59B5-9E4E-B5D6-74B46533CF57}"/>
              </a:ext>
            </a:extLst>
          </p:cNvPr>
          <p:cNvPicPr>
            <a:picLocks/>
          </p:cNvPicPr>
          <p:nvPr userDrawn="1"/>
        </p:nvPicPr>
        <p:blipFill>
          <a:blip r:embed="rId2"/>
          <a:stretch>
            <a:fillRect/>
          </a:stretch>
        </p:blipFill>
        <p:spPr>
          <a:xfrm>
            <a:off x="10953746" y="5627239"/>
            <a:ext cx="1188720" cy="1188720"/>
          </a:xfrm>
          <a:prstGeom prst="rect">
            <a:avLst/>
          </a:prstGeom>
        </p:spPr>
      </p:pic>
      <p:pic>
        <p:nvPicPr>
          <p:cNvPr id="10" name="Picture 9">
            <a:extLst>
              <a:ext uri="{FF2B5EF4-FFF2-40B4-BE49-F238E27FC236}">
                <a16:creationId xmlns:a16="http://schemas.microsoft.com/office/drawing/2014/main" xmlns="" id="{EC152F15-4B6A-C14F-B4CF-81D3C1D3CC42}"/>
              </a:ext>
            </a:extLst>
          </p:cNvPr>
          <p:cNvPicPr>
            <a:picLocks noChangeAspect="1"/>
          </p:cNvPicPr>
          <p:nvPr userDrawn="1"/>
        </p:nvPicPr>
        <p:blipFill>
          <a:blip r:embed="rId3"/>
          <a:stretch>
            <a:fillRect/>
          </a:stretch>
        </p:blipFill>
        <p:spPr>
          <a:xfrm>
            <a:off x="120867" y="6049809"/>
            <a:ext cx="4318783" cy="731520"/>
          </a:xfrm>
          <a:prstGeom prst="rect">
            <a:avLst/>
          </a:prstGeom>
        </p:spPr>
      </p:pic>
    </p:spTree>
    <p:extLst>
      <p:ext uri="{BB962C8B-B14F-4D97-AF65-F5344CB8AC3E}">
        <p14:creationId xmlns:p14="http://schemas.microsoft.com/office/powerpoint/2010/main" val="1814578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25EA3-166A-3D42-B370-8C03BDD810FE}" type="datetimeFigureOut">
              <a:rPr lang="en-US" smtClean="0"/>
              <a:t>3/21/2018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A78A7-1DA5-A841-A371-362AF01750C6}" type="slidenum">
              <a:rPr lang="en-US" smtClean="0"/>
              <a:t>‹#›</a:t>
            </a:fld>
            <a:endParaRPr lang="en-US"/>
          </a:p>
        </p:txBody>
      </p:sp>
    </p:spTree>
    <p:extLst>
      <p:ext uri="{BB962C8B-B14F-4D97-AF65-F5344CB8AC3E}">
        <p14:creationId xmlns:p14="http://schemas.microsoft.com/office/powerpoint/2010/main" val="1984209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pgssc.org/national-surgical-planning"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pgssc.org/national-surgical-plannin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FDC967-6B05-894C-B27C-F1003640DEB1}"/>
              </a:ext>
            </a:extLst>
          </p:cNvPr>
          <p:cNvSpPr>
            <a:spLocks noGrp="1"/>
          </p:cNvSpPr>
          <p:nvPr>
            <p:ph type="ctrTitle"/>
          </p:nvPr>
        </p:nvSpPr>
        <p:spPr>
          <a:xfrm>
            <a:off x="394448" y="1125411"/>
            <a:ext cx="11080376" cy="2387600"/>
          </a:xfrm>
        </p:spPr>
        <p:txBody>
          <a:bodyPr/>
          <a:lstStyle/>
          <a:p>
            <a:r>
              <a:rPr lang="en-US" dirty="0"/>
              <a:t>NSOAP</a:t>
            </a:r>
            <a:r>
              <a:rPr lang="en-US"/>
              <a:t>: </a:t>
            </a:r>
            <a:r>
              <a:rPr lang="en-US" smtClean="0"/>
              <a:t>Theoretical </a:t>
            </a:r>
            <a:r>
              <a:rPr lang="en-US" dirty="0"/>
              <a:t>Framework</a:t>
            </a:r>
          </a:p>
        </p:txBody>
      </p:sp>
      <p:sp>
        <p:nvSpPr>
          <p:cNvPr id="3" name="Subtitle 2">
            <a:extLst>
              <a:ext uri="{FF2B5EF4-FFF2-40B4-BE49-F238E27FC236}">
                <a16:creationId xmlns:a16="http://schemas.microsoft.com/office/drawing/2014/main" xmlns="" id="{25950100-7933-464E-A639-C6096D92E30A}"/>
              </a:ext>
            </a:extLst>
          </p:cNvPr>
          <p:cNvSpPr>
            <a:spLocks noGrp="1"/>
          </p:cNvSpPr>
          <p:nvPr>
            <p:ph type="subTitle" idx="1"/>
          </p:nvPr>
        </p:nvSpPr>
        <p:spPr>
          <a:xfrm>
            <a:off x="914400" y="4488330"/>
            <a:ext cx="9144000" cy="787400"/>
          </a:xfrm>
        </p:spPr>
        <p:txBody>
          <a:bodyPr>
            <a:noAutofit/>
          </a:bodyPr>
          <a:lstStyle/>
          <a:p>
            <a:pPr algn="l"/>
            <a:r>
              <a:rPr lang="en-US" sz="2000" b="1" dirty="0"/>
              <a:t>Kristin Sonderman MD, MPH</a:t>
            </a:r>
          </a:p>
          <a:p>
            <a:pPr algn="l"/>
            <a:r>
              <a:rPr lang="en-US" sz="2000" dirty="0"/>
              <a:t>Program in Global Surgery and Social Change </a:t>
            </a:r>
          </a:p>
          <a:p>
            <a:pPr algn="l"/>
            <a:r>
              <a:rPr lang="en-US" sz="2000" dirty="0"/>
              <a:t>Harvard Medical School </a:t>
            </a:r>
          </a:p>
        </p:txBody>
      </p:sp>
    </p:spTree>
    <p:extLst>
      <p:ext uri="{BB962C8B-B14F-4D97-AF65-F5344CB8AC3E}">
        <p14:creationId xmlns:p14="http://schemas.microsoft.com/office/powerpoint/2010/main" val="4239655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ge result for L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053" y="1287815"/>
            <a:ext cx="4419962" cy="441996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solidFill>
                  <a:schemeClr val="bg1">
                    <a:lumMod val="65000"/>
                  </a:schemeClr>
                </a:solidFill>
              </a:rPr>
              <a:t>Required</a:t>
            </a:r>
          </a:p>
          <a:p>
            <a:r>
              <a:rPr lang="en-US" dirty="0">
                <a:solidFill>
                  <a:schemeClr val="bg1">
                    <a:lumMod val="65000"/>
                  </a:schemeClr>
                </a:solidFill>
              </a:rPr>
              <a:t>Integration into a National Health Plan </a:t>
            </a:r>
          </a:p>
          <a:p>
            <a:r>
              <a:rPr lang="en-US" dirty="0"/>
              <a:t>Leadership</a:t>
            </a:r>
          </a:p>
          <a:p>
            <a:endParaRPr lang="en-US" dirty="0"/>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spTree>
    <p:extLst>
      <p:ext uri="{BB962C8B-B14F-4D97-AF65-F5344CB8AC3E}">
        <p14:creationId xmlns:p14="http://schemas.microsoft.com/office/powerpoint/2010/main" val="1233774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solidFill>
                  <a:schemeClr val="bg1">
                    <a:lumMod val="65000"/>
                  </a:schemeClr>
                </a:solidFill>
              </a:rPr>
              <a:t>Required</a:t>
            </a:r>
          </a:p>
          <a:p>
            <a:r>
              <a:rPr lang="en-US" dirty="0">
                <a:solidFill>
                  <a:schemeClr val="bg1">
                    <a:lumMod val="65000"/>
                  </a:schemeClr>
                </a:solidFill>
              </a:rPr>
              <a:t>Integration into a National Health Plan </a:t>
            </a:r>
          </a:p>
          <a:p>
            <a:r>
              <a:rPr lang="en-US" dirty="0">
                <a:solidFill>
                  <a:schemeClr val="bg1">
                    <a:lumMod val="65000"/>
                  </a:schemeClr>
                </a:solidFill>
              </a:rPr>
              <a:t>Leadership</a:t>
            </a:r>
          </a:p>
          <a:p>
            <a:r>
              <a:rPr lang="en-US" dirty="0"/>
              <a:t>Knowledge</a:t>
            </a:r>
          </a:p>
          <a:p>
            <a:endParaRPr lang="en-US" dirty="0"/>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sp>
        <p:nvSpPr>
          <p:cNvPr id="9" name="Rectangle 8"/>
          <p:cNvSpPr/>
          <p:nvPr/>
        </p:nvSpPr>
        <p:spPr>
          <a:xfrm>
            <a:off x="1302491" y="2912731"/>
            <a:ext cx="9891817" cy="13373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050" name="Picture 2" descr="mage result for knowl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742" y="2106768"/>
            <a:ext cx="3682911" cy="294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939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solidFill>
                  <a:schemeClr val="bg1">
                    <a:lumMod val="65000"/>
                  </a:schemeClr>
                </a:solidFill>
              </a:rPr>
              <a:t>Required</a:t>
            </a:r>
          </a:p>
          <a:p>
            <a:r>
              <a:rPr lang="en-US" dirty="0">
                <a:solidFill>
                  <a:schemeClr val="bg1">
                    <a:lumMod val="65000"/>
                  </a:schemeClr>
                </a:solidFill>
              </a:rPr>
              <a:t>Integration into a National Health Plan </a:t>
            </a:r>
          </a:p>
          <a:p>
            <a:r>
              <a:rPr lang="en-US" dirty="0">
                <a:solidFill>
                  <a:schemeClr val="bg1">
                    <a:lumMod val="65000"/>
                  </a:schemeClr>
                </a:solidFill>
              </a:rPr>
              <a:t>Leadership</a:t>
            </a:r>
          </a:p>
          <a:p>
            <a:r>
              <a:rPr lang="en-US" dirty="0">
                <a:solidFill>
                  <a:schemeClr val="bg1">
                    <a:lumMod val="65000"/>
                  </a:schemeClr>
                </a:solidFill>
              </a:rPr>
              <a:t>Knowledge</a:t>
            </a:r>
          </a:p>
          <a:p>
            <a:r>
              <a:rPr lang="en-US" dirty="0"/>
              <a:t>Policy Dialogue</a:t>
            </a:r>
          </a:p>
          <a:p>
            <a:endParaRPr lang="en-US" dirty="0"/>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003" y="3042796"/>
            <a:ext cx="8077200" cy="2844800"/>
          </a:xfrm>
          <a:prstGeom prst="rect">
            <a:avLst/>
          </a:prstGeom>
        </p:spPr>
      </p:pic>
      <p:graphicFrame>
        <p:nvGraphicFramePr>
          <p:cNvPr id="12" name="Diagram 11"/>
          <p:cNvGraphicFramePr/>
          <p:nvPr>
            <p:extLst>
              <p:ext uri="{D42A27DB-BD31-4B8C-83A1-F6EECF244321}">
                <p14:modId xmlns:p14="http://schemas.microsoft.com/office/powerpoint/2010/main" val="466126705"/>
              </p:ext>
            </p:extLst>
          </p:nvPr>
        </p:nvGraphicFramePr>
        <p:xfrm>
          <a:off x="3184003" y="1627834"/>
          <a:ext cx="8980989" cy="1796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2751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5" y="1536258"/>
            <a:ext cx="5007014" cy="4351338"/>
          </a:xfrm>
        </p:spPr>
        <p:txBody>
          <a:bodyPr/>
          <a:lstStyle/>
          <a:p>
            <a:r>
              <a:rPr lang="en-US" dirty="0"/>
              <a:t>Case for NSOAP </a:t>
            </a:r>
          </a:p>
          <a:p>
            <a:pPr lvl="1"/>
            <a:r>
              <a:rPr lang="en-US" dirty="0"/>
              <a:t>Capacity and quality of care lacking</a:t>
            </a:r>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sp>
        <p:nvSpPr>
          <p:cNvPr id="4" name="Rectangle 3"/>
          <p:cNvSpPr>
            <a:spLocks noChangeArrowheads="1"/>
          </p:cNvSpPr>
          <p:nvPr/>
        </p:nvSpPr>
        <p:spPr bwMode="auto">
          <a:xfrm>
            <a:off x="6096000" y="2017254"/>
            <a:ext cx="5791200" cy="37548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pPr>
            <a:r>
              <a:rPr lang="en-US" altLang="en-US" sz="1700" b="1" dirty="0">
                <a:solidFill>
                  <a:srgbClr val="004B89"/>
                </a:solidFill>
                <a:ea typeface="Tw Cen MT Condensed" charset="0"/>
                <a:cs typeface="Tw Cen MT Condensed" charset="0"/>
              </a:rPr>
              <a:t>5 BILLION </a:t>
            </a:r>
            <a:r>
              <a:rPr lang="en-US" altLang="en-US" sz="1700" dirty="0">
                <a:ea typeface="Tw Cen MT Condensed" charset="0"/>
                <a:cs typeface="Tw Cen MT Condensed" charset="0"/>
              </a:rPr>
              <a:t>people lack access to safe, affordable surgical and anesthesia care when needed</a:t>
            </a:r>
          </a:p>
          <a:p>
            <a:pPr eaLnBrk="1" hangingPunct="1">
              <a:lnSpc>
                <a:spcPct val="100000"/>
              </a:lnSpc>
              <a:spcBef>
                <a:spcPct val="0"/>
              </a:spcBef>
            </a:pPr>
            <a:endParaRPr lang="en-US" altLang="en-US" sz="1700" b="1" dirty="0">
              <a:solidFill>
                <a:srgbClr val="385723"/>
              </a:solidFill>
              <a:ea typeface="Tw Cen MT Condensed" charset="0"/>
              <a:cs typeface="Tw Cen MT Condensed" charset="0"/>
            </a:endParaRPr>
          </a:p>
          <a:p>
            <a:pPr eaLnBrk="1" hangingPunct="1">
              <a:lnSpc>
                <a:spcPct val="100000"/>
              </a:lnSpc>
              <a:spcBef>
                <a:spcPct val="0"/>
              </a:spcBef>
            </a:pPr>
            <a:r>
              <a:rPr lang="en-US" altLang="en-US" sz="1700" b="1" dirty="0">
                <a:solidFill>
                  <a:srgbClr val="004B89"/>
                </a:solidFill>
                <a:ea typeface="Tw Cen MT Condensed" charset="0"/>
                <a:cs typeface="Tw Cen MT Condensed" charset="0"/>
              </a:rPr>
              <a:t>143 MILLION </a:t>
            </a:r>
            <a:r>
              <a:rPr lang="en-US" altLang="en-US" sz="1700" dirty="0">
                <a:ea typeface="Tw Cen MT Condensed" charset="0"/>
                <a:cs typeface="Tw Cen MT Condensed" charset="0"/>
              </a:rPr>
              <a:t>additional procedures are needed yearly to fill unmet need </a:t>
            </a:r>
          </a:p>
          <a:p>
            <a:pPr eaLnBrk="1" hangingPunct="1">
              <a:lnSpc>
                <a:spcPct val="100000"/>
              </a:lnSpc>
              <a:spcBef>
                <a:spcPct val="0"/>
              </a:spcBef>
            </a:pPr>
            <a:endParaRPr lang="en-US" altLang="en-US" sz="1700" b="1" dirty="0">
              <a:solidFill>
                <a:srgbClr val="385723"/>
              </a:solidFill>
              <a:ea typeface="Tw Cen MT Condensed" charset="0"/>
              <a:cs typeface="Tw Cen MT Condensed" charset="0"/>
            </a:endParaRPr>
          </a:p>
          <a:p>
            <a:pPr eaLnBrk="1" hangingPunct="1">
              <a:lnSpc>
                <a:spcPct val="100000"/>
              </a:lnSpc>
              <a:spcBef>
                <a:spcPct val="0"/>
              </a:spcBef>
            </a:pPr>
            <a:r>
              <a:rPr lang="en-US" altLang="en-US" sz="1700" b="1" dirty="0">
                <a:solidFill>
                  <a:srgbClr val="004B89"/>
                </a:solidFill>
                <a:ea typeface="Tw Cen MT Condensed" charset="0"/>
                <a:cs typeface="Tw Cen MT Condensed" charset="0"/>
              </a:rPr>
              <a:t>33 MILLION </a:t>
            </a:r>
            <a:r>
              <a:rPr lang="en-US" altLang="en-US" sz="1700" dirty="0">
                <a:ea typeface="Tw Cen MT Condensed" charset="0"/>
                <a:cs typeface="Tw Cen MT Condensed" charset="0"/>
              </a:rPr>
              <a:t>face catastrophic expense after surgical care yearly  </a:t>
            </a:r>
          </a:p>
          <a:p>
            <a:pPr eaLnBrk="1" hangingPunct="1">
              <a:lnSpc>
                <a:spcPct val="100000"/>
              </a:lnSpc>
              <a:spcBef>
                <a:spcPct val="0"/>
              </a:spcBef>
            </a:pPr>
            <a:endParaRPr lang="en-US" altLang="en-US" sz="1700" dirty="0">
              <a:ea typeface="Tw Cen MT Condensed" charset="0"/>
              <a:cs typeface="Tw Cen MT Condensed" charset="0"/>
            </a:endParaRPr>
          </a:p>
          <a:p>
            <a:pPr eaLnBrk="1" hangingPunct="1">
              <a:lnSpc>
                <a:spcPct val="100000"/>
              </a:lnSpc>
              <a:spcBef>
                <a:spcPct val="0"/>
              </a:spcBef>
            </a:pPr>
            <a:r>
              <a:rPr lang="en-US" altLang="en-US" sz="1700" b="1" dirty="0">
                <a:solidFill>
                  <a:srgbClr val="004B89"/>
                </a:solidFill>
                <a:ea typeface="Tw Cen MT Condensed" charset="0"/>
                <a:cs typeface="Tw Cen MT Condensed" charset="0"/>
              </a:rPr>
              <a:t>INVESTMENT</a:t>
            </a:r>
            <a:r>
              <a:rPr lang="en-US" altLang="en-US" sz="1700" b="1" dirty="0">
                <a:solidFill>
                  <a:srgbClr val="385723"/>
                </a:solidFill>
                <a:ea typeface="Tw Cen MT Condensed" charset="0"/>
                <a:cs typeface="Tw Cen MT Condensed" charset="0"/>
              </a:rPr>
              <a:t> </a:t>
            </a:r>
            <a:r>
              <a:rPr lang="en-US" altLang="en-US" sz="1700" dirty="0">
                <a:ea typeface="Tw Cen MT Condensed" charset="0"/>
                <a:cs typeface="Tw Cen MT Condensed" charset="0"/>
              </a:rPr>
              <a:t>in surgical and anesthesia care saves lives, is affordable, and promotes economic growth</a:t>
            </a:r>
          </a:p>
          <a:p>
            <a:pPr eaLnBrk="1" hangingPunct="1">
              <a:lnSpc>
                <a:spcPct val="100000"/>
              </a:lnSpc>
              <a:spcBef>
                <a:spcPct val="0"/>
              </a:spcBef>
            </a:pPr>
            <a:endParaRPr lang="en-US" altLang="en-US" sz="1700" dirty="0">
              <a:ea typeface="Tw Cen MT Condensed" charset="0"/>
              <a:cs typeface="Tw Cen MT Condensed" charset="0"/>
            </a:endParaRPr>
          </a:p>
          <a:p>
            <a:pPr eaLnBrk="1" hangingPunct="1">
              <a:lnSpc>
                <a:spcPct val="100000"/>
              </a:lnSpc>
              <a:spcBef>
                <a:spcPct val="0"/>
              </a:spcBef>
            </a:pPr>
            <a:r>
              <a:rPr lang="en-US" altLang="en-US" sz="1700" b="1" dirty="0">
                <a:solidFill>
                  <a:srgbClr val="004B89"/>
                </a:solidFill>
                <a:ea typeface="Tw Cen MT Condensed" charset="0"/>
                <a:cs typeface="Tw Cen MT Condensed" charset="0"/>
              </a:rPr>
              <a:t>SURGERY IS AN INDIVISIBLE, INDISPENSABLE PART OF HEALTH CARE</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8965" y="2650603"/>
            <a:ext cx="2822513" cy="372182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9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32933" y="2143185"/>
            <a:ext cx="5759067" cy="3744411"/>
          </a:xfrm>
          <a:prstGeom prst="rect">
            <a:avLst/>
          </a:prstGeom>
        </p:spPr>
      </p:pic>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t>Case for NSOAP </a:t>
            </a:r>
          </a:p>
          <a:p>
            <a:pPr lvl="1"/>
            <a:r>
              <a:rPr lang="en-US" dirty="0">
                <a:solidFill>
                  <a:schemeClr val="bg1">
                    <a:lumMod val="65000"/>
                  </a:schemeClr>
                </a:solidFill>
              </a:rPr>
              <a:t>Capacity and quality of care lacking (LCOGs and local data) </a:t>
            </a:r>
          </a:p>
          <a:p>
            <a:pPr lvl="1"/>
            <a:r>
              <a:rPr lang="en-US" dirty="0"/>
              <a:t>Investment in surgery crucial to meet SDGs </a:t>
            </a:r>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sp>
        <p:nvSpPr>
          <p:cNvPr id="6" name="Donut 5"/>
          <p:cNvSpPr/>
          <p:nvPr/>
        </p:nvSpPr>
        <p:spPr>
          <a:xfrm>
            <a:off x="6432933" y="3252486"/>
            <a:ext cx="968210" cy="966983"/>
          </a:xfrm>
          <a:prstGeom prst="donut">
            <a:avLst>
              <a:gd name="adj" fmla="val 598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9299918" y="4086548"/>
            <a:ext cx="968210" cy="966983"/>
          </a:xfrm>
          <a:prstGeom prst="donut">
            <a:avLst>
              <a:gd name="adj" fmla="val 598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7401143" y="4086549"/>
            <a:ext cx="968210" cy="966983"/>
          </a:xfrm>
          <a:prstGeom prst="donut">
            <a:avLst>
              <a:gd name="adj" fmla="val 598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8344256" y="3252486"/>
            <a:ext cx="968210" cy="966983"/>
          </a:xfrm>
          <a:prstGeom prst="donut">
            <a:avLst>
              <a:gd name="adj" fmla="val 598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10255579" y="3252486"/>
            <a:ext cx="968210" cy="966983"/>
          </a:xfrm>
          <a:prstGeom prst="donut">
            <a:avLst>
              <a:gd name="adj" fmla="val 598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558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2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0" nodeType="afterEffect">
                                  <p:stCondLst>
                                    <p:cond delay="2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0" nodeType="afterEffect">
                                  <p:stCondLst>
                                    <p:cond delay="2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ge result for cost effec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996" y="2283177"/>
            <a:ext cx="68961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t>Case for NSOAP </a:t>
            </a:r>
          </a:p>
          <a:p>
            <a:pPr lvl="1"/>
            <a:r>
              <a:rPr lang="en-US" dirty="0">
                <a:solidFill>
                  <a:schemeClr val="bg1">
                    <a:lumMod val="65000"/>
                  </a:schemeClr>
                </a:solidFill>
              </a:rPr>
              <a:t>Capacity and quality of care lacking (LCOGs and local data) </a:t>
            </a:r>
          </a:p>
          <a:p>
            <a:pPr lvl="1"/>
            <a:r>
              <a:rPr lang="en-US" dirty="0">
                <a:solidFill>
                  <a:schemeClr val="bg1">
                    <a:lumMod val="65000"/>
                  </a:schemeClr>
                </a:solidFill>
              </a:rPr>
              <a:t>Investment in surgery crucial to meet SDGs </a:t>
            </a:r>
          </a:p>
          <a:p>
            <a:pPr lvl="1"/>
            <a:r>
              <a:rPr lang="en-US" dirty="0"/>
              <a:t>Investment is cost-effective </a:t>
            </a:r>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spTree>
    <p:extLst>
      <p:ext uri="{BB962C8B-B14F-4D97-AF65-F5344CB8AC3E}">
        <p14:creationId xmlns:p14="http://schemas.microsoft.com/office/powerpoint/2010/main" val="1753847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t>Case for NSOAP </a:t>
            </a:r>
          </a:p>
          <a:p>
            <a:pPr lvl="1"/>
            <a:r>
              <a:rPr lang="en-US" dirty="0">
                <a:solidFill>
                  <a:schemeClr val="bg1">
                    <a:lumMod val="65000"/>
                  </a:schemeClr>
                </a:solidFill>
              </a:rPr>
              <a:t>Capacity and quality of care lacking (LCOGs and local data) </a:t>
            </a:r>
          </a:p>
          <a:p>
            <a:pPr lvl="1"/>
            <a:r>
              <a:rPr lang="en-US" dirty="0">
                <a:solidFill>
                  <a:schemeClr val="bg1">
                    <a:lumMod val="65000"/>
                  </a:schemeClr>
                </a:solidFill>
              </a:rPr>
              <a:t>Investment in surgery crucial to meet SDGs </a:t>
            </a:r>
          </a:p>
          <a:p>
            <a:pPr lvl="1"/>
            <a:r>
              <a:rPr lang="en-US" dirty="0">
                <a:solidFill>
                  <a:schemeClr val="bg1">
                    <a:lumMod val="65000"/>
                  </a:schemeClr>
                </a:solidFill>
              </a:rPr>
              <a:t>Investment is cost-effective </a:t>
            </a:r>
          </a:p>
          <a:p>
            <a:pPr lvl="1"/>
            <a:r>
              <a:rPr lang="en-US" dirty="0"/>
              <a:t>Emergency and essential surgery recognized component of UHC </a:t>
            </a:r>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pic>
        <p:nvPicPr>
          <p:cNvPr id="5" name="Picture 4"/>
          <p:cNvPicPr>
            <a:picLocks noChangeAspect="1"/>
          </p:cNvPicPr>
          <p:nvPr/>
        </p:nvPicPr>
        <p:blipFill>
          <a:blip r:embed="rId3" cstate="print"/>
          <a:stretch>
            <a:fillRect/>
          </a:stretch>
        </p:blipFill>
        <p:spPr>
          <a:xfrm>
            <a:off x="7614059" y="2026194"/>
            <a:ext cx="3868027" cy="24002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7143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t>Case for NSOAP </a:t>
            </a:r>
          </a:p>
          <a:p>
            <a:pPr lvl="1"/>
            <a:r>
              <a:rPr lang="en-US" dirty="0">
                <a:solidFill>
                  <a:schemeClr val="bg1">
                    <a:lumMod val="65000"/>
                  </a:schemeClr>
                </a:solidFill>
              </a:rPr>
              <a:t>Capacity and quality of care lacking (LCOGs and local data) </a:t>
            </a:r>
          </a:p>
          <a:p>
            <a:pPr lvl="1"/>
            <a:r>
              <a:rPr lang="en-US" dirty="0">
                <a:solidFill>
                  <a:schemeClr val="bg1">
                    <a:lumMod val="65000"/>
                  </a:schemeClr>
                </a:solidFill>
              </a:rPr>
              <a:t>Investment in surgery crucial to meet SDGs </a:t>
            </a:r>
          </a:p>
          <a:p>
            <a:pPr lvl="1"/>
            <a:r>
              <a:rPr lang="en-US" dirty="0">
                <a:solidFill>
                  <a:schemeClr val="bg1">
                    <a:lumMod val="65000"/>
                  </a:schemeClr>
                </a:solidFill>
              </a:rPr>
              <a:t>Investment is cost-effective </a:t>
            </a:r>
          </a:p>
          <a:p>
            <a:pPr lvl="1"/>
            <a:r>
              <a:rPr lang="en-US" dirty="0">
                <a:solidFill>
                  <a:schemeClr val="bg1">
                    <a:lumMod val="65000"/>
                  </a:schemeClr>
                </a:solidFill>
              </a:rPr>
              <a:t>Emergency and essential surgery recognized component of UHC </a:t>
            </a:r>
          </a:p>
          <a:p>
            <a:pPr lvl="1"/>
            <a:r>
              <a:rPr lang="en-US" dirty="0"/>
              <a:t>Coordination and optimization of surgical, obstetric, and anesthesia system strengthening</a:t>
            </a:r>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graphicFrame>
        <p:nvGraphicFramePr>
          <p:cNvPr id="4" name="Diagram 3"/>
          <p:cNvGraphicFramePr/>
          <p:nvPr>
            <p:extLst>
              <p:ext uri="{D42A27DB-BD31-4B8C-83A1-F6EECF244321}">
                <p14:modId xmlns:p14="http://schemas.microsoft.com/office/powerpoint/2010/main" val="690227006"/>
              </p:ext>
            </p:extLst>
          </p:nvPr>
        </p:nvGraphicFramePr>
        <p:xfrm>
          <a:off x="6574420" y="1245870"/>
          <a:ext cx="5995686" cy="5019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795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graphicEl>
                                              <a:dgm id="{00A270F0-1F00-944A-B352-36D5B214180C}"/>
                                            </p:graphicEl>
                                          </p:spTgt>
                                        </p:tgtEl>
                                        <p:attrNameLst>
                                          <p:attrName>style.visibility</p:attrName>
                                        </p:attrNameLst>
                                      </p:cBhvr>
                                      <p:to>
                                        <p:strVal val="visible"/>
                                      </p:to>
                                    </p:set>
                                    <p:anim calcmode="lin" valueType="num">
                                      <p:cBhvr>
                                        <p:cTn id="7" dur="200" fill="hold"/>
                                        <p:tgtEl>
                                          <p:spTgt spid="4">
                                            <p:graphicEl>
                                              <a:dgm id="{00A270F0-1F00-944A-B352-36D5B214180C}"/>
                                            </p:graphicEl>
                                          </p:spTgt>
                                        </p:tgtEl>
                                        <p:attrNameLst>
                                          <p:attrName>ppt_w</p:attrName>
                                        </p:attrNameLst>
                                      </p:cBhvr>
                                      <p:tavLst>
                                        <p:tav tm="0">
                                          <p:val>
                                            <p:fltVal val="0"/>
                                          </p:val>
                                        </p:tav>
                                        <p:tav tm="100000">
                                          <p:val>
                                            <p:strVal val="#ppt_w"/>
                                          </p:val>
                                        </p:tav>
                                      </p:tavLst>
                                    </p:anim>
                                    <p:anim calcmode="lin" valueType="num">
                                      <p:cBhvr>
                                        <p:cTn id="8" dur="200" fill="hold"/>
                                        <p:tgtEl>
                                          <p:spTgt spid="4">
                                            <p:graphicEl>
                                              <a:dgm id="{00A270F0-1F00-944A-B352-36D5B214180C}"/>
                                            </p:graphicEl>
                                          </p:spTgt>
                                        </p:tgtEl>
                                        <p:attrNameLst>
                                          <p:attrName>ppt_h</p:attrName>
                                        </p:attrNameLst>
                                      </p:cBhvr>
                                      <p:tavLst>
                                        <p:tav tm="0">
                                          <p:val>
                                            <p:fltVal val="0"/>
                                          </p:val>
                                        </p:tav>
                                        <p:tav tm="100000">
                                          <p:val>
                                            <p:strVal val="#ppt_h"/>
                                          </p:val>
                                        </p:tav>
                                      </p:tavLst>
                                    </p:anim>
                                    <p:anim calcmode="lin" valueType="num">
                                      <p:cBhvr>
                                        <p:cTn id="9" dur="200" fill="hold"/>
                                        <p:tgtEl>
                                          <p:spTgt spid="4">
                                            <p:graphicEl>
                                              <a:dgm id="{00A270F0-1F00-944A-B352-36D5B214180C}"/>
                                            </p:graphicEl>
                                          </p:spTgt>
                                        </p:tgtEl>
                                        <p:attrNameLst>
                                          <p:attrName>style.rotation</p:attrName>
                                        </p:attrNameLst>
                                      </p:cBhvr>
                                      <p:tavLst>
                                        <p:tav tm="0">
                                          <p:val>
                                            <p:fltVal val="90"/>
                                          </p:val>
                                        </p:tav>
                                        <p:tav tm="100000">
                                          <p:val>
                                            <p:fltVal val="0"/>
                                          </p:val>
                                        </p:tav>
                                      </p:tavLst>
                                    </p:anim>
                                    <p:animEffect transition="in" filter="fade">
                                      <p:cBhvr>
                                        <p:cTn id="10" dur="200"/>
                                        <p:tgtEl>
                                          <p:spTgt spid="4">
                                            <p:graphicEl>
                                              <a:dgm id="{00A270F0-1F00-944A-B352-36D5B214180C}"/>
                                            </p:graphicEl>
                                          </p:spTgt>
                                        </p:tgtEl>
                                      </p:cBhvr>
                                    </p:animEffect>
                                  </p:childTnLst>
                                </p:cTn>
                              </p:par>
                            </p:childTnLst>
                          </p:cTn>
                        </p:par>
                        <p:par>
                          <p:cTn id="11" fill="hold">
                            <p:stCondLst>
                              <p:cond delay="200"/>
                            </p:stCondLst>
                            <p:childTnLst>
                              <p:par>
                                <p:cTn id="12" presetID="31" presetClass="entr" presetSubtype="0" fill="hold" grpId="0" nodeType="afterEffect">
                                  <p:stCondLst>
                                    <p:cond delay="0"/>
                                  </p:stCondLst>
                                  <p:childTnLst>
                                    <p:set>
                                      <p:cBhvr>
                                        <p:cTn id="13" dur="1" fill="hold">
                                          <p:stCondLst>
                                            <p:cond delay="0"/>
                                          </p:stCondLst>
                                        </p:cTn>
                                        <p:tgtEl>
                                          <p:spTgt spid="4">
                                            <p:graphicEl>
                                              <a:dgm id="{6C56F23D-583F-0C47-8292-7C4EFA883428}"/>
                                            </p:graphicEl>
                                          </p:spTgt>
                                        </p:tgtEl>
                                        <p:attrNameLst>
                                          <p:attrName>style.visibility</p:attrName>
                                        </p:attrNameLst>
                                      </p:cBhvr>
                                      <p:to>
                                        <p:strVal val="visible"/>
                                      </p:to>
                                    </p:set>
                                    <p:anim calcmode="lin" valueType="num">
                                      <p:cBhvr>
                                        <p:cTn id="14" dur="200" fill="hold"/>
                                        <p:tgtEl>
                                          <p:spTgt spid="4">
                                            <p:graphicEl>
                                              <a:dgm id="{6C56F23D-583F-0C47-8292-7C4EFA883428}"/>
                                            </p:graphicEl>
                                          </p:spTgt>
                                        </p:tgtEl>
                                        <p:attrNameLst>
                                          <p:attrName>ppt_w</p:attrName>
                                        </p:attrNameLst>
                                      </p:cBhvr>
                                      <p:tavLst>
                                        <p:tav tm="0">
                                          <p:val>
                                            <p:fltVal val="0"/>
                                          </p:val>
                                        </p:tav>
                                        <p:tav tm="100000">
                                          <p:val>
                                            <p:strVal val="#ppt_w"/>
                                          </p:val>
                                        </p:tav>
                                      </p:tavLst>
                                    </p:anim>
                                    <p:anim calcmode="lin" valueType="num">
                                      <p:cBhvr>
                                        <p:cTn id="15" dur="200" fill="hold"/>
                                        <p:tgtEl>
                                          <p:spTgt spid="4">
                                            <p:graphicEl>
                                              <a:dgm id="{6C56F23D-583F-0C47-8292-7C4EFA883428}"/>
                                            </p:graphicEl>
                                          </p:spTgt>
                                        </p:tgtEl>
                                        <p:attrNameLst>
                                          <p:attrName>ppt_h</p:attrName>
                                        </p:attrNameLst>
                                      </p:cBhvr>
                                      <p:tavLst>
                                        <p:tav tm="0">
                                          <p:val>
                                            <p:fltVal val="0"/>
                                          </p:val>
                                        </p:tav>
                                        <p:tav tm="100000">
                                          <p:val>
                                            <p:strVal val="#ppt_h"/>
                                          </p:val>
                                        </p:tav>
                                      </p:tavLst>
                                    </p:anim>
                                    <p:anim calcmode="lin" valueType="num">
                                      <p:cBhvr>
                                        <p:cTn id="16" dur="200" fill="hold"/>
                                        <p:tgtEl>
                                          <p:spTgt spid="4">
                                            <p:graphicEl>
                                              <a:dgm id="{6C56F23D-583F-0C47-8292-7C4EFA883428}"/>
                                            </p:graphicEl>
                                          </p:spTgt>
                                        </p:tgtEl>
                                        <p:attrNameLst>
                                          <p:attrName>style.rotation</p:attrName>
                                        </p:attrNameLst>
                                      </p:cBhvr>
                                      <p:tavLst>
                                        <p:tav tm="0">
                                          <p:val>
                                            <p:fltVal val="90"/>
                                          </p:val>
                                        </p:tav>
                                        <p:tav tm="100000">
                                          <p:val>
                                            <p:fltVal val="0"/>
                                          </p:val>
                                        </p:tav>
                                      </p:tavLst>
                                    </p:anim>
                                    <p:animEffect transition="in" filter="fade">
                                      <p:cBhvr>
                                        <p:cTn id="17" dur="200"/>
                                        <p:tgtEl>
                                          <p:spTgt spid="4">
                                            <p:graphicEl>
                                              <a:dgm id="{6C56F23D-583F-0C47-8292-7C4EFA883428}"/>
                                            </p:graphicEl>
                                          </p:spTgt>
                                        </p:tgtEl>
                                      </p:cBhvr>
                                    </p:animEffect>
                                  </p:childTnLst>
                                </p:cTn>
                              </p:par>
                            </p:childTnLst>
                          </p:cTn>
                        </p:par>
                        <p:par>
                          <p:cTn id="18" fill="hold">
                            <p:stCondLst>
                              <p:cond delay="400"/>
                            </p:stCondLst>
                            <p:childTnLst>
                              <p:par>
                                <p:cTn id="19" presetID="31" presetClass="entr" presetSubtype="0" fill="hold" grpId="0" nodeType="afterEffect">
                                  <p:stCondLst>
                                    <p:cond delay="0"/>
                                  </p:stCondLst>
                                  <p:childTnLst>
                                    <p:set>
                                      <p:cBhvr>
                                        <p:cTn id="20" dur="1" fill="hold">
                                          <p:stCondLst>
                                            <p:cond delay="0"/>
                                          </p:stCondLst>
                                        </p:cTn>
                                        <p:tgtEl>
                                          <p:spTgt spid="4">
                                            <p:graphicEl>
                                              <a:dgm id="{D73DFBA8-A0B1-FD40-84CE-BCD62B7F655E}"/>
                                            </p:graphicEl>
                                          </p:spTgt>
                                        </p:tgtEl>
                                        <p:attrNameLst>
                                          <p:attrName>style.visibility</p:attrName>
                                        </p:attrNameLst>
                                      </p:cBhvr>
                                      <p:to>
                                        <p:strVal val="visible"/>
                                      </p:to>
                                    </p:set>
                                    <p:anim calcmode="lin" valueType="num">
                                      <p:cBhvr>
                                        <p:cTn id="21" dur="200" fill="hold"/>
                                        <p:tgtEl>
                                          <p:spTgt spid="4">
                                            <p:graphicEl>
                                              <a:dgm id="{D73DFBA8-A0B1-FD40-84CE-BCD62B7F655E}"/>
                                            </p:graphicEl>
                                          </p:spTgt>
                                        </p:tgtEl>
                                        <p:attrNameLst>
                                          <p:attrName>ppt_w</p:attrName>
                                        </p:attrNameLst>
                                      </p:cBhvr>
                                      <p:tavLst>
                                        <p:tav tm="0">
                                          <p:val>
                                            <p:fltVal val="0"/>
                                          </p:val>
                                        </p:tav>
                                        <p:tav tm="100000">
                                          <p:val>
                                            <p:strVal val="#ppt_w"/>
                                          </p:val>
                                        </p:tav>
                                      </p:tavLst>
                                    </p:anim>
                                    <p:anim calcmode="lin" valueType="num">
                                      <p:cBhvr>
                                        <p:cTn id="22" dur="200" fill="hold"/>
                                        <p:tgtEl>
                                          <p:spTgt spid="4">
                                            <p:graphicEl>
                                              <a:dgm id="{D73DFBA8-A0B1-FD40-84CE-BCD62B7F655E}"/>
                                            </p:graphicEl>
                                          </p:spTgt>
                                        </p:tgtEl>
                                        <p:attrNameLst>
                                          <p:attrName>ppt_h</p:attrName>
                                        </p:attrNameLst>
                                      </p:cBhvr>
                                      <p:tavLst>
                                        <p:tav tm="0">
                                          <p:val>
                                            <p:fltVal val="0"/>
                                          </p:val>
                                        </p:tav>
                                        <p:tav tm="100000">
                                          <p:val>
                                            <p:strVal val="#ppt_h"/>
                                          </p:val>
                                        </p:tav>
                                      </p:tavLst>
                                    </p:anim>
                                    <p:anim calcmode="lin" valueType="num">
                                      <p:cBhvr>
                                        <p:cTn id="23" dur="200" fill="hold"/>
                                        <p:tgtEl>
                                          <p:spTgt spid="4">
                                            <p:graphicEl>
                                              <a:dgm id="{D73DFBA8-A0B1-FD40-84CE-BCD62B7F655E}"/>
                                            </p:graphicEl>
                                          </p:spTgt>
                                        </p:tgtEl>
                                        <p:attrNameLst>
                                          <p:attrName>style.rotation</p:attrName>
                                        </p:attrNameLst>
                                      </p:cBhvr>
                                      <p:tavLst>
                                        <p:tav tm="0">
                                          <p:val>
                                            <p:fltVal val="90"/>
                                          </p:val>
                                        </p:tav>
                                        <p:tav tm="100000">
                                          <p:val>
                                            <p:fltVal val="0"/>
                                          </p:val>
                                        </p:tav>
                                      </p:tavLst>
                                    </p:anim>
                                    <p:animEffect transition="in" filter="fade">
                                      <p:cBhvr>
                                        <p:cTn id="24" dur="200"/>
                                        <p:tgtEl>
                                          <p:spTgt spid="4">
                                            <p:graphicEl>
                                              <a:dgm id="{D73DFBA8-A0B1-FD40-84CE-BCD62B7F655E}"/>
                                            </p:graphicEl>
                                          </p:spTgt>
                                        </p:tgtEl>
                                      </p:cBhvr>
                                    </p:animEffect>
                                  </p:childTnLst>
                                </p:cTn>
                              </p:par>
                            </p:childTnLst>
                          </p:cTn>
                        </p:par>
                        <p:par>
                          <p:cTn id="25" fill="hold">
                            <p:stCondLst>
                              <p:cond delay="600"/>
                            </p:stCondLst>
                            <p:childTnLst>
                              <p:par>
                                <p:cTn id="26" presetID="31" presetClass="entr" presetSubtype="0" fill="hold" grpId="0" nodeType="afterEffect">
                                  <p:stCondLst>
                                    <p:cond delay="0"/>
                                  </p:stCondLst>
                                  <p:childTnLst>
                                    <p:set>
                                      <p:cBhvr>
                                        <p:cTn id="27" dur="1" fill="hold">
                                          <p:stCondLst>
                                            <p:cond delay="0"/>
                                          </p:stCondLst>
                                        </p:cTn>
                                        <p:tgtEl>
                                          <p:spTgt spid="4">
                                            <p:graphicEl>
                                              <a:dgm id="{DEE0BA12-AE51-1744-8560-388AF46DA5DC}"/>
                                            </p:graphicEl>
                                          </p:spTgt>
                                        </p:tgtEl>
                                        <p:attrNameLst>
                                          <p:attrName>style.visibility</p:attrName>
                                        </p:attrNameLst>
                                      </p:cBhvr>
                                      <p:to>
                                        <p:strVal val="visible"/>
                                      </p:to>
                                    </p:set>
                                    <p:anim calcmode="lin" valueType="num">
                                      <p:cBhvr>
                                        <p:cTn id="28" dur="200" fill="hold"/>
                                        <p:tgtEl>
                                          <p:spTgt spid="4">
                                            <p:graphicEl>
                                              <a:dgm id="{DEE0BA12-AE51-1744-8560-388AF46DA5DC}"/>
                                            </p:graphicEl>
                                          </p:spTgt>
                                        </p:tgtEl>
                                        <p:attrNameLst>
                                          <p:attrName>ppt_w</p:attrName>
                                        </p:attrNameLst>
                                      </p:cBhvr>
                                      <p:tavLst>
                                        <p:tav tm="0">
                                          <p:val>
                                            <p:fltVal val="0"/>
                                          </p:val>
                                        </p:tav>
                                        <p:tav tm="100000">
                                          <p:val>
                                            <p:strVal val="#ppt_w"/>
                                          </p:val>
                                        </p:tav>
                                      </p:tavLst>
                                    </p:anim>
                                    <p:anim calcmode="lin" valueType="num">
                                      <p:cBhvr>
                                        <p:cTn id="29" dur="200" fill="hold"/>
                                        <p:tgtEl>
                                          <p:spTgt spid="4">
                                            <p:graphicEl>
                                              <a:dgm id="{DEE0BA12-AE51-1744-8560-388AF46DA5DC}"/>
                                            </p:graphicEl>
                                          </p:spTgt>
                                        </p:tgtEl>
                                        <p:attrNameLst>
                                          <p:attrName>ppt_h</p:attrName>
                                        </p:attrNameLst>
                                      </p:cBhvr>
                                      <p:tavLst>
                                        <p:tav tm="0">
                                          <p:val>
                                            <p:fltVal val="0"/>
                                          </p:val>
                                        </p:tav>
                                        <p:tav tm="100000">
                                          <p:val>
                                            <p:strVal val="#ppt_h"/>
                                          </p:val>
                                        </p:tav>
                                      </p:tavLst>
                                    </p:anim>
                                    <p:anim calcmode="lin" valueType="num">
                                      <p:cBhvr>
                                        <p:cTn id="30" dur="200" fill="hold"/>
                                        <p:tgtEl>
                                          <p:spTgt spid="4">
                                            <p:graphicEl>
                                              <a:dgm id="{DEE0BA12-AE51-1744-8560-388AF46DA5DC}"/>
                                            </p:graphicEl>
                                          </p:spTgt>
                                        </p:tgtEl>
                                        <p:attrNameLst>
                                          <p:attrName>style.rotation</p:attrName>
                                        </p:attrNameLst>
                                      </p:cBhvr>
                                      <p:tavLst>
                                        <p:tav tm="0">
                                          <p:val>
                                            <p:fltVal val="90"/>
                                          </p:val>
                                        </p:tav>
                                        <p:tav tm="100000">
                                          <p:val>
                                            <p:fltVal val="0"/>
                                          </p:val>
                                        </p:tav>
                                      </p:tavLst>
                                    </p:anim>
                                    <p:animEffect transition="in" filter="fade">
                                      <p:cBhvr>
                                        <p:cTn id="31" dur="200"/>
                                        <p:tgtEl>
                                          <p:spTgt spid="4">
                                            <p:graphicEl>
                                              <a:dgm id="{DEE0BA12-AE51-1744-8560-388AF46DA5DC}"/>
                                            </p:graphicEl>
                                          </p:spTgt>
                                        </p:tgtEl>
                                      </p:cBhvr>
                                    </p:animEffect>
                                  </p:childTnLst>
                                </p:cTn>
                              </p:par>
                            </p:childTnLst>
                          </p:cTn>
                        </p:par>
                        <p:par>
                          <p:cTn id="32" fill="hold">
                            <p:stCondLst>
                              <p:cond delay="800"/>
                            </p:stCondLst>
                            <p:childTnLst>
                              <p:par>
                                <p:cTn id="33" presetID="31" presetClass="entr" presetSubtype="0" fill="hold" grpId="0" nodeType="afterEffect">
                                  <p:stCondLst>
                                    <p:cond delay="0"/>
                                  </p:stCondLst>
                                  <p:childTnLst>
                                    <p:set>
                                      <p:cBhvr>
                                        <p:cTn id="34" dur="1" fill="hold">
                                          <p:stCondLst>
                                            <p:cond delay="0"/>
                                          </p:stCondLst>
                                        </p:cTn>
                                        <p:tgtEl>
                                          <p:spTgt spid="4">
                                            <p:graphicEl>
                                              <a:dgm id="{76BB859B-622F-1848-BA69-F26B91D1FE0D}"/>
                                            </p:graphicEl>
                                          </p:spTgt>
                                        </p:tgtEl>
                                        <p:attrNameLst>
                                          <p:attrName>style.visibility</p:attrName>
                                        </p:attrNameLst>
                                      </p:cBhvr>
                                      <p:to>
                                        <p:strVal val="visible"/>
                                      </p:to>
                                    </p:set>
                                    <p:anim calcmode="lin" valueType="num">
                                      <p:cBhvr>
                                        <p:cTn id="35" dur="200" fill="hold"/>
                                        <p:tgtEl>
                                          <p:spTgt spid="4">
                                            <p:graphicEl>
                                              <a:dgm id="{76BB859B-622F-1848-BA69-F26B91D1FE0D}"/>
                                            </p:graphicEl>
                                          </p:spTgt>
                                        </p:tgtEl>
                                        <p:attrNameLst>
                                          <p:attrName>ppt_w</p:attrName>
                                        </p:attrNameLst>
                                      </p:cBhvr>
                                      <p:tavLst>
                                        <p:tav tm="0">
                                          <p:val>
                                            <p:fltVal val="0"/>
                                          </p:val>
                                        </p:tav>
                                        <p:tav tm="100000">
                                          <p:val>
                                            <p:strVal val="#ppt_w"/>
                                          </p:val>
                                        </p:tav>
                                      </p:tavLst>
                                    </p:anim>
                                    <p:anim calcmode="lin" valueType="num">
                                      <p:cBhvr>
                                        <p:cTn id="36" dur="200" fill="hold"/>
                                        <p:tgtEl>
                                          <p:spTgt spid="4">
                                            <p:graphicEl>
                                              <a:dgm id="{76BB859B-622F-1848-BA69-F26B91D1FE0D}"/>
                                            </p:graphicEl>
                                          </p:spTgt>
                                        </p:tgtEl>
                                        <p:attrNameLst>
                                          <p:attrName>ppt_h</p:attrName>
                                        </p:attrNameLst>
                                      </p:cBhvr>
                                      <p:tavLst>
                                        <p:tav tm="0">
                                          <p:val>
                                            <p:fltVal val="0"/>
                                          </p:val>
                                        </p:tav>
                                        <p:tav tm="100000">
                                          <p:val>
                                            <p:strVal val="#ppt_h"/>
                                          </p:val>
                                        </p:tav>
                                      </p:tavLst>
                                    </p:anim>
                                    <p:anim calcmode="lin" valueType="num">
                                      <p:cBhvr>
                                        <p:cTn id="37" dur="200" fill="hold"/>
                                        <p:tgtEl>
                                          <p:spTgt spid="4">
                                            <p:graphicEl>
                                              <a:dgm id="{76BB859B-622F-1848-BA69-F26B91D1FE0D}"/>
                                            </p:graphicEl>
                                          </p:spTgt>
                                        </p:tgtEl>
                                        <p:attrNameLst>
                                          <p:attrName>style.rotation</p:attrName>
                                        </p:attrNameLst>
                                      </p:cBhvr>
                                      <p:tavLst>
                                        <p:tav tm="0">
                                          <p:val>
                                            <p:fltVal val="90"/>
                                          </p:val>
                                        </p:tav>
                                        <p:tav tm="100000">
                                          <p:val>
                                            <p:fltVal val="0"/>
                                          </p:val>
                                        </p:tav>
                                      </p:tavLst>
                                    </p:anim>
                                    <p:animEffect transition="in" filter="fade">
                                      <p:cBhvr>
                                        <p:cTn id="38" dur="200"/>
                                        <p:tgtEl>
                                          <p:spTgt spid="4">
                                            <p:graphicEl>
                                              <a:dgm id="{76BB859B-622F-1848-BA69-F26B91D1FE0D}"/>
                                            </p:graphicEl>
                                          </p:spTgt>
                                        </p:tgtEl>
                                      </p:cBhvr>
                                    </p:animEffect>
                                  </p:childTnLst>
                                </p:cTn>
                              </p:par>
                            </p:childTnLst>
                          </p:cTn>
                        </p:par>
                        <p:par>
                          <p:cTn id="39" fill="hold">
                            <p:stCondLst>
                              <p:cond delay="1000"/>
                            </p:stCondLst>
                            <p:childTnLst>
                              <p:par>
                                <p:cTn id="40" presetID="31" presetClass="entr" presetSubtype="0" fill="hold" grpId="0" nodeType="afterEffect">
                                  <p:stCondLst>
                                    <p:cond delay="0"/>
                                  </p:stCondLst>
                                  <p:childTnLst>
                                    <p:set>
                                      <p:cBhvr>
                                        <p:cTn id="41" dur="1" fill="hold">
                                          <p:stCondLst>
                                            <p:cond delay="0"/>
                                          </p:stCondLst>
                                        </p:cTn>
                                        <p:tgtEl>
                                          <p:spTgt spid="4">
                                            <p:graphicEl>
                                              <a:dgm id="{C9387EA6-7C75-704A-84E4-92AC5B711A8D}"/>
                                            </p:graphicEl>
                                          </p:spTgt>
                                        </p:tgtEl>
                                        <p:attrNameLst>
                                          <p:attrName>style.visibility</p:attrName>
                                        </p:attrNameLst>
                                      </p:cBhvr>
                                      <p:to>
                                        <p:strVal val="visible"/>
                                      </p:to>
                                    </p:set>
                                    <p:anim calcmode="lin" valueType="num">
                                      <p:cBhvr>
                                        <p:cTn id="42" dur="200" fill="hold"/>
                                        <p:tgtEl>
                                          <p:spTgt spid="4">
                                            <p:graphicEl>
                                              <a:dgm id="{C9387EA6-7C75-704A-84E4-92AC5B711A8D}"/>
                                            </p:graphicEl>
                                          </p:spTgt>
                                        </p:tgtEl>
                                        <p:attrNameLst>
                                          <p:attrName>ppt_w</p:attrName>
                                        </p:attrNameLst>
                                      </p:cBhvr>
                                      <p:tavLst>
                                        <p:tav tm="0">
                                          <p:val>
                                            <p:fltVal val="0"/>
                                          </p:val>
                                        </p:tav>
                                        <p:tav tm="100000">
                                          <p:val>
                                            <p:strVal val="#ppt_w"/>
                                          </p:val>
                                        </p:tav>
                                      </p:tavLst>
                                    </p:anim>
                                    <p:anim calcmode="lin" valueType="num">
                                      <p:cBhvr>
                                        <p:cTn id="43" dur="200" fill="hold"/>
                                        <p:tgtEl>
                                          <p:spTgt spid="4">
                                            <p:graphicEl>
                                              <a:dgm id="{C9387EA6-7C75-704A-84E4-92AC5B711A8D}"/>
                                            </p:graphicEl>
                                          </p:spTgt>
                                        </p:tgtEl>
                                        <p:attrNameLst>
                                          <p:attrName>ppt_h</p:attrName>
                                        </p:attrNameLst>
                                      </p:cBhvr>
                                      <p:tavLst>
                                        <p:tav tm="0">
                                          <p:val>
                                            <p:fltVal val="0"/>
                                          </p:val>
                                        </p:tav>
                                        <p:tav tm="100000">
                                          <p:val>
                                            <p:strVal val="#ppt_h"/>
                                          </p:val>
                                        </p:tav>
                                      </p:tavLst>
                                    </p:anim>
                                    <p:anim calcmode="lin" valueType="num">
                                      <p:cBhvr>
                                        <p:cTn id="44" dur="200" fill="hold"/>
                                        <p:tgtEl>
                                          <p:spTgt spid="4">
                                            <p:graphicEl>
                                              <a:dgm id="{C9387EA6-7C75-704A-84E4-92AC5B711A8D}"/>
                                            </p:graphicEl>
                                          </p:spTgt>
                                        </p:tgtEl>
                                        <p:attrNameLst>
                                          <p:attrName>style.rotation</p:attrName>
                                        </p:attrNameLst>
                                      </p:cBhvr>
                                      <p:tavLst>
                                        <p:tav tm="0">
                                          <p:val>
                                            <p:fltVal val="90"/>
                                          </p:val>
                                        </p:tav>
                                        <p:tav tm="100000">
                                          <p:val>
                                            <p:fltVal val="0"/>
                                          </p:val>
                                        </p:tav>
                                      </p:tavLst>
                                    </p:anim>
                                    <p:animEffect transition="in" filter="fade">
                                      <p:cBhvr>
                                        <p:cTn id="45" dur="200"/>
                                        <p:tgtEl>
                                          <p:spTgt spid="4">
                                            <p:graphicEl>
                                              <a:dgm id="{C9387EA6-7C75-704A-84E4-92AC5B711A8D}"/>
                                            </p:graphicEl>
                                          </p:spTgt>
                                        </p:tgtEl>
                                      </p:cBhvr>
                                    </p:animEffect>
                                  </p:childTnLst>
                                </p:cTn>
                              </p:par>
                            </p:childTnLst>
                          </p:cTn>
                        </p:par>
                        <p:par>
                          <p:cTn id="46" fill="hold">
                            <p:stCondLst>
                              <p:cond delay="1200"/>
                            </p:stCondLst>
                            <p:childTnLst>
                              <p:par>
                                <p:cTn id="47" presetID="31" presetClass="entr" presetSubtype="0" fill="hold" grpId="0" nodeType="afterEffect">
                                  <p:stCondLst>
                                    <p:cond delay="0"/>
                                  </p:stCondLst>
                                  <p:childTnLst>
                                    <p:set>
                                      <p:cBhvr>
                                        <p:cTn id="48" dur="1" fill="hold">
                                          <p:stCondLst>
                                            <p:cond delay="0"/>
                                          </p:stCondLst>
                                        </p:cTn>
                                        <p:tgtEl>
                                          <p:spTgt spid="4">
                                            <p:graphicEl>
                                              <a:dgm id="{7E0A687D-8E7F-764E-BCC7-732A80AE00C2}"/>
                                            </p:graphicEl>
                                          </p:spTgt>
                                        </p:tgtEl>
                                        <p:attrNameLst>
                                          <p:attrName>style.visibility</p:attrName>
                                        </p:attrNameLst>
                                      </p:cBhvr>
                                      <p:to>
                                        <p:strVal val="visible"/>
                                      </p:to>
                                    </p:set>
                                    <p:anim calcmode="lin" valueType="num">
                                      <p:cBhvr>
                                        <p:cTn id="49" dur="200" fill="hold"/>
                                        <p:tgtEl>
                                          <p:spTgt spid="4">
                                            <p:graphicEl>
                                              <a:dgm id="{7E0A687D-8E7F-764E-BCC7-732A80AE00C2}"/>
                                            </p:graphicEl>
                                          </p:spTgt>
                                        </p:tgtEl>
                                        <p:attrNameLst>
                                          <p:attrName>ppt_w</p:attrName>
                                        </p:attrNameLst>
                                      </p:cBhvr>
                                      <p:tavLst>
                                        <p:tav tm="0">
                                          <p:val>
                                            <p:fltVal val="0"/>
                                          </p:val>
                                        </p:tav>
                                        <p:tav tm="100000">
                                          <p:val>
                                            <p:strVal val="#ppt_w"/>
                                          </p:val>
                                        </p:tav>
                                      </p:tavLst>
                                    </p:anim>
                                    <p:anim calcmode="lin" valueType="num">
                                      <p:cBhvr>
                                        <p:cTn id="50" dur="200" fill="hold"/>
                                        <p:tgtEl>
                                          <p:spTgt spid="4">
                                            <p:graphicEl>
                                              <a:dgm id="{7E0A687D-8E7F-764E-BCC7-732A80AE00C2}"/>
                                            </p:graphicEl>
                                          </p:spTgt>
                                        </p:tgtEl>
                                        <p:attrNameLst>
                                          <p:attrName>ppt_h</p:attrName>
                                        </p:attrNameLst>
                                      </p:cBhvr>
                                      <p:tavLst>
                                        <p:tav tm="0">
                                          <p:val>
                                            <p:fltVal val="0"/>
                                          </p:val>
                                        </p:tav>
                                        <p:tav tm="100000">
                                          <p:val>
                                            <p:strVal val="#ppt_h"/>
                                          </p:val>
                                        </p:tav>
                                      </p:tavLst>
                                    </p:anim>
                                    <p:anim calcmode="lin" valueType="num">
                                      <p:cBhvr>
                                        <p:cTn id="51" dur="200" fill="hold"/>
                                        <p:tgtEl>
                                          <p:spTgt spid="4">
                                            <p:graphicEl>
                                              <a:dgm id="{7E0A687D-8E7F-764E-BCC7-732A80AE00C2}"/>
                                            </p:graphicEl>
                                          </p:spTgt>
                                        </p:tgtEl>
                                        <p:attrNameLst>
                                          <p:attrName>style.rotation</p:attrName>
                                        </p:attrNameLst>
                                      </p:cBhvr>
                                      <p:tavLst>
                                        <p:tav tm="0">
                                          <p:val>
                                            <p:fltVal val="90"/>
                                          </p:val>
                                        </p:tav>
                                        <p:tav tm="100000">
                                          <p:val>
                                            <p:fltVal val="0"/>
                                          </p:val>
                                        </p:tav>
                                      </p:tavLst>
                                    </p:anim>
                                    <p:animEffect transition="in" filter="fade">
                                      <p:cBhvr>
                                        <p:cTn id="52" dur="200"/>
                                        <p:tgtEl>
                                          <p:spTgt spid="4">
                                            <p:graphicEl>
                                              <a:dgm id="{7E0A687D-8E7F-764E-BCC7-732A80AE00C2}"/>
                                            </p:graphicEl>
                                          </p:spTgt>
                                        </p:tgtEl>
                                      </p:cBhvr>
                                    </p:animEffect>
                                  </p:childTnLst>
                                </p:cTn>
                              </p:par>
                            </p:childTnLst>
                          </p:cTn>
                        </p:par>
                        <p:par>
                          <p:cTn id="53" fill="hold">
                            <p:stCondLst>
                              <p:cond delay="1400"/>
                            </p:stCondLst>
                            <p:childTnLst>
                              <p:par>
                                <p:cTn id="54" presetID="31" presetClass="entr" presetSubtype="0" fill="hold" grpId="0" nodeType="afterEffect">
                                  <p:stCondLst>
                                    <p:cond delay="0"/>
                                  </p:stCondLst>
                                  <p:childTnLst>
                                    <p:set>
                                      <p:cBhvr>
                                        <p:cTn id="55" dur="1" fill="hold">
                                          <p:stCondLst>
                                            <p:cond delay="0"/>
                                          </p:stCondLst>
                                        </p:cTn>
                                        <p:tgtEl>
                                          <p:spTgt spid="4">
                                            <p:graphicEl>
                                              <a:dgm id="{2BA02142-65A5-A648-900A-5B78FEC1485D}"/>
                                            </p:graphicEl>
                                          </p:spTgt>
                                        </p:tgtEl>
                                        <p:attrNameLst>
                                          <p:attrName>style.visibility</p:attrName>
                                        </p:attrNameLst>
                                      </p:cBhvr>
                                      <p:to>
                                        <p:strVal val="visible"/>
                                      </p:to>
                                    </p:set>
                                    <p:anim calcmode="lin" valueType="num">
                                      <p:cBhvr>
                                        <p:cTn id="56" dur="200" fill="hold"/>
                                        <p:tgtEl>
                                          <p:spTgt spid="4">
                                            <p:graphicEl>
                                              <a:dgm id="{2BA02142-65A5-A648-900A-5B78FEC1485D}"/>
                                            </p:graphicEl>
                                          </p:spTgt>
                                        </p:tgtEl>
                                        <p:attrNameLst>
                                          <p:attrName>ppt_w</p:attrName>
                                        </p:attrNameLst>
                                      </p:cBhvr>
                                      <p:tavLst>
                                        <p:tav tm="0">
                                          <p:val>
                                            <p:fltVal val="0"/>
                                          </p:val>
                                        </p:tav>
                                        <p:tav tm="100000">
                                          <p:val>
                                            <p:strVal val="#ppt_w"/>
                                          </p:val>
                                        </p:tav>
                                      </p:tavLst>
                                    </p:anim>
                                    <p:anim calcmode="lin" valueType="num">
                                      <p:cBhvr>
                                        <p:cTn id="57" dur="200" fill="hold"/>
                                        <p:tgtEl>
                                          <p:spTgt spid="4">
                                            <p:graphicEl>
                                              <a:dgm id="{2BA02142-65A5-A648-900A-5B78FEC1485D}"/>
                                            </p:graphicEl>
                                          </p:spTgt>
                                        </p:tgtEl>
                                        <p:attrNameLst>
                                          <p:attrName>ppt_h</p:attrName>
                                        </p:attrNameLst>
                                      </p:cBhvr>
                                      <p:tavLst>
                                        <p:tav tm="0">
                                          <p:val>
                                            <p:fltVal val="0"/>
                                          </p:val>
                                        </p:tav>
                                        <p:tav tm="100000">
                                          <p:val>
                                            <p:strVal val="#ppt_h"/>
                                          </p:val>
                                        </p:tav>
                                      </p:tavLst>
                                    </p:anim>
                                    <p:anim calcmode="lin" valueType="num">
                                      <p:cBhvr>
                                        <p:cTn id="58" dur="200" fill="hold"/>
                                        <p:tgtEl>
                                          <p:spTgt spid="4">
                                            <p:graphicEl>
                                              <a:dgm id="{2BA02142-65A5-A648-900A-5B78FEC1485D}"/>
                                            </p:graphicEl>
                                          </p:spTgt>
                                        </p:tgtEl>
                                        <p:attrNameLst>
                                          <p:attrName>style.rotation</p:attrName>
                                        </p:attrNameLst>
                                      </p:cBhvr>
                                      <p:tavLst>
                                        <p:tav tm="0">
                                          <p:val>
                                            <p:fltVal val="90"/>
                                          </p:val>
                                        </p:tav>
                                        <p:tav tm="100000">
                                          <p:val>
                                            <p:fltVal val="0"/>
                                          </p:val>
                                        </p:tav>
                                      </p:tavLst>
                                    </p:anim>
                                    <p:animEffect transition="in" filter="fade">
                                      <p:cBhvr>
                                        <p:cTn id="59" dur="200"/>
                                        <p:tgtEl>
                                          <p:spTgt spid="4">
                                            <p:graphicEl>
                                              <a:dgm id="{2BA02142-65A5-A648-900A-5B78FEC148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NSOAP Process</a:t>
            </a:r>
          </a:p>
        </p:txBody>
      </p:sp>
      <p:grpSp>
        <p:nvGrpSpPr>
          <p:cNvPr id="99" name="Group 98"/>
          <p:cNvGrpSpPr/>
          <p:nvPr/>
        </p:nvGrpSpPr>
        <p:grpSpPr>
          <a:xfrm>
            <a:off x="1794071" y="1245870"/>
            <a:ext cx="8391652" cy="4668793"/>
            <a:chOff x="1588" y="-34103"/>
            <a:chExt cx="12239625" cy="6892104"/>
          </a:xfrm>
        </p:grpSpPr>
        <p:sp>
          <p:nvSpPr>
            <p:cNvPr id="100" name="Freeform 99"/>
            <p:cNvSpPr>
              <a:spLocks/>
            </p:cNvSpPr>
            <p:nvPr/>
          </p:nvSpPr>
          <p:spPr bwMode="auto">
            <a:xfrm>
              <a:off x="4357688" y="3124207"/>
              <a:ext cx="1055688" cy="1503363"/>
            </a:xfrm>
            <a:custGeom>
              <a:avLst/>
              <a:gdLst>
                <a:gd name="T0" fmla="*/ 456 w 456"/>
                <a:gd name="T1" fmla="*/ 405 h 651"/>
                <a:gd name="T2" fmla="*/ 354 w 456"/>
                <a:gd name="T3" fmla="*/ 166 h 651"/>
                <a:gd name="T4" fmla="*/ 192 w 456"/>
                <a:gd name="T5" fmla="*/ 0 h 651"/>
                <a:gd name="T6" fmla="*/ 0 w 456"/>
                <a:gd name="T7" fmla="*/ 156 h 651"/>
                <a:gd name="T8" fmla="*/ 204 w 456"/>
                <a:gd name="T9" fmla="*/ 651 h 651"/>
                <a:gd name="T10" fmla="*/ 230 w 456"/>
                <a:gd name="T11" fmla="*/ 402 h 651"/>
                <a:gd name="T12" fmla="*/ 456 w 456"/>
                <a:gd name="T13" fmla="*/ 405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456" y="405"/>
                  </a:moveTo>
                  <a:cubicBezTo>
                    <a:pt x="399" y="340"/>
                    <a:pt x="361" y="258"/>
                    <a:pt x="354" y="166"/>
                  </a:cubicBezTo>
                  <a:cubicBezTo>
                    <a:pt x="192" y="0"/>
                    <a:pt x="192" y="0"/>
                    <a:pt x="192" y="0"/>
                  </a:cubicBezTo>
                  <a:cubicBezTo>
                    <a:pt x="0" y="156"/>
                    <a:pt x="0" y="156"/>
                    <a:pt x="0" y="156"/>
                  </a:cubicBezTo>
                  <a:cubicBezTo>
                    <a:pt x="6" y="347"/>
                    <a:pt x="82" y="520"/>
                    <a:pt x="204" y="651"/>
                  </a:cubicBezTo>
                  <a:cubicBezTo>
                    <a:pt x="230" y="402"/>
                    <a:pt x="230" y="402"/>
                    <a:pt x="230" y="402"/>
                  </a:cubicBezTo>
                  <a:lnTo>
                    <a:pt x="456" y="405"/>
                  </a:lnTo>
                  <a:close/>
                </a:path>
              </a:pathLst>
            </a:custGeom>
            <a:solidFill>
              <a:schemeClr val="accent4"/>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1" name="Freeform 100"/>
            <p:cNvSpPr>
              <a:spLocks/>
            </p:cNvSpPr>
            <p:nvPr/>
          </p:nvSpPr>
          <p:spPr bwMode="auto">
            <a:xfrm>
              <a:off x="4359283" y="2224088"/>
              <a:ext cx="1044575" cy="1149350"/>
            </a:xfrm>
            <a:custGeom>
              <a:avLst/>
              <a:gdLst>
                <a:gd name="T0" fmla="*/ 352 w 451"/>
                <a:gd name="T1" fmla="*/ 498 h 498"/>
                <a:gd name="T2" fmla="*/ 448 w 451"/>
                <a:gd name="T3" fmla="*/ 257 h 498"/>
                <a:gd name="T4" fmla="*/ 451 w 451"/>
                <a:gd name="T5" fmla="*/ 25 h 498"/>
                <a:gd name="T6" fmla="*/ 206 w 451"/>
                <a:gd name="T7" fmla="*/ 0 h 498"/>
                <a:gd name="T8" fmla="*/ 0 w 451"/>
                <a:gd name="T9" fmla="*/ 494 h 498"/>
                <a:gd name="T10" fmla="*/ 194 w 451"/>
                <a:gd name="T11" fmla="*/ 336 h 498"/>
                <a:gd name="T12" fmla="*/ 352 w 451"/>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451" h="498">
                  <a:moveTo>
                    <a:pt x="352" y="498"/>
                  </a:moveTo>
                  <a:cubicBezTo>
                    <a:pt x="357" y="407"/>
                    <a:pt x="392" y="323"/>
                    <a:pt x="448" y="257"/>
                  </a:cubicBezTo>
                  <a:cubicBezTo>
                    <a:pt x="451" y="25"/>
                    <a:pt x="451" y="25"/>
                    <a:pt x="451" y="25"/>
                  </a:cubicBezTo>
                  <a:cubicBezTo>
                    <a:pt x="206" y="0"/>
                    <a:pt x="206" y="0"/>
                    <a:pt x="206" y="0"/>
                  </a:cubicBezTo>
                  <a:cubicBezTo>
                    <a:pt x="84" y="130"/>
                    <a:pt x="6" y="303"/>
                    <a:pt x="0" y="494"/>
                  </a:cubicBezTo>
                  <a:cubicBezTo>
                    <a:pt x="194" y="336"/>
                    <a:pt x="194" y="336"/>
                    <a:pt x="194" y="336"/>
                  </a:cubicBezTo>
                  <a:lnTo>
                    <a:pt x="352" y="498"/>
                  </a:lnTo>
                  <a:close/>
                </a:path>
              </a:pathLst>
            </a:custGeom>
            <a:solidFill>
              <a:schemeClr val="accent5"/>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2" name="Freeform 101"/>
            <p:cNvSpPr>
              <a:spLocks/>
            </p:cNvSpPr>
            <p:nvPr/>
          </p:nvSpPr>
          <p:spPr bwMode="auto">
            <a:xfrm>
              <a:off x="4924705" y="1697044"/>
              <a:ext cx="1506538" cy="1052513"/>
            </a:xfrm>
            <a:custGeom>
              <a:avLst/>
              <a:gdLst>
                <a:gd name="T0" fmla="*/ 247 w 651"/>
                <a:gd name="T1" fmla="*/ 456 h 456"/>
                <a:gd name="T2" fmla="*/ 485 w 651"/>
                <a:gd name="T3" fmla="*/ 353 h 456"/>
                <a:gd name="T4" fmla="*/ 651 w 651"/>
                <a:gd name="T5" fmla="*/ 191 h 456"/>
                <a:gd name="T6" fmla="*/ 496 w 651"/>
                <a:gd name="T7" fmla="*/ 0 h 456"/>
                <a:gd name="T8" fmla="*/ 0 w 651"/>
                <a:gd name="T9" fmla="*/ 203 h 456"/>
                <a:gd name="T10" fmla="*/ 250 w 651"/>
                <a:gd name="T11" fmla="*/ 229 h 456"/>
                <a:gd name="T12" fmla="*/ 247 w 651"/>
                <a:gd name="T13" fmla="*/ 456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247" y="456"/>
                  </a:moveTo>
                  <a:cubicBezTo>
                    <a:pt x="311" y="398"/>
                    <a:pt x="394" y="361"/>
                    <a:pt x="485" y="353"/>
                  </a:cubicBezTo>
                  <a:cubicBezTo>
                    <a:pt x="651" y="191"/>
                    <a:pt x="651" y="191"/>
                    <a:pt x="651" y="191"/>
                  </a:cubicBezTo>
                  <a:cubicBezTo>
                    <a:pt x="496" y="0"/>
                    <a:pt x="496" y="0"/>
                    <a:pt x="496" y="0"/>
                  </a:cubicBezTo>
                  <a:cubicBezTo>
                    <a:pt x="305" y="6"/>
                    <a:pt x="131" y="82"/>
                    <a:pt x="0" y="203"/>
                  </a:cubicBezTo>
                  <a:cubicBezTo>
                    <a:pt x="250" y="229"/>
                    <a:pt x="250" y="229"/>
                    <a:pt x="250" y="229"/>
                  </a:cubicBezTo>
                  <a:lnTo>
                    <a:pt x="247" y="456"/>
                  </a:lnTo>
                  <a:close/>
                </a:path>
              </a:pathLst>
            </a:custGeom>
            <a:solidFill>
              <a:schemeClr val="bg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dirty="0"/>
            </a:p>
          </p:txBody>
        </p:sp>
        <p:sp>
          <p:nvSpPr>
            <p:cNvPr id="103" name="Freeform 102"/>
            <p:cNvSpPr>
              <a:spLocks/>
            </p:cNvSpPr>
            <p:nvPr/>
          </p:nvSpPr>
          <p:spPr bwMode="auto">
            <a:xfrm>
              <a:off x="6176970" y="1670050"/>
              <a:ext cx="1152525" cy="1042988"/>
            </a:xfrm>
            <a:custGeom>
              <a:avLst/>
              <a:gdLst>
                <a:gd name="T0" fmla="*/ 0 w 498"/>
                <a:gd name="T1" fmla="*/ 353 h 452"/>
                <a:gd name="T2" fmla="*/ 241 w 498"/>
                <a:gd name="T3" fmla="*/ 449 h 452"/>
                <a:gd name="T4" fmla="*/ 473 w 498"/>
                <a:gd name="T5" fmla="*/ 452 h 452"/>
                <a:gd name="T6" fmla="*/ 498 w 498"/>
                <a:gd name="T7" fmla="*/ 206 h 452"/>
                <a:gd name="T8" fmla="*/ 4 w 498"/>
                <a:gd name="T9" fmla="*/ 0 h 452"/>
                <a:gd name="T10" fmla="*/ 162 w 498"/>
                <a:gd name="T11" fmla="*/ 195 h 452"/>
                <a:gd name="T12" fmla="*/ 0 w 498"/>
                <a:gd name="T13" fmla="*/ 353 h 452"/>
              </a:gdLst>
              <a:ahLst/>
              <a:cxnLst>
                <a:cxn ang="0">
                  <a:pos x="T0" y="T1"/>
                </a:cxn>
                <a:cxn ang="0">
                  <a:pos x="T2" y="T3"/>
                </a:cxn>
                <a:cxn ang="0">
                  <a:pos x="T4" y="T5"/>
                </a:cxn>
                <a:cxn ang="0">
                  <a:pos x="T6" y="T7"/>
                </a:cxn>
                <a:cxn ang="0">
                  <a:pos x="T8" y="T9"/>
                </a:cxn>
                <a:cxn ang="0">
                  <a:pos x="T10" y="T11"/>
                </a:cxn>
                <a:cxn ang="0">
                  <a:pos x="T12" y="T13"/>
                </a:cxn>
              </a:cxnLst>
              <a:rect l="0" t="0" r="r" b="b"/>
              <a:pathLst>
                <a:path w="498" h="452">
                  <a:moveTo>
                    <a:pt x="0" y="353"/>
                  </a:moveTo>
                  <a:cubicBezTo>
                    <a:pt x="92" y="358"/>
                    <a:pt x="175" y="393"/>
                    <a:pt x="241" y="449"/>
                  </a:cubicBezTo>
                  <a:cubicBezTo>
                    <a:pt x="473" y="452"/>
                    <a:pt x="473" y="452"/>
                    <a:pt x="473" y="452"/>
                  </a:cubicBezTo>
                  <a:cubicBezTo>
                    <a:pt x="498" y="206"/>
                    <a:pt x="498" y="206"/>
                    <a:pt x="498" y="206"/>
                  </a:cubicBezTo>
                  <a:cubicBezTo>
                    <a:pt x="368" y="84"/>
                    <a:pt x="195" y="7"/>
                    <a:pt x="4" y="0"/>
                  </a:cubicBezTo>
                  <a:cubicBezTo>
                    <a:pt x="162" y="195"/>
                    <a:pt x="162" y="195"/>
                    <a:pt x="162" y="195"/>
                  </a:cubicBezTo>
                  <a:lnTo>
                    <a:pt x="0" y="353"/>
                  </a:lnTo>
                  <a:close/>
                </a:path>
              </a:pathLst>
            </a:custGeom>
            <a:solidFill>
              <a:schemeClr val="tx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4" name="Freeform 103"/>
            <p:cNvSpPr>
              <a:spLocks/>
            </p:cNvSpPr>
            <p:nvPr/>
          </p:nvSpPr>
          <p:spPr bwMode="auto">
            <a:xfrm>
              <a:off x="6838958" y="3484563"/>
              <a:ext cx="1046163" cy="1149350"/>
            </a:xfrm>
            <a:custGeom>
              <a:avLst/>
              <a:gdLst>
                <a:gd name="T0" fmla="*/ 100 w 452"/>
                <a:gd name="T1" fmla="*/ 0 h 498"/>
                <a:gd name="T2" fmla="*/ 4 w 452"/>
                <a:gd name="T3" fmla="*/ 240 h 498"/>
                <a:gd name="T4" fmla="*/ 0 w 452"/>
                <a:gd name="T5" fmla="*/ 473 h 498"/>
                <a:gd name="T6" fmla="*/ 246 w 452"/>
                <a:gd name="T7" fmla="*/ 498 h 498"/>
                <a:gd name="T8" fmla="*/ 452 w 452"/>
                <a:gd name="T9" fmla="*/ 4 h 498"/>
                <a:gd name="T10" fmla="*/ 258 w 452"/>
                <a:gd name="T11" fmla="*/ 162 h 498"/>
                <a:gd name="T12" fmla="*/ 100 w 452"/>
                <a:gd name="T13" fmla="*/ 0 h 498"/>
              </a:gdLst>
              <a:ahLst/>
              <a:cxnLst>
                <a:cxn ang="0">
                  <a:pos x="T0" y="T1"/>
                </a:cxn>
                <a:cxn ang="0">
                  <a:pos x="T2" y="T3"/>
                </a:cxn>
                <a:cxn ang="0">
                  <a:pos x="T4" y="T5"/>
                </a:cxn>
                <a:cxn ang="0">
                  <a:pos x="T6" y="T7"/>
                </a:cxn>
                <a:cxn ang="0">
                  <a:pos x="T8" y="T9"/>
                </a:cxn>
                <a:cxn ang="0">
                  <a:pos x="T10" y="T11"/>
                </a:cxn>
                <a:cxn ang="0">
                  <a:pos x="T12" y="T13"/>
                </a:cxn>
              </a:cxnLst>
              <a:rect l="0" t="0" r="r" b="b"/>
              <a:pathLst>
                <a:path w="452" h="498">
                  <a:moveTo>
                    <a:pt x="100" y="0"/>
                  </a:moveTo>
                  <a:cubicBezTo>
                    <a:pt x="94" y="91"/>
                    <a:pt x="59" y="175"/>
                    <a:pt x="4" y="240"/>
                  </a:cubicBezTo>
                  <a:cubicBezTo>
                    <a:pt x="0" y="473"/>
                    <a:pt x="0" y="473"/>
                    <a:pt x="0" y="473"/>
                  </a:cubicBezTo>
                  <a:cubicBezTo>
                    <a:pt x="246" y="498"/>
                    <a:pt x="246" y="498"/>
                    <a:pt x="246" y="498"/>
                  </a:cubicBezTo>
                  <a:cubicBezTo>
                    <a:pt x="368" y="368"/>
                    <a:pt x="445" y="195"/>
                    <a:pt x="452" y="4"/>
                  </a:cubicBezTo>
                  <a:cubicBezTo>
                    <a:pt x="258" y="162"/>
                    <a:pt x="258" y="162"/>
                    <a:pt x="258" y="162"/>
                  </a:cubicBezTo>
                  <a:lnTo>
                    <a:pt x="100" y="0"/>
                  </a:lnTo>
                  <a:close/>
                </a:path>
              </a:pathLst>
            </a:custGeom>
            <a:solidFill>
              <a:schemeClr val="accent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5" name="Freeform 104"/>
            <p:cNvSpPr>
              <a:spLocks/>
            </p:cNvSpPr>
            <p:nvPr/>
          </p:nvSpPr>
          <p:spPr bwMode="auto">
            <a:xfrm>
              <a:off x="6829426" y="2230445"/>
              <a:ext cx="1055688" cy="1503363"/>
            </a:xfrm>
            <a:custGeom>
              <a:avLst/>
              <a:gdLst>
                <a:gd name="T0" fmla="*/ 0 w 456"/>
                <a:gd name="T1" fmla="*/ 246 h 651"/>
                <a:gd name="T2" fmla="*/ 103 w 456"/>
                <a:gd name="T3" fmla="*/ 484 h 651"/>
                <a:gd name="T4" fmla="*/ 265 w 456"/>
                <a:gd name="T5" fmla="*/ 651 h 651"/>
                <a:gd name="T6" fmla="*/ 456 w 456"/>
                <a:gd name="T7" fmla="*/ 495 h 651"/>
                <a:gd name="T8" fmla="*/ 253 w 456"/>
                <a:gd name="T9" fmla="*/ 0 h 651"/>
                <a:gd name="T10" fmla="*/ 227 w 456"/>
                <a:gd name="T11" fmla="*/ 249 h 651"/>
                <a:gd name="T12" fmla="*/ 0 w 456"/>
                <a:gd name="T13" fmla="*/ 246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0" y="246"/>
                  </a:moveTo>
                  <a:cubicBezTo>
                    <a:pt x="58" y="311"/>
                    <a:pt x="95" y="393"/>
                    <a:pt x="103" y="484"/>
                  </a:cubicBezTo>
                  <a:cubicBezTo>
                    <a:pt x="265" y="651"/>
                    <a:pt x="265" y="651"/>
                    <a:pt x="265" y="651"/>
                  </a:cubicBezTo>
                  <a:cubicBezTo>
                    <a:pt x="456" y="495"/>
                    <a:pt x="456" y="495"/>
                    <a:pt x="456" y="495"/>
                  </a:cubicBezTo>
                  <a:cubicBezTo>
                    <a:pt x="450" y="304"/>
                    <a:pt x="374" y="131"/>
                    <a:pt x="253" y="0"/>
                  </a:cubicBezTo>
                  <a:cubicBezTo>
                    <a:pt x="227" y="249"/>
                    <a:pt x="227" y="249"/>
                    <a:pt x="227" y="249"/>
                  </a:cubicBezTo>
                  <a:lnTo>
                    <a:pt x="0" y="246"/>
                  </a:lnTo>
                  <a:close/>
                </a:path>
              </a:pathLst>
            </a:custGeom>
            <a:solidFill>
              <a:schemeClr val="accent1"/>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6" name="Freeform 105"/>
            <p:cNvSpPr>
              <a:spLocks/>
            </p:cNvSpPr>
            <p:nvPr/>
          </p:nvSpPr>
          <p:spPr bwMode="auto">
            <a:xfrm>
              <a:off x="5815013" y="4135445"/>
              <a:ext cx="1506538" cy="1052513"/>
            </a:xfrm>
            <a:custGeom>
              <a:avLst/>
              <a:gdLst>
                <a:gd name="T0" fmla="*/ 405 w 651"/>
                <a:gd name="T1" fmla="*/ 0 h 456"/>
                <a:gd name="T2" fmla="*/ 167 w 651"/>
                <a:gd name="T3" fmla="*/ 102 h 456"/>
                <a:gd name="T4" fmla="*/ 0 w 651"/>
                <a:gd name="T5" fmla="*/ 264 h 456"/>
                <a:gd name="T6" fmla="*/ 156 w 651"/>
                <a:gd name="T7" fmla="*/ 456 h 456"/>
                <a:gd name="T8" fmla="*/ 651 w 651"/>
                <a:gd name="T9" fmla="*/ 252 h 456"/>
                <a:gd name="T10" fmla="*/ 402 w 651"/>
                <a:gd name="T11" fmla="*/ 227 h 456"/>
                <a:gd name="T12" fmla="*/ 405 w 651"/>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405" y="0"/>
                  </a:moveTo>
                  <a:cubicBezTo>
                    <a:pt x="341" y="58"/>
                    <a:pt x="258" y="95"/>
                    <a:pt x="167" y="102"/>
                  </a:cubicBezTo>
                  <a:cubicBezTo>
                    <a:pt x="0" y="264"/>
                    <a:pt x="0" y="264"/>
                    <a:pt x="0" y="264"/>
                  </a:cubicBezTo>
                  <a:cubicBezTo>
                    <a:pt x="156" y="456"/>
                    <a:pt x="156" y="456"/>
                    <a:pt x="156" y="456"/>
                  </a:cubicBezTo>
                  <a:cubicBezTo>
                    <a:pt x="347" y="450"/>
                    <a:pt x="520" y="374"/>
                    <a:pt x="651" y="252"/>
                  </a:cubicBezTo>
                  <a:cubicBezTo>
                    <a:pt x="402" y="227"/>
                    <a:pt x="402" y="227"/>
                    <a:pt x="402" y="227"/>
                  </a:cubicBezTo>
                  <a:lnTo>
                    <a:pt x="405" y="0"/>
                  </a:lnTo>
                  <a:close/>
                </a:path>
              </a:pathLst>
            </a:custGeom>
            <a:solidFill>
              <a:schemeClr val="accent3"/>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7" name="Freeform 106"/>
            <p:cNvSpPr>
              <a:spLocks/>
            </p:cNvSpPr>
            <p:nvPr/>
          </p:nvSpPr>
          <p:spPr bwMode="auto">
            <a:xfrm>
              <a:off x="4913320" y="4144963"/>
              <a:ext cx="1154113" cy="1042988"/>
            </a:xfrm>
            <a:custGeom>
              <a:avLst/>
              <a:gdLst>
                <a:gd name="T0" fmla="*/ 499 w 499"/>
                <a:gd name="T1" fmla="*/ 99 h 452"/>
                <a:gd name="T2" fmla="*/ 258 w 499"/>
                <a:gd name="T3" fmla="*/ 3 h 452"/>
                <a:gd name="T4" fmla="*/ 26 w 499"/>
                <a:gd name="T5" fmla="*/ 0 h 452"/>
                <a:gd name="T6" fmla="*/ 0 w 499"/>
                <a:gd name="T7" fmla="*/ 245 h 452"/>
                <a:gd name="T8" fmla="*/ 494 w 499"/>
                <a:gd name="T9" fmla="*/ 452 h 452"/>
                <a:gd name="T10" fmla="*/ 336 w 499"/>
                <a:gd name="T11" fmla="*/ 257 h 452"/>
                <a:gd name="T12" fmla="*/ 499 w 499"/>
                <a:gd name="T13" fmla="*/ 99 h 452"/>
              </a:gdLst>
              <a:ahLst/>
              <a:cxnLst>
                <a:cxn ang="0">
                  <a:pos x="T0" y="T1"/>
                </a:cxn>
                <a:cxn ang="0">
                  <a:pos x="T2" y="T3"/>
                </a:cxn>
                <a:cxn ang="0">
                  <a:pos x="T4" y="T5"/>
                </a:cxn>
                <a:cxn ang="0">
                  <a:pos x="T6" y="T7"/>
                </a:cxn>
                <a:cxn ang="0">
                  <a:pos x="T8" y="T9"/>
                </a:cxn>
                <a:cxn ang="0">
                  <a:pos x="T10" y="T11"/>
                </a:cxn>
                <a:cxn ang="0">
                  <a:pos x="T12" y="T13"/>
                </a:cxn>
              </a:cxnLst>
              <a:rect l="0" t="0" r="r" b="b"/>
              <a:pathLst>
                <a:path w="499" h="452">
                  <a:moveTo>
                    <a:pt x="499" y="99"/>
                  </a:moveTo>
                  <a:cubicBezTo>
                    <a:pt x="407" y="94"/>
                    <a:pt x="324" y="59"/>
                    <a:pt x="258" y="3"/>
                  </a:cubicBezTo>
                  <a:cubicBezTo>
                    <a:pt x="26" y="0"/>
                    <a:pt x="26" y="0"/>
                    <a:pt x="26" y="0"/>
                  </a:cubicBezTo>
                  <a:cubicBezTo>
                    <a:pt x="0" y="245"/>
                    <a:pt x="0" y="245"/>
                    <a:pt x="0" y="245"/>
                  </a:cubicBezTo>
                  <a:cubicBezTo>
                    <a:pt x="130" y="368"/>
                    <a:pt x="303" y="445"/>
                    <a:pt x="494" y="452"/>
                  </a:cubicBezTo>
                  <a:cubicBezTo>
                    <a:pt x="336" y="257"/>
                    <a:pt x="336" y="257"/>
                    <a:pt x="336" y="257"/>
                  </a:cubicBezTo>
                  <a:lnTo>
                    <a:pt x="499" y="99"/>
                  </a:lnTo>
                  <a:close/>
                </a:path>
              </a:pathLst>
            </a:custGeom>
            <a:solidFill>
              <a:schemeClr val="accent6"/>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8" name="Freeform 107"/>
            <p:cNvSpPr>
              <a:spLocks/>
            </p:cNvSpPr>
            <p:nvPr/>
          </p:nvSpPr>
          <p:spPr bwMode="auto">
            <a:xfrm>
              <a:off x="2745965" y="4"/>
              <a:ext cx="3444875" cy="2187575"/>
            </a:xfrm>
            <a:custGeom>
              <a:avLst/>
              <a:gdLst>
                <a:gd name="T0" fmla="*/ 1488 w 1488"/>
                <a:gd name="T1" fmla="*/ 724 h 948"/>
                <a:gd name="T2" fmla="*/ 1488 w 1488"/>
                <a:gd name="T3" fmla="*/ 0 h 948"/>
                <a:gd name="T4" fmla="*/ 0 w 1488"/>
                <a:gd name="T5" fmla="*/ 0 h 948"/>
                <a:gd name="T6" fmla="*/ 949 w 1488"/>
                <a:gd name="T7" fmla="*/ 948 h 948"/>
                <a:gd name="T8" fmla="*/ 1488 w 1488"/>
                <a:gd name="T9" fmla="*/ 724 h 948"/>
              </a:gdLst>
              <a:ahLst/>
              <a:cxnLst>
                <a:cxn ang="0">
                  <a:pos x="T0" y="T1"/>
                </a:cxn>
                <a:cxn ang="0">
                  <a:pos x="T2" y="T3"/>
                </a:cxn>
                <a:cxn ang="0">
                  <a:pos x="T4" y="T5"/>
                </a:cxn>
                <a:cxn ang="0">
                  <a:pos x="T6" y="T7"/>
                </a:cxn>
                <a:cxn ang="0">
                  <a:pos x="T8" y="T9"/>
                </a:cxn>
              </a:cxnLst>
              <a:rect l="0" t="0" r="r" b="b"/>
              <a:pathLst>
                <a:path w="1488" h="948">
                  <a:moveTo>
                    <a:pt x="1488" y="724"/>
                  </a:moveTo>
                  <a:cubicBezTo>
                    <a:pt x="1488" y="0"/>
                    <a:pt x="1488" y="0"/>
                    <a:pt x="1488" y="0"/>
                  </a:cubicBezTo>
                  <a:cubicBezTo>
                    <a:pt x="0" y="0"/>
                    <a:pt x="0" y="0"/>
                    <a:pt x="0" y="0"/>
                  </a:cubicBezTo>
                  <a:cubicBezTo>
                    <a:pt x="949" y="948"/>
                    <a:pt x="949" y="948"/>
                    <a:pt x="949" y="948"/>
                  </a:cubicBezTo>
                  <a:cubicBezTo>
                    <a:pt x="1087" y="810"/>
                    <a:pt x="1278" y="724"/>
                    <a:pt x="1488" y="724"/>
                  </a:cubicBezTo>
                  <a:close/>
                </a:path>
              </a:pathLst>
            </a:custGeom>
            <a:solidFill>
              <a:schemeClr val="bg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9" name="Freeform 108"/>
            <p:cNvSpPr>
              <a:spLocks/>
            </p:cNvSpPr>
            <p:nvPr/>
          </p:nvSpPr>
          <p:spPr bwMode="auto">
            <a:xfrm>
              <a:off x="6121407" y="-1588"/>
              <a:ext cx="3438525" cy="2185988"/>
            </a:xfrm>
            <a:custGeom>
              <a:avLst/>
              <a:gdLst>
                <a:gd name="T0" fmla="*/ 539 w 1486"/>
                <a:gd name="T1" fmla="*/ 947 h 947"/>
                <a:gd name="T2" fmla="*/ 1486 w 1486"/>
                <a:gd name="T3" fmla="*/ 0 h 947"/>
                <a:gd name="T4" fmla="*/ 0 w 1486"/>
                <a:gd name="T5" fmla="*/ 0 h 947"/>
                <a:gd name="T6" fmla="*/ 0 w 1486"/>
                <a:gd name="T7" fmla="*/ 724 h 947"/>
                <a:gd name="T8" fmla="*/ 539 w 1486"/>
                <a:gd name="T9" fmla="*/ 947 h 947"/>
              </a:gdLst>
              <a:ahLst/>
              <a:cxnLst>
                <a:cxn ang="0">
                  <a:pos x="T0" y="T1"/>
                </a:cxn>
                <a:cxn ang="0">
                  <a:pos x="T2" y="T3"/>
                </a:cxn>
                <a:cxn ang="0">
                  <a:pos x="T4" y="T5"/>
                </a:cxn>
                <a:cxn ang="0">
                  <a:pos x="T6" y="T7"/>
                </a:cxn>
                <a:cxn ang="0">
                  <a:pos x="T8" y="T9"/>
                </a:cxn>
              </a:cxnLst>
              <a:rect l="0" t="0" r="r" b="b"/>
              <a:pathLst>
                <a:path w="1486" h="947">
                  <a:moveTo>
                    <a:pt x="539" y="947"/>
                  </a:moveTo>
                  <a:cubicBezTo>
                    <a:pt x="1486" y="0"/>
                    <a:pt x="1486" y="0"/>
                    <a:pt x="1486" y="0"/>
                  </a:cubicBezTo>
                  <a:cubicBezTo>
                    <a:pt x="0" y="0"/>
                    <a:pt x="0" y="0"/>
                    <a:pt x="0" y="0"/>
                  </a:cubicBezTo>
                  <a:cubicBezTo>
                    <a:pt x="0" y="724"/>
                    <a:pt x="0" y="724"/>
                    <a:pt x="0" y="724"/>
                  </a:cubicBezTo>
                  <a:cubicBezTo>
                    <a:pt x="211" y="724"/>
                    <a:pt x="401" y="809"/>
                    <a:pt x="539" y="947"/>
                  </a:cubicBezTo>
                  <a:close/>
                </a:path>
              </a:pathLst>
            </a:custGeom>
            <a:solidFill>
              <a:schemeClr val="tx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0" name="Freeform 109"/>
            <p:cNvSpPr>
              <a:spLocks/>
            </p:cNvSpPr>
            <p:nvPr/>
          </p:nvSpPr>
          <p:spPr bwMode="auto">
            <a:xfrm>
              <a:off x="1588" y="-1588"/>
              <a:ext cx="4872038" cy="3430588"/>
            </a:xfrm>
            <a:custGeom>
              <a:avLst/>
              <a:gdLst>
                <a:gd name="T0" fmla="*/ 1883 w 2105"/>
                <a:gd name="T1" fmla="*/ 1486 h 1486"/>
                <a:gd name="T2" fmla="*/ 2105 w 2105"/>
                <a:gd name="T3" fmla="*/ 948 h 1486"/>
                <a:gd name="T4" fmla="*/ 1156 w 2105"/>
                <a:gd name="T5" fmla="*/ 0 h 1486"/>
                <a:gd name="T6" fmla="*/ 0 w 2105"/>
                <a:gd name="T7" fmla="*/ 0 h 1486"/>
                <a:gd name="T8" fmla="*/ 0 w 2105"/>
                <a:gd name="T9" fmla="*/ 1486 h 1486"/>
                <a:gd name="T10" fmla="*/ 1883 w 2105"/>
                <a:gd name="T11" fmla="*/ 1486 h 1486"/>
              </a:gdLst>
              <a:ahLst/>
              <a:cxnLst>
                <a:cxn ang="0">
                  <a:pos x="T0" y="T1"/>
                </a:cxn>
                <a:cxn ang="0">
                  <a:pos x="T2" y="T3"/>
                </a:cxn>
                <a:cxn ang="0">
                  <a:pos x="T4" y="T5"/>
                </a:cxn>
                <a:cxn ang="0">
                  <a:pos x="T6" y="T7"/>
                </a:cxn>
                <a:cxn ang="0">
                  <a:pos x="T8" y="T9"/>
                </a:cxn>
                <a:cxn ang="0">
                  <a:pos x="T10" y="T11"/>
                </a:cxn>
              </a:cxnLst>
              <a:rect l="0" t="0" r="r" b="b"/>
              <a:pathLst>
                <a:path w="2105" h="1486">
                  <a:moveTo>
                    <a:pt x="1883" y="1486"/>
                  </a:moveTo>
                  <a:cubicBezTo>
                    <a:pt x="1883" y="1276"/>
                    <a:pt x="1968" y="1086"/>
                    <a:pt x="2105" y="948"/>
                  </a:cubicBezTo>
                  <a:cubicBezTo>
                    <a:pt x="1156" y="0"/>
                    <a:pt x="1156" y="0"/>
                    <a:pt x="1156" y="0"/>
                  </a:cubicBezTo>
                  <a:cubicBezTo>
                    <a:pt x="0" y="0"/>
                    <a:pt x="0" y="0"/>
                    <a:pt x="0" y="0"/>
                  </a:cubicBezTo>
                  <a:cubicBezTo>
                    <a:pt x="0" y="1486"/>
                    <a:pt x="0" y="1486"/>
                    <a:pt x="0" y="1486"/>
                  </a:cubicBezTo>
                  <a:cubicBezTo>
                    <a:pt x="1883" y="1486"/>
                    <a:pt x="1883" y="1486"/>
                    <a:pt x="1883" y="1486"/>
                  </a:cubicBezTo>
                  <a:close/>
                </a:path>
              </a:pathLst>
            </a:custGeom>
            <a:solidFill>
              <a:schemeClr val="accent5">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1" name="Freeform 110"/>
            <p:cNvSpPr>
              <a:spLocks/>
            </p:cNvSpPr>
            <p:nvPr/>
          </p:nvSpPr>
          <p:spPr bwMode="auto">
            <a:xfrm>
              <a:off x="7369175" y="0"/>
              <a:ext cx="4872038" cy="3430588"/>
            </a:xfrm>
            <a:custGeom>
              <a:avLst/>
              <a:gdLst>
                <a:gd name="T0" fmla="*/ 223 w 2105"/>
                <a:gd name="T1" fmla="*/ 1486 h 1486"/>
                <a:gd name="T2" fmla="*/ 223 w 2105"/>
                <a:gd name="T3" fmla="*/ 1486 h 1486"/>
                <a:gd name="T4" fmla="*/ 2105 w 2105"/>
                <a:gd name="T5" fmla="*/ 1486 h 1486"/>
                <a:gd name="T6" fmla="*/ 2105 w 2105"/>
                <a:gd name="T7" fmla="*/ 0 h 1486"/>
                <a:gd name="T8" fmla="*/ 947 w 2105"/>
                <a:gd name="T9" fmla="*/ 0 h 1486"/>
                <a:gd name="T10" fmla="*/ 0 w 2105"/>
                <a:gd name="T11" fmla="*/ 947 h 1486"/>
                <a:gd name="T12" fmla="*/ 223 w 2105"/>
                <a:gd name="T13" fmla="*/ 1486 h 1486"/>
              </a:gdLst>
              <a:ahLst/>
              <a:cxnLst>
                <a:cxn ang="0">
                  <a:pos x="T0" y="T1"/>
                </a:cxn>
                <a:cxn ang="0">
                  <a:pos x="T2" y="T3"/>
                </a:cxn>
                <a:cxn ang="0">
                  <a:pos x="T4" y="T5"/>
                </a:cxn>
                <a:cxn ang="0">
                  <a:pos x="T6" y="T7"/>
                </a:cxn>
                <a:cxn ang="0">
                  <a:pos x="T8" y="T9"/>
                </a:cxn>
                <a:cxn ang="0">
                  <a:pos x="T10" y="T11"/>
                </a:cxn>
                <a:cxn ang="0">
                  <a:pos x="T12" y="T13"/>
                </a:cxn>
              </a:cxnLst>
              <a:rect l="0" t="0" r="r" b="b"/>
              <a:pathLst>
                <a:path w="2105" h="1486">
                  <a:moveTo>
                    <a:pt x="223" y="1486"/>
                  </a:moveTo>
                  <a:cubicBezTo>
                    <a:pt x="223" y="1486"/>
                    <a:pt x="223" y="1486"/>
                    <a:pt x="223" y="1486"/>
                  </a:cubicBezTo>
                  <a:cubicBezTo>
                    <a:pt x="2105" y="1486"/>
                    <a:pt x="2105" y="1486"/>
                    <a:pt x="2105" y="1486"/>
                  </a:cubicBezTo>
                  <a:cubicBezTo>
                    <a:pt x="2105" y="0"/>
                    <a:pt x="2105" y="0"/>
                    <a:pt x="2105" y="0"/>
                  </a:cubicBezTo>
                  <a:cubicBezTo>
                    <a:pt x="947" y="0"/>
                    <a:pt x="947" y="0"/>
                    <a:pt x="947" y="0"/>
                  </a:cubicBezTo>
                  <a:cubicBezTo>
                    <a:pt x="0" y="947"/>
                    <a:pt x="0" y="947"/>
                    <a:pt x="0" y="947"/>
                  </a:cubicBezTo>
                  <a:cubicBezTo>
                    <a:pt x="138" y="1085"/>
                    <a:pt x="223" y="1276"/>
                    <a:pt x="223" y="1486"/>
                  </a:cubicBezTo>
                  <a:close/>
                </a:path>
              </a:pathLst>
            </a:custGeom>
            <a:solidFill>
              <a:schemeClr val="accent1">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2" name="Freeform 111"/>
            <p:cNvSpPr>
              <a:spLocks/>
            </p:cNvSpPr>
            <p:nvPr/>
          </p:nvSpPr>
          <p:spPr bwMode="auto">
            <a:xfrm>
              <a:off x="2684463" y="4673600"/>
              <a:ext cx="3436938" cy="2184400"/>
            </a:xfrm>
            <a:custGeom>
              <a:avLst/>
              <a:gdLst>
                <a:gd name="T0" fmla="*/ 947 w 1485"/>
                <a:gd name="T1" fmla="*/ 0 h 946"/>
                <a:gd name="T2" fmla="*/ 0 w 1485"/>
                <a:gd name="T3" fmla="*/ 946 h 946"/>
                <a:gd name="T4" fmla="*/ 1485 w 1485"/>
                <a:gd name="T5" fmla="*/ 946 h 946"/>
                <a:gd name="T6" fmla="*/ 1485 w 1485"/>
                <a:gd name="T7" fmla="*/ 223 h 946"/>
                <a:gd name="T8" fmla="*/ 947 w 1485"/>
                <a:gd name="T9" fmla="*/ 0 h 946"/>
              </a:gdLst>
              <a:ahLst/>
              <a:cxnLst>
                <a:cxn ang="0">
                  <a:pos x="T0" y="T1"/>
                </a:cxn>
                <a:cxn ang="0">
                  <a:pos x="T2" y="T3"/>
                </a:cxn>
                <a:cxn ang="0">
                  <a:pos x="T4" y="T5"/>
                </a:cxn>
                <a:cxn ang="0">
                  <a:pos x="T6" y="T7"/>
                </a:cxn>
                <a:cxn ang="0">
                  <a:pos x="T8" y="T9"/>
                </a:cxn>
              </a:cxnLst>
              <a:rect l="0" t="0" r="r" b="b"/>
              <a:pathLst>
                <a:path w="1485" h="946">
                  <a:moveTo>
                    <a:pt x="947" y="0"/>
                  </a:moveTo>
                  <a:cubicBezTo>
                    <a:pt x="0" y="946"/>
                    <a:pt x="0" y="946"/>
                    <a:pt x="0" y="946"/>
                  </a:cubicBezTo>
                  <a:cubicBezTo>
                    <a:pt x="1485" y="946"/>
                    <a:pt x="1485" y="946"/>
                    <a:pt x="1485" y="946"/>
                  </a:cubicBezTo>
                  <a:cubicBezTo>
                    <a:pt x="1485" y="223"/>
                    <a:pt x="1485" y="223"/>
                    <a:pt x="1485" y="223"/>
                  </a:cubicBezTo>
                  <a:cubicBezTo>
                    <a:pt x="1275" y="223"/>
                    <a:pt x="1084" y="137"/>
                    <a:pt x="947" y="0"/>
                  </a:cubicBezTo>
                  <a:close/>
                </a:path>
              </a:pathLst>
            </a:custGeom>
            <a:solidFill>
              <a:schemeClr val="accent6">
                <a:lumMod val="40000"/>
                <a:lumOff val="6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3" name="Freeform 112"/>
            <p:cNvSpPr>
              <a:spLocks/>
            </p:cNvSpPr>
            <p:nvPr/>
          </p:nvSpPr>
          <p:spPr bwMode="auto">
            <a:xfrm>
              <a:off x="1594" y="3429000"/>
              <a:ext cx="4873625" cy="3429000"/>
            </a:xfrm>
            <a:custGeom>
              <a:avLst/>
              <a:gdLst>
                <a:gd name="T0" fmla="*/ 1883 w 2106"/>
                <a:gd name="T1" fmla="*/ 0 h 1485"/>
                <a:gd name="T2" fmla="*/ 0 w 2106"/>
                <a:gd name="T3" fmla="*/ 0 h 1485"/>
                <a:gd name="T4" fmla="*/ 0 w 2106"/>
                <a:gd name="T5" fmla="*/ 1485 h 1485"/>
                <a:gd name="T6" fmla="*/ 1159 w 2106"/>
                <a:gd name="T7" fmla="*/ 1485 h 1485"/>
                <a:gd name="T8" fmla="*/ 2106 w 2106"/>
                <a:gd name="T9" fmla="*/ 539 h 1485"/>
                <a:gd name="T10" fmla="*/ 1883 w 2106"/>
                <a:gd name="T11" fmla="*/ 0 h 1485"/>
              </a:gdLst>
              <a:ahLst/>
              <a:cxnLst>
                <a:cxn ang="0">
                  <a:pos x="T0" y="T1"/>
                </a:cxn>
                <a:cxn ang="0">
                  <a:pos x="T2" y="T3"/>
                </a:cxn>
                <a:cxn ang="0">
                  <a:pos x="T4" y="T5"/>
                </a:cxn>
                <a:cxn ang="0">
                  <a:pos x="T6" y="T7"/>
                </a:cxn>
                <a:cxn ang="0">
                  <a:pos x="T8" y="T9"/>
                </a:cxn>
                <a:cxn ang="0">
                  <a:pos x="T10" y="T11"/>
                </a:cxn>
              </a:cxnLst>
              <a:rect l="0" t="0" r="r" b="b"/>
              <a:pathLst>
                <a:path w="2106" h="1485">
                  <a:moveTo>
                    <a:pt x="1883" y="0"/>
                  </a:moveTo>
                  <a:cubicBezTo>
                    <a:pt x="0" y="0"/>
                    <a:pt x="0" y="0"/>
                    <a:pt x="0" y="0"/>
                  </a:cubicBezTo>
                  <a:cubicBezTo>
                    <a:pt x="0" y="1485"/>
                    <a:pt x="0" y="1485"/>
                    <a:pt x="0" y="1485"/>
                  </a:cubicBezTo>
                  <a:cubicBezTo>
                    <a:pt x="1159" y="1485"/>
                    <a:pt x="1159" y="1485"/>
                    <a:pt x="1159" y="1485"/>
                  </a:cubicBezTo>
                  <a:cubicBezTo>
                    <a:pt x="2106" y="539"/>
                    <a:pt x="2106" y="539"/>
                    <a:pt x="2106" y="539"/>
                  </a:cubicBezTo>
                  <a:cubicBezTo>
                    <a:pt x="1968" y="401"/>
                    <a:pt x="1883" y="210"/>
                    <a:pt x="1883" y="0"/>
                  </a:cubicBezTo>
                  <a:close/>
                </a:path>
              </a:pathLst>
            </a:custGeom>
            <a:solidFill>
              <a:schemeClr val="accent4">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4" name="Freeform 113"/>
            <p:cNvSpPr>
              <a:spLocks/>
            </p:cNvSpPr>
            <p:nvPr/>
          </p:nvSpPr>
          <p:spPr bwMode="auto">
            <a:xfrm>
              <a:off x="6121408" y="4672013"/>
              <a:ext cx="3446463" cy="2185988"/>
            </a:xfrm>
            <a:custGeom>
              <a:avLst/>
              <a:gdLst>
                <a:gd name="T0" fmla="*/ 0 w 1489"/>
                <a:gd name="T1" fmla="*/ 224 h 947"/>
                <a:gd name="T2" fmla="*/ 0 w 1489"/>
                <a:gd name="T3" fmla="*/ 947 h 947"/>
                <a:gd name="T4" fmla="*/ 1489 w 1489"/>
                <a:gd name="T5" fmla="*/ 947 h 947"/>
                <a:gd name="T6" fmla="*/ 540 w 1489"/>
                <a:gd name="T7" fmla="*/ 0 h 947"/>
                <a:gd name="T8" fmla="*/ 0 w 1489"/>
                <a:gd name="T9" fmla="*/ 224 h 947"/>
              </a:gdLst>
              <a:ahLst/>
              <a:cxnLst>
                <a:cxn ang="0">
                  <a:pos x="T0" y="T1"/>
                </a:cxn>
                <a:cxn ang="0">
                  <a:pos x="T2" y="T3"/>
                </a:cxn>
                <a:cxn ang="0">
                  <a:pos x="T4" y="T5"/>
                </a:cxn>
                <a:cxn ang="0">
                  <a:pos x="T6" y="T7"/>
                </a:cxn>
                <a:cxn ang="0">
                  <a:pos x="T8" y="T9"/>
                </a:cxn>
              </a:cxnLst>
              <a:rect l="0" t="0" r="r" b="b"/>
              <a:pathLst>
                <a:path w="1489" h="947">
                  <a:moveTo>
                    <a:pt x="0" y="224"/>
                  </a:moveTo>
                  <a:cubicBezTo>
                    <a:pt x="0" y="947"/>
                    <a:pt x="0" y="947"/>
                    <a:pt x="0" y="947"/>
                  </a:cubicBezTo>
                  <a:cubicBezTo>
                    <a:pt x="1489" y="947"/>
                    <a:pt x="1489" y="947"/>
                    <a:pt x="1489" y="947"/>
                  </a:cubicBezTo>
                  <a:cubicBezTo>
                    <a:pt x="540" y="0"/>
                    <a:pt x="540" y="0"/>
                    <a:pt x="540" y="0"/>
                  </a:cubicBezTo>
                  <a:cubicBezTo>
                    <a:pt x="402" y="138"/>
                    <a:pt x="211" y="224"/>
                    <a:pt x="0" y="224"/>
                  </a:cubicBezTo>
                  <a:close/>
                </a:path>
              </a:pathLst>
            </a:custGeom>
            <a:solidFill>
              <a:schemeClr val="accent3">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5" name="Freeform 114"/>
            <p:cNvSpPr>
              <a:spLocks/>
            </p:cNvSpPr>
            <p:nvPr/>
          </p:nvSpPr>
          <p:spPr bwMode="auto">
            <a:xfrm>
              <a:off x="7370763" y="3429000"/>
              <a:ext cx="4870450" cy="3429000"/>
            </a:xfrm>
            <a:custGeom>
              <a:avLst/>
              <a:gdLst>
                <a:gd name="T0" fmla="*/ 2104 w 2104"/>
                <a:gd name="T1" fmla="*/ 0 h 1485"/>
                <a:gd name="T2" fmla="*/ 222 w 2104"/>
                <a:gd name="T3" fmla="*/ 0 h 1485"/>
                <a:gd name="T4" fmla="*/ 0 w 2104"/>
                <a:gd name="T5" fmla="*/ 538 h 1485"/>
                <a:gd name="T6" fmla="*/ 949 w 2104"/>
                <a:gd name="T7" fmla="*/ 1485 h 1485"/>
                <a:gd name="T8" fmla="*/ 2104 w 2104"/>
                <a:gd name="T9" fmla="*/ 1485 h 1485"/>
                <a:gd name="T10" fmla="*/ 2104 w 2104"/>
                <a:gd name="T11" fmla="*/ 0 h 1485"/>
              </a:gdLst>
              <a:ahLst/>
              <a:cxnLst>
                <a:cxn ang="0">
                  <a:pos x="T0" y="T1"/>
                </a:cxn>
                <a:cxn ang="0">
                  <a:pos x="T2" y="T3"/>
                </a:cxn>
                <a:cxn ang="0">
                  <a:pos x="T4" y="T5"/>
                </a:cxn>
                <a:cxn ang="0">
                  <a:pos x="T6" y="T7"/>
                </a:cxn>
                <a:cxn ang="0">
                  <a:pos x="T8" y="T9"/>
                </a:cxn>
                <a:cxn ang="0">
                  <a:pos x="T10" y="T11"/>
                </a:cxn>
              </a:cxnLst>
              <a:rect l="0" t="0" r="r" b="b"/>
              <a:pathLst>
                <a:path w="2104" h="1485">
                  <a:moveTo>
                    <a:pt x="2104" y="0"/>
                  </a:moveTo>
                  <a:cubicBezTo>
                    <a:pt x="222" y="0"/>
                    <a:pt x="222" y="0"/>
                    <a:pt x="222" y="0"/>
                  </a:cubicBezTo>
                  <a:cubicBezTo>
                    <a:pt x="222" y="210"/>
                    <a:pt x="137" y="400"/>
                    <a:pt x="0" y="538"/>
                  </a:cubicBezTo>
                  <a:cubicBezTo>
                    <a:pt x="949" y="1485"/>
                    <a:pt x="949" y="1485"/>
                    <a:pt x="949" y="1485"/>
                  </a:cubicBezTo>
                  <a:cubicBezTo>
                    <a:pt x="2104" y="1485"/>
                    <a:pt x="2104" y="1485"/>
                    <a:pt x="2104" y="1485"/>
                  </a:cubicBezTo>
                  <a:lnTo>
                    <a:pt x="2104" y="0"/>
                  </a:lnTo>
                  <a:close/>
                </a:path>
              </a:pathLst>
            </a:custGeom>
            <a:solidFill>
              <a:schemeClr val="accent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6" name="Rectangle 115"/>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7" name="Rectangle 116"/>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8" name="Rectangle 117"/>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nvGrpSpPr>
            <p:cNvPr id="119" name="Group 118"/>
            <p:cNvGrpSpPr/>
            <p:nvPr/>
          </p:nvGrpSpPr>
          <p:grpSpPr>
            <a:xfrm>
              <a:off x="8024083" y="4469696"/>
              <a:ext cx="515812" cy="656176"/>
              <a:chOff x="18924588" y="1846263"/>
              <a:chExt cx="1435100" cy="1825625"/>
            </a:xfrm>
            <a:solidFill>
              <a:schemeClr val="accent2"/>
            </a:solidFill>
          </p:grpSpPr>
          <p:sp>
            <p:nvSpPr>
              <p:cNvPr id="191" name="Freeform 11"/>
              <p:cNvSpPr>
                <a:spLocks noEditPoints="1"/>
              </p:cNvSpPr>
              <p:nvPr/>
            </p:nvSpPr>
            <p:spPr bwMode="auto">
              <a:xfrm>
                <a:off x="19142076" y="2276475"/>
                <a:ext cx="1000125" cy="909638"/>
              </a:xfrm>
              <a:custGeom>
                <a:avLst/>
                <a:gdLst>
                  <a:gd name="T0" fmla="*/ 168 w 336"/>
                  <a:gd name="T1" fmla="*/ 0 h 305"/>
                  <a:gd name="T2" fmla="*/ 0 w 336"/>
                  <a:gd name="T3" fmla="*/ 168 h 305"/>
                  <a:gd name="T4" fmla="*/ 71 w 336"/>
                  <a:gd name="T5" fmla="*/ 305 h 305"/>
                  <a:gd name="T6" fmla="*/ 265 w 336"/>
                  <a:gd name="T7" fmla="*/ 305 h 305"/>
                  <a:gd name="T8" fmla="*/ 336 w 336"/>
                  <a:gd name="T9" fmla="*/ 168 h 305"/>
                  <a:gd name="T10" fmla="*/ 168 w 336"/>
                  <a:gd name="T11" fmla="*/ 0 h 305"/>
                  <a:gd name="T12" fmla="*/ 168 w 336"/>
                  <a:gd name="T13" fmla="*/ 277 h 305"/>
                  <a:gd name="T14" fmla="*/ 150 w 336"/>
                  <a:gd name="T15" fmla="*/ 211 h 305"/>
                  <a:gd name="T16" fmla="*/ 168 w 336"/>
                  <a:gd name="T17" fmla="*/ 146 h 305"/>
                  <a:gd name="T18" fmla="*/ 186 w 336"/>
                  <a:gd name="T19" fmla="*/ 211 h 305"/>
                  <a:gd name="T20" fmla="*/ 168 w 336"/>
                  <a:gd name="T21" fmla="*/ 2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5">
                    <a:moveTo>
                      <a:pt x="168" y="0"/>
                    </a:moveTo>
                    <a:cubicBezTo>
                      <a:pt x="75" y="0"/>
                      <a:pt x="0" y="75"/>
                      <a:pt x="0" y="168"/>
                    </a:cubicBezTo>
                    <a:cubicBezTo>
                      <a:pt x="0" y="225"/>
                      <a:pt x="28" y="274"/>
                      <a:pt x="71" y="305"/>
                    </a:cubicBezTo>
                    <a:cubicBezTo>
                      <a:pt x="265" y="305"/>
                      <a:pt x="265" y="305"/>
                      <a:pt x="265" y="305"/>
                    </a:cubicBezTo>
                    <a:cubicBezTo>
                      <a:pt x="308" y="274"/>
                      <a:pt x="336" y="225"/>
                      <a:pt x="336" y="168"/>
                    </a:cubicBezTo>
                    <a:cubicBezTo>
                      <a:pt x="336" y="75"/>
                      <a:pt x="261" y="0"/>
                      <a:pt x="168" y="0"/>
                    </a:cubicBezTo>
                    <a:close/>
                    <a:moveTo>
                      <a:pt x="168" y="277"/>
                    </a:moveTo>
                    <a:cubicBezTo>
                      <a:pt x="158" y="277"/>
                      <a:pt x="150" y="247"/>
                      <a:pt x="150" y="211"/>
                    </a:cubicBezTo>
                    <a:cubicBezTo>
                      <a:pt x="150" y="175"/>
                      <a:pt x="158" y="146"/>
                      <a:pt x="168" y="146"/>
                    </a:cubicBezTo>
                    <a:cubicBezTo>
                      <a:pt x="178" y="146"/>
                      <a:pt x="186" y="175"/>
                      <a:pt x="186" y="211"/>
                    </a:cubicBezTo>
                    <a:cubicBezTo>
                      <a:pt x="186" y="247"/>
                      <a:pt x="178" y="277"/>
                      <a:pt x="1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2" name="Freeform 12"/>
              <p:cNvSpPr>
                <a:spLocks noEditPoints="1"/>
              </p:cNvSpPr>
              <p:nvPr/>
            </p:nvSpPr>
            <p:spPr bwMode="auto">
              <a:xfrm>
                <a:off x="19356388" y="3244850"/>
                <a:ext cx="571500" cy="427038"/>
              </a:xfrm>
              <a:custGeom>
                <a:avLst/>
                <a:gdLst>
                  <a:gd name="T0" fmla="*/ 0 w 192"/>
                  <a:gd name="T1" fmla="*/ 118 h 143"/>
                  <a:gd name="T2" fmla="*/ 45 w 192"/>
                  <a:gd name="T3" fmla="*/ 118 h 143"/>
                  <a:gd name="T4" fmla="*/ 96 w 192"/>
                  <a:gd name="T5" fmla="*/ 143 h 143"/>
                  <a:gd name="T6" fmla="*/ 147 w 192"/>
                  <a:gd name="T7" fmla="*/ 118 h 143"/>
                  <a:gd name="T8" fmla="*/ 192 w 192"/>
                  <a:gd name="T9" fmla="*/ 118 h 143"/>
                  <a:gd name="T10" fmla="*/ 192 w 192"/>
                  <a:gd name="T11" fmla="*/ 0 h 143"/>
                  <a:gd name="T12" fmla="*/ 0 w 192"/>
                  <a:gd name="T13" fmla="*/ 0 h 143"/>
                  <a:gd name="T14" fmla="*/ 0 w 192"/>
                  <a:gd name="T15" fmla="*/ 118 h 143"/>
                  <a:gd name="T16" fmla="*/ 21 w 192"/>
                  <a:gd name="T17" fmla="*/ 25 h 143"/>
                  <a:gd name="T18" fmla="*/ 171 w 192"/>
                  <a:gd name="T19" fmla="*/ 25 h 143"/>
                  <a:gd name="T20" fmla="*/ 171 w 192"/>
                  <a:gd name="T21" fmla="*/ 46 h 143"/>
                  <a:gd name="T22" fmla="*/ 21 w 192"/>
                  <a:gd name="T23" fmla="*/ 46 h 143"/>
                  <a:gd name="T24" fmla="*/ 21 w 192"/>
                  <a:gd name="T25" fmla="*/ 25 h 143"/>
                  <a:gd name="T26" fmla="*/ 21 w 192"/>
                  <a:gd name="T27" fmla="*/ 67 h 143"/>
                  <a:gd name="T28" fmla="*/ 171 w 192"/>
                  <a:gd name="T29" fmla="*/ 67 h 143"/>
                  <a:gd name="T30" fmla="*/ 171 w 192"/>
                  <a:gd name="T31" fmla="*/ 89 h 143"/>
                  <a:gd name="T32" fmla="*/ 21 w 192"/>
                  <a:gd name="T33" fmla="*/ 89 h 143"/>
                  <a:gd name="T34" fmla="*/ 21 w 192"/>
                  <a:gd name="T35"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43">
                    <a:moveTo>
                      <a:pt x="0" y="118"/>
                    </a:moveTo>
                    <a:cubicBezTo>
                      <a:pt x="45" y="118"/>
                      <a:pt x="45" y="118"/>
                      <a:pt x="45" y="118"/>
                    </a:cubicBezTo>
                    <a:cubicBezTo>
                      <a:pt x="51" y="133"/>
                      <a:pt x="71" y="143"/>
                      <a:pt x="96" y="143"/>
                    </a:cubicBezTo>
                    <a:cubicBezTo>
                      <a:pt x="121" y="143"/>
                      <a:pt x="141" y="133"/>
                      <a:pt x="147" y="118"/>
                    </a:cubicBezTo>
                    <a:cubicBezTo>
                      <a:pt x="192" y="118"/>
                      <a:pt x="192" y="118"/>
                      <a:pt x="192" y="118"/>
                    </a:cubicBezTo>
                    <a:cubicBezTo>
                      <a:pt x="192" y="0"/>
                      <a:pt x="192" y="0"/>
                      <a:pt x="192" y="0"/>
                    </a:cubicBezTo>
                    <a:cubicBezTo>
                      <a:pt x="0" y="0"/>
                      <a:pt x="0" y="0"/>
                      <a:pt x="0" y="0"/>
                    </a:cubicBezTo>
                    <a:lnTo>
                      <a:pt x="0" y="118"/>
                    </a:lnTo>
                    <a:close/>
                    <a:moveTo>
                      <a:pt x="21" y="25"/>
                    </a:moveTo>
                    <a:cubicBezTo>
                      <a:pt x="171" y="25"/>
                      <a:pt x="171" y="25"/>
                      <a:pt x="171" y="25"/>
                    </a:cubicBezTo>
                    <a:cubicBezTo>
                      <a:pt x="171" y="46"/>
                      <a:pt x="171" y="46"/>
                      <a:pt x="171" y="46"/>
                    </a:cubicBezTo>
                    <a:cubicBezTo>
                      <a:pt x="21" y="46"/>
                      <a:pt x="21" y="46"/>
                      <a:pt x="21" y="46"/>
                    </a:cubicBezTo>
                    <a:lnTo>
                      <a:pt x="21" y="25"/>
                    </a:lnTo>
                    <a:close/>
                    <a:moveTo>
                      <a:pt x="21" y="67"/>
                    </a:moveTo>
                    <a:cubicBezTo>
                      <a:pt x="171" y="67"/>
                      <a:pt x="171" y="67"/>
                      <a:pt x="171" y="67"/>
                    </a:cubicBezTo>
                    <a:cubicBezTo>
                      <a:pt x="171" y="89"/>
                      <a:pt x="171" y="89"/>
                      <a:pt x="171" y="89"/>
                    </a:cubicBezTo>
                    <a:cubicBezTo>
                      <a:pt x="21" y="89"/>
                      <a:pt x="21" y="89"/>
                      <a:pt x="21" y="89"/>
                    </a:cubicBez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3" name="Freeform 13"/>
              <p:cNvSpPr>
                <a:spLocks noEditPoints="1"/>
              </p:cNvSpPr>
              <p:nvPr/>
            </p:nvSpPr>
            <p:spPr bwMode="auto">
              <a:xfrm>
                <a:off x="18924588" y="1846263"/>
                <a:ext cx="1435100" cy="560388"/>
              </a:xfrm>
              <a:custGeom>
                <a:avLst/>
                <a:gdLst>
                  <a:gd name="T0" fmla="*/ 413 w 904"/>
                  <a:gd name="T1" fmla="*/ 0 h 353"/>
                  <a:gd name="T2" fmla="*/ 492 w 904"/>
                  <a:gd name="T3" fmla="*/ 0 h 353"/>
                  <a:gd name="T4" fmla="*/ 492 w 904"/>
                  <a:gd name="T5" fmla="*/ 188 h 353"/>
                  <a:gd name="T6" fmla="*/ 413 w 904"/>
                  <a:gd name="T7" fmla="*/ 188 h 353"/>
                  <a:gd name="T8" fmla="*/ 413 w 904"/>
                  <a:gd name="T9" fmla="*/ 0 h 353"/>
                  <a:gd name="T10" fmla="*/ 0 w 904"/>
                  <a:gd name="T11" fmla="*/ 220 h 353"/>
                  <a:gd name="T12" fmla="*/ 57 w 904"/>
                  <a:gd name="T13" fmla="*/ 164 h 353"/>
                  <a:gd name="T14" fmla="*/ 190 w 904"/>
                  <a:gd name="T15" fmla="*/ 295 h 353"/>
                  <a:gd name="T16" fmla="*/ 134 w 904"/>
                  <a:gd name="T17" fmla="*/ 353 h 353"/>
                  <a:gd name="T18" fmla="*/ 0 w 904"/>
                  <a:gd name="T19" fmla="*/ 220 h 353"/>
                  <a:gd name="T20" fmla="*/ 715 w 904"/>
                  <a:gd name="T21" fmla="*/ 295 h 353"/>
                  <a:gd name="T22" fmla="*/ 848 w 904"/>
                  <a:gd name="T23" fmla="*/ 164 h 353"/>
                  <a:gd name="T24" fmla="*/ 904 w 904"/>
                  <a:gd name="T25" fmla="*/ 220 h 353"/>
                  <a:gd name="T26" fmla="*/ 773 w 904"/>
                  <a:gd name="T27" fmla="*/ 353 h 353"/>
                  <a:gd name="T28" fmla="*/ 715 w 904"/>
                  <a:gd name="T29" fmla="*/ 29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353">
                    <a:moveTo>
                      <a:pt x="413" y="0"/>
                    </a:moveTo>
                    <a:lnTo>
                      <a:pt x="492" y="0"/>
                    </a:lnTo>
                    <a:lnTo>
                      <a:pt x="492" y="188"/>
                    </a:lnTo>
                    <a:lnTo>
                      <a:pt x="413" y="188"/>
                    </a:lnTo>
                    <a:lnTo>
                      <a:pt x="413" y="0"/>
                    </a:lnTo>
                    <a:close/>
                    <a:moveTo>
                      <a:pt x="0" y="220"/>
                    </a:moveTo>
                    <a:lnTo>
                      <a:pt x="57" y="164"/>
                    </a:lnTo>
                    <a:lnTo>
                      <a:pt x="190" y="295"/>
                    </a:lnTo>
                    <a:lnTo>
                      <a:pt x="134" y="353"/>
                    </a:lnTo>
                    <a:lnTo>
                      <a:pt x="0" y="220"/>
                    </a:lnTo>
                    <a:close/>
                    <a:moveTo>
                      <a:pt x="715" y="295"/>
                    </a:moveTo>
                    <a:lnTo>
                      <a:pt x="848" y="164"/>
                    </a:lnTo>
                    <a:lnTo>
                      <a:pt x="904" y="220"/>
                    </a:lnTo>
                    <a:lnTo>
                      <a:pt x="773" y="353"/>
                    </a:lnTo>
                    <a:lnTo>
                      <a:pt x="715"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0" name="Group 119"/>
            <p:cNvGrpSpPr/>
            <p:nvPr/>
          </p:nvGrpSpPr>
          <p:grpSpPr>
            <a:xfrm>
              <a:off x="5122194" y="5250703"/>
              <a:ext cx="601400" cy="602540"/>
              <a:chOff x="8885238" y="1852612"/>
              <a:chExt cx="1673225" cy="1676399"/>
            </a:xfrm>
            <a:solidFill>
              <a:schemeClr val="accent6">
                <a:lumMod val="75000"/>
              </a:schemeClr>
            </a:solidFill>
          </p:grpSpPr>
          <p:sp>
            <p:nvSpPr>
              <p:cNvPr id="188" name="Freeform 20"/>
              <p:cNvSpPr>
                <a:spLocks/>
              </p:cNvSpPr>
              <p:nvPr/>
            </p:nvSpPr>
            <p:spPr bwMode="auto">
              <a:xfrm>
                <a:off x="9605963" y="2354263"/>
                <a:ext cx="74613" cy="201613"/>
              </a:xfrm>
              <a:custGeom>
                <a:avLst/>
                <a:gdLst>
                  <a:gd name="T0" fmla="*/ 7 w 25"/>
                  <a:gd name="T1" fmla="*/ 14 h 68"/>
                  <a:gd name="T2" fmla="*/ 0 w 25"/>
                  <a:gd name="T3" fmla="*/ 34 h 68"/>
                  <a:gd name="T4" fmla="*/ 6 w 25"/>
                  <a:gd name="T5" fmla="*/ 54 h 68"/>
                  <a:gd name="T6" fmla="*/ 25 w 25"/>
                  <a:gd name="T7" fmla="*/ 68 h 68"/>
                  <a:gd name="T8" fmla="*/ 25 w 25"/>
                  <a:gd name="T9" fmla="*/ 0 h 68"/>
                  <a:gd name="T10" fmla="*/ 7 w 25"/>
                  <a:gd name="T11" fmla="*/ 14 h 68"/>
                </a:gdLst>
                <a:ahLst/>
                <a:cxnLst>
                  <a:cxn ang="0">
                    <a:pos x="T0" y="T1"/>
                  </a:cxn>
                  <a:cxn ang="0">
                    <a:pos x="T2" y="T3"/>
                  </a:cxn>
                  <a:cxn ang="0">
                    <a:pos x="T4" y="T5"/>
                  </a:cxn>
                  <a:cxn ang="0">
                    <a:pos x="T6" y="T7"/>
                  </a:cxn>
                  <a:cxn ang="0">
                    <a:pos x="T8" y="T9"/>
                  </a:cxn>
                  <a:cxn ang="0">
                    <a:pos x="T10" y="T11"/>
                  </a:cxn>
                </a:cxnLst>
                <a:rect l="0" t="0" r="r" b="b"/>
                <a:pathLst>
                  <a:path w="25" h="68">
                    <a:moveTo>
                      <a:pt x="7" y="14"/>
                    </a:moveTo>
                    <a:cubicBezTo>
                      <a:pt x="2" y="20"/>
                      <a:pt x="0" y="27"/>
                      <a:pt x="0" y="34"/>
                    </a:cubicBezTo>
                    <a:cubicBezTo>
                      <a:pt x="0" y="41"/>
                      <a:pt x="2" y="48"/>
                      <a:pt x="6" y="54"/>
                    </a:cubicBezTo>
                    <a:cubicBezTo>
                      <a:pt x="10" y="60"/>
                      <a:pt x="16" y="64"/>
                      <a:pt x="25" y="68"/>
                    </a:cubicBezTo>
                    <a:cubicBezTo>
                      <a:pt x="25" y="0"/>
                      <a:pt x="25" y="0"/>
                      <a:pt x="25" y="0"/>
                    </a:cubicBezTo>
                    <a:cubicBezTo>
                      <a:pt x="17" y="3"/>
                      <a:pt x="11" y="7"/>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9" name="Freeform 21"/>
              <p:cNvSpPr>
                <a:spLocks noEditPoints="1"/>
              </p:cNvSpPr>
              <p:nvPr/>
            </p:nvSpPr>
            <p:spPr bwMode="auto">
              <a:xfrm>
                <a:off x="8885238" y="1852612"/>
                <a:ext cx="1673225" cy="1676399"/>
              </a:xfrm>
              <a:custGeom>
                <a:avLst/>
                <a:gdLst>
                  <a:gd name="T0" fmla="*/ 355 w 562"/>
                  <a:gd name="T1" fmla="*/ 390 h 562"/>
                  <a:gd name="T2" fmla="*/ 295 w 562"/>
                  <a:gd name="T3" fmla="*/ 419 h 562"/>
                  <a:gd name="T4" fmla="*/ 295 w 562"/>
                  <a:gd name="T5" fmla="*/ 456 h 562"/>
                  <a:gd name="T6" fmla="*/ 267 w 562"/>
                  <a:gd name="T7" fmla="*/ 456 h 562"/>
                  <a:gd name="T8" fmla="*/ 267 w 562"/>
                  <a:gd name="T9" fmla="*/ 420 h 562"/>
                  <a:gd name="T10" fmla="*/ 212 w 562"/>
                  <a:gd name="T11" fmla="*/ 395 h 562"/>
                  <a:gd name="T12" fmla="*/ 185 w 562"/>
                  <a:gd name="T13" fmla="*/ 335 h 562"/>
                  <a:gd name="T14" fmla="*/ 236 w 562"/>
                  <a:gd name="T15" fmla="*/ 330 h 562"/>
                  <a:gd name="T16" fmla="*/ 248 w 562"/>
                  <a:gd name="T17" fmla="*/ 357 h 562"/>
                  <a:gd name="T18" fmla="*/ 267 w 562"/>
                  <a:gd name="T19" fmla="*/ 373 h 562"/>
                  <a:gd name="T20" fmla="*/ 267 w 562"/>
                  <a:gd name="T21" fmla="*/ 292 h 562"/>
                  <a:gd name="T22" fmla="*/ 211 w 562"/>
                  <a:gd name="T23" fmla="*/ 259 h 562"/>
                  <a:gd name="T24" fmla="*/ 193 w 562"/>
                  <a:gd name="T25" fmla="*/ 205 h 562"/>
                  <a:gd name="T26" fmla="*/ 213 w 562"/>
                  <a:gd name="T27" fmla="*/ 151 h 562"/>
                  <a:gd name="T28" fmla="*/ 267 w 562"/>
                  <a:gd name="T29" fmla="*/ 126 h 562"/>
                  <a:gd name="T30" fmla="*/ 267 w 562"/>
                  <a:gd name="T31" fmla="*/ 107 h 562"/>
                  <a:gd name="T32" fmla="*/ 295 w 562"/>
                  <a:gd name="T33" fmla="*/ 107 h 562"/>
                  <a:gd name="T34" fmla="*/ 295 w 562"/>
                  <a:gd name="T35" fmla="*/ 126 h 562"/>
                  <a:gd name="T36" fmla="*/ 345 w 562"/>
                  <a:gd name="T37" fmla="*/ 147 h 562"/>
                  <a:gd name="T38" fmla="*/ 368 w 562"/>
                  <a:gd name="T39" fmla="*/ 194 h 562"/>
                  <a:gd name="T40" fmla="*/ 319 w 562"/>
                  <a:gd name="T41" fmla="*/ 200 h 562"/>
                  <a:gd name="T42" fmla="*/ 295 w 562"/>
                  <a:gd name="T43" fmla="*/ 169 h 562"/>
                  <a:gd name="T44" fmla="*/ 295 w 562"/>
                  <a:gd name="T45" fmla="*/ 245 h 562"/>
                  <a:gd name="T46" fmla="*/ 359 w 562"/>
                  <a:gd name="T47" fmla="*/ 278 h 562"/>
                  <a:gd name="T48" fmla="*/ 376 w 562"/>
                  <a:gd name="T49" fmla="*/ 330 h 562"/>
                  <a:gd name="T50" fmla="*/ 355 w 562"/>
                  <a:gd name="T51" fmla="*/ 390 h 562"/>
                  <a:gd name="T52" fmla="*/ 281 w 562"/>
                  <a:gd name="T53" fmla="*/ 0 h 562"/>
                  <a:gd name="T54" fmla="*/ 0 w 562"/>
                  <a:gd name="T55" fmla="*/ 281 h 562"/>
                  <a:gd name="T56" fmla="*/ 281 w 562"/>
                  <a:gd name="T57" fmla="*/ 562 h 562"/>
                  <a:gd name="T58" fmla="*/ 562 w 562"/>
                  <a:gd name="T59" fmla="*/ 281 h 562"/>
                  <a:gd name="T60" fmla="*/ 281 w 562"/>
                  <a:gd name="T61"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62">
                    <a:moveTo>
                      <a:pt x="355" y="390"/>
                    </a:moveTo>
                    <a:cubicBezTo>
                      <a:pt x="340" y="406"/>
                      <a:pt x="321" y="416"/>
                      <a:pt x="295" y="419"/>
                    </a:cubicBezTo>
                    <a:cubicBezTo>
                      <a:pt x="295" y="456"/>
                      <a:pt x="295" y="456"/>
                      <a:pt x="295" y="456"/>
                    </a:cubicBezTo>
                    <a:cubicBezTo>
                      <a:pt x="267" y="456"/>
                      <a:pt x="267" y="456"/>
                      <a:pt x="267" y="456"/>
                    </a:cubicBezTo>
                    <a:cubicBezTo>
                      <a:pt x="267" y="420"/>
                      <a:pt x="267" y="420"/>
                      <a:pt x="267" y="420"/>
                    </a:cubicBezTo>
                    <a:cubicBezTo>
                      <a:pt x="244" y="417"/>
                      <a:pt x="226" y="409"/>
                      <a:pt x="212" y="395"/>
                    </a:cubicBezTo>
                    <a:cubicBezTo>
                      <a:pt x="198" y="381"/>
                      <a:pt x="189" y="361"/>
                      <a:pt x="185" y="335"/>
                    </a:cubicBezTo>
                    <a:cubicBezTo>
                      <a:pt x="236" y="330"/>
                      <a:pt x="236" y="330"/>
                      <a:pt x="236" y="330"/>
                    </a:cubicBezTo>
                    <a:cubicBezTo>
                      <a:pt x="238" y="340"/>
                      <a:pt x="242" y="349"/>
                      <a:pt x="248" y="357"/>
                    </a:cubicBezTo>
                    <a:cubicBezTo>
                      <a:pt x="254" y="365"/>
                      <a:pt x="260" y="370"/>
                      <a:pt x="267" y="373"/>
                    </a:cubicBezTo>
                    <a:cubicBezTo>
                      <a:pt x="267" y="292"/>
                      <a:pt x="267" y="292"/>
                      <a:pt x="267" y="292"/>
                    </a:cubicBezTo>
                    <a:cubicBezTo>
                      <a:pt x="242" y="284"/>
                      <a:pt x="223" y="273"/>
                      <a:pt x="211" y="259"/>
                    </a:cubicBezTo>
                    <a:cubicBezTo>
                      <a:pt x="199" y="244"/>
                      <a:pt x="193" y="226"/>
                      <a:pt x="193" y="205"/>
                    </a:cubicBezTo>
                    <a:cubicBezTo>
                      <a:pt x="193" y="183"/>
                      <a:pt x="200" y="166"/>
                      <a:pt x="213" y="151"/>
                    </a:cubicBezTo>
                    <a:cubicBezTo>
                      <a:pt x="227" y="136"/>
                      <a:pt x="245" y="128"/>
                      <a:pt x="267" y="126"/>
                    </a:cubicBezTo>
                    <a:cubicBezTo>
                      <a:pt x="267" y="107"/>
                      <a:pt x="267" y="107"/>
                      <a:pt x="267" y="107"/>
                    </a:cubicBezTo>
                    <a:cubicBezTo>
                      <a:pt x="295" y="107"/>
                      <a:pt x="295" y="107"/>
                      <a:pt x="295" y="107"/>
                    </a:cubicBezTo>
                    <a:cubicBezTo>
                      <a:pt x="295" y="126"/>
                      <a:pt x="295" y="126"/>
                      <a:pt x="295" y="126"/>
                    </a:cubicBezTo>
                    <a:cubicBezTo>
                      <a:pt x="316" y="128"/>
                      <a:pt x="332" y="135"/>
                      <a:pt x="345" y="147"/>
                    </a:cubicBezTo>
                    <a:cubicBezTo>
                      <a:pt x="357" y="159"/>
                      <a:pt x="365" y="174"/>
                      <a:pt x="368" y="194"/>
                    </a:cubicBezTo>
                    <a:cubicBezTo>
                      <a:pt x="319" y="200"/>
                      <a:pt x="319" y="200"/>
                      <a:pt x="319" y="200"/>
                    </a:cubicBezTo>
                    <a:cubicBezTo>
                      <a:pt x="316" y="185"/>
                      <a:pt x="308" y="174"/>
                      <a:pt x="295" y="169"/>
                    </a:cubicBezTo>
                    <a:cubicBezTo>
                      <a:pt x="295" y="245"/>
                      <a:pt x="295" y="245"/>
                      <a:pt x="295" y="245"/>
                    </a:cubicBezTo>
                    <a:cubicBezTo>
                      <a:pt x="326" y="254"/>
                      <a:pt x="348" y="265"/>
                      <a:pt x="359" y="278"/>
                    </a:cubicBezTo>
                    <a:cubicBezTo>
                      <a:pt x="370" y="292"/>
                      <a:pt x="376" y="309"/>
                      <a:pt x="376" y="330"/>
                    </a:cubicBezTo>
                    <a:cubicBezTo>
                      <a:pt x="376" y="353"/>
                      <a:pt x="369" y="373"/>
                      <a:pt x="355" y="390"/>
                    </a:cubicBezTo>
                    <a:close/>
                    <a:moveTo>
                      <a:pt x="281" y="0"/>
                    </a:moveTo>
                    <a:cubicBezTo>
                      <a:pt x="126" y="0"/>
                      <a:pt x="0" y="126"/>
                      <a:pt x="0" y="281"/>
                    </a:cubicBezTo>
                    <a:cubicBezTo>
                      <a:pt x="0" y="436"/>
                      <a:pt x="126" y="562"/>
                      <a:pt x="281" y="562"/>
                    </a:cubicBezTo>
                    <a:cubicBezTo>
                      <a:pt x="436" y="562"/>
                      <a:pt x="562" y="436"/>
                      <a:pt x="562" y="281"/>
                    </a:cubicBezTo>
                    <a:cubicBezTo>
                      <a:pt x="562" y="126"/>
                      <a:pt x="436"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0" name="Freeform 22"/>
              <p:cNvSpPr>
                <a:spLocks/>
              </p:cNvSpPr>
              <p:nvPr/>
            </p:nvSpPr>
            <p:spPr bwMode="auto">
              <a:xfrm>
                <a:off x="9763126" y="2747963"/>
                <a:ext cx="98425" cy="225425"/>
              </a:xfrm>
              <a:custGeom>
                <a:avLst/>
                <a:gdLst>
                  <a:gd name="T0" fmla="*/ 0 w 33"/>
                  <a:gd name="T1" fmla="*/ 0 h 76"/>
                  <a:gd name="T2" fmla="*/ 0 w 33"/>
                  <a:gd name="T3" fmla="*/ 76 h 76"/>
                  <a:gd name="T4" fmla="*/ 24 w 33"/>
                  <a:gd name="T5" fmla="*/ 63 h 76"/>
                  <a:gd name="T6" fmla="*/ 33 w 33"/>
                  <a:gd name="T7" fmla="*/ 37 h 76"/>
                  <a:gd name="T8" fmla="*/ 26 w 33"/>
                  <a:gd name="T9" fmla="*/ 14 h 76"/>
                  <a:gd name="T10" fmla="*/ 0 w 33"/>
                  <a:gd name="T11" fmla="*/ 0 h 76"/>
                </a:gdLst>
                <a:ahLst/>
                <a:cxnLst>
                  <a:cxn ang="0">
                    <a:pos x="T0" y="T1"/>
                  </a:cxn>
                  <a:cxn ang="0">
                    <a:pos x="T2" y="T3"/>
                  </a:cxn>
                  <a:cxn ang="0">
                    <a:pos x="T4" y="T5"/>
                  </a:cxn>
                  <a:cxn ang="0">
                    <a:pos x="T6" y="T7"/>
                  </a:cxn>
                  <a:cxn ang="0">
                    <a:pos x="T8" y="T9"/>
                  </a:cxn>
                  <a:cxn ang="0">
                    <a:pos x="T10" y="T11"/>
                  </a:cxn>
                </a:cxnLst>
                <a:rect l="0" t="0" r="r" b="b"/>
                <a:pathLst>
                  <a:path w="33" h="76">
                    <a:moveTo>
                      <a:pt x="0" y="0"/>
                    </a:moveTo>
                    <a:cubicBezTo>
                      <a:pt x="0" y="76"/>
                      <a:pt x="0" y="76"/>
                      <a:pt x="0" y="76"/>
                    </a:cubicBezTo>
                    <a:cubicBezTo>
                      <a:pt x="10" y="74"/>
                      <a:pt x="18" y="70"/>
                      <a:pt x="24" y="63"/>
                    </a:cubicBezTo>
                    <a:cubicBezTo>
                      <a:pt x="30" y="55"/>
                      <a:pt x="33" y="47"/>
                      <a:pt x="33" y="37"/>
                    </a:cubicBezTo>
                    <a:cubicBezTo>
                      <a:pt x="33" y="28"/>
                      <a:pt x="31" y="21"/>
                      <a:pt x="26" y="14"/>
                    </a:cubicBezTo>
                    <a:cubicBezTo>
                      <a:pt x="20" y="8"/>
                      <a:pt x="12"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1" name="Group 120"/>
            <p:cNvGrpSpPr/>
            <p:nvPr/>
          </p:nvGrpSpPr>
          <p:grpSpPr>
            <a:xfrm>
              <a:off x="5255474" y="1007957"/>
              <a:ext cx="452363" cy="578870"/>
              <a:chOff x="811698" y="1691843"/>
              <a:chExt cx="1295400" cy="1657666"/>
            </a:xfrm>
            <a:solidFill>
              <a:schemeClr val="tx1"/>
            </a:solidFill>
          </p:grpSpPr>
          <p:sp>
            <p:nvSpPr>
              <p:cNvPr id="186" name="Freeform 26"/>
              <p:cNvSpPr>
                <a:spLocks/>
              </p:cNvSpPr>
              <p:nvPr/>
            </p:nvSpPr>
            <p:spPr bwMode="auto">
              <a:xfrm>
                <a:off x="995471" y="1691843"/>
                <a:ext cx="863599"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7" name="Freeform 27"/>
              <p:cNvSpPr>
                <a:spLocks/>
              </p:cNvSpPr>
              <p:nvPr/>
            </p:nvSpPr>
            <p:spPr bwMode="auto">
              <a:xfrm>
                <a:off x="811698" y="2592272"/>
                <a:ext cx="1295400" cy="757237"/>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sp>
          <p:nvSpPr>
            <p:cNvPr id="122" name="TextBox 121"/>
            <p:cNvSpPr txBox="1"/>
            <p:nvPr/>
          </p:nvSpPr>
          <p:spPr>
            <a:xfrm>
              <a:off x="3611074" y="2116241"/>
              <a:ext cx="663553" cy="578366"/>
            </a:xfrm>
            <a:prstGeom prst="rect">
              <a:avLst/>
            </a:prstGeom>
            <a:noFill/>
          </p:spPr>
          <p:txBody>
            <a:bodyPr wrap="none" rtlCol="0">
              <a:spAutoFit/>
            </a:bodyPr>
            <a:lstStyle/>
            <a:p>
              <a:pPr algn="ctr"/>
              <a:r>
                <a:rPr lang="en-IN" sz="2000" b="1" dirty="0">
                  <a:solidFill>
                    <a:schemeClr val="accent5"/>
                  </a:solidFill>
                  <a:latin typeface="Arial" panose="020B0604020202020204" pitchFamily="34" charset="0"/>
                  <a:cs typeface="Arial" panose="020B0604020202020204" pitchFamily="34" charset="0"/>
                </a:rPr>
                <a:t>08</a:t>
              </a:r>
            </a:p>
          </p:txBody>
        </p:sp>
        <p:sp>
          <p:nvSpPr>
            <p:cNvPr id="123" name="TextBox 122"/>
            <p:cNvSpPr txBox="1"/>
            <p:nvPr/>
          </p:nvSpPr>
          <p:spPr>
            <a:xfrm>
              <a:off x="940334" y="1989863"/>
              <a:ext cx="3086130" cy="83418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Implementation</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4" name="TextBox 123"/>
            <p:cNvSpPr txBox="1"/>
            <p:nvPr/>
          </p:nvSpPr>
          <p:spPr>
            <a:xfrm>
              <a:off x="826378" y="4286353"/>
              <a:ext cx="2929328"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Governance</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5" name="TextBox 124"/>
            <p:cNvSpPr txBox="1"/>
            <p:nvPr/>
          </p:nvSpPr>
          <p:spPr>
            <a:xfrm>
              <a:off x="3456846" y="3615052"/>
              <a:ext cx="663552" cy="578366"/>
            </a:xfrm>
            <a:prstGeom prst="rect">
              <a:avLst/>
            </a:prstGeom>
            <a:noFill/>
          </p:spPr>
          <p:txBody>
            <a:bodyPr wrap="none" rtlCol="0">
              <a:spAutoFit/>
            </a:bodyPr>
            <a:lstStyle/>
            <a:p>
              <a:pPr algn="ctr"/>
              <a:r>
                <a:rPr lang="en-IN" sz="2000" b="1" dirty="0">
                  <a:solidFill>
                    <a:schemeClr val="accent4"/>
                  </a:solidFill>
                  <a:latin typeface="Arial" panose="020B0604020202020204" pitchFamily="34" charset="0"/>
                  <a:cs typeface="Arial" panose="020B0604020202020204" pitchFamily="34" charset="0"/>
                </a:rPr>
                <a:t>07</a:t>
              </a:r>
            </a:p>
          </p:txBody>
        </p:sp>
        <p:sp>
          <p:nvSpPr>
            <p:cNvPr id="126" name="TextBox 125"/>
            <p:cNvSpPr txBox="1"/>
            <p:nvPr/>
          </p:nvSpPr>
          <p:spPr>
            <a:xfrm>
              <a:off x="4355050" y="5128624"/>
              <a:ext cx="663552" cy="578366"/>
            </a:xfrm>
            <a:prstGeom prst="rect">
              <a:avLst/>
            </a:prstGeom>
            <a:noFill/>
          </p:spPr>
          <p:txBody>
            <a:bodyPr wrap="none" rtlCol="0">
              <a:spAutoFit/>
            </a:bodyPr>
            <a:lstStyle/>
            <a:p>
              <a:pPr algn="ctr"/>
              <a:r>
                <a:rPr lang="en-IN" sz="2000" b="1" dirty="0">
                  <a:solidFill>
                    <a:schemeClr val="accent6"/>
                  </a:solidFill>
                  <a:latin typeface="Arial" panose="020B0604020202020204" pitchFamily="34" charset="0"/>
                  <a:cs typeface="Arial" panose="020B0604020202020204" pitchFamily="34" charset="0"/>
                </a:rPr>
                <a:t>06</a:t>
              </a:r>
            </a:p>
          </p:txBody>
        </p:sp>
        <p:sp>
          <p:nvSpPr>
            <p:cNvPr id="127" name="TextBox 126"/>
            <p:cNvSpPr txBox="1"/>
            <p:nvPr/>
          </p:nvSpPr>
          <p:spPr>
            <a:xfrm>
              <a:off x="7252872" y="5125878"/>
              <a:ext cx="663552" cy="578366"/>
            </a:xfrm>
            <a:prstGeom prst="rect">
              <a:avLst/>
            </a:prstGeom>
            <a:noFill/>
          </p:spPr>
          <p:txBody>
            <a:bodyPr wrap="none" rtlCol="0">
              <a:spAutoFit/>
            </a:bodyPr>
            <a:lstStyle/>
            <a:p>
              <a:pPr algn="ctr"/>
              <a:r>
                <a:rPr lang="en-IN" sz="2000" b="1" dirty="0">
                  <a:solidFill>
                    <a:schemeClr val="accent3"/>
                  </a:solidFill>
                  <a:latin typeface="Arial" panose="020B0604020202020204" pitchFamily="34" charset="0"/>
                  <a:cs typeface="Arial" panose="020B0604020202020204" pitchFamily="34" charset="0"/>
                </a:rPr>
                <a:t>05</a:t>
              </a:r>
            </a:p>
          </p:txBody>
        </p:sp>
        <p:sp>
          <p:nvSpPr>
            <p:cNvPr id="128" name="TextBox 127"/>
            <p:cNvSpPr txBox="1"/>
            <p:nvPr/>
          </p:nvSpPr>
          <p:spPr>
            <a:xfrm>
              <a:off x="8123624" y="3630502"/>
              <a:ext cx="663552" cy="578366"/>
            </a:xfrm>
            <a:prstGeom prst="rect">
              <a:avLst/>
            </a:prstGeom>
            <a:noFill/>
          </p:spPr>
          <p:txBody>
            <a:bodyPr wrap="none" rtlCol="0">
              <a:spAutoFit/>
            </a:bodyPr>
            <a:lstStyle/>
            <a:p>
              <a:pPr algn="ctr"/>
              <a:r>
                <a:rPr lang="en-IN" sz="2000" b="1" dirty="0">
                  <a:solidFill>
                    <a:schemeClr val="accent2"/>
                  </a:solidFill>
                  <a:latin typeface="Arial" panose="020B0604020202020204" pitchFamily="34" charset="0"/>
                  <a:cs typeface="Arial" panose="020B0604020202020204" pitchFamily="34" charset="0"/>
                </a:rPr>
                <a:t>04</a:t>
              </a:r>
            </a:p>
          </p:txBody>
        </p:sp>
        <p:sp>
          <p:nvSpPr>
            <p:cNvPr id="129" name="TextBox 128"/>
            <p:cNvSpPr txBox="1"/>
            <p:nvPr/>
          </p:nvSpPr>
          <p:spPr>
            <a:xfrm>
              <a:off x="7871509" y="1887112"/>
              <a:ext cx="663552" cy="578366"/>
            </a:xfrm>
            <a:prstGeom prst="rect">
              <a:avLst/>
            </a:prstGeom>
            <a:noFill/>
          </p:spPr>
          <p:txBody>
            <a:bodyPr wrap="none" rtlCol="0">
              <a:spAutoFit/>
            </a:bodyPr>
            <a:lstStyle/>
            <a:p>
              <a:pPr algn="ctr"/>
              <a:r>
                <a:rPr lang="en-IN" sz="2000" b="1" dirty="0">
                  <a:solidFill>
                    <a:schemeClr val="accent1"/>
                  </a:solidFill>
                  <a:latin typeface="Arial" panose="020B0604020202020204" pitchFamily="34" charset="0"/>
                  <a:cs typeface="Arial" panose="020B0604020202020204" pitchFamily="34" charset="0"/>
                </a:rPr>
                <a:t>03</a:t>
              </a:r>
            </a:p>
          </p:txBody>
        </p:sp>
        <p:sp>
          <p:nvSpPr>
            <p:cNvPr id="130" name="TextBox 129"/>
            <p:cNvSpPr txBox="1"/>
            <p:nvPr/>
          </p:nvSpPr>
          <p:spPr>
            <a:xfrm>
              <a:off x="6756656" y="1280518"/>
              <a:ext cx="895392" cy="578366"/>
            </a:xfrm>
            <a:prstGeom prst="rect">
              <a:avLst/>
            </a:prstGeom>
            <a:noFill/>
          </p:spPr>
          <p:txBody>
            <a:bodyPr wrap="square" rtlCol="0">
              <a:spAutoFit/>
            </a:bodyPr>
            <a:lstStyle/>
            <a:p>
              <a:pPr algn="ctr"/>
              <a:r>
                <a:rPr lang="en-IN" sz="2000" b="1" dirty="0">
                  <a:solidFill>
                    <a:schemeClr val="tx2"/>
                  </a:solidFill>
                  <a:latin typeface="Arial" panose="020B0604020202020204" pitchFamily="34" charset="0"/>
                  <a:cs typeface="Arial" panose="020B0604020202020204" pitchFamily="34" charset="0"/>
                </a:rPr>
                <a:t>02</a:t>
              </a:r>
            </a:p>
          </p:txBody>
        </p:sp>
        <p:sp>
          <p:nvSpPr>
            <p:cNvPr id="131" name="TextBox 130"/>
            <p:cNvSpPr txBox="1"/>
            <p:nvPr/>
          </p:nvSpPr>
          <p:spPr>
            <a:xfrm>
              <a:off x="4413285" y="951587"/>
              <a:ext cx="895392" cy="578366"/>
            </a:xfrm>
            <a:prstGeom prst="rect">
              <a:avLst/>
            </a:prstGeom>
            <a:noFill/>
          </p:spPr>
          <p:txBody>
            <a:bodyPr wrap="square" rtlCol="0">
              <a:spAutoFit/>
            </a:bodyPr>
            <a:lstStyle/>
            <a:p>
              <a:pPr algn="ctr"/>
              <a:r>
                <a:rPr lang="en-IN" sz="2000" b="1" dirty="0">
                  <a:latin typeface="Arial" panose="020B0604020202020204" pitchFamily="34" charset="0"/>
                  <a:cs typeface="Arial" panose="020B0604020202020204" pitchFamily="34" charset="0"/>
                </a:rPr>
                <a:t>01</a:t>
              </a:r>
            </a:p>
          </p:txBody>
        </p:sp>
        <p:sp>
          <p:nvSpPr>
            <p:cNvPr id="132" name="TextBox 131"/>
            <p:cNvSpPr txBox="1"/>
            <p:nvPr/>
          </p:nvSpPr>
          <p:spPr>
            <a:xfrm>
              <a:off x="3866693" y="172618"/>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Ministry Support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3" name="TextBox 132"/>
            <p:cNvSpPr txBox="1"/>
            <p:nvPr/>
          </p:nvSpPr>
          <p:spPr>
            <a:xfrm>
              <a:off x="6278842" y="-34103"/>
              <a:ext cx="2890592" cy="1056346"/>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Situational analysis and baseline assessment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4" name="TextBox 133"/>
            <p:cNvSpPr txBox="1"/>
            <p:nvPr/>
          </p:nvSpPr>
          <p:spPr>
            <a:xfrm>
              <a:off x="3789192" y="5956869"/>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Costing</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5" name="TextBox 134"/>
            <p:cNvSpPr txBox="1"/>
            <p:nvPr/>
          </p:nvSpPr>
          <p:spPr>
            <a:xfrm>
              <a:off x="6278844" y="5943606"/>
              <a:ext cx="2410183" cy="734079"/>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 Monitoring and evaluation </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6" name="TextBox 135"/>
            <p:cNvSpPr txBox="1"/>
            <p:nvPr/>
          </p:nvSpPr>
          <p:spPr>
            <a:xfrm>
              <a:off x="8532224" y="1445945"/>
              <a:ext cx="3086131"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Stakeholder engagement</a:t>
              </a:r>
              <a:r>
                <a:rPr lang="en-US" sz="1500" b="1" dirty="0">
                  <a:solidFill>
                    <a:schemeClr val="tx1">
                      <a:lumMod val="65000"/>
                      <a:lumOff val="35000"/>
                    </a:schemeClr>
                  </a:solidFill>
                  <a:latin typeface="Arial" panose="020B0604020202020204" pitchFamily="34" charset="0"/>
                  <a:cs typeface="Arial" panose="020B0604020202020204" pitchFamily="34" charset="0"/>
                </a:rPr>
                <a:t> and priority setting</a:t>
              </a:r>
            </a:p>
          </p:txBody>
        </p:sp>
        <p:sp>
          <p:nvSpPr>
            <p:cNvPr id="137" name="TextBox 136"/>
            <p:cNvSpPr txBox="1"/>
            <p:nvPr/>
          </p:nvSpPr>
          <p:spPr>
            <a:xfrm>
              <a:off x="8733157" y="4539981"/>
              <a:ext cx="2929327" cy="64797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Drafting and validation</a:t>
              </a: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38" name="Group 137"/>
            <p:cNvGrpSpPr/>
            <p:nvPr/>
          </p:nvGrpSpPr>
          <p:grpSpPr>
            <a:xfrm>
              <a:off x="8689027" y="2441637"/>
              <a:ext cx="452363" cy="603706"/>
              <a:chOff x="4111626" y="1835150"/>
              <a:chExt cx="1295400" cy="1728788"/>
            </a:xfrm>
            <a:solidFill>
              <a:schemeClr val="accent1">
                <a:lumMod val="75000"/>
              </a:schemeClr>
            </a:solidFill>
          </p:grpSpPr>
          <p:sp>
            <p:nvSpPr>
              <p:cNvPr id="18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39" name="Group 138"/>
            <p:cNvGrpSpPr/>
            <p:nvPr/>
          </p:nvGrpSpPr>
          <p:grpSpPr>
            <a:xfrm>
              <a:off x="9169435" y="2441637"/>
              <a:ext cx="452363" cy="603706"/>
              <a:chOff x="4111626" y="1835150"/>
              <a:chExt cx="1295400" cy="1728788"/>
            </a:xfrm>
            <a:solidFill>
              <a:schemeClr val="accent1">
                <a:lumMod val="75000"/>
              </a:schemeClr>
            </a:solidFill>
          </p:grpSpPr>
          <p:sp>
            <p:nvSpPr>
              <p:cNvPr id="182"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3"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0" name="Group 139"/>
            <p:cNvGrpSpPr/>
            <p:nvPr/>
          </p:nvGrpSpPr>
          <p:grpSpPr>
            <a:xfrm>
              <a:off x="9649843" y="2435842"/>
              <a:ext cx="452363" cy="603706"/>
              <a:chOff x="4111626" y="1835150"/>
              <a:chExt cx="1295400" cy="1728788"/>
            </a:xfrm>
            <a:solidFill>
              <a:schemeClr val="accent1">
                <a:lumMod val="75000"/>
              </a:schemeClr>
            </a:solidFill>
          </p:grpSpPr>
          <p:sp>
            <p:nvSpPr>
              <p:cNvPr id="180"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1"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1" name="Group 140"/>
            <p:cNvGrpSpPr/>
            <p:nvPr/>
          </p:nvGrpSpPr>
          <p:grpSpPr>
            <a:xfrm>
              <a:off x="10130251" y="2435842"/>
              <a:ext cx="452363" cy="603706"/>
              <a:chOff x="4111626" y="1835150"/>
              <a:chExt cx="1295400" cy="1728788"/>
            </a:xfrm>
            <a:solidFill>
              <a:schemeClr val="accent1">
                <a:lumMod val="75000"/>
              </a:schemeClr>
            </a:solidFill>
          </p:grpSpPr>
          <p:sp>
            <p:nvSpPr>
              <p:cNvPr id="178"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9"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2" name="Group 141"/>
            <p:cNvGrpSpPr/>
            <p:nvPr/>
          </p:nvGrpSpPr>
          <p:grpSpPr>
            <a:xfrm>
              <a:off x="11084596" y="2431744"/>
              <a:ext cx="452363" cy="603706"/>
              <a:chOff x="4111626" y="1835150"/>
              <a:chExt cx="1295400" cy="1728788"/>
            </a:xfrm>
            <a:solidFill>
              <a:schemeClr val="accent1">
                <a:lumMod val="75000"/>
              </a:schemeClr>
            </a:solidFill>
          </p:grpSpPr>
          <p:sp>
            <p:nvSpPr>
              <p:cNvPr id="176"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7"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3" name="Group 142"/>
            <p:cNvGrpSpPr/>
            <p:nvPr/>
          </p:nvGrpSpPr>
          <p:grpSpPr>
            <a:xfrm>
              <a:off x="10609047" y="2431744"/>
              <a:ext cx="452363" cy="603706"/>
              <a:chOff x="4111626" y="1835150"/>
              <a:chExt cx="1295400" cy="1728788"/>
            </a:xfrm>
            <a:solidFill>
              <a:schemeClr val="accent1">
                <a:lumMod val="75000"/>
              </a:schemeClr>
            </a:solidFill>
          </p:grpSpPr>
          <p:sp>
            <p:nvSpPr>
              <p:cNvPr id="17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4" name="Group 143"/>
            <p:cNvGrpSpPr/>
            <p:nvPr/>
          </p:nvGrpSpPr>
          <p:grpSpPr>
            <a:xfrm>
              <a:off x="6584913" y="5270255"/>
              <a:ext cx="508078" cy="489991"/>
              <a:chOff x="9488483" y="5113866"/>
              <a:chExt cx="490538" cy="473080"/>
            </a:xfrm>
            <a:solidFill>
              <a:schemeClr val="tx1">
                <a:lumMod val="50000"/>
                <a:lumOff val="50000"/>
              </a:schemeClr>
            </a:solidFill>
          </p:grpSpPr>
          <p:sp>
            <p:nvSpPr>
              <p:cNvPr id="170" name="Freeform 105"/>
              <p:cNvSpPr>
                <a:spLocks/>
              </p:cNvSpPr>
              <p:nvPr/>
            </p:nvSpPr>
            <p:spPr bwMode="auto">
              <a:xfrm>
                <a:off x="9555157" y="5191657"/>
                <a:ext cx="415925" cy="395289"/>
              </a:xfrm>
              <a:custGeom>
                <a:avLst/>
                <a:gdLst>
                  <a:gd name="T0" fmla="*/ 35 w 262"/>
                  <a:gd name="T1" fmla="*/ 0 h 249"/>
                  <a:gd name="T2" fmla="*/ 39 w 262"/>
                  <a:gd name="T3" fmla="*/ 0 h 249"/>
                  <a:gd name="T4" fmla="*/ 42 w 262"/>
                  <a:gd name="T5" fmla="*/ 3 h 249"/>
                  <a:gd name="T6" fmla="*/ 43 w 262"/>
                  <a:gd name="T7" fmla="*/ 7 h 249"/>
                  <a:gd name="T8" fmla="*/ 54 w 262"/>
                  <a:gd name="T9" fmla="*/ 46 h 249"/>
                  <a:gd name="T10" fmla="*/ 54 w 262"/>
                  <a:gd name="T11" fmla="*/ 46 h 249"/>
                  <a:gd name="T12" fmla="*/ 59 w 262"/>
                  <a:gd name="T13" fmla="*/ 51 h 249"/>
                  <a:gd name="T14" fmla="*/ 62 w 262"/>
                  <a:gd name="T15" fmla="*/ 56 h 249"/>
                  <a:gd name="T16" fmla="*/ 64 w 262"/>
                  <a:gd name="T17" fmla="*/ 62 h 249"/>
                  <a:gd name="T18" fmla="*/ 65 w 262"/>
                  <a:gd name="T19" fmla="*/ 70 h 249"/>
                  <a:gd name="T20" fmla="*/ 65 w 262"/>
                  <a:gd name="T21" fmla="*/ 78 h 249"/>
                  <a:gd name="T22" fmla="*/ 65 w 262"/>
                  <a:gd name="T23" fmla="*/ 99 h 249"/>
                  <a:gd name="T24" fmla="*/ 73 w 262"/>
                  <a:gd name="T25" fmla="*/ 116 h 249"/>
                  <a:gd name="T26" fmla="*/ 86 w 262"/>
                  <a:gd name="T27" fmla="*/ 129 h 249"/>
                  <a:gd name="T28" fmla="*/ 100 w 262"/>
                  <a:gd name="T29" fmla="*/ 135 h 249"/>
                  <a:gd name="T30" fmla="*/ 118 w 262"/>
                  <a:gd name="T31" fmla="*/ 138 h 249"/>
                  <a:gd name="T32" fmla="*/ 227 w 262"/>
                  <a:gd name="T33" fmla="*/ 138 h 249"/>
                  <a:gd name="T34" fmla="*/ 241 w 262"/>
                  <a:gd name="T35" fmla="*/ 141 h 249"/>
                  <a:gd name="T36" fmla="*/ 253 w 262"/>
                  <a:gd name="T37" fmla="*/ 151 h 249"/>
                  <a:gd name="T38" fmla="*/ 261 w 262"/>
                  <a:gd name="T39" fmla="*/ 165 h 249"/>
                  <a:gd name="T40" fmla="*/ 262 w 262"/>
                  <a:gd name="T41" fmla="*/ 181 h 249"/>
                  <a:gd name="T42" fmla="*/ 262 w 262"/>
                  <a:gd name="T43" fmla="*/ 249 h 249"/>
                  <a:gd name="T44" fmla="*/ 94 w 262"/>
                  <a:gd name="T45" fmla="*/ 249 h 249"/>
                  <a:gd name="T46" fmla="*/ 92 w 262"/>
                  <a:gd name="T47" fmla="*/ 207 h 249"/>
                  <a:gd name="T48" fmla="*/ 92 w 262"/>
                  <a:gd name="T49" fmla="*/ 207 h 249"/>
                  <a:gd name="T50" fmla="*/ 80 w 262"/>
                  <a:gd name="T51" fmla="*/ 191 h 249"/>
                  <a:gd name="T52" fmla="*/ 65 w 262"/>
                  <a:gd name="T53" fmla="*/ 178 h 249"/>
                  <a:gd name="T54" fmla="*/ 43 w 262"/>
                  <a:gd name="T55" fmla="*/ 159 h 249"/>
                  <a:gd name="T56" fmla="*/ 29 w 262"/>
                  <a:gd name="T57" fmla="*/ 138 h 249"/>
                  <a:gd name="T58" fmla="*/ 18 w 262"/>
                  <a:gd name="T59" fmla="*/ 116 h 249"/>
                  <a:gd name="T60" fmla="*/ 12 w 262"/>
                  <a:gd name="T61" fmla="*/ 97 h 249"/>
                  <a:gd name="T62" fmla="*/ 7 w 262"/>
                  <a:gd name="T63" fmla="*/ 92 h 249"/>
                  <a:gd name="T64" fmla="*/ 4 w 262"/>
                  <a:gd name="T65" fmla="*/ 86 h 249"/>
                  <a:gd name="T66" fmla="*/ 0 w 262"/>
                  <a:gd name="T67" fmla="*/ 80 h 249"/>
                  <a:gd name="T68" fmla="*/ 0 w 262"/>
                  <a:gd name="T69" fmla="*/ 67 h 249"/>
                  <a:gd name="T70" fmla="*/ 4 w 262"/>
                  <a:gd name="T71" fmla="*/ 54 h 249"/>
                  <a:gd name="T72" fmla="*/ 12 w 262"/>
                  <a:gd name="T73" fmla="*/ 45 h 249"/>
                  <a:gd name="T74" fmla="*/ 24 w 262"/>
                  <a:gd name="T75" fmla="*/ 38 h 249"/>
                  <a:gd name="T76" fmla="*/ 26 w 262"/>
                  <a:gd name="T77" fmla="*/ 38 h 249"/>
                  <a:gd name="T78" fmla="*/ 18 w 262"/>
                  <a:gd name="T79" fmla="*/ 13 h 249"/>
                  <a:gd name="T80" fmla="*/ 18 w 262"/>
                  <a:gd name="T81" fmla="*/ 10 h 249"/>
                  <a:gd name="T82" fmla="*/ 20 w 262"/>
                  <a:gd name="T83" fmla="*/ 7 h 249"/>
                  <a:gd name="T84" fmla="*/ 21 w 262"/>
                  <a:gd name="T85" fmla="*/ 3 h 249"/>
                  <a:gd name="T86" fmla="*/ 26 w 262"/>
                  <a:gd name="T87" fmla="*/ 2 h 249"/>
                  <a:gd name="T88" fmla="*/ 32 w 262"/>
                  <a:gd name="T89" fmla="*/ 0 h 249"/>
                  <a:gd name="T90" fmla="*/ 35 w 262"/>
                  <a:gd name="T9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49">
                    <a:moveTo>
                      <a:pt x="35" y="0"/>
                    </a:moveTo>
                    <a:lnTo>
                      <a:pt x="39" y="0"/>
                    </a:lnTo>
                    <a:lnTo>
                      <a:pt x="42" y="3"/>
                    </a:lnTo>
                    <a:lnTo>
                      <a:pt x="43" y="7"/>
                    </a:lnTo>
                    <a:lnTo>
                      <a:pt x="54" y="46"/>
                    </a:lnTo>
                    <a:lnTo>
                      <a:pt x="54" y="46"/>
                    </a:lnTo>
                    <a:lnTo>
                      <a:pt x="59" y="51"/>
                    </a:lnTo>
                    <a:lnTo>
                      <a:pt x="62" y="56"/>
                    </a:lnTo>
                    <a:lnTo>
                      <a:pt x="64" y="62"/>
                    </a:lnTo>
                    <a:lnTo>
                      <a:pt x="65" y="70"/>
                    </a:lnTo>
                    <a:lnTo>
                      <a:pt x="65" y="78"/>
                    </a:lnTo>
                    <a:lnTo>
                      <a:pt x="65" y="99"/>
                    </a:lnTo>
                    <a:lnTo>
                      <a:pt x="73" y="116"/>
                    </a:lnTo>
                    <a:lnTo>
                      <a:pt x="86" y="129"/>
                    </a:lnTo>
                    <a:lnTo>
                      <a:pt x="100" y="135"/>
                    </a:lnTo>
                    <a:lnTo>
                      <a:pt x="118" y="138"/>
                    </a:lnTo>
                    <a:lnTo>
                      <a:pt x="227" y="138"/>
                    </a:lnTo>
                    <a:lnTo>
                      <a:pt x="241" y="141"/>
                    </a:lnTo>
                    <a:lnTo>
                      <a:pt x="253" y="151"/>
                    </a:lnTo>
                    <a:lnTo>
                      <a:pt x="261" y="165"/>
                    </a:lnTo>
                    <a:lnTo>
                      <a:pt x="262" y="181"/>
                    </a:lnTo>
                    <a:lnTo>
                      <a:pt x="262" y="249"/>
                    </a:lnTo>
                    <a:lnTo>
                      <a:pt x="94" y="249"/>
                    </a:lnTo>
                    <a:lnTo>
                      <a:pt x="92" y="207"/>
                    </a:lnTo>
                    <a:lnTo>
                      <a:pt x="92" y="207"/>
                    </a:lnTo>
                    <a:lnTo>
                      <a:pt x="80" y="191"/>
                    </a:lnTo>
                    <a:lnTo>
                      <a:pt x="65" y="178"/>
                    </a:lnTo>
                    <a:lnTo>
                      <a:pt x="43" y="159"/>
                    </a:lnTo>
                    <a:lnTo>
                      <a:pt x="29" y="138"/>
                    </a:lnTo>
                    <a:lnTo>
                      <a:pt x="18" y="116"/>
                    </a:lnTo>
                    <a:lnTo>
                      <a:pt x="12" y="97"/>
                    </a:lnTo>
                    <a:lnTo>
                      <a:pt x="7" y="92"/>
                    </a:lnTo>
                    <a:lnTo>
                      <a:pt x="4" y="86"/>
                    </a:lnTo>
                    <a:lnTo>
                      <a:pt x="0" y="80"/>
                    </a:lnTo>
                    <a:lnTo>
                      <a:pt x="0" y="67"/>
                    </a:lnTo>
                    <a:lnTo>
                      <a:pt x="4" y="54"/>
                    </a:lnTo>
                    <a:lnTo>
                      <a:pt x="12" y="45"/>
                    </a:lnTo>
                    <a:lnTo>
                      <a:pt x="24" y="38"/>
                    </a:lnTo>
                    <a:lnTo>
                      <a:pt x="26" y="38"/>
                    </a:lnTo>
                    <a:lnTo>
                      <a:pt x="18" y="13"/>
                    </a:lnTo>
                    <a:lnTo>
                      <a:pt x="18" y="10"/>
                    </a:lnTo>
                    <a:lnTo>
                      <a:pt x="20" y="7"/>
                    </a:lnTo>
                    <a:lnTo>
                      <a:pt x="21" y="3"/>
                    </a:lnTo>
                    <a:lnTo>
                      <a:pt x="26" y="2"/>
                    </a:lnTo>
                    <a:lnTo>
                      <a:pt x="32"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1" name="Freeform 106"/>
              <p:cNvSpPr>
                <a:spLocks/>
              </p:cNvSpPr>
              <p:nvPr/>
            </p:nvSpPr>
            <p:spPr bwMode="auto">
              <a:xfrm>
                <a:off x="9744068" y="5247217"/>
                <a:ext cx="166688" cy="163513"/>
              </a:xfrm>
              <a:custGeom>
                <a:avLst/>
                <a:gdLst>
                  <a:gd name="T0" fmla="*/ 53 w 105"/>
                  <a:gd name="T1" fmla="*/ 0 h 103"/>
                  <a:gd name="T2" fmla="*/ 73 w 105"/>
                  <a:gd name="T3" fmla="*/ 5 h 103"/>
                  <a:gd name="T4" fmla="*/ 91 w 105"/>
                  <a:gd name="T5" fmla="*/ 16 h 103"/>
                  <a:gd name="T6" fmla="*/ 102 w 105"/>
                  <a:gd name="T7" fmla="*/ 32 h 103"/>
                  <a:gd name="T8" fmla="*/ 105 w 105"/>
                  <a:gd name="T9" fmla="*/ 51 h 103"/>
                  <a:gd name="T10" fmla="*/ 102 w 105"/>
                  <a:gd name="T11" fmla="*/ 72 h 103"/>
                  <a:gd name="T12" fmla="*/ 91 w 105"/>
                  <a:gd name="T13" fmla="*/ 87 h 103"/>
                  <a:gd name="T14" fmla="*/ 73 w 105"/>
                  <a:gd name="T15" fmla="*/ 99 h 103"/>
                  <a:gd name="T16" fmla="*/ 53 w 105"/>
                  <a:gd name="T17" fmla="*/ 103 h 103"/>
                  <a:gd name="T18" fmla="*/ 34 w 105"/>
                  <a:gd name="T19" fmla="*/ 99 h 103"/>
                  <a:gd name="T20" fmla="*/ 16 w 105"/>
                  <a:gd name="T21" fmla="*/ 87 h 103"/>
                  <a:gd name="T22" fmla="*/ 5 w 105"/>
                  <a:gd name="T23" fmla="*/ 72 h 103"/>
                  <a:gd name="T24" fmla="*/ 0 w 105"/>
                  <a:gd name="T25" fmla="*/ 51 h 103"/>
                  <a:gd name="T26" fmla="*/ 5 w 105"/>
                  <a:gd name="T27" fmla="*/ 32 h 103"/>
                  <a:gd name="T28" fmla="*/ 16 w 105"/>
                  <a:gd name="T29" fmla="*/ 16 h 103"/>
                  <a:gd name="T30" fmla="*/ 34 w 105"/>
                  <a:gd name="T31" fmla="*/ 5 h 103"/>
                  <a:gd name="T32" fmla="*/ 53 w 105"/>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3">
                    <a:moveTo>
                      <a:pt x="53" y="0"/>
                    </a:moveTo>
                    <a:lnTo>
                      <a:pt x="73" y="5"/>
                    </a:lnTo>
                    <a:lnTo>
                      <a:pt x="91" y="16"/>
                    </a:lnTo>
                    <a:lnTo>
                      <a:pt x="102" y="32"/>
                    </a:lnTo>
                    <a:lnTo>
                      <a:pt x="105" y="51"/>
                    </a:lnTo>
                    <a:lnTo>
                      <a:pt x="102" y="72"/>
                    </a:lnTo>
                    <a:lnTo>
                      <a:pt x="91" y="87"/>
                    </a:lnTo>
                    <a:lnTo>
                      <a:pt x="73" y="99"/>
                    </a:lnTo>
                    <a:lnTo>
                      <a:pt x="53" y="103"/>
                    </a:lnTo>
                    <a:lnTo>
                      <a:pt x="34" y="99"/>
                    </a:lnTo>
                    <a:lnTo>
                      <a:pt x="16" y="87"/>
                    </a:lnTo>
                    <a:lnTo>
                      <a:pt x="5" y="72"/>
                    </a:lnTo>
                    <a:lnTo>
                      <a:pt x="0" y="51"/>
                    </a:lnTo>
                    <a:lnTo>
                      <a:pt x="5" y="32"/>
                    </a:lnTo>
                    <a:lnTo>
                      <a:pt x="16" y="16"/>
                    </a:lnTo>
                    <a:lnTo>
                      <a:pt x="34" y="5"/>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2" name="Freeform 107"/>
              <p:cNvSpPr>
                <a:spLocks/>
              </p:cNvSpPr>
              <p:nvPr/>
            </p:nvSpPr>
            <p:spPr bwMode="auto">
              <a:xfrm>
                <a:off x="9651994" y="5183717"/>
                <a:ext cx="327025" cy="25400"/>
              </a:xfrm>
              <a:custGeom>
                <a:avLst/>
                <a:gdLst>
                  <a:gd name="T0" fmla="*/ 6 w 206"/>
                  <a:gd name="T1" fmla="*/ 0 h 16"/>
                  <a:gd name="T2" fmla="*/ 200 w 206"/>
                  <a:gd name="T3" fmla="*/ 0 h 16"/>
                  <a:gd name="T4" fmla="*/ 203 w 206"/>
                  <a:gd name="T5" fmla="*/ 0 h 16"/>
                  <a:gd name="T6" fmla="*/ 204 w 206"/>
                  <a:gd name="T7" fmla="*/ 4 h 16"/>
                  <a:gd name="T8" fmla="*/ 206 w 206"/>
                  <a:gd name="T9" fmla="*/ 5 h 16"/>
                  <a:gd name="T10" fmla="*/ 206 w 206"/>
                  <a:gd name="T11" fmla="*/ 10 h 16"/>
                  <a:gd name="T12" fmla="*/ 204 w 206"/>
                  <a:gd name="T13" fmla="*/ 13 h 16"/>
                  <a:gd name="T14" fmla="*/ 203 w 206"/>
                  <a:gd name="T15" fmla="*/ 15 h 16"/>
                  <a:gd name="T16" fmla="*/ 200 w 206"/>
                  <a:gd name="T17" fmla="*/ 16 h 16"/>
                  <a:gd name="T18" fmla="*/ 6 w 206"/>
                  <a:gd name="T19" fmla="*/ 16 h 16"/>
                  <a:gd name="T20" fmla="*/ 3 w 206"/>
                  <a:gd name="T21" fmla="*/ 15 h 16"/>
                  <a:gd name="T22" fmla="*/ 1 w 206"/>
                  <a:gd name="T23" fmla="*/ 13 h 16"/>
                  <a:gd name="T24" fmla="*/ 0 w 206"/>
                  <a:gd name="T25" fmla="*/ 10 h 16"/>
                  <a:gd name="T26" fmla="*/ 0 w 206"/>
                  <a:gd name="T27" fmla="*/ 5 h 16"/>
                  <a:gd name="T28" fmla="*/ 1 w 206"/>
                  <a:gd name="T29" fmla="*/ 4 h 16"/>
                  <a:gd name="T30" fmla="*/ 3 w 206"/>
                  <a:gd name="T31" fmla="*/ 0 h 16"/>
                  <a:gd name="T32" fmla="*/ 6 w 20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
                    <a:moveTo>
                      <a:pt x="6" y="0"/>
                    </a:moveTo>
                    <a:lnTo>
                      <a:pt x="200" y="0"/>
                    </a:lnTo>
                    <a:lnTo>
                      <a:pt x="203" y="0"/>
                    </a:lnTo>
                    <a:lnTo>
                      <a:pt x="204" y="4"/>
                    </a:lnTo>
                    <a:lnTo>
                      <a:pt x="206" y="5"/>
                    </a:lnTo>
                    <a:lnTo>
                      <a:pt x="206" y="10"/>
                    </a:lnTo>
                    <a:lnTo>
                      <a:pt x="204" y="13"/>
                    </a:lnTo>
                    <a:lnTo>
                      <a:pt x="203" y="15"/>
                    </a:lnTo>
                    <a:lnTo>
                      <a:pt x="200" y="16"/>
                    </a:lnTo>
                    <a:lnTo>
                      <a:pt x="6" y="16"/>
                    </a:lnTo>
                    <a:lnTo>
                      <a:pt x="3" y="15"/>
                    </a:lnTo>
                    <a:lnTo>
                      <a:pt x="1" y="13"/>
                    </a:lnTo>
                    <a:lnTo>
                      <a:pt x="0" y="10"/>
                    </a:lnTo>
                    <a:lnTo>
                      <a:pt x="0" y="5"/>
                    </a:lnTo>
                    <a:lnTo>
                      <a:pt x="1" y="4"/>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3" name="Freeform 108"/>
              <p:cNvSpPr>
                <a:spLocks/>
              </p:cNvSpPr>
              <p:nvPr/>
            </p:nvSpPr>
            <p:spPr bwMode="auto">
              <a:xfrm>
                <a:off x="9488483" y="5113866"/>
                <a:ext cx="490538" cy="25400"/>
              </a:xfrm>
              <a:custGeom>
                <a:avLst/>
                <a:gdLst>
                  <a:gd name="T0" fmla="*/ 6 w 309"/>
                  <a:gd name="T1" fmla="*/ 0 h 16"/>
                  <a:gd name="T2" fmla="*/ 303 w 309"/>
                  <a:gd name="T3" fmla="*/ 0 h 16"/>
                  <a:gd name="T4" fmla="*/ 306 w 309"/>
                  <a:gd name="T5" fmla="*/ 0 h 16"/>
                  <a:gd name="T6" fmla="*/ 307 w 309"/>
                  <a:gd name="T7" fmla="*/ 3 h 16"/>
                  <a:gd name="T8" fmla="*/ 309 w 309"/>
                  <a:gd name="T9" fmla="*/ 5 h 16"/>
                  <a:gd name="T10" fmla="*/ 309 w 309"/>
                  <a:gd name="T11" fmla="*/ 10 h 16"/>
                  <a:gd name="T12" fmla="*/ 307 w 309"/>
                  <a:gd name="T13" fmla="*/ 13 h 16"/>
                  <a:gd name="T14" fmla="*/ 306 w 309"/>
                  <a:gd name="T15" fmla="*/ 14 h 16"/>
                  <a:gd name="T16" fmla="*/ 303 w 309"/>
                  <a:gd name="T17" fmla="*/ 16 h 16"/>
                  <a:gd name="T18" fmla="*/ 6 w 309"/>
                  <a:gd name="T19" fmla="*/ 16 h 16"/>
                  <a:gd name="T20" fmla="*/ 3 w 309"/>
                  <a:gd name="T21" fmla="*/ 14 h 16"/>
                  <a:gd name="T22" fmla="*/ 1 w 309"/>
                  <a:gd name="T23" fmla="*/ 13 h 16"/>
                  <a:gd name="T24" fmla="*/ 0 w 309"/>
                  <a:gd name="T25" fmla="*/ 10 h 16"/>
                  <a:gd name="T26" fmla="*/ 0 w 309"/>
                  <a:gd name="T27" fmla="*/ 6 h 16"/>
                  <a:gd name="T28" fmla="*/ 1 w 309"/>
                  <a:gd name="T29" fmla="*/ 3 h 16"/>
                  <a:gd name="T30" fmla="*/ 3 w 309"/>
                  <a:gd name="T31" fmla="*/ 0 h 16"/>
                  <a:gd name="T32" fmla="*/ 6 w 309"/>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9" h="16">
                    <a:moveTo>
                      <a:pt x="6" y="0"/>
                    </a:moveTo>
                    <a:lnTo>
                      <a:pt x="303" y="0"/>
                    </a:lnTo>
                    <a:lnTo>
                      <a:pt x="306" y="0"/>
                    </a:lnTo>
                    <a:lnTo>
                      <a:pt x="307" y="3"/>
                    </a:lnTo>
                    <a:lnTo>
                      <a:pt x="309" y="5"/>
                    </a:lnTo>
                    <a:lnTo>
                      <a:pt x="309" y="10"/>
                    </a:lnTo>
                    <a:lnTo>
                      <a:pt x="307" y="13"/>
                    </a:lnTo>
                    <a:lnTo>
                      <a:pt x="306" y="14"/>
                    </a:lnTo>
                    <a:lnTo>
                      <a:pt x="303" y="16"/>
                    </a:lnTo>
                    <a:lnTo>
                      <a:pt x="6" y="16"/>
                    </a:lnTo>
                    <a:lnTo>
                      <a:pt x="3" y="14"/>
                    </a:lnTo>
                    <a:lnTo>
                      <a:pt x="1" y="13"/>
                    </a:lnTo>
                    <a:lnTo>
                      <a:pt x="0" y="10"/>
                    </a:lnTo>
                    <a:lnTo>
                      <a:pt x="0" y="6"/>
                    </a:lnTo>
                    <a:lnTo>
                      <a:pt x="1"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5" name="Group 144"/>
            <p:cNvGrpSpPr/>
            <p:nvPr/>
          </p:nvGrpSpPr>
          <p:grpSpPr>
            <a:xfrm>
              <a:off x="3458915" y="4493395"/>
              <a:ext cx="628109" cy="572204"/>
              <a:chOff x="8159750" y="3938059"/>
              <a:chExt cx="606425" cy="552450"/>
            </a:xfrm>
            <a:solidFill>
              <a:schemeClr val="accent4">
                <a:lumMod val="75000"/>
              </a:schemeClr>
            </a:solidFill>
          </p:grpSpPr>
          <p:sp>
            <p:nvSpPr>
              <p:cNvPr id="161" name="Freeform 109"/>
              <p:cNvSpPr>
                <a:spLocks/>
              </p:cNvSpPr>
              <p:nvPr/>
            </p:nvSpPr>
            <p:spPr bwMode="auto">
              <a:xfrm>
                <a:off x="8310562" y="4331759"/>
                <a:ext cx="309563" cy="158750"/>
              </a:xfrm>
              <a:custGeom>
                <a:avLst/>
                <a:gdLst>
                  <a:gd name="T0" fmla="*/ 38 w 195"/>
                  <a:gd name="T1" fmla="*/ 0 h 100"/>
                  <a:gd name="T2" fmla="*/ 155 w 195"/>
                  <a:gd name="T3" fmla="*/ 0 h 100"/>
                  <a:gd name="T4" fmla="*/ 171 w 195"/>
                  <a:gd name="T5" fmla="*/ 3 h 100"/>
                  <a:gd name="T6" fmla="*/ 184 w 195"/>
                  <a:gd name="T7" fmla="*/ 11 h 100"/>
                  <a:gd name="T8" fmla="*/ 192 w 195"/>
                  <a:gd name="T9" fmla="*/ 24 h 100"/>
                  <a:gd name="T10" fmla="*/ 195 w 195"/>
                  <a:gd name="T11" fmla="*/ 40 h 100"/>
                  <a:gd name="T12" fmla="*/ 195 w 195"/>
                  <a:gd name="T13" fmla="*/ 100 h 100"/>
                  <a:gd name="T14" fmla="*/ 0 w 195"/>
                  <a:gd name="T15" fmla="*/ 100 h 100"/>
                  <a:gd name="T16" fmla="*/ 0 w 195"/>
                  <a:gd name="T17" fmla="*/ 40 h 100"/>
                  <a:gd name="T18" fmla="*/ 3 w 195"/>
                  <a:gd name="T19" fmla="*/ 24 h 100"/>
                  <a:gd name="T20" fmla="*/ 11 w 195"/>
                  <a:gd name="T21" fmla="*/ 11 h 100"/>
                  <a:gd name="T22" fmla="*/ 23 w 195"/>
                  <a:gd name="T23" fmla="*/ 3 h 100"/>
                  <a:gd name="T24" fmla="*/ 38 w 19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00">
                    <a:moveTo>
                      <a:pt x="38" y="0"/>
                    </a:moveTo>
                    <a:lnTo>
                      <a:pt x="155" y="0"/>
                    </a:lnTo>
                    <a:lnTo>
                      <a:pt x="171" y="3"/>
                    </a:lnTo>
                    <a:lnTo>
                      <a:pt x="184" y="11"/>
                    </a:lnTo>
                    <a:lnTo>
                      <a:pt x="192" y="24"/>
                    </a:lnTo>
                    <a:lnTo>
                      <a:pt x="195" y="40"/>
                    </a:lnTo>
                    <a:lnTo>
                      <a:pt x="195" y="100"/>
                    </a:lnTo>
                    <a:lnTo>
                      <a:pt x="0" y="100"/>
                    </a:lnTo>
                    <a:lnTo>
                      <a:pt x="0" y="40"/>
                    </a:lnTo>
                    <a:lnTo>
                      <a:pt x="3" y="24"/>
                    </a:lnTo>
                    <a:lnTo>
                      <a:pt x="11" y="11"/>
                    </a:lnTo>
                    <a:lnTo>
                      <a:pt x="23"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2" name="Freeform 110"/>
              <p:cNvSpPr>
                <a:spLocks/>
              </p:cNvSpPr>
              <p:nvPr/>
            </p:nvSpPr>
            <p:spPr bwMode="auto">
              <a:xfrm>
                <a:off x="8375650" y="4117446"/>
                <a:ext cx="177800" cy="179388"/>
              </a:xfrm>
              <a:custGeom>
                <a:avLst/>
                <a:gdLst>
                  <a:gd name="T0" fmla="*/ 55 w 112"/>
                  <a:gd name="T1" fmla="*/ 0 h 113"/>
                  <a:gd name="T2" fmla="*/ 78 w 112"/>
                  <a:gd name="T3" fmla="*/ 5 h 113"/>
                  <a:gd name="T4" fmla="*/ 95 w 112"/>
                  <a:gd name="T5" fmla="*/ 18 h 113"/>
                  <a:gd name="T6" fmla="*/ 108 w 112"/>
                  <a:gd name="T7" fmla="*/ 35 h 113"/>
                  <a:gd name="T8" fmla="*/ 112 w 112"/>
                  <a:gd name="T9" fmla="*/ 57 h 113"/>
                  <a:gd name="T10" fmla="*/ 108 w 112"/>
                  <a:gd name="T11" fmla="*/ 78 h 113"/>
                  <a:gd name="T12" fmla="*/ 95 w 112"/>
                  <a:gd name="T13" fmla="*/ 97 h 113"/>
                  <a:gd name="T14" fmla="*/ 78 w 112"/>
                  <a:gd name="T15" fmla="*/ 108 h 113"/>
                  <a:gd name="T16" fmla="*/ 55 w 112"/>
                  <a:gd name="T17" fmla="*/ 113 h 113"/>
                  <a:gd name="T18" fmla="*/ 35 w 112"/>
                  <a:gd name="T19" fmla="*/ 108 h 113"/>
                  <a:gd name="T20" fmla="*/ 16 w 112"/>
                  <a:gd name="T21" fmla="*/ 97 h 113"/>
                  <a:gd name="T22" fmla="*/ 5 w 112"/>
                  <a:gd name="T23" fmla="*/ 78 h 113"/>
                  <a:gd name="T24" fmla="*/ 0 w 112"/>
                  <a:gd name="T25" fmla="*/ 57 h 113"/>
                  <a:gd name="T26" fmla="*/ 5 w 112"/>
                  <a:gd name="T27" fmla="*/ 35 h 113"/>
                  <a:gd name="T28" fmla="*/ 16 w 112"/>
                  <a:gd name="T29" fmla="*/ 18 h 113"/>
                  <a:gd name="T30" fmla="*/ 35 w 112"/>
                  <a:gd name="T31" fmla="*/ 5 h 113"/>
                  <a:gd name="T32" fmla="*/ 55 w 112"/>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3">
                    <a:moveTo>
                      <a:pt x="55" y="0"/>
                    </a:moveTo>
                    <a:lnTo>
                      <a:pt x="78" y="5"/>
                    </a:lnTo>
                    <a:lnTo>
                      <a:pt x="95" y="18"/>
                    </a:lnTo>
                    <a:lnTo>
                      <a:pt x="108" y="35"/>
                    </a:lnTo>
                    <a:lnTo>
                      <a:pt x="112" y="57"/>
                    </a:lnTo>
                    <a:lnTo>
                      <a:pt x="108" y="78"/>
                    </a:lnTo>
                    <a:lnTo>
                      <a:pt x="95" y="97"/>
                    </a:lnTo>
                    <a:lnTo>
                      <a:pt x="78" y="108"/>
                    </a:lnTo>
                    <a:lnTo>
                      <a:pt x="55" y="113"/>
                    </a:lnTo>
                    <a:lnTo>
                      <a:pt x="35" y="108"/>
                    </a:lnTo>
                    <a:lnTo>
                      <a:pt x="16" y="97"/>
                    </a:lnTo>
                    <a:lnTo>
                      <a:pt x="5" y="78"/>
                    </a:lnTo>
                    <a:lnTo>
                      <a:pt x="0" y="57"/>
                    </a:lnTo>
                    <a:lnTo>
                      <a:pt x="5" y="35"/>
                    </a:lnTo>
                    <a:lnTo>
                      <a:pt x="16" y="18"/>
                    </a:lnTo>
                    <a:lnTo>
                      <a:pt x="35" y="5"/>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3" name="Freeform 111"/>
              <p:cNvSpPr>
                <a:spLocks/>
              </p:cNvSpPr>
              <p:nvPr/>
            </p:nvSpPr>
            <p:spPr bwMode="auto">
              <a:xfrm>
                <a:off x="8159750" y="4057121"/>
                <a:ext cx="169863" cy="88900"/>
              </a:xfrm>
              <a:custGeom>
                <a:avLst/>
                <a:gdLst>
                  <a:gd name="T0" fmla="*/ 22 w 107"/>
                  <a:gd name="T1" fmla="*/ 0 h 56"/>
                  <a:gd name="T2" fmla="*/ 85 w 107"/>
                  <a:gd name="T3" fmla="*/ 0 h 56"/>
                  <a:gd name="T4" fmla="*/ 92 w 107"/>
                  <a:gd name="T5" fmla="*/ 0 h 56"/>
                  <a:gd name="T6" fmla="*/ 98 w 107"/>
                  <a:gd name="T7" fmla="*/ 3 h 56"/>
                  <a:gd name="T8" fmla="*/ 103 w 107"/>
                  <a:gd name="T9" fmla="*/ 8 h 56"/>
                  <a:gd name="T10" fmla="*/ 106 w 107"/>
                  <a:gd name="T11" fmla="*/ 14 h 56"/>
                  <a:gd name="T12" fmla="*/ 107 w 107"/>
                  <a:gd name="T13" fmla="*/ 21 h 56"/>
                  <a:gd name="T14" fmla="*/ 107 w 107"/>
                  <a:gd name="T15" fmla="*/ 56 h 56"/>
                  <a:gd name="T16" fmla="*/ 0 w 107"/>
                  <a:gd name="T17" fmla="*/ 56 h 56"/>
                  <a:gd name="T18" fmla="*/ 0 w 107"/>
                  <a:gd name="T19" fmla="*/ 21 h 56"/>
                  <a:gd name="T20" fmla="*/ 1 w 107"/>
                  <a:gd name="T21" fmla="*/ 14 h 56"/>
                  <a:gd name="T22" fmla="*/ 4 w 107"/>
                  <a:gd name="T23" fmla="*/ 8 h 56"/>
                  <a:gd name="T24" fmla="*/ 7 w 107"/>
                  <a:gd name="T25" fmla="*/ 3 h 56"/>
                  <a:gd name="T26" fmla="*/ 14 w 107"/>
                  <a:gd name="T27" fmla="*/ 0 h 56"/>
                  <a:gd name="T28" fmla="*/ 22 w 10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56">
                    <a:moveTo>
                      <a:pt x="22" y="0"/>
                    </a:moveTo>
                    <a:lnTo>
                      <a:pt x="85" y="0"/>
                    </a:lnTo>
                    <a:lnTo>
                      <a:pt x="92" y="0"/>
                    </a:lnTo>
                    <a:lnTo>
                      <a:pt x="98" y="3"/>
                    </a:lnTo>
                    <a:lnTo>
                      <a:pt x="103" y="8"/>
                    </a:lnTo>
                    <a:lnTo>
                      <a:pt x="106" y="14"/>
                    </a:lnTo>
                    <a:lnTo>
                      <a:pt x="107" y="21"/>
                    </a:lnTo>
                    <a:lnTo>
                      <a:pt x="107" y="56"/>
                    </a:lnTo>
                    <a:lnTo>
                      <a:pt x="0" y="56"/>
                    </a:lnTo>
                    <a:lnTo>
                      <a:pt x="0" y="21"/>
                    </a:lnTo>
                    <a:lnTo>
                      <a:pt x="1" y="14"/>
                    </a:lnTo>
                    <a:lnTo>
                      <a:pt x="4" y="8"/>
                    </a:lnTo>
                    <a:lnTo>
                      <a:pt x="7"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4" name="Freeform 112"/>
              <p:cNvSpPr>
                <a:spLocks/>
              </p:cNvSpPr>
              <p:nvPr/>
            </p:nvSpPr>
            <p:spPr bwMode="auto">
              <a:xfrm>
                <a:off x="8194675" y="3938059"/>
                <a:ext cx="98425" cy="98425"/>
              </a:xfrm>
              <a:custGeom>
                <a:avLst/>
                <a:gdLst>
                  <a:gd name="T0" fmla="*/ 31 w 62"/>
                  <a:gd name="T1" fmla="*/ 0 h 62"/>
                  <a:gd name="T2" fmla="*/ 47 w 62"/>
                  <a:gd name="T3" fmla="*/ 5 h 62"/>
                  <a:gd name="T4" fmla="*/ 58 w 62"/>
                  <a:gd name="T5" fmla="*/ 16 h 62"/>
                  <a:gd name="T6" fmla="*/ 62 w 62"/>
                  <a:gd name="T7" fmla="*/ 31 h 62"/>
                  <a:gd name="T8" fmla="*/ 58 w 62"/>
                  <a:gd name="T9" fmla="*/ 46 h 62"/>
                  <a:gd name="T10" fmla="*/ 47 w 62"/>
                  <a:gd name="T11" fmla="*/ 58 h 62"/>
                  <a:gd name="T12" fmla="*/ 31 w 62"/>
                  <a:gd name="T13" fmla="*/ 62 h 62"/>
                  <a:gd name="T14" fmla="*/ 16 w 62"/>
                  <a:gd name="T15" fmla="*/ 58 h 62"/>
                  <a:gd name="T16" fmla="*/ 5 w 62"/>
                  <a:gd name="T17" fmla="*/ 46 h 62"/>
                  <a:gd name="T18" fmla="*/ 0 w 62"/>
                  <a:gd name="T19" fmla="*/ 31 h 62"/>
                  <a:gd name="T20" fmla="*/ 5 w 62"/>
                  <a:gd name="T21" fmla="*/ 16 h 62"/>
                  <a:gd name="T22" fmla="*/ 16 w 62"/>
                  <a:gd name="T23" fmla="*/ 5 h 62"/>
                  <a:gd name="T24" fmla="*/ 31 w 6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31" y="0"/>
                    </a:moveTo>
                    <a:lnTo>
                      <a:pt x="47" y="5"/>
                    </a:lnTo>
                    <a:lnTo>
                      <a:pt x="58" y="16"/>
                    </a:lnTo>
                    <a:lnTo>
                      <a:pt x="62" y="31"/>
                    </a:lnTo>
                    <a:lnTo>
                      <a:pt x="58" y="46"/>
                    </a:lnTo>
                    <a:lnTo>
                      <a:pt x="47" y="58"/>
                    </a:lnTo>
                    <a:lnTo>
                      <a:pt x="31" y="62"/>
                    </a:lnTo>
                    <a:lnTo>
                      <a:pt x="16" y="58"/>
                    </a:lnTo>
                    <a:lnTo>
                      <a:pt x="5" y="46"/>
                    </a:lnTo>
                    <a:lnTo>
                      <a:pt x="0" y="31"/>
                    </a:lnTo>
                    <a:lnTo>
                      <a:pt x="5" y="16"/>
                    </a:lnTo>
                    <a:lnTo>
                      <a:pt x="16"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5" name="Freeform 113"/>
              <p:cNvSpPr>
                <a:spLocks/>
              </p:cNvSpPr>
              <p:nvPr/>
            </p:nvSpPr>
            <p:spPr bwMode="auto">
              <a:xfrm>
                <a:off x="8594725" y="4057121"/>
                <a:ext cx="171450" cy="88900"/>
              </a:xfrm>
              <a:custGeom>
                <a:avLst/>
                <a:gdLst>
                  <a:gd name="T0" fmla="*/ 22 w 108"/>
                  <a:gd name="T1" fmla="*/ 0 h 56"/>
                  <a:gd name="T2" fmla="*/ 85 w 108"/>
                  <a:gd name="T3" fmla="*/ 0 h 56"/>
                  <a:gd name="T4" fmla="*/ 93 w 108"/>
                  <a:gd name="T5" fmla="*/ 0 h 56"/>
                  <a:gd name="T6" fmla="*/ 98 w 108"/>
                  <a:gd name="T7" fmla="*/ 3 h 56"/>
                  <a:gd name="T8" fmla="*/ 103 w 108"/>
                  <a:gd name="T9" fmla="*/ 8 h 56"/>
                  <a:gd name="T10" fmla="*/ 106 w 108"/>
                  <a:gd name="T11" fmla="*/ 14 h 56"/>
                  <a:gd name="T12" fmla="*/ 108 w 108"/>
                  <a:gd name="T13" fmla="*/ 21 h 56"/>
                  <a:gd name="T14" fmla="*/ 108 w 108"/>
                  <a:gd name="T15" fmla="*/ 56 h 56"/>
                  <a:gd name="T16" fmla="*/ 0 w 108"/>
                  <a:gd name="T17" fmla="*/ 56 h 56"/>
                  <a:gd name="T18" fmla="*/ 0 w 108"/>
                  <a:gd name="T19" fmla="*/ 21 h 56"/>
                  <a:gd name="T20" fmla="*/ 1 w 108"/>
                  <a:gd name="T21" fmla="*/ 14 h 56"/>
                  <a:gd name="T22" fmla="*/ 5 w 108"/>
                  <a:gd name="T23" fmla="*/ 8 h 56"/>
                  <a:gd name="T24" fmla="*/ 9 w 108"/>
                  <a:gd name="T25" fmla="*/ 3 h 56"/>
                  <a:gd name="T26" fmla="*/ 14 w 108"/>
                  <a:gd name="T27" fmla="*/ 0 h 56"/>
                  <a:gd name="T28" fmla="*/ 22 w 10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56">
                    <a:moveTo>
                      <a:pt x="22" y="0"/>
                    </a:moveTo>
                    <a:lnTo>
                      <a:pt x="85" y="0"/>
                    </a:lnTo>
                    <a:lnTo>
                      <a:pt x="93" y="0"/>
                    </a:lnTo>
                    <a:lnTo>
                      <a:pt x="98" y="3"/>
                    </a:lnTo>
                    <a:lnTo>
                      <a:pt x="103" y="8"/>
                    </a:lnTo>
                    <a:lnTo>
                      <a:pt x="106" y="14"/>
                    </a:lnTo>
                    <a:lnTo>
                      <a:pt x="108" y="21"/>
                    </a:lnTo>
                    <a:lnTo>
                      <a:pt x="108" y="56"/>
                    </a:lnTo>
                    <a:lnTo>
                      <a:pt x="0" y="56"/>
                    </a:lnTo>
                    <a:lnTo>
                      <a:pt x="0" y="21"/>
                    </a:lnTo>
                    <a:lnTo>
                      <a:pt x="1" y="14"/>
                    </a:lnTo>
                    <a:lnTo>
                      <a:pt x="5" y="8"/>
                    </a:lnTo>
                    <a:lnTo>
                      <a:pt x="9"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6" name="Freeform 114"/>
              <p:cNvSpPr>
                <a:spLocks/>
              </p:cNvSpPr>
              <p:nvPr/>
            </p:nvSpPr>
            <p:spPr bwMode="auto">
              <a:xfrm>
                <a:off x="8632825" y="3938059"/>
                <a:ext cx="95250" cy="98425"/>
              </a:xfrm>
              <a:custGeom>
                <a:avLst/>
                <a:gdLst>
                  <a:gd name="T0" fmla="*/ 30 w 60"/>
                  <a:gd name="T1" fmla="*/ 0 h 62"/>
                  <a:gd name="T2" fmla="*/ 46 w 60"/>
                  <a:gd name="T3" fmla="*/ 5 h 62"/>
                  <a:gd name="T4" fmla="*/ 57 w 60"/>
                  <a:gd name="T5" fmla="*/ 16 h 62"/>
                  <a:gd name="T6" fmla="*/ 60 w 60"/>
                  <a:gd name="T7" fmla="*/ 31 h 62"/>
                  <a:gd name="T8" fmla="*/ 57 w 60"/>
                  <a:gd name="T9" fmla="*/ 46 h 62"/>
                  <a:gd name="T10" fmla="*/ 46 w 60"/>
                  <a:gd name="T11" fmla="*/ 58 h 62"/>
                  <a:gd name="T12" fmla="*/ 30 w 60"/>
                  <a:gd name="T13" fmla="*/ 62 h 62"/>
                  <a:gd name="T14" fmla="*/ 14 w 60"/>
                  <a:gd name="T15" fmla="*/ 58 h 62"/>
                  <a:gd name="T16" fmla="*/ 3 w 60"/>
                  <a:gd name="T17" fmla="*/ 46 h 62"/>
                  <a:gd name="T18" fmla="*/ 0 w 60"/>
                  <a:gd name="T19" fmla="*/ 31 h 62"/>
                  <a:gd name="T20" fmla="*/ 3 w 60"/>
                  <a:gd name="T21" fmla="*/ 16 h 62"/>
                  <a:gd name="T22" fmla="*/ 14 w 60"/>
                  <a:gd name="T23" fmla="*/ 5 h 62"/>
                  <a:gd name="T24" fmla="*/ 30 w 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2">
                    <a:moveTo>
                      <a:pt x="30" y="0"/>
                    </a:moveTo>
                    <a:lnTo>
                      <a:pt x="46" y="5"/>
                    </a:lnTo>
                    <a:lnTo>
                      <a:pt x="57" y="16"/>
                    </a:lnTo>
                    <a:lnTo>
                      <a:pt x="60" y="31"/>
                    </a:lnTo>
                    <a:lnTo>
                      <a:pt x="57" y="46"/>
                    </a:lnTo>
                    <a:lnTo>
                      <a:pt x="46" y="58"/>
                    </a:lnTo>
                    <a:lnTo>
                      <a:pt x="30" y="62"/>
                    </a:lnTo>
                    <a:lnTo>
                      <a:pt x="14" y="58"/>
                    </a:lnTo>
                    <a:lnTo>
                      <a:pt x="3" y="46"/>
                    </a:lnTo>
                    <a:lnTo>
                      <a:pt x="0" y="31"/>
                    </a:lnTo>
                    <a:lnTo>
                      <a:pt x="3" y="16"/>
                    </a:lnTo>
                    <a:lnTo>
                      <a:pt x="14" y="5"/>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7" name="Freeform 115"/>
              <p:cNvSpPr>
                <a:spLocks/>
              </p:cNvSpPr>
              <p:nvPr/>
            </p:nvSpPr>
            <p:spPr bwMode="auto">
              <a:xfrm>
                <a:off x="8370887" y="4022196"/>
                <a:ext cx="193675" cy="38100"/>
              </a:xfrm>
              <a:custGeom>
                <a:avLst/>
                <a:gdLst>
                  <a:gd name="T0" fmla="*/ 11 w 122"/>
                  <a:gd name="T1" fmla="*/ 0 h 24"/>
                  <a:gd name="T2" fmla="*/ 111 w 122"/>
                  <a:gd name="T3" fmla="*/ 0 h 24"/>
                  <a:gd name="T4" fmla="*/ 115 w 122"/>
                  <a:gd name="T5" fmla="*/ 0 h 24"/>
                  <a:gd name="T6" fmla="*/ 119 w 122"/>
                  <a:gd name="T7" fmla="*/ 3 h 24"/>
                  <a:gd name="T8" fmla="*/ 122 w 122"/>
                  <a:gd name="T9" fmla="*/ 6 h 24"/>
                  <a:gd name="T10" fmla="*/ 122 w 122"/>
                  <a:gd name="T11" fmla="*/ 12 h 24"/>
                  <a:gd name="T12" fmla="*/ 122 w 122"/>
                  <a:gd name="T13" fmla="*/ 17 h 24"/>
                  <a:gd name="T14" fmla="*/ 119 w 122"/>
                  <a:gd name="T15" fmla="*/ 20 h 24"/>
                  <a:gd name="T16" fmla="*/ 115 w 122"/>
                  <a:gd name="T17" fmla="*/ 24 h 24"/>
                  <a:gd name="T18" fmla="*/ 111 w 122"/>
                  <a:gd name="T19" fmla="*/ 24 h 24"/>
                  <a:gd name="T20" fmla="*/ 11 w 122"/>
                  <a:gd name="T21" fmla="*/ 24 h 24"/>
                  <a:gd name="T22" fmla="*/ 6 w 122"/>
                  <a:gd name="T23" fmla="*/ 24 h 24"/>
                  <a:gd name="T24" fmla="*/ 3 w 122"/>
                  <a:gd name="T25" fmla="*/ 20 h 24"/>
                  <a:gd name="T26" fmla="*/ 0 w 122"/>
                  <a:gd name="T27" fmla="*/ 17 h 24"/>
                  <a:gd name="T28" fmla="*/ 0 w 122"/>
                  <a:gd name="T29" fmla="*/ 12 h 24"/>
                  <a:gd name="T30" fmla="*/ 0 w 122"/>
                  <a:gd name="T31" fmla="*/ 6 h 24"/>
                  <a:gd name="T32" fmla="*/ 3 w 122"/>
                  <a:gd name="T33" fmla="*/ 3 h 24"/>
                  <a:gd name="T34" fmla="*/ 6 w 122"/>
                  <a:gd name="T35" fmla="*/ 0 h 24"/>
                  <a:gd name="T36" fmla="*/ 11 w 122"/>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4">
                    <a:moveTo>
                      <a:pt x="11" y="0"/>
                    </a:moveTo>
                    <a:lnTo>
                      <a:pt x="111" y="0"/>
                    </a:lnTo>
                    <a:lnTo>
                      <a:pt x="115" y="0"/>
                    </a:lnTo>
                    <a:lnTo>
                      <a:pt x="119" y="3"/>
                    </a:lnTo>
                    <a:lnTo>
                      <a:pt x="122" y="6"/>
                    </a:lnTo>
                    <a:lnTo>
                      <a:pt x="122" y="12"/>
                    </a:lnTo>
                    <a:lnTo>
                      <a:pt x="122" y="17"/>
                    </a:lnTo>
                    <a:lnTo>
                      <a:pt x="119" y="20"/>
                    </a:lnTo>
                    <a:lnTo>
                      <a:pt x="115" y="24"/>
                    </a:lnTo>
                    <a:lnTo>
                      <a:pt x="111" y="24"/>
                    </a:lnTo>
                    <a:lnTo>
                      <a:pt x="11" y="24"/>
                    </a:lnTo>
                    <a:lnTo>
                      <a:pt x="6" y="24"/>
                    </a:lnTo>
                    <a:lnTo>
                      <a:pt x="3" y="20"/>
                    </a:lnTo>
                    <a:lnTo>
                      <a:pt x="0" y="17"/>
                    </a:lnTo>
                    <a:lnTo>
                      <a:pt x="0" y="12"/>
                    </a:lnTo>
                    <a:lnTo>
                      <a:pt x="0" y="6"/>
                    </a:lnTo>
                    <a:lnTo>
                      <a:pt x="3" y="3"/>
                    </a:lnTo>
                    <a:lnTo>
                      <a:pt x="6"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8" name="Freeform 116"/>
              <p:cNvSpPr>
                <a:spLocks/>
              </p:cNvSpPr>
              <p:nvPr/>
            </p:nvSpPr>
            <p:spPr bwMode="auto">
              <a:xfrm>
                <a:off x="8234362" y="4173009"/>
                <a:ext cx="111125" cy="136525"/>
              </a:xfrm>
              <a:custGeom>
                <a:avLst/>
                <a:gdLst>
                  <a:gd name="T0" fmla="*/ 14 w 70"/>
                  <a:gd name="T1" fmla="*/ 0 h 86"/>
                  <a:gd name="T2" fmla="*/ 19 w 70"/>
                  <a:gd name="T3" fmla="*/ 2 h 86"/>
                  <a:gd name="T4" fmla="*/ 22 w 70"/>
                  <a:gd name="T5" fmla="*/ 5 h 86"/>
                  <a:gd name="T6" fmla="*/ 68 w 70"/>
                  <a:gd name="T7" fmla="*/ 67 h 86"/>
                  <a:gd name="T8" fmla="*/ 70 w 70"/>
                  <a:gd name="T9" fmla="*/ 71 h 86"/>
                  <a:gd name="T10" fmla="*/ 70 w 70"/>
                  <a:gd name="T11" fmla="*/ 76 h 86"/>
                  <a:gd name="T12" fmla="*/ 68 w 70"/>
                  <a:gd name="T13" fmla="*/ 79 h 86"/>
                  <a:gd name="T14" fmla="*/ 65 w 70"/>
                  <a:gd name="T15" fmla="*/ 84 h 86"/>
                  <a:gd name="T16" fmla="*/ 62 w 70"/>
                  <a:gd name="T17" fmla="*/ 86 h 86"/>
                  <a:gd name="T18" fmla="*/ 57 w 70"/>
                  <a:gd name="T19" fmla="*/ 86 h 86"/>
                  <a:gd name="T20" fmla="*/ 54 w 70"/>
                  <a:gd name="T21" fmla="*/ 86 h 86"/>
                  <a:gd name="T22" fmla="*/ 51 w 70"/>
                  <a:gd name="T23" fmla="*/ 84 h 86"/>
                  <a:gd name="T24" fmla="*/ 48 w 70"/>
                  <a:gd name="T25" fmla="*/ 81 h 86"/>
                  <a:gd name="T26" fmla="*/ 3 w 70"/>
                  <a:gd name="T27" fmla="*/ 19 h 86"/>
                  <a:gd name="T28" fmla="*/ 0 w 70"/>
                  <a:gd name="T29" fmla="*/ 14 h 86"/>
                  <a:gd name="T30" fmla="*/ 0 w 70"/>
                  <a:gd name="T31" fmla="*/ 10 h 86"/>
                  <a:gd name="T32" fmla="*/ 2 w 70"/>
                  <a:gd name="T33" fmla="*/ 5 h 86"/>
                  <a:gd name="T34" fmla="*/ 5 w 70"/>
                  <a:gd name="T35" fmla="*/ 2 h 86"/>
                  <a:gd name="T36" fmla="*/ 10 w 70"/>
                  <a:gd name="T37" fmla="*/ 0 h 86"/>
                  <a:gd name="T38" fmla="*/ 14 w 70"/>
                  <a:gd name="T3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6">
                    <a:moveTo>
                      <a:pt x="14" y="0"/>
                    </a:moveTo>
                    <a:lnTo>
                      <a:pt x="19" y="2"/>
                    </a:lnTo>
                    <a:lnTo>
                      <a:pt x="22" y="5"/>
                    </a:lnTo>
                    <a:lnTo>
                      <a:pt x="68" y="67"/>
                    </a:lnTo>
                    <a:lnTo>
                      <a:pt x="70" y="71"/>
                    </a:lnTo>
                    <a:lnTo>
                      <a:pt x="70" y="76"/>
                    </a:lnTo>
                    <a:lnTo>
                      <a:pt x="68" y="79"/>
                    </a:lnTo>
                    <a:lnTo>
                      <a:pt x="65" y="84"/>
                    </a:lnTo>
                    <a:lnTo>
                      <a:pt x="62" y="86"/>
                    </a:lnTo>
                    <a:lnTo>
                      <a:pt x="57" y="86"/>
                    </a:lnTo>
                    <a:lnTo>
                      <a:pt x="54" y="86"/>
                    </a:lnTo>
                    <a:lnTo>
                      <a:pt x="51" y="84"/>
                    </a:lnTo>
                    <a:lnTo>
                      <a:pt x="48" y="81"/>
                    </a:lnTo>
                    <a:lnTo>
                      <a:pt x="3" y="19"/>
                    </a:lnTo>
                    <a:lnTo>
                      <a:pt x="0" y="14"/>
                    </a:lnTo>
                    <a:lnTo>
                      <a:pt x="0" y="10"/>
                    </a:lnTo>
                    <a:lnTo>
                      <a:pt x="2" y="5"/>
                    </a:lnTo>
                    <a:lnTo>
                      <a:pt x="5" y="2"/>
                    </a:lnTo>
                    <a:lnTo>
                      <a:pt x="10"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9" name="Freeform 117"/>
              <p:cNvSpPr>
                <a:spLocks/>
              </p:cNvSpPr>
              <p:nvPr/>
            </p:nvSpPr>
            <p:spPr bwMode="auto">
              <a:xfrm>
                <a:off x="8578850" y="4176184"/>
                <a:ext cx="98425" cy="133350"/>
              </a:xfrm>
              <a:custGeom>
                <a:avLst/>
                <a:gdLst>
                  <a:gd name="T0" fmla="*/ 53 w 62"/>
                  <a:gd name="T1" fmla="*/ 0 h 84"/>
                  <a:gd name="T2" fmla="*/ 57 w 62"/>
                  <a:gd name="T3" fmla="*/ 1 h 84"/>
                  <a:gd name="T4" fmla="*/ 61 w 62"/>
                  <a:gd name="T5" fmla="*/ 4 h 84"/>
                  <a:gd name="T6" fmla="*/ 62 w 62"/>
                  <a:gd name="T7" fmla="*/ 9 h 84"/>
                  <a:gd name="T8" fmla="*/ 62 w 62"/>
                  <a:gd name="T9" fmla="*/ 14 h 84"/>
                  <a:gd name="T10" fmla="*/ 61 w 62"/>
                  <a:gd name="T11" fmla="*/ 17 h 84"/>
                  <a:gd name="T12" fmla="*/ 23 w 62"/>
                  <a:gd name="T13" fmla="*/ 79 h 84"/>
                  <a:gd name="T14" fmla="*/ 19 w 62"/>
                  <a:gd name="T15" fmla="*/ 82 h 84"/>
                  <a:gd name="T16" fmla="*/ 16 w 62"/>
                  <a:gd name="T17" fmla="*/ 84 h 84"/>
                  <a:gd name="T18" fmla="*/ 11 w 62"/>
                  <a:gd name="T19" fmla="*/ 84 h 84"/>
                  <a:gd name="T20" fmla="*/ 8 w 62"/>
                  <a:gd name="T21" fmla="*/ 84 h 84"/>
                  <a:gd name="T22" fmla="*/ 5 w 62"/>
                  <a:gd name="T23" fmla="*/ 82 h 84"/>
                  <a:gd name="T24" fmla="*/ 2 w 62"/>
                  <a:gd name="T25" fmla="*/ 79 h 84"/>
                  <a:gd name="T26" fmla="*/ 0 w 62"/>
                  <a:gd name="T27" fmla="*/ 74 h 84"/>
                  <a:gd name="T28" fmla="*/ 0 w 62"/>
                  <a:gd name="T29" fmla="*/ 69 h 84"/>
                  <a:gd name="T30" fmla="*/ 2 w 62"/>
                  <a:gd name="T31" fmla="*/ 65 h 84"/>
                  <a:gd name="T32" fmla="*/ 40 w 62"/>
                  <a:gd name="T33" fmla="*/ 4 h 84"/>
                  <a:gd name="T34" fmla="*/ 43 w 62"/>
                  <a:gd name="T35" fmla="*/ 1 h 84"/>
                  <a:gd name="T36" fmla="*/ 48 w 62"/>
                  <a:gd name="T37" fmla="*/ 0 h 84"/>
                  <a:gd name="T38" fmla="*/ 53 w 62"/>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84">
                    <a:moveTo>
                      <a:pt x="53" y="0"/>
                    </a:moveTo>
                    <a:lnTo>
                      <a:pt x="57" y="1"/>
                    </a:lnTo>
                    <a:lnTo>
                      <a:pt x="61" y="4"/>
                    </a:lnTo>
                    <a:lnTo>
                      <a:pt x="62" y="9"/>
                    </a:lnTo>
                    <a:lnTo>
                      <a:pt x="62" y="14"/>
                    </a:lnTo>
                    <a:lnTo>
                      <a:pt x="61" y="17"/>
                    </a:lnTo>
                    <a:lnTo>
                      <a:pt x="23" y="79"/>
                    </a:lnTo>
                    <a:lnTo>
                      <a:pt x="19" y="82"/>
                    </a:lnTo>
                    <a:lnTo>
                      <a:pt x="16" y="84"/>
                    </a:lnTo>
                    <a:lnTo>
                      <a:pt x="11" y="84"/>
                    </a:lnTo>
                    <a:lnTo>
                      <a:pt x="8" y="84"/>
                    </a:lnTo>
                    <a:lnTo>
                      <a:pt x="5" y="82"/>
                    </a:lnTo>
                    <a:lnTo>
                      <a:pt x="2" y="79"/>
                    </a:lnTo>
                    <a:lnTo>
                      <a:pt x="0" y="74"/>
                    </a:lnTo>
                    <a:lnTo>
                      <a:pt x="0" y="69"/>
                    </a:lnTo>
                    <a:lnTo>
                      <a:pt x="2" y="65"/>
                    </a:lnTo>
                    <a:lnTo>
                      <a:pt x="40" y="4"/>
                    </a:lnTo>
                    <a:lnTo>
                      <a:pt x="43" y="1"/>
                    </a:lnTo>
                    <a:lnTo>
                      <a:pt x="48"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6" name="Group 145"/>
            <p:cNvGrpSpPr/>
            <p:nvPr/>
          </p:nvGrpSpPr>
          <p:grpSpPr>
            <a:xfrm>
              <a:off x="3667660" y="1505327"/>
              <a:ext cx="436562" cy="563563"/>
              <a:chOff x="6097588" y="3276600"/>
              <a:chExt cx="436562" cy="563563"/>
            </a:xfrm>
            <a:solidFill>
              <a:schemeClr val="accent1"/>
            </a:solidFill>
          </p:grpSpPr>
          <p:sp>
            <p:nvSpPr>
              <p:cNvPr id="153" name="Freeform 31"/>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4" name="Freeform 32"/>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5" name="Freeform 33"/>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6" name="Freeform 34"/>
              <p:cNvSpPr>
                <a:spLocks/>
              </p:cNvSpPr>
              <p:nvPr/>
            </p:nvSpPr>
            <p:spPr bwMode="auto">
              <a:xfrm>
                <a:off x="6196013" y="3695700"/>
                <a:ext cx="125412" cy="144463"/>
              </a:xfrm>
              <a:custGeom>
                <a:avLst/>
                <a:gdLst>
                  <a:gd name="T0" fmla="*/ 33 w 48"/>
                  <a:gd name="T1" fmla="*/ 3 h 55"/>
                  <a:gd name="T2" fmla="*/ 33 w 48"/>
                  <a:gd name="T3" fmla="*/ 20 h 55"/>
                  <a:gd name="T4" fmla="*/ 19 w 48"/>
                  <a:gd name="T5" fmla="*/ 32 h 55"/>
                  <a:gd name="T6" fmla="*/ 1 w 48"/>
                  <a:gd name="T7" fmla="*/ 46 h 55"/>
                  <a:gd name="T8" fmla="*/ 48 w 48"/>
                  <a:gd name="T9" fmla="*/ 55 h 55"/>
                  <a:gd name="T10" fmla="*/ 48 w 48"/>
                  <a:gd name="T11" fmla="*/ 0 h 55"/>
                  <a:gd name="T12" fmla="*/ 33 w 48"/>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33" y="3"/>
                    </a:moveTo>
                    <a:cubicBezTo>
                      <a:pt x="33" y="20"/>
                      <a:pt x="33" y="20"/>
                      <a:pt x="33" y="20"/>
                    </a:cubicBezTo>
                    <a:cubicBezTo>
                      <a:pt x="33" y="20"/>
                      <a:pt x="29" y="29"/>
                      <a:pt x="19" y="32"/>
                    </a:cubicBezTo>
                    <a:cubicBezTo>
                      <a:pt x="9" y="35"/>
                      <a:pt x="0" y="41"/>
                      <a:pt x="1" y="46"/>
                    </a:cubicBezTo>
                    <a:cubicBezTo>
                      <a:pt x="2" y="51"/>
                      <a:pt x="14" y="55"/>
                      <a:pt x="48" y="55"/>
                    </a:cubicBezTo>
                    <a:cubicBezTo>
                      <a:pt x="48" y="0"/>
                      <a:pt x="48" y="0"/>
                      <a:pt x="48" y="0"/>
                    </a:cubicBezTo>
                    <a:lnTo>
                      <a:pt x="3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7" name="Freeform 35"/>
              <p:cNvSpPr>
                <a:spLocks/>
              </p:cNvSpPr>
              <p:nvPr/>
            </p:nvSpPr>
            <p:spPr bwMode="auto">
              <a:xfrm>
                <a:off x="6308725" y="3695700"/>
                <a:ext cx="114300" cy="144463"/>
              </a:xfrm>
              <a:custGeom>
                <a:avLst/>
                <a:gdLst>
                  <a:gd name="T0" fmla="*/ 9 w 44"/>
                  <a:gd name="T1" fmla="*/ 3 h 55"/>
                  <a:gd name="T2" fmla="*/ 9 w 44"/>
                  <a:gd name="T3" fmla="*/ 20 h 55"/>
                  <a:gd name="T4" fmla="*/ 23 w 44"/>
                  <a:gd name="T5" fmla="*/ 32 h 55"/>
                  <a:gd name="T6" fmla="*/ 43 w 44"/>
                  <a:gd name="T7" fmla="*/ 46 h 55"/>
                  <a:gd name="T8" fmla="*/ 0 w 44"/>
                  <a:gd name="T9" fmla="*/ 55 h 55"/>
                  <a:gd name="T10" fmla="*/ 0 w 44"/>
                  <a:gd name="T11" fmla="*/ 0 h 55"/>
                  <a:gd name="T12" fmla="*/ 9 w 44"/>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4" h="55">
                    <a:moveTo>
                      <a:pt x="9" y="3"/>
                    </a:moveTo>
                    <a:cubicBezTo>
                      <a:pt x="9" y="20"/>
                      <a:pt x="9" y="20"/>
                      <a:pt x="9" y="20"/>
                    </a:cubicBezTo>
                    <a:cubicBezTo>
                      <a:pt x="9" y="20"/>
                      <a:pt x="13" y="29"/>
                      <a:pt x="23" y="32"/>
                    </a:cubicBezTo>
                    <a:cubicBezTo>
                      <a:pt x="32" y="35"/>
                      <a:pt x="44" y="41"/>
                      <a:pt x="43" y="46"/>
                    </a:cubicBezTo>
                    <a:cubicBezTo>
                      <a:pt x="42" y="51"/>
                      <a:pt x="24" y="55"/>
                      <a:pt x="0" y="55"/>
                    </a:cubicBezTo>
                    <a:cubicBezTo>
                      <a:pt x="0" y="0"/>
                      <a:pt x="0" y="0"/>
                      <a:pt x="0" y="0"/>
                    </a:cubicBez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8" name="Freeform 36"/>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9" name="Freeform 37"/>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0" name="Freeform 38"/>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7" name="Group 146"/>
            <p:cNvGrpSpPr/>
            <p:nvPr/>
          </p:nvGrpSpPr>
          <p:grpSpPr>
            <a:xfrm>
              <a:off x="6251793" y="1044306"/>
              <a:ext cx="555974" cy="594993"/>
              <a:chOff x="9129639" y="4970970"/>
              <a:chExt cx="536781" cy="574452"/>
            </a:xfrm>
            <a:solidFill>
              <a:schemeClr val="bg2">
                <a:lumMod val="50000"/>
              </a:schemeClr>
            </a:solidFill>
          </p:grpSpPr>
          <p:sp>
            <p:nvSpPr>
              <p:cNvPr id="148" name="Freeform 126"/>
              <p:cNvSpPr>
                <a:spLocks/>
              </p:cNvSpPr>
              <p:nvPr/>
            </p:nvSpPr>
            <p:spPr bwMode="auto">
              <a:xfrm>
                <a:off x="9129639" y="4970970"/>
                <a:ext cx="447675" cy="523875"/>
              </a:xfrm>
              <a:custGeom>
                <a:avLst/>
                <a:gdLst>
                  <a:gd name="T0" fmla="*/ 30 w 282"/>
                  <a:gd name="T1" fmla="*/ 0 h 330"/>
                  <a:gd name="T2" fmla="*/ 250 w 282"/>
                  <a:gd name="T3" fmla="*/ 0 h 330"/>
                  <a:gd name="T4" fmla="*/ 266 w 282"/>
                  <a:gd name="T5" fmla="*/ 5 h 330"/>
                  <a:gd name="T6" fmla="*/ 277 w 282"/>
                  <a:gd name="T7" fmla="*/ 16 h 330"/>
                  <a:gd name="T8" fmla="*/ 282 w 282"/>
                  <a:gd name="T9" fmla="*/ 32 h 330"/>
                  <a:gd name="T10" fmla="*/ 282 w 282"/>
                  <a:gd name="T11" fmla="*/ 202 h 330"/>
                  <a:gd name="T12" fmla="*/ 250 w 282"/>
                  <a:gd name="T13" fmla="*/ 238 h 330"/>
                  <a:gd name="T14" fmla="*/ 250 w 282"/>
                  <a:gd name="T15" fmla="*/ 56 h 330"/>
                  <a:gd name="T16" fmla="*/ 250 w 282"/>
                  <a:gd name="T17" fmla="*/ 50 h 330"/>
                  <a:gd name="T18" fmla="*/ 247 w 282"/>
                  <a:gd name="T19" fmla="*/ 43 h 330"/>
                  <a:gd name="T20" fmla="*/ 244 w 282"/>
                  <a:gd name="T21" fmla="*/ 38 h 330"/>
                  <a:gd name="T22" fmla="*/ 239 w 282"/>
                  <a:gd name="T23" fmla="*/ 35 h 330"/>
                  <a:gd name="T24" fmla="*/ 233 w 282"/>
                  <a:gd name="T25" fmla="*/ 32 h 330"/>
                  <a:gd name="T26" fmla="*/ 226 w 282"/>
                  <a:gd name="T27" fmla="*/ 32 h 330"/>
                  <a:gd name="T28" fmla="*/ 55 w 282"/>
                  <a:gd name="T29" fmla="*/ 32 h 330"/>
                  <a:gd name="T30" fmla="*/ 49 w 282"/>
                  <a:gd name="T31" fmla="*/ 32 h 330"/>
                  <a:gd name="T32" fmla="*/ 42 w 282"/>
                  <a:gd name="T33" fmla="*/ 35 h 330"/>
                  <a:gd name="T34" fmla="*/ 38 w 282"/>
                  <a:gd name="T35" fmla="*/ 38 h 330"/>
                  <a:gd name="T36" fmla="*/ 34 w 282"/>
                  <a:gd name="T37" fmla="*/ 43 h 330"/>
                  <a:gd name="T38" fmla="*/ 31 w 282"/>
                  <a:gd name="T39" fmla="*/ 50 h 330"/>
                  <a:gd name="T40" fmla="*/ 31 w 282"/>
                  <a:gd name="T41" fmla="*/ 56 h 330"/>
                  <a:gd name="T42" fmla="*/ 31 w 282"/>
                  <a:gd name="T43" fmla="*/ 275 h 330"/>
                  <a:gd name="T44" fmla="*/ 31 w 282"/>
                  <a:gd name="T45" fmla="*/ 281 h 330"/>
                  <a:gd name="T46" fmla="*/ 34 w 282"/>
                  <a:gd name="T47" fmla="*/ 286 h 330"/>
                  <a:gd name="T48" fmla="*/ 38 w 282"/>
                  <a:gd name="T49" fmla="*/ 291 h 330"/>
                  <a:gd name="T50" fmla="*/ 42 w 282"/>
                  <a:gd name="T51" fmla="*/ 295 h 330"/>
                  <a:gd name="T52" fmla="*/ 49 w 282"/>
                  <a:gd name="T53" fmla="*/ 297 h 330"/>
                  <a:gd name="T54" fmla="*/ 55 w 282"/>
                  <a:gd name="T55" fmla="*/ 299 h 330"/>
                  <a:gd name="T56" fmla="*/ 126 w 282"/>
                  <a:gd name="T57" fmla="*/ 299 h 330"/>
                  <a:gd name="T58" fmla="*/ 130 w 282"/>
                  <a:gd name="T59" fmla="*/ 305 h 330"/>
                  <a:gd name="T60" fmla="*/ 134 w 282"/>
                  <a:gd name="T61" fmla="*/ 311 h 330"/>
                  <a:gd name="T62" fmla="*/ 141 w 282"/>
                  <a:gd name="T63" fmla="*/ 318 h 330"/>
                  <a:gd name="T64" fmla="*/ 155 w 282"/>
                  <a:gd name="T65" fmla="*/ 330 h 330"/>
                  <a:gd name="T66" fmla="*/ 31 w 282"/>
                  <a:gd name="T67" fmla="*/ 330 h 330"/>
                  <a:gd name="T68" fmla="*/ 15 w 282"/>
                  <a:gd name="T69" fmla="*/ 326 h 330"/>
                  <a:gd name="T70" fmla="*/ 4 w 282"/>
                  <a:gd name="T71" fmla="*/ 315 h 330"/>
                  <a:gd name="T72" fmla="*/ 0 w 282"/>
                  <a:gd name="T73" fmla="*/ 299 h 330"/>
                  <a:gd name="T74" fmla="*/ 0 w 282"/>
                  <a:gd name="T75" fmla="*/ 30 h 330"/>
                  <a:gd name="T76" fmla="*/ 3 w 282"/>
                  <a:gd name="T77" fmla="*/ 15 h 330"/>
                  <a:gd name="T78" fmla="*/ 14 w 282"/>
                  <a:gd name="T79" fmla="*/ 4 h 330"/>
                  <a:gd name="T80" fmla="*/ 30 w 282"/>
                  <a:gd name="T8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330">
                    <a:moveTo>
                      <a:pt x="30" y="0"/>
                    </a:moveTo>
                    <a:lnTo>
                      <a:pt x="250" y="0"/>
                    </a:lnTo>
                    <a:lnTo>
                      <a:pt x="266" y="5"/>
                    </a:lnTo>
                    <a:lnTo>
                      <a:pt x="277" y="16"/>
                    </a:lnTo>
                    <a:lnTo>
                      <a:pt x="282" y="32"/>
                    </a:lnTo>
                    <a:lnTo>
                      <a:pt x="282" y="202"/>
                    </a:lnTo>
                    <a:lnTo>
                      <a:pt x="250" y="238"/>
                    </a:lnTo>
                    <a:lnTo>
                      <a:pt x="250" y="56"/>
                    </a:lnTo>
                    <a:lnTo>
                      <a:pt x="250" y="50"/>
                    </a:lnTo>
                    <a:lnTo>
                      <a:pt x="247" y="43"/>
                    </a:lnTo>
                    <a:lnTo>
                      <a:pt x="244" y="38"/>
                    </a:lnTo>
                    <a:lnTo>
                      <a:pt x="239" y="35"/>
                    </a:lnTo>
                    <a:lnTo>
                      <a:pt x="233" y="32"/>
                    </a:lnTo>
                    <a:lnTo>
                      <a:pt x="226" y="32"/>
                    </a:lnTo>
                    <a:lnTo>
                      <a:pt x="55" y="32"/>
                    </a:lnTo>
                    <a:lnTo>
                      <a:pt x="49" y="32"/>
                    </a:lnTo>
                    <a:lnTo>
                      <a:pt x="42" y="35"/>
                    </a:lnTo>
                    <a:lnTo>
                      <a:pt x="38" y="38"/>
                    </a:lnTo>
                    <a:lnTo>
                      <a:pt x="34" y="43"/>
                    </a:lnTo>
                    <a:lnTo>
                      <a:pt x="31" y="50"/>
                    </a:lnTo>
                    <a:lnTo>
                      <a:pt x="31" y="56"/>
                    </a:lnTo>
                    <a:lnTo>
                      <a:pt x="31" y="275"/>
                    </a:lnTo>
                    <a:lnTo>
                      <a:pt x="31" y="281"/>
                    </a:lnTo>
                    <a:lnTo>
                      <a:pt x="34" y="286"/>
                    </a:lnTo>
                    <a:lnTo>
                      <a:pt x="38" y="291"/>
                    </a:lnTo>
                    <a:lnTo>
                      <a:pt x="42" y="295"/>
                    </a:lnTo>
                    <a:lnTo>
                      <a:pt x="49" y="297"/>
                    </a:lnTo>
                    <a:lnTo>
                      <a:pt x="55" y="299"/>
                    </a:lnTo>
                    <a:lnTo>
                      <a:pt x="126" y="299"/>
                    </a:lnTo>
                    <a:lnTo>
                      <a:pt x="130" y="305"/>
                    </a:lnTo>
                    <a:lnTo>
                      <a:pt x="134" y="311"/>
                    </a:lnTo>
                    <a:lnTo>
                      <a:pt x="141" y="318"/>
                    </a:lnTo>
                    <a:lnTo>
                      <a:pt x="155" y="330"/>
                    </a:lnTo>
                    <a:lnTo>
                      <a:pt x="31" y="330"/>
                    </a:lnTo>
                    <a:lnTo>
                      <a:pt x="15" y="326"/>
                    </a:lnTo>
                    <a:lnTo>
                      <a:pt x="4" y="315"/>
                    </a:lnTo>
                    <a:lnTo>
                      <a:pt x="0" y="299"/>
                    </a:lnTo>
                    <a:lnTo>
                      <a:pt x="0" y="30"/>
                    </a:lnTo>
                    <a:lnTo>
                      <a:pt x="3" y="15"/>
                    </a:lnTo>
                    <a:lnTo>
                      <a:pt x="14"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49" name="Freeform 127"/>
              <p:cNvSpPr>
                <a:spLocks/>
              </p:cNvSpPr>
              <p:nvPr/>
            </p:nvSpPr>
            <p:spPr bwMode="auto">
              <a:xfrm>
                <a:off x="9204565" y="5061283"/>
                <a:ext cx="274638" cy="49213"/>
              </a:xfrm>
              <a:custGeom>
                <a:avLst/>
                <a:gdLst>
                  <a:gd name="T0" fmla="*/ 16 w 173"/>
                  <a:gd name="T1" fmla="*/ 0 h 31"/>
                  <a:gd name="T2" fmla="*/ 159 w 173"/>
                  <a:gd name="T3" fmla="*/ 0 h 31"/>
                  <a:gd name="T4" fmla="*/ 163 w 173"/>
                  <a:gd name="T5" fmla="*/ 1 h 31"/>
                  <a:gd name="T6" fmla="*/ 167 w 173"/>
                  <a:gd name="T7" fmla="*/ 3 h 31"/>
                  <a:gd name="T8" fmla="*/ 171 w 173"/>
                  <a:gd name="T9" fmla="*/ 6 h 31"/>
                  <a:gd name="T10" fmla="*/ 173 w 173"/>
                  <a:gd name="T11" fmla="*/ 11 h 31"/>
                  <a:gd name="T12" fmla="*/ 173 w 173"/>
                  <a:gd name="T13" fmla="*/ 16 h 31"/>
                  <a:gd name="T14" fmla="*/ 173 w 173"/>
                  <a:gd name="T15" fmla="*/ 20 h 31"/>
                  <a:gd name="T16" fmla="*/ 171 w 173"/>
                  <a:gd name="T17" fmla="*/ 25 h 31"/>
                  <a:gd name="T18" fmla="*/ 167 w 173"/>
                  <a:gd name="T19" fmla="*/ 28 h 31"/>
                  <a:gd name="T20" fmla="*/ 163 w 173"/>
                  <a:gd name="T21" fmla="*/ 31 h 31"/>
                  <a:gd name="T22" fmla="*/ 159 w 173"/>
                  <a:gd name="T23" fmla="*/ 31 h 31"/>
                  <a:gd name="T24" fmla="*/ 16 w 173"/>
                  <a:gd name="T25" fmla="*/ 31 h 31"/>
                  <a:gd name="T26" fmla="*/ 11 w 173"/>
                  <a:gd name="T27" fmla="*/ 31 h 31"/>
                  <a:gd name="T28" fmla="*/ 6 w 173"/>
                  <a:gd name="T29" fmla="*/ 28 h 31"/>
                  <a:gd name="T30" fmla="*/ 3 w 173"/>
                  <a:gd name="T31" fmla="*/ 25 h 31"/>
                  <a:gd name="T32" fmla="*/ 2 w 173"/>
                  <a:gd name="T33" fmla="*/ 20 h 31"/>
                  <a:gd name="T34" fmla="*/ 0 w 173"/>
                  <a:gd name="T35" fmla="*/ 16 h 31"/>
                  <a:gd name="T36" fmla="*/ 2 w 173"/>
                  <a:gd name="T37" fmla="*/ 11 h 31"/>
                  <a:gd name="T38" fmla="*/ 3 w 173"/>
                  <a:gd name="T39" fmla="*/ 6 h 31"/>
                  <a:gd name="T40" fmla="*/ 6 w 173"/>
                  <a:gd name="T41" fmla="*/ 3 h 31"/>
                  <a:gd name="T42" fmla="*/ 11 w 173"/>
                  <a:gd name="T43" fmla="*/ 1 h 31"/>
                  <a:gd name="T44" fmla="*/ 16 w 173"/>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1">
                    <a:moveTo>
                      <a:pt x="16" y="0"/>
                    </a:moveTo>
                    <a:lnTo>
                      <a:pt x="159" y="0"/>
                    </a:lnTo>
                    <a:lnTo>
                      <a:pt x="163" y="1"/>
                    </a:lnTo>
                    <a:lnTo>
                      <a:pt x="167" y="3"/>
                    </a:lnTo>
                    <a:lnTo>
                      <a:pt x="171" y="6"/>
                    </a:lnTo>
                    <a:lnTo>
                      <a:pt x="173" y="11"/>
                    </a:lnTo>
                    <a:lnTo>
                      <a:pt x="173" y="16"/>
                    </a:lnTo>
                    <a:lnTo>
                      <a:pt x="173" y="20"/>
                    </a:lnTo>
                    <a:lnTo>
                      <a:pt x="171" y="25"/>
                    </a:lnTo>
                    <a:lnTo>
                      <a:pt x="167" y="28"/>
                    </a:lnTo>
                    <a:lnTo>
                      <a:pt x="163" y="31"/>
                    </a:lnTo>
                    <a:lnTo>
                      <a:pt x="159" y="31"/>
                    </a:lnTo>
                    <a:lnTo>
                      <a:pt x="16" y="31"/>
                    </a:lnTo>
                    <a:lnTo>
                      <a:pt x="11" y="31"/>
                    </a:lnTo>
                    <a:lnTo>
                      <a:pt x="6" y="28"/>
                    </a:lnTo>
                    <a:lnTo>
                      <a:pt x="3" y="25"/>
                    </a:lnTo>
                    <a:lnTo>
                      <a:pt x="2" y="20"/>
                    </a:lnTo>
                    <a:lnTo>
                      <a:pt x="0" y="16"/>
                    </a:lnTo>
                    <a:lnTo>
                      <a:pt x="2" y="11"/>
                    </a:lnTo>
                    <a:lnTo>
                      <a:pt x="3" y="6"/>
                    </a:lnTo>
                    <a:lnTo>
                      <a:pt x="6" y="3"/>
                    </a:lnTo>
                    <a:lnTo>
                      <a:pt x="11"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0" name="Freeform 128"/>
              <p:cNvSpPr>
                <a:spLocks/>
              </p:cNvSpPr>
              <p:nvPr/>
            </p:nvSpPr>
            <p:spPr bwMode="auto">
              <a:xfrm>
                <a:off x="9204565" y="5275955"/>
                <a:ext cx="274638" cy="50800"/>
              </a:xfrm>
              <a:custGeom>
                <a:avLst/>
                <a:gdLst>
                  <a:gd name="T0" fmla="*/ 16 w 173"/>
                  <a:gd name="T1" fmla="*/ 0 h 32"/>
                  <a:gd name="T2" fmla="*/ 159 w 173"/>
                  <a:gd name="T3" fmla="*/ 0 h 32"/>
                  <a:gd name="T4" fmla="*/ 163 w 173"/>
                  <a:gd name="T5" fmla="*/ 2 h 32"/>
                  <a:gd name="T6" fmla="*/ 167 w 173"/>
                  <a:gd name="T7" fmla="*/ 3 h 32"/>
                  <a:gd name="T8" fmla="*/ 171 w 173"/>
                  <a:gd name="T9" fmla="*/ 6 h 32"/>
                  <a:gd name="T10" fmla="*/ 173 w 173"/>
                  <a:gd name="T11" fmla="*/ 11 h 32"/>
                  <a:gd name="T12" fmla="*/ 173 w 173"/>
                  <a:gd name="T13" fmla="*/ 16 h 32"/>
                  <a:gd name="T14" fmla="*/ 173 w 173"/>
                  <a:gd name="T15" fmla="*/ 21 h 32"/>
                  <a:gd name="T16" fmla="*/ 171 w 173"/>
                  <a:gd name="T17" fmla="*/ 25 h 32"/>
                  <a:gd name="T18" fmla="*/ 167 w 173"/>
                  <a:gd name="T19" fmla="*/ 29 h 32"/>
                  <a:gd name="T20" fmla="*/ 163 w 173"/>
                  <a:gd name="T21" fmla="*/ 32 h 32"/>
                  <a:gd name="T22" fmla="*/ 159 w 173"/>
                  <a:gd name="T23" fmla="*/ 32 h 32"/>
                  <a:gd name="T24" fmla="*/ 16 w 173"/>
                  <a:gd name="T25" fmla="*/ 32 h 32"/>
                  <a:gd name="T26" fmla="*/ 11 w 173"/>
                  <a:gd name="T27" fmla="*/ 32 h 32"/>
                  <a:gd name="T28" fmla="*/ 6 w 173"/>
                  <a:gd name="T29" fmla="*/ 29 h 32"/>
                  <a:gd name="T30" fmla="*/ 3 w 173"/>
                  <a:gd name="T31" fmla="*/ 25 h 32"/>
                  <a:gd name="T32" fmla="*/ 2 w 173"/>
                  <a:gd name="T33" fmla="*/ 21 h 32"/>
                  <a:gd name="T34" fmla="*/ 0 w 173"/>
                  <a:gd name="T35" fmla="*/ 16 h 32"/>
                  <a:gd name="T36" fmla="*/ 2 w 173"/>
                  <a:gd name="T37" fmla="*/ 11 h 32"/>
                  <a:gd name="T38" fmla="*/ 3 w 173"/>
                  <a:gd name="T39" fmla="*/ 6 h 32"/>
                  <a:gd name="T40" fmla="*/ 6 w 173"/>
                  <a:gd name="T41" fmla="*/ 3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3"/>
                    </a:lnTo>
                    <a:lnTo>
                      <a:pt x="171" y="6"/>
                    </a:lnTo>
                    <a:lnTo>
                      <a:pt x="173" y="11"/>
                    </a:lnTo>
                    <a:lnTo>
                      <a:pt x="173" y="16"/>
                    </a:lnTo>
                    <a:lnTo>
                      <a:pt x="173" y="21"/>
                    </a:lnTo>
                    <a:lnTo>
                      <a:pt x="171" y="25"/>
                    </a:lnTo>
                    <a:lnTo>
                      <a:pt x="167" y="29"/>
                    </a:lnTo>
                    <a:lnTo>
                      <a:pt x="163" y="32"/>
                    </a:lnTo>
                    <a:lnTo>
                      <a:pt x="159" y="32"/>
                    </a:lnTo>
                    <a:lnTo>
                      <a:pt x="16" y="32"/>
                    </a:lnTo>
                    <a:lnTo>
                      <a:pt x="11" y="32"/>
                    </a:lnTo>
                    <a:lnTo>
                      <a:pt x="6" y="29"/>
                    </a:lnTo>
                    <a:lnTo>
                      <a:pt x="3" y="25"/>
                    </a:lnTo>
                    <a:lnTo>
                      <a:pt x="2" y="21"/>
                    </a:lnTo>
                    <a:lnTo>
                      <a:pt x="0" y="16"/>
                    </a:lnTo>
                    <a:lnTo>
                      <a:pt x="2" y="11"/>
                    </a:lnTo>
                    <a:lnTo>
                      <a:pt x="3" y="6"/>
                    </a:lnTo>
                    <a:lnTo>
                      <a:pt x="6" y="3"/>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1" name="Freeform 129"/>
              <p:cNvSpPr>
                <a:spLocks/>
              </p:cNvSpPr>
              <p:nvPr/>
            </p:nvSpPr>
            <p:spPr bwMode="auto">
              <a:xfrm>
                <a:off x="9204565" y="5167151"/>
                <a:ext cx="274638" cy="50800"/>
              </a:xfrm>
              <a:custGeom>
                <a:avLst/>
                <a:gdLst>
                  <a:gd name="T0" fmla="*/ 16 w 173"/>
                  <a:gd name="T1" fmla="*/ 0 h 32"/>
                  <a:gd name="T2" fmla="*/ 159 w 173"/>
                  <a:gd name="T3" fmla="*/ 0 h 32"/>
                  <a:gd name="T4" fmla="*/ 163 w 173"/>
                  <a:gd name="T5" fmla="*/ 2 h 32"/>
                  <a:gd name="T6" fmla="*/ 167 w 173"/>
                  <a:gd name="T7" fmla="*/ 4 h 32"/>
                  <a:gd name="T8" fmla="*/ 171 w 173"/>
                  <a:gd name="T9" fmla="*/ 7 h 32"/>
                  <a:gd name="T10" fmla="*/ 173 w 173"/>
                  <a:gd name="T11" fmla="*/ 12 h 32"/>
                  <a:gd name="T12" fmla="*/ 173 w 173"/>
                  <a:gd name="T13" fmla="*/ 16 h 32"/>
                  <a:gd name="T14" fmla="*/ 173 w 173"/>
                  <a:gd name="T15" fmla="*/ 21 h 32"/>
                  <a:gd name="T16" fmla="*/ 171 w 173"/>
                  <a:gd name="T17" fmla="*/ 26 h 32"/>
                  <a:gd name="T18" fmla="*/ 167 w 173"/>
                  <a:gd name="T19" fmla="*/ 29 h 32"/>
                  <a:gd name="T20" fmla="*/ 163 w 173"/>
                  <a:gd name="T21" fmla="*/ 31 h 32"/>
                  <a:gd name="T22" fmla="*/ 159 w 173"/>
                  <a:gd name="T23" fmla="*/ 32 h 32"/>
                  <a:gd name="T24" fmla="*/ 16 w 173"/>
                  <a:gd name="T25" fmla="*/ 32 h 32"/>
                  <a:gd name="T26" fmla="*/ 11 w 173"/>
                  <a:gd name="T27" fmla="*/ 31 h 32"/>
                  <a:gd name="T28" fmla="*/ 6 w 173"/>
                  <a:gd name="T29" fmla="*/ 29 h 32"/>
                  <a:gd name="T30" fmla="*/ 3 w 173"/>
                  <a:gd name="T31" fmla="*/ 26 h 32"/>
                  <a:gd name="T32" fmla="*/ 2 w 173"/>
                  <a:gd name="T33" fmla="*/ 21 h 32"/>
                  <a:gd name="T34" fmla="*/ 0 w 173"/>
                  <a:gd name="T35" fmla="*/ 16 h 32"/>
                  <a:gd name="T36" fmla="*/ 2 w 173"/>
                  <a:gd name="T37" fmla="*/ 12 h 32"/>
                  <a:gd name="T38" fmla="*/ 3 w 173"/>
                  <a:gd name="T39" fmla="*/ 7 h 32"/>
                  <a:gd name="T40" fmla="*/ 6 w 173"/>
                  <a:gd name="T41" fmla="*/ 4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4"/>
                    </a:lnTo>
                    <a:lnTo>
                      <a:pt x="171" y="7"/>
                    </a:lnTo>
                    <a:lnTo>
                      <a:pt x="173" y="12"/>
                    </a:lnTo>
                    <a:lnTo>
                      <a:pt x="173" y="16"/>
                    </a:lnTo>
                    <a:lnTo>
                      <a:pt x="173" y="21"/>
                    </a:lnTo>
                    <a:lnTo>
                      <a:pt x="171" y="26"/>
                    </a:lnTo>
                    <a:lnTo>
                      <a:pt x="167" y="29"/>
                    </a:lnTo>
                    <a:lnTo>
                      <a:pt x="163" y="31"/>
                    </a:lnTo>
                    <a:lnTo>
                      <a:pt x="159" y="32"/>
                    </a:lnTo>
                    <a:lnTo>
                      <a:pt x="16" y="32"/>
                    </a:lnTo>
                    <a:lnTo>
                      <a:pt x="11" y="31"/>
                    </a:lnTo>
                    <a:lnTo>
                      <a:pt x="6" y="29"/>
                    </a:lnTo>
                    <a:lnTo>
                      <a:pt x="3" y="26"/>
                    </a:lnTo>
                    <a:lnTo>
                      <a:pt x="2" y="21"/>
                    </a:lnTo>
                    <a:lnTo>
                      <a:pt x="0" y="16"/>
                    </a:lnTo>
                    <a:lnTo>
                      <a:pt x="2" y="12"/>
                    </a:lnTo>
                    <a:lnTo>
                      <a:pt x="3" y="7"/>
                    </a:lnTo>
                    <a:lnTo>
                      <a:pt x="6" y="4"/>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2" name="Freeform 132"/>
              <p:cNvSpPr>
                <a:spLocks/>
              </p:cNvSpPr>
              <p:nvPr/>
            </p:nvSpPr>
            <p:spPr bwMode="auto">
              <a:xfrm>
                <a:off x="9302882" y="5258084"/>
                <a:ext cx="363538" cy="287338"/>
              </a:xfrm>
              <a:custGeom>
                <a:avLst/>
                <a:gdLst>
                  <a:gd name="T0" fmla="*/ 207 w 229"/>
                  <a:gd name="T1" fmla="*/ 0 h 181"/>
                  <a:gd name="T2" fmla="*/ 220 w 229"/>
                  <a:gd name="T3" fmla="*/ 4 h 181"/>
                  <a:gd name="T4" fmla="*/ 228 w 229"/>
                  <a:gd name="T5" fmla="*/ 17 h 181"/>
                  <a:gd name="T6" fmla="*/ 229 w 229"/>
                  <a:gd name="T7" fmla="*/ 31 h 181"/>
                  <a:gd name="T8" fmla="*/ 223 w 229"/>
                  <a:gd name="T9" fmla="*/ 44 h 181"/>
                  <a:gd name="T10" fmla="*/ 114 w 229"/>
                  <a:gd name="T11" fmla="*/ 171 h 181"/>
                  <a:gd name="T12" fmla="*/ 109 w 229"/>
                  <a:gd name="T13" fmla="*/ 176 h 181"/>
                  <a:gd name="T14" fmla="*/ 103 w 229"/>
                  <a:gd name="T15" fmla="*/ 179 h 181"/>
                  <a:gd name="T16" fmla="*/ 96 w 229"/>
                  <a:gd name="T17" fmla="*/ 181 h 181"/>
                  <a:gd name="T18" fmla="*/ 93 w 229"/>
                  <a:gd name="T19" fmla="*/ 181 h 181"/>
                  <a:gd name="T20" fmla="*/ 87 w 229"/>
                  <a:gd name="T21" fmla="*/ 181 h 181"/>
                  <a:gd name="T22" fmla="*/ 80 w 229"/>
                  <a:gd name="T23" fmla="*/ 177 h 181"/>
                  <a:gd name="T24" fmla="*/ 76 w 229"/>
                  <a:gd name="T25" fmla="*/ 174 h 181"/>
                  <a:gd name="T26" fmla="*/ 9 w 229"/>
                  <a:gd name="T27" fmla="*/ 117 h 181"/>
                  <a:gd name="T28" fmla="*/ 1 w 229"/>
                  <a:gd name="T29" fmla="*/ 106 h 181"/>
                  <a:gd name="T30" fmla="*/ 0 w 229"/>
                  <a:gd name="T31" fmla="*/ 92 h 181"/>
                  <a:gd name="T32" fmla="*/ 6 w 229"/>
                  <a:gd name="T33" fmla="*/ 79 h 181"/>
                  <a:gd name="T34" fmla="*/ 19 w 229"/>
                  <a:gd name="T35" fmla="*/ 71 h 181"/>
                  <a:gd name="T36" fmla="*/ 33 w 229"/>
                  <a:gd name="T37" fmla="*/ 69 h 181"/>
                  <a:gd name="T38" fmla="*/ 46 w 229"/>
                  <a:gd name="T39" fmla="*/ 76 h 181"/>
                  <a:gd name="T40" fmla="*/ 90 w 229"/>
                  <a:gd name="T41" fmla="*/ 114 h 181"/>
                  <a:gd name="T42" fmla="*/ 180 w 229"/>
                  <a:gd name="T43" fmla="*/ 8 h 181"/>
                  <a:gd name="T44" fmla="*/ 193 w 229"/>
                  <a:gd name="T45" fmla="*/ 0 h 181"/>
                  <a:gd name="T46" fmla="*/ 207 w 229"/>
                  <a:gd name="T4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81">
                    <a:moveTo>
                      <a:pt x="207" y="0"/>
                    </a:moveTo>
                    <a:lnTo>
                      <a:pt x="220" y="4"/>
                    </a:lnTo>
                    <a:lnTo>
                      <a:pt x="228" y="17"/>
                    </a:lnTo>
                    <a:lnTo>
                      <a:pt x="229" y="31"/>
                    </a:lnTo>
                    <a:lnTo>
                      <a:pt x="223" y="44"/>
                    </a:lnTo>
                    <a:lnTo>
                      <a:pt x="114" y="171"/>
                    </a:lnTo>
                    <a:lnTo>
                      <a:pt x="109" y="176"/>
                    </a:lnTo>
                    <a:lnTo>
                      <a:pt x="103" y="179"/>
                    </a:lnTo>
                    <a:lnTo>
                      <a:pt x="96" y="181"/>
                    </a:lnTo>
                    <a:lnTo>
                      <a:pt x="93" y="181"/>
                    </a:lnTo>
                    <a:lnTo>
                      <a:pt x="87" y="181"/>
                    </a:lnTo>
                    <a:lnTo>
                      <a:pt x="80" y="177"/>
                    </a:lnTo>
                    <a:lnTo>
                      <a:pt x="76" y="174"/>
                    </a:lnTo>
                    <a:lnTo>
                      <a:pt x="9" y="117"/>
                    </a:lnTo>
                    <a:lnTo>
                      <a:pt x="1" y="106"/>
                    </a:lnTo>
                    <a:lnTo>
                      <a:pt x="0" y="92"/>
                    </a:lnTo>
                    <a:lnTo>
                      <a:pt x="6" y="79"/>
                    </a:lnTo>
                    <a:lnTo>
                      <a:pt x="19" y="71"/>
                    </a:lnTo>
                    <a:lnTo>
                      <a:pt x="33" y="69"/>
                    </a:lnTo>
                    <a:lnTo>
                      <a:pt x="46" y="76"/>
                    </a:lnTo>
                    <a:lnTo>
                      <a:pt x="90" y="114"/>
                    </a:lnTo>
                    <a:lnTo>
                      <a:pt x="180" y="8"/>
                    </a:lnTo>
                    <a:lnTo>
                      <a:pt x="193" y="0"/>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sp>
        <p:nvSpPr>
          <p:cNvPr id="98" name="Donut 97"/>
          <p:cNvSpPr/>
          <p:nvPr/>
        </p:nvSpPr>
        <p:spPr>
          <a:xfrm>
            <a:off x="5897787" y="777149"/>
            <a:ext cx="2374398" cy="1831304"/>
          </a:xfrm>
          <a:prstGeom prst="donut">
            <a:avLst>
              <a:gd name="adj" fmla="val 643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7061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a:xfrm>
            <a:off x="653005" y="376700"/>
            <a:ext cx="11353800" cy="880745"/>
          </a:xfrm>
        </p:spPr>
        <p:txBody>
          <a:bodyPr>
            <a:normAutofit fontScale="90000"/>
          </a:bodyPr>
          <a:lstStyle/>
          <a:p>
            <a:r>
              <a:rPr lang="en-US" dirty="0"/>
              <a:t>Situational Analysis </a:t>
            </a:r>
            <a:r>
              <a:rPr lang="en-US"/>
              <a:t>and Baseline Assessment</a:t>
            </a:r>
          </a:p>
        </p:txBody>
      </p:sp>
      <p:sp>
        <p:nvSpPr>
          <p:cNvPr id="31"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5" y="1536258"/>
            <a:ext cx="5438374" cy="4351338"/>
          </a:xfrm>
        </p:spPr>
        <p:txBody>
          <a:bodyPr/>
          <a:lstStyle/>
          <a:p>
            <a:r>
              <a:rPr lang="en-US" dirty="0"/>
              <a:t>Hospital assessments</a:t>
            </a:r>
          </a:p>
          <a:p>
            <a:endParaRPr lang="en-US" dirty="0"/>
          </a:p>
        </p:txBody>
      </p:sp>
      <p:pic>
        <p:nvPicPr>
          <p:cNvPr id="32" name="Picture 2"/>
          <p:cNvPicPr>
            <a:picLocks noChangeAspect="1" noChangeArrowheads="1"/>
          </p:cNvPicPr>
          <p:nvPr/>
        </p:nvPicPr>
        <p:blipFill>
          <a:blip r:embed="rId3" cstate="print"/>
          <a:srcRect/>
          <a:stretch>
            <a:fillRect/>
          </a:stretch>
        </p:blipFill>
        <p:spPr bwMode="auto">
          <a:xfrm>
            <a:off x="6419568" y="1536258"/>
            <a:ext cx="5587237" cy="3830551"/>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cstate="print"/>
          <a:srcRect/>
          <a:stretch>
            <a:fillRect/>
          </a:stretch>
        </p:blipFill>
        <p:spPr bwMode="auto">
          <a:xfrm>
            <a:off x="4542733" y="1813814"/>
            <a:ext cx="3753669" cy="5044186"/>
          </a:xfrm>
          <a:prstGeom prst="rect">
            <a:avLst/>
          </a:prstGeom>
          <a:noFill/>
          <a:ln w="9525">
            <a:noFill/>
            <a:miter lim="800000"/>
            <a:headEnd/>
            <a:tailEnd/>
          </a:ln>
        </p:spPr>
      </p:pic>
    </p:spTree>
    <p:extLst>
      <p:ext uri="{BB962C8B-B14F-4D97-AF65-F5344CB8AC3E}">
        <p14:creationId xmlns:p14="http://schemas.microsoft.com/office/powerpoint/2010/main" val="6292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8CD790C-197A-6D4B-8BD6-5475F70B6ADD}"/>
              </a:ext>
            </a:extLst>
          </p:cNvPr>
          <p:cNvSpPr>
            <a:spLocks noGrp="1"/>
          </p:cNvSpPr>
          <p:nvPr>
            <p:ph type="title"/>
          </p:nvPr>
        </p:nvSpPr>
        <p:spPr/>
        <p:txBody>
          <a:bodyPr/>
          <a:lstStyle/>
          <a:p>
            <a:r>
              <a:rPr lang="en-US" dirty="0"/>
              <a:t>Theoretical Framework</a:t>
            </a:r>
          </a:p>
        </p:txBody>
      </p:sp>
      <p:pic>
        <p:nvPicPr>
          <p:cNvPr id="6" name="Picture 5"/>
          <p:cNvPicPr>
            <a:picLocks noChangeAspect="1"/>
          </p:cNvPicPr>
          <p:nvPr/>
        </p:nvPicPr>
        <p:blipFill>
          <a:blip r:embed="rId3"/>
          <a:stretch>
            <a:fillRect/>
          </a:stretch>
        </p:blipFill>
        <p:spPr>
          <a:xfrm>
            <a:off x="618416" y="1673109"/>
            <a:ext cx="5076143" cy="35774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10"/>
          <p:cNvSpPr/>
          <p:nvPr/>
        </p:nvSpPr>
        <p:spPr>
          <a:xfrm>
            <a:off x="7584862" y="4468398"/>
            <a:ext cx="856393" cy="70506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5"/>
          <p:cNvSpPr txBox="1">
            <a:spLocks noChangeArrowheads="1"/>
          </p:cNvSpPr>
          <p:nvPr/>
        </p:nvSpPr>
        <p:spPr bwMode="auto">
          <a:xfrm>
            <a:off x="5922963" y="1633538"/>
            <a:ext cx="602211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2600" b="1" dirty="0">
                <a:latin typeface="Helvetica" charset="0"/>
                <a:ea typeface="Helvetica" charset="0"/>
                <a:cs typeface="Helvetica" charset="0"/>
              </a:rPr>
              <a:t>INFRASTRUCTURE</a:t>
            </a:r>
          </a:p>
          <a:p>
            <a:pPr eaLnBrk="1" hangingPunct="1">
              <a:lnSpc>
                <a:spcPct val="100000"/>
              </a:lnSpc>
              <a:spcBef>
                <a:spcPct val="0"/>
              </a:spcBef>
              <a:buFontTx/>
              <a:buNone/>
            </a:pPr>
            <a:endParaRPr lang="en-US" altLang="en-US" sz="2600" b="1" dirty="0">
              <a:latin typeface="Helvetica" charset="0"/>
              <a:ea typeface="Helvetica" charset="0"/>
              <a:cs typeface="Helvetica" charset="0"/>
            </a:endParaRPr>
          </a:p>
        </p:txBody>
      </p:sp>
      <p:grpSp>
        <p:nvGrpSpPr>
          <p:cNvPr id="16" name="Group 15"/>
          <p:cNvGrpSpPr/>
          <p:nvPr/>
        </p:nvGrpSpPr>
        <p:grpSpPr>
          <a:xfrm>
            <a:off x="7904952" y="6192838"/>
            <a:ext cx="4105656" cy="640080"/>
            <a:chOff x="5769428" y="5881688"/>
            <a:chExt cx="6075316" cy="96897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r="5527"/>
            <a:stretch/>
          </p:blipFill>
          <p:spPr>
            <a:xfrm>
              <a:off x="5769428" y="5881688"/>
              <a:ext cx="5873932" cy="968970"/>
            </a:xfrm>
            <a:prstGeom prst="rect">
              <a:avLst/>
            </a:prstGeom>
          </p:spPr>
        </p:pic>
        <p:sp>
          <p:nvSpPr>
            <p:cNvPr id="18" name="Rectangle 17"/>
            <p:cNvSpPr/>
            <p:nvPr/>
          </p:nvSpPr>
          <p:spPr>
            <a:xfrm>
              <a:off x="11639728" y="5881688"/>
              <a:ext cx="205016" cy="868680"/>
            </a:xfrm>
            <a:prstGeom prst="rect">
              <a:avLst/>
            </a:prstGeom>
            <a:solidFill>
              <a:srgbClr val="004B89"/>
            </a:solidFill>
            <a:ln>
              <a:solidFill>
                <a:srgbClr val="004B89"/>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502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a:xfrm>
            <a:off x="653005" y="376700"/>
            <a:ext cx="11353800" cy="880745"/>
          </a:xfrm>
        </p:spPr>
        <p:txBody>
          <a:bodyPr>
            <a:normAutofit fontScale="90000"/>
          </a:bodyPr>
          <a:lstStyle/>
          <a:p>
            <a:r>
              <a:rPr lang="en-US" dirty="0"/>
              <a:t>Situational Analysis </a:t>
            </a:r>
            <a:r>
              <a:rPr lang="en-US"/>
              <a:t>and Baseline Assessment</a:t>
            </a:r>
          </a:p>
        </p:txBody>
      </p:sp>
      <p:sp>
        <p:nvSpPr>
          <p:cNvPr id="31"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5" y="1536258"/>
            <a:ext cx="5438374" cy="4351338"/>
          </a:xfrm>
        </p:spPr>
        <p:txBody>
          <a:bodyPr/>
          <a:lstStyle/>
          <a:p>
            <a:r>
              <a:rPr lang="en-US" dirty="0">
                <a:solidFill>
                  <a:schemeClr val="bg1">
                    <a:lumMod val="65000"/>
                  </a:schemeClr>
                </a:solidFill>
              </a:rPr>
              <a:t>Hospital assessments</a:t>
            </a:r>
          </a:p>
          <a:p>
            <a:r>
              <a:rPr lang="en-US" dirty="0"/>
              <a:t>Literature reviews</a:t>
            </a:r>
          </a:p>
        </p:txBody>
      </p:sp>
    </p:spTree>
    <p:extLst>
      <p:ext uri="{BB962C8B-B14F-4D97-AF65-F5344CB8AC3E}">
        <p14:creationId xmlns:p14="http://schemas.microsoft.com/office/powerpoint/2010/main" val="2096780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a:xfrm>
            <a:off x="653005" y="376700"/>
            <a:ext cx="11353800" cy="880745"/>
          </a:xfrm>
        </p:spPr>
        <p:txBody>
          <a:bodyPr>
            <a:normAutofit fontScale="90000"/>
          </a:bodyPr>
          <a:lstStyle/>
          <a:p>
            <a:r>
              <a:rPr lang="en-US" dirty="0"/>
              <a:t>Situational Analysis </a:t>
            </a:r>
            <a:r>
              <a:rPr lang="en-US"/>
              <a:t>and Baseline Assessment</a:t>
            </a:r>
          </a:p>
        </p:txBody>
      </p:sp>
      <p:sp>
        <p:nvSpPr>
          <p:cNvPr id="31"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5" y="1536258"/>
            <a:ext cx="5438374" cy="4351338"/>
          </a:xfrm>
        </p:spPr>
        <p:txBody>
          <a:bodyPr/>
          <a:lstStyle/>
          <a:p>
            <a:r>
              <a:rPr lang="en-US" dirty="0">
                <a:solidFill>
                  <a:schemeClr val="bg1">
                    <a:lumMod val="65000"/>
                  </a:schemeClr>
                </a:solidFill>
              </a:rPr>
              <a:t>Hospital assessments</a:t>
            </a:r>
          </a:p>
          <a:p>
            <a:r>
              <a:rPr lang="en-US" dirty="0">
                <a:solidFill>
                  <a:schemeClr val="bg1">
                    <a:lumMod val="65000"/>
                  </a:schemeClr>
                </a:solidFill>
              </a:rPr>
              <a:t>Literature reviews</a:t>
            </a:r>
          </a:p>
          <a:p>
            <a:r>
              <a:rPr lang="en-US" dirty="0"/>
              <a:t>Analysis of current country-wide data</a:t>
            </a:r>
          </a:p>
          <a:p>
            <a:endParaRPr lang="en-US" dirty="0"/>
          </a:p>
        </p:txBody>
      </p:sp>
      <p:cxnSp>
        <p:nvCxnSpPr>
          <p:cNvPr id="4" name="Elbow Connector 3"/>
          <p:cNvCxnSpPr/>
          <p:nvPr/>
        </p:nvCxnSpPr>
        <p:spPr>
          <a:xfrm>
            <a:off x="1851949" y="2916820"/>
            <a:ext cx="3275636" cy="1886674"/>
          </a:xfrm>
          <a:prstGeom prst="bentConnector3">
            <a:avLst/>
          </a:prstGeom>
          <a:ln w="66675">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257079" y="1970522"/>
            <a:ext cx="5735894" cy="3482810"/>
            <a:chOff x="661841" y="2067848"/>
            <a:chExt cx="7773189" cy="4123275"/>
          </a:xfrm>
        </p:grpSpPr>
        <p:grpSp>
          <p:nvGrpSpPr>
            <p:cNvPr id="9" name="Group 8"/>
            <p:cNvGrpSpPr/>
            <p:nvPr/>
          </p:nvGrpSpPr>
          <p:grpSpPr>
            <a:xfrm>
              <a:off x="661842" y="2082058"/>
              <a:ext cx="2007033" cy="1747043"/>
              <a:chOff x="1879600" y="1144588"/>
              <a:chExt cx="2603500" cy="2430462"/>
            </a:xfrm>
          </p:grpSpPr>
          <p:sp>
            <p:nvSpPr>
              <p:cNvPr id="33" name="Donut 32"/>
              <p:cNvSpPr/>
              <p:nvPr/>
            </p:nvSpPr>
            <p:spPr bwMode="auto">
              <a:xfrm>
                <a:off x="1879600" y="1144588"/>
                <a:ext cx="2603500" cy="2430462"/>
              </a:xfrm>
              <a:prstGeom prst="donut">
                <a:avLst>
                  <a:gd name="adj" fmla="val 3802"/>
                </a:avLst>
              </a:prstGeom>
              <a:solidFill>
                <a:schemeClr val="tx1"/>
              </a:solidFill>
              <a:ln>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sz="1200">
                  <a:solidFill>
                    <a:srgbClr val="008000"/>
                  </a:solidFill>
                </a:endParaRPr>
              </a:p>
            </p:txBody>
          </p:sp>
          <p:sp>
            <p:nvSpPr>
              <p:cNvPr id="34" name="TextBox 31"/>
              <p:cNvSpPr txBox="1">
                <a:spLocks noChangeArrowheads="1"/>
              </p:cNvSpPr>
              <p:nvPr/>
            </p:nvSpPr>
            <p:spPr bwMode="auto">
              <a:xfrm>
                <a:off x="2217166" y="1551740"/>
                <a:ext cx="1976588" cy="76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b="1" dirty="0">
                    <a:latin typeface="+mn-lt"/>
                  </a:rPr>
                  <a:t>2HR </a:t>
                </a:r>
              </a:p>
              <a:p>
                <a:pPr algn="ctr" eaLnBrk="1" hangingPunct="1">
                  <a:lnSpc>
                    <a:spcPct val="100000"/>
                  </a:lnSpc>
                  <a:spcBef>
                    <a:spcPct val="0"/>
                  </a:spcBef>
                  <a:buFontTx/>
                  <a:buNone/>
                </a:pPr>
                <a:r>
                  <a:rPr lang="en-US" altLang="en-US" sz="1200" b="1" dirty="0">
                    <a:latin typeface="+mn-lt"/>
                  </a:rPr>
                  <a:t>ACCESS</a:t>
                </a:r>
              </a:p>
            </p:txBody>
          </p:sp>
          <p:sp>
            <p:nvSpPr>
              <p:cNvPr id="35" name="TextBox 34"/>
              <p:cNvSpPr txBox="1"/>
              <p:nvPr/>
            </p:nvSpPr>
            <p:spPr bwMode="auto">
              <a:xfrm>
                <a:off x="2165348" y="2235631"/>
                <a:ext cx="2079625" cy="1064518"/>
              </a:xfrm>
              <a:prstGeom prst="rect">
                <a:avLst/>
              </a:prstGeom>
              <a:noFill/>
            </p:spPr>
            <p:txBody>
              <a:bodyPr>
                <a:spAutoFit/>
              </a:bodyPr>
              <a:lstStyle/>
              <a:p>
                <a:pPr algn="ctr" eaLnBrk="1" fontAlgn="auto" hangingPunct="1">
                  <a:spcBef>
                    <a:spcPts val="0"/>
                  </a:spcBef>
                  <a:spcAft>
                    <a:spcPts val="0"/>
                  </a:spcAft>
                  <a:defRPr/>
                </a:pPr>
                <a:r>
                  <a:rPr lang="en-US" sz="1200" b="1" dirty="0">
                    <a:solidFill>
                      <a:srgbClr val="004B89"/>
                    </a:solidFill>
                    <a:ea typeface="+mn-ea"/>
                    <a:cs typeface="+mn-cs"/>
                  </a:rPr>
                  <a:t>80% coverage essential </a:t>
                </a:r>
              </a:p>
              <a:p>
                <a:pPr algn="ctr" eaLnBrk="1" fontAlgn="auto" hangingPunct="1">
                  <a:spcBef>
                    <a:spcPts val="0"/>
                  </a:spcBef>
                  <a:spcAft>
                    <a:spcPts val="0"/>
                  </a:spcAft>
                  <a:defRPr/>
                </a:pPr>
                <a:r>
                  <a:rPr lang="en-US" sz="1200" b="1" dirty="0">
                    <a:solidFill>
                      <a:srgbClr val="004B89"/>
                    </a:solidFill>
                    <a:ea typeface="+mn-ea"/>
                    <a:cs typeface="+mn-cs"/>
                  </a:rPr>
                  <a:t>services</a:t>
                </a:r>
              </a:p>
            </p:txBody>
          </p:sp>
        </p:grpSp>
        <p:grpSp>
          <p:nvGrpSpPr>
            <p:cNvPr id="10" name="Group 9"/>
            <p:cNvGrpSpPr/>
            <p:nvPr/>
          </p:nvGrpSpPr>
          <p:grpSpPr>
            <a:xfrm>
              <a:off x="6402299" y="2067848"/>
              <a:ext cx="2007033" cy="1747044"/>
              <a:chOff x="4700588" y="1144588"/>
              <a:chExt cx="2603500" cy="2430462"/>
            </a:xfrm>
          </p:grpSpPr>
          <p:sp>
            <p:nvSpPr>
              <p:cNvPr id="27" name="Donut 38"/>
              <p:cNvSpPr/>
              <p:nvPr/>
            </p:nvSpPr>
            <p:spPr bwMode="auto">
              <a:xfrm>
                <a:off x="4700588" y="1144588"/>
                <a:ext cx="2603500" cy="2430462"/>
              </a:xfrm>
              <a:prstGeom prst="donut">
                <a:avLst>
                  <a:gd name="adj" fmla="val 3802"/>
                </a:avLst>
              </a:prstGeom>
              <a:solidFill>
                <a:schemeClr val="tx1"/>
              </a:solidFill>
              <a:ln>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sz="1200">
                  <a:solidFill>
                    <a:srgbClr val="008000"/>
                  </a:solidFill>
                </a:endParaRPr>
              </a:p>
            </p:txBody>
          </p:sp>
          <p:grpSp>
            <p:nvGrpSpPr>
              <p:cNvPr id="28" name="Group 27"/>
              <p:cNvGrpSpPr/>
              <p:nvPr/>
            </p:nvGrpSpPr>
            <p:grpSpPr>
              <a:xfrm>
                <a:off x="5008560" y="1382432"/>
                <a:ext cx="2055812" cy="1967545"/>
                <a:chOff x="5008560" y="1382432"/>
                <a:chExt cx="2055812" cy="1967545"/>
              </a:xfrm>
            </p:grpSpPr>
            <p:sp>
              <p:nvSpPr>
                <p:cNvPr id="29" name="TextBox 28"/>
                <p:cNvSpPr txBox="1">
                  <a:spLocks noChangeArrowheads="1"/>
                </p:cNvSpPr>
                <p:nvPr/>
              </p:nvSpPr>
              <p:spPr bwMode="auto">
                <a:xfrm>
                  <a:off x="5124650" y="1382432"/>
                  <a:ext cx="1755373" cy="76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b="1" dirty="0">
                      <a:latin typeface="+mn-lt"/>
                    </a:rPr>
                    <a:t>SURGICAL VOLUME</a:t>
                  </a:r>
                </a:p>
              </p:txBody>
            </p:sp>
            <p:sp>
              <p:nvSpPr>
                <p:cNvPr id="30" name="TextBox 29"/>
                <p:cNvSpPr txBox="1"/>
                <p:nvPr/>
              </p:nvSpPr>
              <p:spPr bwMode="auto">
                <a:xfrm>
                  <a:off x="5008560" y="1981311"/>
                  <a:ext cx="2055812" cy="1368666"/>
                </a:xfrm>
                <a:prstGeom prst="rect">
                  <a:avLst/>
                </a:prstGeom>
                <a:noFill/>
              </p:spPr>
              <p:txBody>
                <a:bodyPr>
                  <a:spAutoFit/>
                </a:bodyPr>
                <a:lstStyle/>
                <a:p>
                  <a:pPr algn="ctr" eaLnBrk="1" fontAlgn="auto" hangingPunct="1">
                    <a:spcBef>
                      <a:spcPts val="0"/>
                    </a:spcBef>
                    <a:spcAft>
                      <a:spcPts val="0"/>
                    </a:spcAft>
                    <a:defRPr/>
                  </a:pPr>
                  <a:r>
                    <a:rPr lang="en-US" sz="1200" b="1" dirty="0">
                      <a:solidFill>
                        <a:srgbClr val="004B89"/>
                      </a:solidFill>
                      <a:ea typeface="+mn-ea"/>
                      <a:cs typeface="+mn-cs"/>
                    </a:rPr>
                    <a:t>5000 procedures per 100,000 population</a:t>
                  </a:r>
                </a:p>
              </p:txBody>
            </p:sp>
          </p:grpSp>
        </p:grpSp>
        <p:grpSp>
          <p:nvGrpSpPr>
            <p:cNvPr id="11" name="Group 10"/>
            <p:cNvGrpSpPr/>
            <p:nvPr/>
          </p:nvGrpSpPr>
          <p:grpSpPr>
            <a:xfrm>
              <a:off x="3606460" y="4444080"/>
              <a:ext cx="2005809" cy="1747043"/>
              <a:chOff x="7523163" y="1144588"/>
              <a:chExt cx="2601912" cy="2430462"/>
            </a:xfrm>
          </p:grpSpPr>
          <p:sp>
            <p:nvSpPr>
              <p:cNvPr id="24" name="Donut 42"/>
              <p:cNvSpPr/>
              <p:nvPr/>
            </p:nvSpPr>
            <p:spPr bwMode="auto">
              <a:xfrm>
                <a:off x="7523163" y="1144588"/>
                <a:ext cx="2601912" cy="2430462"/>
              </a:xfrm>
              <a:prstGeom prst="donut">
                <a:avLst>
                  <a:gd name="adj" fmla="val 3802"/>
                </a:avLst>
              </a:prstGeom>
              <a:solidFill>
                <a:schemeClr val="tx1"/>
              </a:solidFill>
              <a:ln>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sz="1200" dirty="0">
                  <a:solidFill>
                    <a:srgbClr val="008000"/>
                  </a:solidFill>
                </a:endParaRPr>
              </a:p>
            </p:txBody>
          </p:sp>
          <p:sp>
            <p:nvSpPr>
              <p:cNvPr id="25" name="TextBox 25"/>
              <p:cNvSpPr txBox="1">
                <a:spLocks noChangeArrowheads="1"/>
              </p:cNvSpPr>
              <p:nvPr/>
            </p:nvSpPr>
            <p:spPr bwMode="auto">
              <a:xfrm>
                <a:off x="7616395" y="1701797"/>
                <a:ext cx="2508680" cy="76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b="1" dirty="0">
                    <a:latin typeface="+mn-lt"/>
                  </a:rPr>
                  <a:t>IMPOVERISHING</a:t>
                </a:r>
              </a:p>
              <a:p>
                <a:pPr algn="ctr" eaLnBrk="1" hangingPunct="1">
                  <a:lnSpc>
                    <a:spcPct val="100000"/>
                  </a:lnSpc>
                  <a:spcBef>
                    <a:spcPct val="0"/>
                  </a:spcBef>
                  <a:buFontTx/>
                  <a:buNone/>
                </a:pPr>
                <a:r>
                  <a:rPr lang="en-US" altLang="en-US" sz="1200" b="1" dirty="0">
                    <a:latin typeface="+mn-lt"/>
                  </a:rPr>
                  <a:t>EXPENDITURE</a:t>
                </a:r>
              </a:p>
            </p:txBody>
          </p:sp>
          <p:sp>
            <p:nvSpPr>
              <p:cNvPr id="26" name="TextBox 25"/>
              <p:cNvSpPr txBox="1"/>
              <p:nvPr/>
            </p:nvSpPr>
            <p:spPr bwMode="auto">
              <a:xfrm>
                <a:off x="7863391" y="2415557"/>
                <a:ext cx="1992313" cy="760370"/>
              </a:xfrm>
              <a:prstGeom prst="rect">
                <a:avLst/>
              </a:prstGeom>
              <a:noFill/>
            </p:spPr>
            <p:txBody>
              <a:bodyPr>
                <a:spAutoFit/>
              </a:bodyPr>
              <a:lstStyle/>
              <a:p>
                <a:pPr algn="ctr" eaLnBrk="1" fontAlgn="auto" hangingPunct="1">
                  <a:spcBef>
                    <a:spcPts val="0"/>
                  </a:spcBef>
                  <a:spcAft>
                    <a:spcPts val="0"/>
                  </a:spcAft>
                  <a:defRPr/>
                </a:pPr>
                <a:r>
                  <a:rPr lang="en-US" sz="1200" b="1" dirty="0">
                    <a:solidFill>
                      <a:srgbClr val="004B89"/>
                    </a:solidFill>
                    <a:ea typeface="+mn-ea"/>
                    <a:cs typeface="+mn-cs"/>
                  </a:rPr>
                  <a:t>100% protection</a:t>
                </a:r>
              </a:p>
            </p:txBody>
          </p:sp>
        </p:grpSp>
        <p:grpSp>
          <p:nvGrpSpPr>
            <p:cNvPr id="12" name="Group 11"/>
            <p:cNvGrpSpPr/>
            <p:nvPr/>
          </p:nvGrpSpPr>
          <p:grpSpPr>
            <a:xfrm>
              <a:off x="3584373" y="2083199"/>
              <a:ext cx="2027896" cy="1745902"/>
              <a:chOff x="1852537" y="3763963"/>
              <a:chExt cx="2630563" cy="2428875"/>
            </a:xfrm>
          </p:grpSpPr>
          <p:sp>
            <p:nvSpPr>
              <p:cNvPr id="21" name="Donut 46"/>
              <p:cNvSpPr/>
              <p:nvPr/>
            </p:nvSpPr>
            <p:spPr bwMode="auto">
              <a:xfrm>
                <a:off x="1879600" y="3763963"/>
                <a:ext cx="2603500" cy="2428875"/>
              </a:xfrm>
              <a:prstGeom prst="donut">
                <a:avLst>
                  <a:gd name="adj" fmla="val 3802"/>
                </a:avLst>
              </a:prstGeom>
              <a:solidFill>
                <a:schemeClr val="tx1"/>
              </a:solidFill>
              <a:ln>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sz="1200">
                  <a:solidFill>
                    <a:srgbClr val="008000"/>
                  </a:solidFill>
                </a:endParaRPr>
              </a:p>
            </p:txBody>
          </p:sp>
          <p:sp>
            <p:nvSpPr>
              <p:cNvPr id="22" name="TextBox 22"/>
              <p:cNvSpPr txBox="1">
                <a:spLocks noChangeArrowheads="1"/>
              </p:cNvSpPr>
              <p:nvPr/>
            </p:nvSpPr>
            <p:spPr bwMode="auto">
              <a:xfrm>
                <a:off x="2064065" y="4360637"/>
                <a:ext cx="2197562" cy="45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b="1" dirty="0">
                    <a:latin typeface="+mn-lt"/>
                  </a:rPr>
                  <a:t>SAO/100,000</a:t>
                </a:r>
              </a:p>
            </p:txBody>
          </p:sp>
          <p:sp>
            <p:nvSpPr>
              <p:cNvPr id="23" name="TextBox 22"/>
              <p:cNvSpPr txBox="1"/>
              <p:nvPr/>
            </p:nvSpPr>
            <p:spPr bwMode="auto">
              <a:xfrm>
                <a:off x="1852537" y="4767730"/>
                <a:ext cx="2619375" cy="1064519"/>
              </a:xfrm>
              <a:prstGeom prst="rect">
                <a:avLst/>
              </a:prstGeom>
              <a:noFill/>
            </p:spPr>
            <p:txBody>
              <a:bodyPr>
                <a:spAutoFit/>
              </a:bodyPr>
              <a:lstStyle/>
              <a:p>
                <a:pPr algn="ctr" eaLnBrk="1" fontAlgn="auto" hangingPunct="1">
                  <a:spcBef>
                    <a:spcPts val="0"/>
                  </a:spcBef>
                  <a:spcAft>
                    <a:spcPts val="0"/>
                  </a:spcAft>
                  <a:defRPr/>
                </a:pPr>
                <a:r>
                  <a:rPr lang="en-US" sz="1200" b="1" dirty="0">
                    <a:solidFill>
                      <a:srgbClr val="004B89"/>
                    </a:solidFill>
                    <a:ea typeface="+mn-ea"/>
                    <a:cs typeface="+mn-cs"/>
                  </a:rPr>
                  <a:t>20 SAO providers per 100,000</a:t>
                </a:r>
              </a:p>
              <a:p>
                <a:pPr algn="ctr" eaLnBrk="1" fontAlgn="auto" hangingPunct="1">
                  <a:spcBef>
                    <a:spcPts val="0"/>
                  </a:spcBef>
                  <a:spcAft>
                    <a:spcPts val="0"/>
                  </a:spcAft>
                  <a:defRPr/>
                </a:pPr>
                <a:r>
                  <a:rPr lang="en-US" sz="1200" b="1" dirty="0">
                    <a:solidFill>
                      <a:srgbClr val="004B89"/>
                    </a:solidFill>
                    <a:ea typeface="+mn-ea"/>
                    <a:cs typeface="+mn-cs"/>
                  </a:rPr>
                  <a:t> population</a:t>
                </a:r>
              </a:p>
            </p:txBody>
          </p:sp>
        </p:grpSp>
        <p:grpSp>
          <p:nvGrpSpPr>
            <p:cNvPr id="13" name="Group 12"/>
            <p:cNvGrpSpPr/>
            <p:nvPr/>
          </p:nvGrpSpPr>
          <p:grpSpPr>
            <a:xfrm>
              <a:off x="661841" y="4445221"/>
              <a:ext cx="2007033" cy="1745902"/>
              <a:chOff x="4700588" y="3763963"/>
              <a:chExt cx="2603500" cy="2428875"/>
            </a:xfrm>
          </p:grpSpPr>
          <p:sp>
            <p:nvSpPr>
              <p:cNvPr id="18" name="Donut 50"/>
              <p:cNvSpPr/>
              <p:nvPr/>
            </p:nvSpPr>
            <p:spPr bwMode="auto">
              <a:xfrm>
                <a:off x="4700588" y="3763963"/>
                <a:ext cx="2603500" cy="2428875"/>
              </a:xfrm>
              <a:prstGeom prst="donut">
                <a:avLst>
                  <a:gd name="adj" fmla="val 3802"/>
                </a:avLst>
              </a:prstGeom>
              <a:solidFill>
                <a:schemeClr val="tx1"/>
              </a:solidFill>
              <a:ln>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sz="1200">
                  <a:solidFill>
                    <a:srgbClr val="008000"/>
                  </a:solidFill>
                </a:endParaRPr>
              </a:p>
            </p:txBody>
          </p:sp>
          <p:sp>
            <p:nvSpPr>
              <p:cNvPr id="19" name="TextBox 19"/>
              <p:cNvSpPr txBox="1">
                <a:spLocks noChangeArrowheads="1"/>
              </p:cNvSpPr>
              <p:nvPr/>
            </p:nvSpPr>
            <p:spPr bwMode="auto">
              <a:xfrm>
                <a:off x="5092363" y="4360637"/>
                <a:ext cx="1755374" cy="45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b="1" dirty="0">
                    <a:latin typeface="+mn-lt"/>
                  </a:rPr>
                  <a:t>POMR</a:t>
                </a:r>
              </a:p>
            </p:txBody>
          </p:sp>
          <p:sp>
            <p:nvSpPr>
              <p:cNvPr id="20" name="TextBox 19"/>
              <p:cNvSpPr txBox="1"/>
              <p:nvPr/>
            </p:nvSpPr>
            <p:spPr bwMode="auto">
              <a:xfrm>
                <a:off x="5056982" y="4729200"/>
                <a:ext cx="1938339" cy="1368665"/>
              </a:xfrm>
              <a:prstGeom prst="rect">
                <a:avLst/>
              </a:prstGeom>
              <a:noFill/>
            </p:spPr>
            <p:txBody>
              <a:bodyPr>
                <a:spAutoFit/>
              </a:bodyPr>
              <a:lstStyle/>
              <a:p>
                <a:pPr algn="ctr" eaLnBrk="1" fontAlgn="auto" hangingPunct="1">
                  <a:spcBef>
                    <a:spcPts val="0"/>
                  </a:spcBef>
                  <a:spcAft>
                    <a:spcPts val="0"/>
                  </a:spcAft>
                  <a:defRPr/>
                </a:pPr>
                <a:r>
                  <a:rPr lang="en-US" sz="1200" b="1" dirty="0">
                    <a:solidFill>
                      <a:srgbClr val="004B89"/>
                    </a:solidFill>
                    <a:ea typeface="+mn-ea"/>
                    <a:cs typeface="+mn-cs"/>
                  </a:rPr>
                  <a:t>100% countries tracking POMR</a:t>
                </a:r>
              </a:p>
            </p:txBody>
          </p:sp>
        </p:grpSp>
        <p:grpSp>
          <p:nvGrpSpPr>
            <p:cNvPr id="14" name="Group 13"/>
            <p:cNvGrpSpPr/>
            <p:nvPr/>
          </p:nvGrpSpPr>
          <p:grpSpPr>
            <a:xfrm>
              <a:off x="6429221" y="4324331"/>
              <a:ext cx="2005809" cy="1745902"/>
              <a:chOff x="7523163" y="3763963"/>
              <a:chExt cx="2601912" cy="2428875"/>
            </a:xfrm>
          </p:grpSpPr>
          <p:sp>
            <p:nvSpPr>
              <p:cNvPr id="15" name="Donut 54"/>
              <p:cNvSpPr/>
              <p:nvPr/>
            </p:nvSpPr>
            <p:spPr bwMode="auto">
              <a:xfrm>
                <a:off x="7523163" y="3763963"/>
                <a:ext cx="2601912" cy="2428875"/>
              </a:xfrm>
              <a:prstGeom prst="donut">
                <a:avLst>
                  <a:gd name="adj" fmla="val 3802"/>
                </a:avLst>
              </a:prstGeom>
              <a:solidFill>
                <a:schemeClr val="tx1"/>
              </a:solidFill>
              <a:ln>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sz="1200">
                  <a:solidFill>
                    <a:srgbClr val="008000"/>
                  </a:solidFill>
                </a:endParaRPr>
              </a:p>
            </p:txBody>
          </p:sp>
          <p:sp>
            <p:nvSpPr>
              <p:cNvPr id="16" name="TextBox 16"/>
              <p:cNvSpPr txBox="1">
                <a:spLocks noChangeArrowheads="1"/>
              </p:cNvSpPr>
              <p:nvPr/>
            </p:nvSpPr>
            <p:spPr bwMode="auto">
              <a:xfrm>
                <a:off x="7768749" y="4385418"/>
                <a:ext cx="2196462" cy="76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b="1" dirty="0">
                    <a:latin typeface="+mn-lt"/>
                  </a:rPr>
                  <a:t>CATASTROPHIC</a:t>
                </a:r>
              </a:p>
              <a:p>
                <a:pPr algn="ctr" eaLnBrk="1" hangingPunct="1">
                  <a:lnSpc>
                    <a:spcPct val="100000"/>
                  </a:lnSpc>
                  <a:spcBef>
                    <a:spcPct val="0"/>
                  </a:spcBef>
                  <a:buFontTx/>
                  <a:buNone/>
                </a:pPr>
                <a:r>
                  <a:rPr lang="en-US" altLang="en-US" sz="1200" b="1" dirty="0">
                    <a:latin typeface="+mn-lt"/>
                  </a:rPr>
                  <a:t>EXPENDITURE</a:t>
                </a:r>
              </a:p>
            </p:txBody>
          </p:sp>
          <p:sp>
            <p:nvSpPr>
              <p:cNvPr id="17" name="TextBox 16"/>
              <p:cNvSpPr txBox="1"/>
              <p:nvPr/>
            </p:nvSpPr>
            <p:spPr bwMode="auto">
              <a:xfrm>
                <a:off x="7748419" y="5308600"/>
                <a:ext cx="2237123" cy="456222"/>
              </a:xfrm>
              <a:prstGeom prst="rect">
                <a:avLst/>
              </a:prstGeom>
              <a:noFill/>
            </p:spPr>
            <p:txBody>
              <a:bodyPr wrap="none">
                <a:spAutoFit/>
              </a:bodyPr>
              <a:lstStyle/>
              <a:p>
                <a:pPr algn="ctr" eaLnBrk="1" fontAlgn="auto" hangingPunct="1">
                  <a:spcBef>
                    <a:spcPts val="0"/>
                  </a:spcBef>
                  <a:spcAft>
                    <a:spcPts val="0"/>
                  </a:spcAft>
                  <a:defRPr/>
                </a:pPr>
                <a:r>
                  <a:rPr lang="en-US" sz="1200" b="1" dirty="0">
                    <a:solidFill>
                      <a:srgbClr val="004B89"/>
                    </a:solidFill>
                    <a:ea typeface="+mn-ea"/>
                    <a:cs typeface="+mn-cs"/>
                  </a:rPr>
                  <a:t>100 % protection</a:t>
                </a:r>
              </a:p>
            </p:txBody>
          </p:sp>
        </p:grpSp>
      </p:grpSp>
    </p:spTree>
    <p:extLst>
      <p:ext uri="{BB962C8B-B14F-4D97-AF65-F5344CB8AC3E}">
        <p14:creationId xmlns:p14="http://schemas.microsoft.com/office/powerpoint/2010/main" val="149255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NSOAP Process</a:t>
            </a:r>
          </a:p>
        </p:txBody>
      </p:sp>
      <p:grpSp>
        <p:nvGrpSpPr>
          <p:cNvPr id="99" name="Group 98"/>
          <p:cNvGrpSpPr/>
          <p:nvPr/>
        </p:nvGrpSpPr>
        <p:grpSpPr>
          <a:xfrm>
            <a:off x="1794071" y="1245870"/>
            <a:ext cx="8391652" cy="4668793"/>
            <a:chOff x="1588" y="-34103"/>
            <a:chExt cx="12239625" cy="6892104"/>
          </a:xfrm>
        </p:grpSpPr>
        <p:sp>
          <p:nvSpPr>
            <p:cNvPr id="100" name="Freeform 99"/>
            <p:cNvSpPr>
              <a:spLocks/>
            </p:cNvSpPr>
            <p:nvPr/>
          </p:nvSpPr>
          <p:spPr bwMode="auto">
            <a:xfrm>
              <a:off x="4357688" y="3124207"/>
              <a:ext cx="1055688" cy="1503363"/>
            </a:xfrm>
            <a:custGeom>
              <a:avLst/>
              <a:gdLst>
                <a:gd name="T0" fmla="*/ 456 w 456"/>
                <a:gd name="T1" fmla="*/ 405 h 651"/>
                <a:gd name="T2" fmla="*/ 354 w 456"/>
                <a:gd name="T3" fmla="*/ 166 h 651"/>
                <a:gd name="T4" fmla="*/ 192 w 456"/>
                <a:gd name="T5" fmla="*/ 0 h 651"/>
                <a:gd name="T6" fmla="*/ 0 w 456"/>
                <a:gd name="T7" fmla="*/ 156 h 651"/>
                <a:gd name="T8" fmla="*/ 204 w 456"/>
                <a:gd name="T9" fmla="*/ 651 h 651"/>
                <a:gd name="T10" fmla="*/ 230 w 456"/>
                <a:gd name="T11" fmla="*/ 402 h 651"/>
                <a:gd name="T12" fmla="*/ 456 w 456"/>
                <a:gd name="T13" fmla="*/ 405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456" y="405"/>
                  </a:moveTo>
                  <a:cubicBezTo>
                    <a:pt x="399" y="340"/>
                    <a:pt x="361" y="258"/>
                    <a:pt x="354" y="166"/>
                  </a:cubicBezTo>
                  <a:cubicBezTo>
                    <a:pt x="192" y="0"/>
                    <a:pt x="192" y="0"/>
                    <a:pt x="192" y="0"/>
                  </a:cubicBezTo>
                  <a:cubicBezTo>
                    <a:pt x="0" y="156"/>
                    <a:pt x="0" y="156"/>
                    <a:pt x="0" y="156"/>
                  </a:cubicBezTo>
                  <a:cubicBezTo>
                    <a:pt x="6" y="347"/>
                    <a:pt x="82" y="520"/>
                    <a:pt x="204" y="651"/>
                  </a:cubicBezTo>
                  <a:cubicBezTo>
                    <a:pt x="230" y="402"/>
                    <a:pt x="230" y="402"/>
                    <a:pt x="230" y="402"/>
                  </a:cubicBezTo>
                  <a:lnTo>
                    <a:pt x="456" y="405"/>
                  </a:lnTo>
                  <a:close/>
                </a:path>
              </a:pathLst>
            </a:custGeom>
            <a:solidFill>
              <a:schemeClr val="accent4"/>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1" name="Freeform 100"/>
            <p:cNvSpPr>
              <a:spLocks/>
            </p:cNvSpPr>
            <p:nvPr/>
          </p:nvSpPr>
          <p:spPr bwMode="auto">
            <a:xfrm>
              <a:off x="4359283" y="2224088"/>
              <a:ext cx="1044575" cy="1149350"/>
            </a:xfrm>
            <a:custGeom>
              <a:avLst/>
              <a:gdLst>
                <a:gd name="T0" fmla="*/ 352 w 451"/>
                <a:gd name="T1" fmla="*/ 498 h 498"/>
                <a:gd name="T2" fmla="*/ 448 w 451"/>
                <a:gd name="T3" fmla="*/ 257 h 498"/>
                <a:gd name="T4" fmla="*/ 451 w 451"/>
                <a:gd name="T5" fmla="*/ 25 h 498"/>
                <a:gd name="T6" fmla="*/ 206 w 451"/>
                <a:gd name="T7" fmla="*/ 0 h 498"/>
                <a:gd name="T8" fmla="*/ 0 w 451"/>
                <a:gd name="T9" fmla="*/ 494 h 498"/>
                <a:gd name="T10" fmla="*/ 194 w 451"/>
                <a:gd name="T11" fmla="*/ 336 h 498"/>
                <a:gd name="T12" fmla="*/ 352 w 451"/>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451" h="498">
                  <a:moveTo>
                    <a:pt x="352" y="498"/>
                  </a:moveTo>
                  <a:cubicBezTo>
                    <a:pt x="357" y="407"/>
                    <a:pt x="392" y="323"/>
                    <a:pt x="448" y="257"/>
                  </a:cubicBezTo>
                  <a:cubicBezTo>
                    <a:pt x="451" y="25"/>
                    <a:pt x="451" y="25"/>
                    <a:pt x="451" y="25"/>
                  </a:cubicBezTo>
                  <a:cubicBezTo>
                    <a:pt x="206" y="0"/>
                    <a:pt x="206" y="0"/>
                    <a:pt x="206" y="0"/>
                  </a:cubicBezTo>
                  <a:cubicBezTo>
                    <a:pt x="84" y="130"/>
                    <a:pt x="6" y="303"/>
                    <a:pt x="0" y="494"/>
                  </a:cubicBezTo>
                  <a:cubicBezTo>
                    <a:pt x="194" y="336"/>
                    <a:pt x="194" y="336"/>
                    <a:pt x="194" y="336"/>
                  </a:cubicBezTo>
                  <a:lnTo>
                    <a:pt x="352" y="498"/>
                  </a:lnTo>
                  <a:close/>
                </a:path>
              </a:pathLst>
            </a:custGeom>
            <a:solidFill>
              <a:schemeClr val="accent5"/>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2" name="Freeform 101"/>
            <p:cNvSpPr>
              <a:spLocks/>
            </p:cNvSpPr>
            <p:nvPr/>
          </p:nvSpPr>
          <p:spPr bwMode="auto">
            <a:xfrm>
              <a:off x="4924705" y="1697044"/>
              <a:ext cx="1506538" cy="1052513"/>
            </a:xfrm>
            <a:custGeom>
              <a:avLst/>
              <a:gdLst>
                <a:gd name="T0" fmla="*/ 247 w 651"/>
                <a:gd name="T1" fmla="*/ 456 h 456"/>
                <a:gd name="T2" fmla="*/ 485 w 651"/>
                <a:gd name="T3" fmla="*/ 353 h 456"/>
                <a:gd name="T4" fmla="*/ 651 w 651"/>
                <a:gd name="T5" fmla="*/ 191 h 456"/>
                <a:gd name="T6" fmla="*/ 496 w 651"/>
                <a:gd name="T7" fmla="*/ 0 h 456"/>
                <a:gd name="T8" fmla="*/ 0 w 651"/>
                <a:gd name="T9" fmla="*/ 203 h 456"/>
                <a:gd name="T10" fmla="*/ 250 w 651"/>
                <a:gd name="T11" fmla="*/ 229 h 456"/>
                <a:gd name="T12" fmla="*/ 247 w 651"/>
                <a:gd name="T13" fmla="*/ 456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247" y="456"/>
                  </a:moveTo>
                  <a:cubicBezTo>
                    <a:pt x="311" y="398"/>
                    <a:pt x="394" y="361"/>
                    <a:pt x="485" y="353"/>
                  </a:cubicBezTo>
                  <a:cubicBezTo>
                    <a:pt x="651" y="191"/>
                    <a:pt x="651" y="191"/>
                    <a:pt x="651" y="191"/>
                  </a:cubicBezTo>
                  <a:cubicBezTo>
                    <a:pt x="496" y="0"/>
                    <a:pt x="496" y="0"/>
                    <a:pt x="496" y="0"/>
                  </a:cubicBezTo>
                  <a:cubicBezTo>
                    <a:pt x="305" y="6"/>
                    <a:pt x="131" y="82"/>
                    <a:pt x="0" y="203"/>
                  </a:cubicBezTo>
                  <a:cubicBezTo>
                    <a:pt x="250" y="229"/>
                    <a:pt x="250" y="229"/>
                    <a:pt x="250" y="229"/>
                  </a:cubicBezTo>
                  <a:lnTo>
                    <a:pt x="247" y="456"/>
                  </a:lnTo>
                  <a:close/>
                </a:path>
              </a:pathLst>
            </a:custGeom>
            <a:solidFill>
              <a:schemeClr val="bg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dirty="0"/>
            </a:p>
          </p:txBody>
        </p:sp>
        <p:sp>
          <p:nvSpPr>
            <p:cNvPr id="103" name="Freeform 102"/>
            <p:cNvSpPr>
              <a:spLocks/>
            </p:cNvSpPr>
            <p:nvPr/>
          </p:nvSpPr>
          <p:spPr bwMode="auto">
            <a:xfrm>
              <a:off x="6176970" y="1670050"/>
              <a:ext cx="1152525" cy="1042988"/>
            </a:xfrm>
            <a:custGeom>
              <a:avLst/>
              <a:gdLst>
                <a:gd name="T0" fmla="*/ 0 w 498"/>
                <a:gd name="T1" fmla="*/ 353 h 452"/>
                <a:gd name="T2" fmla="*/ 241 w 498"/>
                <a:gd name="T3" fmla="*/ 449 h 452"/>
                <a:gd name="T4" fmla="*/ 473 w 498"/>
                <a:gd name="T5" fmla="*/ 452 h 452"/>
                <a:gd name="T6" fmla="*/ 498 w 498"/>
                <a:gd name="T7" fmla="*/ 206 h 452"/>
                <a:gd name="T8" fmla="*/ 4 w 498"/>
                <a:gd name="T9" fmla="*/ 0 h 452"/>
                <a:gd name="T10" fmla="*/ 162 w 498"/>
                <a:gd name="T11" fmla="*/ 195 h 452"/>
                <a:gd name="T12" fmla="*/ 0 w 498"/>
                <a:gd name="T13" fmla="*/ 353 h 452"/>
              </a:gdLst>
              <a:ahLst/>
              <a:cxnLst>
                <a:cxn ang="0">
                  <a:pos x="T0" y="T1"/>
                </a:cxn>
                <a:cxn ang="0">
                  <a:pos x="T2" y="T3"/>
                </a:cxn>
                <a:cxn ang="0">
                  <a:pos x="T4" y="T5"/>
                </a:cxn>
                <a:cxn ang="0">
                  <a:pos x="T6" y="T7"/>
                </a:cxn>
                <a:cxn ang="0">
                  <a:pos x="T8" y="T9"/>
                </a:cxn>
                <a:cxn ang="0">
                  <a:pos x="T10" y="T11"/>
                </a:cxn>
                <a:cxn ang="0">
                  <a:pos x="T12" y="T13"/>
                </a:cxn>
              </a:cxnLst>
              <a:rect l="0" t="0" r="r" b="b"/>
              <a:pathLst>
                <a:path w="498" h="452">
                  <a:moveTo>
                    <a:pt x="0" y="353"/>
                  </a:moveTo>
                  <a:cubicBezTo>
                    <a:pt x="92" y="358"/>
                    <a:pt x="175" y="393"/>
                    <a:pt x="241" y="449"/>
                  </a:cubicBezTo>
                  <a:cubicBezTo>
                    <a:pt x="473" y="452"/>
                    <a:pt x="473" y="452"/>
                    <a:pt x="473" y="452"/>
                  </a:cubicBezTo>
                  <a:cubicBezTo>
                    <a:pt x="498" y="206"/>
                    <a:pt x="498" y="206"/>
                    <a:pt x="498" y="206"/>
                  </a:cubicBezTo>
                  <a:cubicBezTo>
                    <a:pt x="368" y="84"/>
                    <a:pt x="195" y="7"/>
                    <a:pt x="4" y="0"/>
                  </a:cubicBezTo>
                  <a:cubicBezTo>
                    <a:pt x="162" y="195"/>
                    <a:pt x="162" y="195"/>
                    <a:pt x="162" y="195"/>
                  </a:cubicBezTo>
                  <a:lnTo>
                    <a:pt x="0" y="353"/>
                  </a:lnTo>
                  <a:close/>
                </a:path>
              </a:pathLst>
            </a:custGeom>
            <a:solidFill>
              <a:schemeClr val="tx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4" name="Freeform 103"/>
            <p:cNvSpPr>
              <a:spLocks/>
            </p:cNvSpPr>
            <p:nvPr/>
          </p:nvSpPr>
          <p:spPr bwMode="auto">
            <a:xfrm>
              <a:off x="6838958" y="3484563"/>
              <a:ext cx="1046163" cy="1149350"/>
            </a:xfrm>
            <a:custGeom>
              <a:avLst/>
              <a:gdLst>
                <a:gd name="T0" fmla="*/ 100 w 452"/>
                <a:gd name="T1" fmla="*/ 0 h 498"/>
                <a:gd name="T2" fmla="*/ 4 w 452"/>
                <a:gd name="T3" fmla="*/ 240 h 498"/>
                <a:gd name="T4" fmla="*/ 0 w 452"/>
                <a:gd name="T5" fmla="*/ 473 h 498"/>
                <a:gd name="T6" fmla="*/ 246 w 452"/>
                <a:gd name="T7" fmla="*/ 498 h 498"/>
                <a:gd name="T8" fmla="*/ 452 w 452"/>
                <a:gd name="T9" fmla="*/ 4 h 498"/>
                <a:gd name="T10" fmla="*/ 258 w 452"/>
                <a:gd name="T11" fmla="*/ 162 h 498"/>
                <a:gd name="T12" fmla="*/ 100 w 452"/>
                <a:gd name="T13" fmla="*/ 0 h 498"/>
              </a:gdLst>
              <a:ahLst/>
              <a:cxnLst>
                <a:cxn ang="0">
                  <a:pos x="T0" y="T1"/>
                </a:cxn>
                <a:cxn ang="0">
                  <a:pos x="T2" y="T3"/>
                </a:cxn>
                <a:cxn ang="0">
                  <a:pos x="T4" y="T5"/>
                </a:cxn>
                <a:cxn ang="0">
                  <a:pos x="T6" y="T7"/>
                </a:cxn>
                <a:cxn ang="0">
                  <a:pos x="T8" y="T9"/>
                </a:cxn>
                <a:cxn ang="0">
                  <a:pos x="T10" y="T11"/>
                </a:cxn>
                <a:cxn ang="0">
                  <a:pos x="T12" y="T13"/>
                </a:cxn>
              </a:cxnLst>
              <a:rect l="0" t="0" r="r" b="b"/>
              <a:pathLst>
                <a:path w="452" h="498">
                  <a:moveTo>
                    <a:pt x="100" y="0"/>
                  </a:moveTo>
                  <a:cubicBezTo>
                    <a:pt x="94" y="91"/>
                    <a:pt x="59" y="175"/>
                    <a:pt x="4" y="240"/>
                  </a:cubicBezTo>
                  <a:cubicBezTo>
                    <a:pt x="0" y="473"/>
                    <a:pt x="0" y="473"/>
                    <a:pt x="0" y="473"/>
                  </a:cubicBezTo>
                  <a:cubicBezTo>
                    <a:pt x="246" y="498"/>
                    <a:pt x="246" y="498"/>
                    <a:pt x="246" y="498"/>
                  </a:cubicBezTo>
                  <a:cubicBezTo>
                    <a:pt x="368" y="368"/>
                    <a:pt x="445" y="195"/>
                    <a:pt x="452" y="4"/>
                  </a:cubicBezTo>
                  <a:cubicBezTo>
                    <a:pt x="258" y="162"/>
                    <a:pt x="258" y="162"/>
                    <a:pt x="258" y="162"/>
                  </a:cubicBezTo>
                  <a:lnTo>
                    <a:pt x="100" y="0"/>
                  </a:lnTo>
                  <a:close/>
                </a:path>
              </a:pathLst>
            </a:custGeom>
            <a:solidFill>
              <a:schemeClr val="accent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5" name="Freeform 104"/>
            <p:cNvSpPr>
              <a:spLocks/>
            </p:cNvSpPr>
            <p:nvPr/>
          </p:nvSpPr>
          <p:spPr bwMode="auto">
            <a:xfrm>
              <a:off x="6829426" y="2230445"/>
              <a:ext cx="1055688" cy="1503363"/>
            </a:xfrm>
            <a:custGeom>
              <a:avLst/>
              <a:gdLst>
                <a:gd name="T0" fmla="*/ 0 w 456"/>
                <a:gd name="T1" fmla="*/ 246 h 651"/>
                <a:gd name="T2" fmla="*/ 103 w 456"/>
                <a:gd name="T3" fmla="*/ 484 h 651"/>
                <a:gd name="T4" fmla="*/ 265 w 456"/>
                <a:gd name="T5" fmla="*/ 651 h 651"/>
                <a:gd name="T6" fmla="*/ 456 w 456"/>
                <a:gd name="T7" fmla="*/ 495 h 651"/>
                <a:gd name="T8" fmla="*/ 253 w 456"/>
                <a:gd name="T9" fmla="*/ 0 h 651"/>
                <a:gd name="T10" fmla="*/ 227 w 456"/>
                <a:gd name="T11" fmla="*/ 249 h 651"/>
                <a:gd name="T12" fmla="*/ 0 w 456"/>
                <a:gd name="T13" fmla="*/ 246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0" y="246"/>
                  </a:moveTo>
                  <a:cubicBezTo>
                    <a:pt x="58" y="311"/>
                    <a:pt x="95" y="393"/>
                    <a:pt x="103" y="484"/>
                  </a:cubicBezTo>
                  <a:cubicBezTo>
                    <a:pt x="265" y="651"/>
                    <a:pt x="265" y="651"/>
                    <a:pt x="265" y="651"/>
                  </a:cubicBezTo>
                  <a:cubicBezTo>
                    <a:pt x="456" y="495"/>
                    <a:pt x="456" y="495"/>
                    <a:pt x="456" y="495"/>
                  </a:cubicBezTo>
                  <a:cubicBezTo>
                    <a:pt x="450" y="304"/>
                    <a:pt x="374" y="131"/>
                    <a:pt x="253" y="0"/>
                  </a:cubicBezTo>
                  <a:cubicBezTo>
                    <a:pt x="227" y="249"/>
                    <a:pt x="227" y="249"/>
                    <a:pt x="227" y="249"/>
                  </a:cubicBezTo>
                  <a:lnTo>
                    <a:pt x="0" y="246"/>
                  </a:lnTo>
                  <a:close/>
                </a:path>
              </a:pathLst>
            </a:custGeom>
            <a:solidFill>
              <a:schemeClr val="accent1"/>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6" name="Freeform 105"/>
            <p:cNvSpPr>
              <a:spLocks/>
            </p:cNvSpPr>
            <p:nvPr/>
          </p:nvSpPr>
          <p:spPr bwMode="auto">
            <a:xfrm>
              <a:off x="5815013" y="4135445"/>
              <a:ext cx="1506538" cy="1052513"/>
            </a:xfrm>
            <a:custGeom>
              <a:avLst/>
              <a:gdLst>
                <a:gd name="T0" fmla="*/ 405 w 651"/>
                <a:gd name="T1" fmla="*/ 0 h 456"/>
                <a:gd name="T2" fmla="*/ 167 w 651"/>
                <a:gd name="T3" fmla="*/ 102 h 456"/>
                <a:gd name="T4" fmla="*/ 0 w 651"/>
                <a:gd name="T5" fmla="*/ 264 h 456"/>
                <a:gd name="T6" fmla="*/ 156 w 651"/>
                <a:gd name="T7" fmla="*/ 456 h 456"/>
                <a:gd name="T8" fmla="*/ 651 w 651"/>
                <a:gd name="T9" fmla="*/ 252 h 456"/>
                <a:gd name="T10" fmla="*/ 402 w 651"/>
                <a:gd name="T11" fmla="*/ 227 h 456"/>
                <a:gd name="T12" fmla="*/ 405 w 651"/>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405" y="0"/>
                  </a:moveTo>
                  <a:cubicBezTo>
                    <a:pt x="341" y="58"/>
                    <a:pt x="258" y="95"/>
                    <a:pt x="167" y="102"/>
                  </a:cubicBezTo>
                  <a:cubicBezTo>
                    <a:pt x="0" y="264"/>
                    <a:pt x="0" y="264"/>
                    <a:pt x="0" y="264"/>
                  </a:cubicBezTo>
                  <a:cubicBezTo>
                    <a:pt x="156" y="456"/>
                    <a:pt x="156" y="456"/>
                    <a:pt x="156" y="456"/>
                  </a:cubicBezTo>
                  <a:cubicBezTo>
                    <a:pt x="347" y="450"/>
                    <a:pt x="520" y="374"/>
                    <a:pt x="651" y="252"/>
                  </a:cubicBezTo>
                  <a:cubicBezTo>
                    <a:pt x="402" y="227"/>
                    <a:pt x="402" y="227"/>
                    <a:pt x="402" y="227"/>
                  </a:cubicBezTo>
                  <a:lnTo>
                    <a:pt x="405" y="0"/>
                  </a:lnTo>
                  <a:close/>
                </a:path>
              </a:pathLst>
            </a:custGeom>
            <a:solidFill>
              <a:schemeClr val="accent3"/>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7" name="Freeform 106"/>
            <p:cNvSpPr>
              <a:spLocks/>
            </p:cNvSpPr>
            <p:nvPr/>
          </p:nvSpPr>
          <p:spPr bwMode="auto">
            <a:xfrm>
              <a:off x="4913320" y="4144963"/>
              <a:ext cx="1154113" cy="1042988"/>
            </a:xfrm>
            <a:custGeom>
              <a:avLst/>
              <a:gdLst>
                <a:gd name="T0" fmla="*/ 499 w 499"/>
                <a:gd name="T1" fmla="*/ 99 h 452"/>
                <a:gd name="T2" fmla="*/ 258 w 499"/>
                <a:gd name="T3" fmla="*/ 3 h 452"/>
                <a:gd name="T4" fmla="*/ 26 w 499"/>
                <a:gd name="T5" fmla="*/ 0 h 452"/>
                <a:gd name="T6" fmla="*/ 0 w 499"/>
                <a:gd name="T7" fmla="*/ 245 h 452"/>
                <a:gd name="T8" fmla="*/ 494 w 499"/>
                <a:gd name="T9" fmla="*/ 452 h 452"/>
                <a:gd name="T10" fmla="*/ 336 w 499"/>
                <a:gd name="T11" fmla="*/ 257 h 452"/>
                <a:gd name="T12" fmla="*/ 499 w 499"/>
                <a:gd name="T13" fmla="*/ 99 h 452"/>
              </a:gdLst>
              <a:ahLst/>
              <a:cxnLst>
                <a:cxn ang="0">
                  <a:pos x="T0" y="T1"/>
                </a:cxn>
                <a:cxn ang="0">
                  <a:pos x="T2" y="T3"/>
                </a:cxn>
                <a:cxn ang="0">
                  <a:pos x="T4" y="T5"/>
                </a:cxn>
                <a:cxn ang="0">
                  <a:pos x="T6" y="T7"/>
                </a:cxn>
                <a:cxn ang="0">
                  <a:pos x="T8" y="T9"/>
                </a:cxn>
                <a:cxn ang="0">
                  <a:pos x="T10" y="T11"/>
                </a:cxn>
                <a:cxn ang="0">
                  <a:pos x="T12" y="T13"/>
                </a:cxn>
              </a:cxnLst>
              <a:rect l="0" t="0" r="r" b="b"/>
              <a:pathLst>
                <a:path w="499" h="452">
                  <a:moveTo>
                    <a:pt x="499" y="99"/>
                  </a:moveTo>
                  <a:cubicBezTo>
                    <a:pt x="407" y="94"/>
                    <a:pt x="324" y="59"/>
                    <a:pt x="258" y="3"/>
                  </a:cubicBezTo>
                  <a:cubicBezTo>
                    <a:pt x="26" y="0"/>
                    <a:pt x="26" y="0"/>
                    <a:pt x="26" y="0"/>
                  </a:cubicBezTo>
                  <a:cubicBezTo>
                    <a:pt x="0" y="245"/>
                    <a:pt x="0" y="245"/>
                    <a:pt x="0" y="245"/>
                  </a:cubicBezTo>
                  <a:cubicBezTo>
                    <a:pt x="130" y="368"/>
                    <a:pt x="303" y="445"/>
                    <a:pt x="494" y="452"/>
                  </a:cubicBezTo>
                  <a:cubicBezTo>
                    <a:pt x="336" y="257"/>
                    <a:pt x="336" y="257"/>
                    <a:pt x="336" y="257"/>
                  </a:cubicBezTo>
                  <a:lnTo>
                    <a:pt x="499" y="99"/>
                  </a:lnTo>
                  <a:close/>
                </a:path>
              </a:pathLst>
            </a:custGeom>
            <a:solidFill>
              <a:schemeClr val="accent6"/>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8" name="Freeform 107"/>
            <p:cNvSpPr>
              <a:spLocks/>
            </p:cNvSpPr>
            <p:nvPr/>
          </p:nvSpPr>
          <p:spPr bwMode="auto">
            <a:xfrm>
              <a:off x="2745965" y="4"/>
              <a:ext cx="3444875" cy="2187575"/>
            </a:xfrm>
            <a:custGeom>
              <a:avLst/>
              <a:gdLst>
                <a:gd name="T0" fmla="*/ 1488 w 1488"/>
                <a:gd name="T1" fmla="*/ 724 h 948"/>
                <a:gd name="T2" fmla="*/ 1488 w 1488"/>
                <a:gd name="T3" fmla="*/ 0 h 948"/>
                <a:gd name="T4" fmla="*/ 0 w 1488"/>
                <a:gd name="T5" fmla="*/ 0 h 948"/>
                <a:gd name="T6" fmla="*/ 949 w 1488"/>
                <a:gd name="T7" fmla="*/ 948 h 948"/>
                <a:gd name="T8" fmla="*/ 1488 w 1488"/>
                <a:gd name="T9" fmla="*/ 724 h 948"/>
              </a:gdLst>
              <a:ahLst/>
              <a:cxnLst>
                <a:cxn ang="0">
                  <a:pos x="T0" y="T1"/>
                </a:cxn>
                <a:cxn ang="0">
                  <a:pos x="T2" y="T3"/>
                </a:cxn>
                <a:cxn ang="0">
                  <a:pos x="T4" y="T5"/>
                </a:cxn>
                <a:cxn ang="0">
                  <a:pos x="T6" y="T7"/>
                </a:cxn>
                <a:cxn ang="0">
                  <a:pos x="T8" y="T9"/>
                </a:cxn>
              </a:cxnLst>
              <a:rect l="0" t="0" r="r" b="b"/>
              <a:pathLst>
                <a:path w="1488" h="948">
                  <a:moveTo>
                    <a:pt x="1488" y="724"/>
                  </a:moveTo>
                  <a:cubicBezTo>
                    <a:pt x="1488" y="0"/>
                    <a:pt x="1488" y="0"/>
                    <a:pt x="1488" y="0"/>
                  </a:cubicBezTo>
                  <a:cubicBezTo>
                    <a:pt x="0" y="0"/>
                    <a:pt x="0" y="0"/>
                    <a:pt x="0" y="0"/>
                  </a:cubicBezTo>
                  <a:cubicBezTo>
                    <a:pt x="949" y="948"/>
                    <a:pt x="949" y="948"/>
                    <a:pt x="949" y="948"/>
                  </a:cubicBezTo>
                  <a:cubicBezTo>
                    <a:pt x="1087" y="810"/>
                    <a:pt x="1278" y="724"/>
                    <a:pt x="1488" y="724"/>
                  </a:cubicBezTo>
                  <a:close/>
                </a:path>
              </a:pathLst>
            </a:custGeom>
            <a:solidFill>
              <a:schemeClr val="bg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9" name="Freeform 108"/>
            <p:cNvSpPr>
              <a:spLocks/>
            </p:cNvSpPr>
            <p:nvPr/>
          </p:nvSpPr>
          <p:spPr bwMode="auto">
            <a:xfrm>
              <a:off x="6121407" y="-1588"/>
              <a:ext cx="3438525" cy="2185988"/>
            </a:xfrm>
            <a:custGeom>
              <a:avLst/>
              <a:gdLst>
                <a:gd name="T0" fmla="*/ 539 w 1486"/>
                <a:gd name="T1" fmla="*/ 947 h 947"/>
                <a:gd name="T2" fmla="*/ 1486 w 1486"/>
                <a:gd name="T3" fmla="*/ 0 h 947"/>
                <a:gd name="T4" fmla="*/ 0 w 1486"/>
                <a:gd name="T5" fmla="*/ 0 h 947"/>
                <a:gd name="T6" fmla="*/ 0 w 1486"/>
                <a:gd name="T7" fmla="*/ 724 h 947"/>
                <a:gd name="T8" fmla="*/ 539 w 1486"/>
                <a:gd name="T9" fmla="*/ 947 h 947"/>
              </a:gdLst>
              <a:ahLst/>
              <a:cxnLst>
                <a:cxn ang="0">
                  <a:pos x="T0" y="T1"/>
                </a:cxn>
                <a:cxn ang="0">
                  <a:pos x="T2" y="T3"/>
                </a:cxn>
                <a:cxn ang="0">
                  <a:pos x="T4" y="T5"/>
                </a:cxn>
                <a:cxn ang="0">
                  <a:pos x="T6" y="T7"/>
                </a:cxn>
                <a:cxn ang="0">
                  <a:pos x="T8" y="T9"/>
                </a:cxn>
              </a:cxnLst>
              <a:rect l="0" t="0" r="r" b="b"/>
              <a:pathLst>
                <a:path w="1486" h="947">
                  <a:moveTo>
                    <a:pt x="539" y="947"/>
                  </a:moveTo>
                  <a:cubicBezTo>
                    <a:pt x="1486" y="0"/>
                    <a:pt x="1486" y="0"/>
                    <a:pt x="1486" y="0"/>
                  </a:cubicBezTo>
                  <a:cubicBezTo>
                    <a:pt x="0" y="0"/>
                    <a:pt x="0" y="0"/>
                    <a:pt x="0" y="0"/>
                  </a:cubicBezTo>
                  <a:cubicBezTo>
                    <a:pt x="0" y="724"/>
                    <a:pt x="0" y="724"/>
                    <a:pt x="0" y="724"/>
                  </a:cubicBezTo>
                  <a:cubicBezTo>
                    <a:pt x="211" y="724"/>
                    <a:pt x="401" y="809"/>
                    <a:pt x="539" y="947"/>
                  </a:cubicBezTo>
                  <a:close/>
                </a:path>
              </a:pathLst>
            </a:custGeom>
            <a:solidFill>
              <a:schemeClr val="tx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0" name="Freeform 109"/>
            <p:cNvSpPr>
              <a:spLocks/>
            </p:cNvSpPr>
            <p:nvPr/>
          </p:nvSpPr>
          <p:spPr bwMode="auto">
            <a:xfrm>
              <a:off x="1588" y="-1588"/>
              <a:ext cx="4872038" cy="3430588"/>
            </a:xfrm>
            <a:custGeom>
              <a:avLst/>
              <a:gdLst>
                <a:gd name="T0" fmla="*/ 1883 w 2105"/>
                <a:gd name="T1" fmla="*/ 1486 h 1486"/>
                <a:gd name="T2" fmla="*/ 2105 w 2105"/>
                <a:gd name="T3" fmla="*/ 948 h 1486"/>
                <a:gd name="T4" fmla="*/ 1156 w 2105"/>
                <a:gd name="T5" fmla="*/ 0 h 1486"/>
                <a:gd name="T6" fmla="*/ 0 w 2105"/>
                <a:gd name="T7" fmla="*/ 0 h 1486"/>
                <a:gd name="T8" fmla="*/ 0 w 2105"/>
                <a:gd name="T9" fmla="*/ 1486 h 1486"/>
                <a:gd name="T10" fmla="*/ 1883 w 2105"/>
                <a:gd name="T11" fmla="*/ 1486 h 1486"/>
              </a:gdLst>
              <a:ahLst/>
              <a:cxnLst>
                <a:cxn ang="0">
                  <a:pos x="T0" y="T1"/>
                </a:cxn>
                <a:cxn ang="0">
                  <a:pos x="T2" y="T3"/>
                </a:cxn>
                <a:cxn ang="0">
                  <a:pos x="T4" y="T5"/>
                </a:cxn>
                <a:cxn ang="0">
                  <a:pos x="T6" y="T7"/>
                </a:cxn>
                <a:cxn ang="0">
                  <a:pos x="T8" y="T9"/>
                </a:cxn>
                <a:cxn ang="0">
                  <a:pos x="T10" y="T11"/>
                </a:cxn>
              </a:cxnLst>
              <a:rect l="0" t="0" r="r" b="b"/>
              <a:pathLst>
                <a:path w="2105" h="1486">
                  <a:moveTo>
                    <a:pt x="1883" y="1486"/>
                  </a:moveTo>
                  <a:cubicBezTo>
                    <a:pt x="1883" y="1276"/>
                    <a:pt x="1968" y="1086"/>
                    <a:pt x="2105" y="948"/>
                  </a:cubicBezTo>
                  <a:cubicBezTo>
                    <a:pt x="1156" y="0"/>
                    <a:pt x="1156" y="0"/>
                    <a:pt x="1156" y="0"/>
                  </a:cubicBezTo>
                  <a:cubicBezTo>
                    <a:pt x="0" y="0"/>
                    <a:pt x="0" y="0"/>
                    <a:pt x="0" y="0"/>
                  </a:cubicBezTo>
                  <a:cubicBezTo>
                    <a:pt x="0" y="1486"/>
                    <a:pt x="0" y="1486"/>
                    <a:pt x="0" y="1486"/>
                  </a:cubicBezTo>
                  <a:cubicBezTo>
                    <a:pt x="1883" y="1486"/>
                    <a:pt x="1883" y="1486"/>
                    <a:pt x="1883" y="1486"/>
                  </a:cubicBezTo>
                  <a:close/>
                </a:path>
              </a:pathLst>
            </a:custGeom>
            <a:solidFill>
              <a:schemeClr val="accent5">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1" name="Freeform 110"/>
            <p:cNvSpPr>
              <a:spLocks/>
            </p:cNvSpPr>
            <p:nvPr/>
          </p:nvSpPr>
          <p:spPr bwMode="auto">
            <a:xfrm>
              <a:off x="7369175" y="0"/>
              <a:ext cx="4872038" cy="3430588"/>
            </a:xfrm>
            <a:custGeom>
              <a:avLst/>
              <a:gdLst>
                <a:gd name="T0" fmla="*/ 223 w 2105"/>
                <a:gd name="T1" fmla="*/ 1486 h 1486"/>
                <a:gd name="T2" fmla="*/ 223 w 2105"/>
                <a:gd name="T3" fmla="*/ 1486 h 1486"/>
                <a:gd name="T4" fmla="*/ 2105 w 2105"/>
                <a:gd name="T5" fmla="*/ 1486 h 1486"/>
                <a:gd name="T6" fmla="*/ 2105 w 2105"/>
                <a:gd name="T7" fmla="*/ 0 h 1486"/>
                <a:gd name="T8" fmla="*/ 947 w 2105"/>
                <a:gd name="T9" fmla="*/ 0 h 1486"/>
                <a:gd name="T10" fmla="*/ 0 w 2105"/>
                <a:gd name="T11" fmla="*/ 947 h 1486"/>
                <a:gd name="T12" fmla="*/ 223 w 2105"/>
                <a:gd name="T13" fmla="*/ 1486 h 1486"/>
              </a:gdLst>
              <a:ahLst/>
              <a:cxnLst>
                <a:cxn ang="0">
                  <a:pos x="T0" y="T1"/>
                </a:cxn>
                <a:cxn ang="0">
                  <a:pos x="T2" y="T3"/>
                </a:cxn>
                <a:cxn ang="0">
                  <a:pos x="T4" y="T5"/>
                </a:cxn>
                <a:cxn ang="0">
                  <a:pos x="T6" y="T7"/>
                </a:cxn>
                <a:cxn ang="0">
                  <a:pos x="T8" y="T9"/>
                </a:cxn>
                <a:cxn ang="0">
                  <a:pos x="T10" y="T11"/>
                </a:cxn>
                <a:cxn ang="0">
                  <a:pos x="T12" y="T13"/>
                </a:cxn>
              </a:cxnLst>
              <a:rect l="0" t="0" r="r" b="b"/>
              <a:pathLst>
                <a:path w="2105" h="1486">
                  <a:moveTo>
                    <a:pt x="223" y="1486"/>
                  </a:moveTo>
                  <a:cubicBezTo>
                    <a:pt x="223" y="1486"/>
                    <a:pt x="223" y="1486"/>
                    <a:pt x="223" y="1486"/>
                  </a:cubicBezTo>
                  <a:cubicBezTo>
                    <a:pt x="2105" y="1486"/>
                    <a:pt x="2105" y="1486"/>
                    <a:pt x="2105" y="1486"/>
                  </a:cubicBezTo>
                  <a:cubicBezTo>
                    <a:pt x="2105" y="0"/>
                    <a:pt x="2105" y="0"/>
                    <a:pt x="2105" y="0"/>
                  </a:cubicBezTo>
                  <a:cubicBezTo>
                    <a:pt x="947" y="0"/>
                    <a:pt x="947" y="0"/>
                    <a:pt x="947" y="0"/>
                  </a:cubicBezTo>
                  <a:cubicBezTo>
                    <a:pt x="0" y="947"/>
                    <a:pt x="0" y="947"/>
                    <a:pt x="0" y="947"/>
                  </a:cubicBezTo>
                  <a:cubicBezTo>
                    <a:pt x="138" y="1085"/>
                    <a:pt x="223" y="1276"/>
                    <a:pt x="223" y="1486"/>
                  </a:cubicBezTo>
                  <a:close/>
                </a:path>
              </a:pathLst>
            </a:custGeom>
            <a:solidFill>
              <a:schemeClr val="accent1">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2" name="Freeform 111"/>
            <p:cNvSpPr>
              <a:spLocks/>
            </p:cNvSpPr>
            <p:nvPr/>
          </p:nvSpPr>
          <p:spPr bwMode="auto">
            <a:xfrm>
              <a:off x="2684463" y="4673600"/>
              <a:ext cx="3436938" cy="2184400"/>
            </a:xfrm>
            <a:custGeom>
              <a:avLst/>
              <a:gdLst>
                <a:gd name="T0" fmla="*/ 947 w 1485"/>
                <a:gd name="T1" fmla="*/ 0 h 946"/>
                <a:gd name="T2" fmla="*/ 0 w 1485"/>
                <a:gd name="T3" fmla="*/ 946 h 946"/>
                <a:gd name="T4" fmla="*/ 1485 w 1485"/>
                <a:gd name="T5" fmla="*/ 946 h 946"/>
                <a:gd name="T6" fmla="*/ 1485 w 1485"/>
                <a:gd name="T7" fmla="*/ 223 h 946"/>
                <a:gd name="T8" fmla="*/ 947 w 1485"/>
                <a:gd name="T9" fmla="*/ 0 h 946"/>
              </a:gdLst>
              <a:ahLst/>
              <a:cxnLst>
                <a:cxn ang="0">
                  <a:pos x="T0" y="T1"/>
                </a:cxn>
                <a:cxn ang="0">
                  <a:pos x="T2" y="T3"/>
                </a:cxn>
                <a:cxn ang="0">
                  <a:pos x="T4" y="T5"/>
                </a:cxn>
                <a:cxn ang="0">
                  <a:pos x="T6" y="T7"/>
                </a:cxn>
                <a:cxn ang="0">
                  <a:pos x="T8" y="T9"/>
                </a:cxn>
              </a:cxnLst>
              <a:rect l="0" t="0" r="r" b="b"/>
              <a:pathLst>
                <a:path w="1485" h="946">
                  <a:moveTo>
                    <a:pt x="947" y="0"/>
                  </a:moveTo>
                  <a:cubicBezTo>
                    <a:pt x="0" y="946"/>
                    <a:pt x="0" y="946"/>
                    <a:pt x="0" y="946"/>
                  </a:cubicBezTo>
                  <a:cubicBezTo>
                    <a:pt x="1485" y="946"/>
                    <a:pt x="1485" y="946"/>
                    <a:pt x="1485" y="946"/>
                  </a:cubicBezTo>
                  <a:cubicBezTo>
                    <a:pt x="1485" y="223"/>
                    <a:pt x="1485" y="223"/>
                    <a:pt x="1485" y="223"/>
                  </a:cubicBezTo>
                  <a:cubicBezTo>
                    <a:pt x="1275" y="223"/>
                    <a:pt x="1084" y="137"/>
                    <a:pt x="947" y="0"/>
                  </a:cubicBezTo>
                  <a:close/>
                </a:path>
              </a:pathLst>
            </a:custGeom>
            <a:solidFill>
              <a:schemeClr val="accent6">
                <a:lumMod val="40000"/>
                <a:lumOff val="6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3" name="Freeform 112"/>
            <p:cNvSpPr>
              <a:spLocks/>
            </p:cNvSpPr>
            <p:nvPr/>
          </p:nvSpPr>
          <p:spPr bwMode="auto">
            <a:xfrm>
              <a:off x="1594" y="3429000"/>
              <a:ext cx="4873625" cy="3429000"/>
            </a:xfrm>
            <a:custGeom>
              <a:avLst/>
              <a:gdLst>
                <a:gd name="T0" fmla="*/ 1883 w 2106"/>
                <a:gd name="T1" fmla="*/ 0 h 1485"/>
                <a:gd name="T2" fmla="*/ 0 w 2106"/>
                <a:gd name="T3" fmla="*/ 0 h 1485"/>
                <a:gd name="T4" fmla="*/ 0 w 2106"/>
                <a:gd name="T5" fmla="*/ 1485 h 1485"/>
                <a:gd name="T6" fmla="*/ 1159 w 2106"/>
                <a:gd name="T7" fmla="*/ 1485 h 1485"/>
                <a:gd name="T8" fmla="*/ 2106 w 2106"/>
                <a:gd name="T9" fmla="*/ 539 h 1485"/>
                <a:gd name="T10" fmla="*/ 1883 w 2106"/>
                <a:gd name="T11" fmla="*/ 0 h 1485"/>
              </a:gdLst>
              <a:ahLst/>
              <a:cxnLst>
                <a:cxn ang="0">
                  <a:pos x="T0" y="T1"/>
                </a:cxn>
                <a:cxn ang="0">
                  <a:pos x="T2" y="T3"/>
                </a:cxn>
                <a:cxn ang="0">
                  <a:pos x="T4" y="T5"/>
                </a:cxn>
                <a:cxn ang="0">
                  <a:pos x="T6" y="T7"/>
                </a:cxn>
                <a:cxn ang="0">
                  <a:pos x="T8" y="T9"/>
                </a:cxn>
                <a:cxn ang="0">
                  <a:pos x="T10" y="T11"/>
                </a:cxn>
              </a:cxnLst>
              <a:rect l="0" t="0" r="r" b="b"/>
              <a:pathLst>
                <a:path w="2106" h="1485">
                  <a:moveTo>
                    <a:pt x="1883" y="0"/>
                  </a:moveTo>
                  <a:cubicBezTo>
                    <a:pt x="0" y="0"/>
                    <a:pt x="0" y="0"/>
                    <a:pt x="0" y="0"/>
                  </a:cubicBezTo>
                  <a:cubicBezTo>
                    <a:pt x="0" y="1485"/>
                    <a:pt x="0" y="1485"/>
                    <a:pt x="0" y="1485"/>
                  </a:cubicBezTo>
                  <a:cubicBezTo>
                    <a:pt x="1159" y="1485"/>
                    <a:pt x="1159" y="1485"/>
                    <a:pt x="1159" y="1485"/>
                  </a:cubicBezTo>
                  <a:cubicBezTo>
                    <a:pt x="2106" y="539"/>
                    <a:pt x="2106" y="539"/>
                    <a:pt x="2106" y="539"/>
                  </a:cubicBezTo>
                  <a:cubicBezTo>
                    <a:pt x="1968" y="401"/>
                    <a:pt x="1883" y="210"/>
                    <a:pt x="1883" y="0"/>
                  </a:cubicBezTo>
                  <a:close/>
                </a:path>
              </a:pathLst>
            </a:custGeom>
            <a:solidFill>
              <a:schemeClr val="accent4">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4" name="Freeform 113"/>
            <p:cNvSpPr>
              <a:spLocks/>
            </p:cNvSpPr>
            <p:nvPr/>
          </p:nvSpPr>
          <p:spPr bwMode="auto">
            <a:xfrm>
              <a:off x="6121408" y="4672013"/>
              <a:ext cx="3446463" cy="2185988"/>
            </a:xfrm>
            <a:custGeom>
              <a:avLst/>
              <a:gdLst>
                <a:gd name="T0" fmla="*/ 0 w 1489"/>
                <a:gd name="T1" fmla="*/ 224 h 947"/>
                <a:gd name="T2" fmla="*/ 0 w 1489"/>
                <a:gd name="T3" fmla="*/ 947 h 947"/>
                <a:gd name="T4" fmla="*/ 1489 w 1489"/>
                <a:gd name="T5" fmla="*/ 947 h 947"/>
                <a:gd name="T6" fmla="*/ 540 w 1489"/>
                <a:gd name="T7" fmla="*/ 0 h 947"/>
                <a:gd name="T8" fmla="*/ 0 w 1489"/>
                <a:gd name="T9" fmla="*/ 224 h 947"/>
              </a:gdLst>
              <a:ahLst/>
              <a:cxnLst>
                <a:cxn ang="0">
                  <a:pos x="T0" y="T1"/>
                </a:cxn>
                <a:cxn ang="0">
                  <a:pos x="T2" y="T3"/>
                </a:cxn>
                <a:cxn ang="0">
                  <a:pos x="T4" y="T5"/>
                </a:cxn>
                <a:cxn ang="0">
                  <a:pos x="T6" y="T7"/>
                </a:cxn>
                <a:cxn ang="0">
                  <a:pos x="T8" y="T9"/>
                </a:cxn>
              </a:cxnLst>
              <a:rect l="0" t="0" r="r" b="b"/>
              <a:pathLst>
                <a:path w="1489" h="947">
                  <a:moveTo>
                    <a:pt x="0" y="224"/>
                  </a:moveTo>
                  <a:cubicBezTo>
                    <a:pt x="0" y="947"/>
                    <a:pt x="0" y="947"/>
                    <a:pt x="0" y="947"/>
                  </a:cubicBezTo>
                  <a:cubicBezTo>
                    <a:pt x="1489" y="947"/>
                    <a:pt x="1489" y="947"/>
                    <a:pt x="1489" y="947"/>
                  </a:cubicBezTo>
                  <a:cubicBezTo>
                    <a:pt x="540" y="0"/>
                    <a:pt x="540" y="0"/>
                    <a:pt x="540" y="0"/>
                  </a:cubicBezTo>
                  <a:cubicBezTo>
                    <a:pt x="402" y="138"/>
                    <a:pt x="211" y="224"/>
                    <a:pt x="0" y="224"/>
                  </a:cubicBezTo>
                  <a:close/>
                </a:path>
              </a:pathLst>
            </a:custGeom>
            <a:solidFill>
              <a:schemeClr val="accent3">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5" name="Freeform 114"/>
            <p:cNvSpPr>
              <a:spLocks/>
            </p:cNvSpPr>
            <p:nvPr/>
          </p:nvSpPr>
          <p:spPr bwMode="auto">
            <a:xfrm>
              <a:off x="7370763" y="3429000"/>
              <a:ext cx="4870450" cy="3429000"/>
            </a:xfrm>
            <a:custGeom>
              <a:avLst/>
              <a:gdLst>
                <a:gd name="T0" fmla="*/ 2104 w 2104"/>
                <a:gd name="T1" fmla="*/ 0 h 1485"/>
                <a:gd name="T2" fmla="*/ 222 w 2104"/>
                <a:gd name="T3" fmla="*/ 0 h 1485"/>
                <a:gd name="T4" fmla="*/ 0 w 2104"/>
                <a:gd name="T5" fmla="*/ 538 h 1485"/>
                <a:gd name="T6" fmla="*/ 949 w 2104"/>
                <a:gd name="T7" fmla="*/ 1485 h 1485"/>
                <a:gd name="T8" fmla="*/ 2104 w 2104"/>
                <a:gd name="T9" fmla="*/ 1485 h 1485"/>
                <a:gd name="T10" fmla="*/ 2104 w 2104"/>
                <a:gd name="T11" fmla="*/ 0 h 1485"/>
              </a:gdLst>
              <a:ahLst/>
              <a:cxnLst>
                <a:cxn ang="0">
                  <a:pos x="T0" y="T1"/>
                </a:cxn>
                <a:cxn ang="0">
                  <a:pos x="T2" y="T3"/>
                </a:cxn>
                <a:cxn ang="0">
                  <a:pos x="T4" y="T5"/>
                </a:cxn>
                <a:cxn ang="0">
                  <a:pos x="T6" y="T7"/>
                </a:cxn>
                <a:cxn ang="0">
                  <a:pos x="T8" y="T9"/>
                </a:cxn>
                <a:cxn ang="0">
                  <a:pos x="T10" y="T11"/>
                </a:cxn>
              </a:cxnLst>
              <a:rect l="0" t="0" r="r" b="b"/>
              <a:pathLst>
                <a:path w="2104" h="1485">
                  <a:moveTo>
                    <a:pt x="2104" y="0"/>
                  </a:moveTo>
                  <a:cubicBezTo>
                    <a:pt x="222" y="0"/>
                    <a:pt x="222" y="0"/>
                    <a:pt x="222" y="0"/>
                  </a:cubicBezTo>
                  <a:cubicBezTo>
                    <a:pt x="222" y="210"/>
                    <a:pt x="137" y="400"/>
                    <a:pt x="0" y="538"/>
                  </a:cubicBezTo>
                  <a:cubicBezTo>
                    <a:pt x="949" y="1485"/>
                    <a:pt x="949" y="1485"/>
                    <a:pt x="949" y="1485"/>
                  </a:cubicBezTo>
                  <a:cubicBezTo>
                    <a:pt x="2104" y="1485"/>
                    <a:pt x="2104" y="1485"/>
                    <a:pt x="2104" y="1485"/>
                  </a:cubicBezTo>
                  <a:lnTo>
                    <a:pt x="2104" y="0"/>
                  </a:lnTo>
                  <a:close/>
                </a:path>
              </a:pathLst>
            </a:custGeom>
            <a:solidFill>
              <a:schemeClr val="accent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6" name="Rectangle 115"/>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7" name="Rectangle 116"/>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8" name="Rectangle 117"/>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nvGrpSpPr>
            <p:cNvPr id="119" name="Group 118"/>
            <p:cNvGrpSpPr/>
            <p:nvPr/>
          </p:nvGrpSpPr>
          <p:grpSpPr>
            <a:xfrm>
              <a:off x="8024083" y="4469696"/>
              <a:ext cx="515812" cy="656176"/>
              <a:chOff x="18924588" y="1846263"/>
              <a:chExt cx="1435100" cy="1825625"/>
            </a:xfrm>
            <a:solidFill>
              <a:schemeClr val="accent2"/>
            </a:solidFill>
          </p:grpSpPr>
          <p:sp>
            <p:nvSpPr>
              <p:cNvPr id="191" name="Freeform 11"/>
              <p:cNvSpPr>
                <a:spLocks noEditPoints="1"/>
              </p:cNvSpPr>
              <p:nvPr/>
            </p:nvSpPr>
            <p:spPr bwMode="auto">
              <a:xfrm>
                <a:off x="19142076" y="2276475"/>
                <a:ext cx="1000125" cy="909638"/>
              </a:xfrm>
              <a:custGeom>
                <a:avLst/>
                <a:gdLst>
                  <a:gd name="T0" fmla="*/ 168 w 336"/>
                  <a:gd name="T1" fmla="*/ 0 h 305"/>
                  <a:gd name="T2" fmla="*/ 0 w 336"/>
                  <a:gd name="T3" fmla="*/ 168 h 305"/>
                  <a:gd name="T4" fmla="*/ 71 w 336"/>
                  <a:gd name="T5" fmla="*/ 305 h 305"/>
                  <a:gd name="T6" fmla="*/ 265 w 336"/>
                  <a:gd name="T7" fmla="*/ 305 h 305"/>
                  <a:gd name="T8" fmla="*/ 336 w 336"/>
                  <a:gd name="T9" fmla="*/ 168 h 305"/>
                  <a:gd name="T10" fmla="*/ 168 w 336"/>
                  <a:gd name="T11" fmla="*/ 0 h 305"/>
                  <a:gd name="T12" fmla="*/ 168 w 336"/>
                  <a:gd name="T13" fmla="*/ 277 h 305"/>
                  <a:gd name="T14" fmla="*/ 150 w 336"/>
                  <a:gd name="T15" fmla="*/ 211 h 305"/>
                  <a:gd name="T16" fmla="*/ 168 w 336"/>
                  <a:gd name="T17" fmla="*/ 146 h 305"/>
                  <a:gd name="T18" fmla="*/ 186 w 336"/>
                  <a:gd name="T19" fmla="*/ 211 h 305"/>
                  <a:gd name="T20" fmla="*/ 168 w 336"/>
                  <a:gd name="T21" fmla="*/ 2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5">
                    <a:moveTo>
                      <a:pt x="168" y="0"/>
                    </a:moveTo>
                    <a:cubicBezTo>
                      <a:pt x="75" y="0"/>
                      <a:pt x="0" y="75"/>
                      <a:pt x="0" y="168"/>
                    </a:cubicBezTo>
                    <a:cubicBezTo>
                      <a:pt x="0" y="225"/>
                      <a:pt x="28" y="274"/>
                      <a:pt x="71" y="305"/>
                    </a:cubicBezTo>
                    <a:cubicBezTo>
                      <a:pt x="265" y="305"/>
                      <a:pt x="265" y="305"/>
                      <a:pt x="265" y="305"/>
                    </a:cubicBezTo>
                    <a:cubicBezTo>
                      <a:pt x="308" y="274"/>
                      <a:pt x="336" y="225"/>
                      <a:pt x="336" y="168"/>
                    </a:cubicBezTo>
                    <a:cubicBezTo>
                      <a:pt x="336" y="75"/>
                      <a:pt x="261" y="0"/>
                      <a:pt x="168" y="0"/>
                    </a:cubicBezTo>
                    <a:close/>
                    <a:moveTo>
                      <a:pt x="168" y="277"/>
                    </a:moveTo>
                    <a:cubicBezTo>
                      <a:pt x="158" y="277"/>
                      <a:pt x="150" y="247"/>
                      <a:pt x="150" y="211"/>
                    </a:cubicBezTo>
                    <a:cubicBezTo>
                      <a:pt x="150" y="175"/>
                      <a:pt x="158" y="146"/>
                      <a:pt x="168" y="146"/>
                    </a:cubicBezTo>
                    <a:cubicBezTo>
                      <a:pt x="178" y="146"/>
                      <a:pt x="186" y="175"/>
                      <a:pt x="186" y="211"/>
                    </a:cubicBezTo>
                    <a:cubicBezTo>
                      <a:pt x="186" y="247"/>
                      <a:pt x="178" y="277"/>
                      <a:pt x="1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2" name="Freeform 12"/>
              <p:cNvSpPr>
                <a:spLocks noEditPoints="1"/>
              </p:cNvSpPr>
              <p:nvPr/>
            </p:nvSpPr>
            <p:spPr bwMode="auto">
              <a:xfrm>
                <a:off x="19356388" y="3244850"/>
                <a:ext cx="571500" cy="427038"/>
              </a:xfrm>
              <a:custGeom>
                <a:avLst/>
                <a:gdLst>
                  <a:gd name="T0" fmla="*/ 0 w 192"/>
                  <a:gd name="T1" fmla="*/ 118 h 143"/>
                  <a:gd name="T2" fmla="*/ 45 w 192"/>
                  <a:gd name="T3" fmla="*/ 118 h 143"/>
                  <a:gd name="T4" fmla="*/ 96 w 192"/>
                  <a:gd name="T5" fmla="*/ 143 h 143"/>
                  <a:gd name="T6" fmla="*/ 147 w 192"/>
                  <a:gd name="T7" fmla="*/ 118 h 143"/>
                  <a:gd name="T8" fmla="*/ 192 w 192"/>
                  <a:gd name="T9" fmla="*/ 118 h 143"/>
                  <a:gd name="T10" fmla="*/ 192 w 192"/>
                  <a:gd name="T11" fmla="*/ 0 h 143"/>
                  <a:gd name="T12" fmla="*/ 0 w 192"/>
                  <a:gd name="T13" fmla="*/ 0 h 143"/>
                  <a:gd name="T14" fmla="*/ 0 w 192"/>
                  <a:gd name="T15" fmla="*/ 118 h 143"/>
                  <a:gd name="T16" fmla="*/ 21 w 192"/>
                  <a:gd name="T17" fmla="*/ 25 h 143"/>
                  <a:gd name="T18" fmla="*/ 171 w 192"/>
                  <a:gd name="T19" fmla="*/ 25 h 143"/>
                  <a:gd name="T20" fmla="*/ 171 w 192"/>
                  <a:gd name="T21" fmla="*/ 46 h 143"/>
                  <a:gd name="T22" fmla="*/ 21 w 192"/>
                  <a:gd name="T23" fmla="*/ 46 h 143"/>
                  <a:gd name="T24" fmla="*/ 21 w 192"/>
                  <a:gd name="T25" fmla="*/ 25 h 143"/>
                  <a:gd name="T26" fmla="*/ 21 w 192"/>
                  <a:gd name="T27" fmla="*/ 67 h 143"/>
                  <a:gd name="T28" fmla="*/ 171 w 192"/>
                  <a:gd name="T29" fmla="*/ 67 h 143"/>
                  <a:gd name="T30" fmla="*/ 171 w 192"/>
                  <a:gd name="T31" fmla="*/ 89 h 143"/>
                  <a:gd name="T32" fmla="*/ 21 w 192"/>
                  <a:gd name="T33" fmla="*/ 89 h 143"/>
                  <a:gd name="T34" fmla="*/ 21 w 192"/>
                  <a:gd name="T35"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43">
                    <a:moveTo>
                      <a:pt x="0" y="118"/>
                    </a:moveTo>
                    <a:cubicBezTo>
                      <a:pt x="45" y="118"/>
                      <a:pt x="45" y="118"/>
                      <a:pt x="45" y="118"/>
                    </a:cubicBezTo>
                    <a:cubicBezTo>
                      <a:pt x="51" y="133"/>
                      <a:pt x="71" y="143"/>
                      <a:pt x="96" y="143"/>
                    </a:cubicBezTo>
                    <a:cubicBezTo>
                      <a:pt x="121" y="143"/>
                      <a:pt x="141" y="133"/>
                      <a:pt x="147" y="118"/>
                    </a:cubicBezTo>
                    <a:cubicBezTo>
                      <a:pt x="192" y="118"/>
                      <a:pt x="192" y="118"/>
                      <a:pt x="192" y="118"/>
                    </a:cubicBezTo>
                    <a:cubicBezTo>
                      <a:pt x="192" y="0"/>
                      <a:pt x="192" y="0"/>
                      <a:pt x="192" y="0"/>
                    </a:cubicBezTo>
                    <a:cubicBezTo>
                      <a:pt x="0" y="0"/>
                      <a:pt x="0" y="0"/>
                      <a:pt x="0" y="0"/>
                    </a:cubicBezTo>
                    <a:lnTo>
                      <a:pt x="0" y="118"/>
                    </a:lnTo>
                    <a:close/>
                    <a:moveTo>
                      <a:pt x="21" y="25"/>
                    </a:moveTo>
                    <a:cubicBezTo>
                      <a:pt x="171" y="25"/>
                      <a:pt x="171" y="25"/>
                      <a:pt x="171" y="25"/>
                    </a:cubicBezTo>
                    <a:cubicBezTo>
                      <a:pt x="171" y="46"/>
                      <a:pt x="171" y="46"/>
                      <a:pt x="171" y="46"/>
                    </a:cubicBezTo>
                    <a:cubicBezTo>
                      <a:pt x="21" y="46"/>
                      <a:pt x="21" y="46"/>
                      <a:pt x="21" y="46"/>
                    </a:cubicBezTo>
                    <a:lnTo>
                      <a:pt x="21" y="25"/>
                    </a:lnTo>
                    <a:close/>
                    <a:moveTo>
                      <a:pt x="21" y="67"/>
                    </a:moveTo>
                    <a:cubicBezTo>
                      <a:pt x="171" y="67"/>
                      <a:pt x="171" y="67"/>
                      <a:pt x="171" y="67"/>
                    </a:cubicBezTo>
                    <a:cubicBezTo>
                      <a:pt x="171" y="89"/>
                      <a:pt x="171" y="89"/>
                      <a:pt x="171" y="89"/>
                    </a:cubicBezTo>
                    <a:cubicBezTo>
                      <a:pt x="21" y="89"/>
                      <a:pt x="21" y="89"/>
                      <a:pt x="21" y="89"/>
                    </a:cubicBez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3" name="Freeform 13"/>
              <p:cNvSpPr>
                <a:spLocks noEditPoints="1"/>
              </p:cNvSpPr>
              <p:nvPr/>
            </p:nvSpPr>
            <p:spPr bwMode="auto">
              <a:xfrm>
                <a:off x="18924588" y="1846263"/>
                <a:ext cx="1435100" cy="560388"/>
              </a:xfrm>
              <a:custGeom>
                <a:avLst/>
                <a:gdLst>
                  <a:gd name="T0" fmla="*/ 413 w 904"/>
                  <a:gd name="T1" fmla="*/ 0 h 353"/>
                  <a:gd name="T2" fmla="*/ 492 w 904"/>
                  <a:gd name="T3" fmla="*/ 0 h 353"/>
                  <a:gd name="T4" fmla="*/ 492 w 904"/>
                  <a:gd name="T5" fmla="*/ 188 h 353"/>
                  <a:gd name="T6" fmla="*/ 413 w 904"/>
                  <a:gd name="T7" fmla="*/ 188 h 353"/>
                  <a:gd name="T8" fmla="*/ 413 w 904"/>
                  <a:gd name="T9" fmla="*/ 0 h 353"/>
                  <a:gd name="T10" fmla="*/ 0 w 904"/>
                  <a:gd name="T11" fmla="*/ 220 h 353"/>
                  <a:gd name="T12" fmla="*/ 57 w 904"/>
                  <a:gd name="T13" fmla="*/ 164 h 353"/>
                  <a:gd name="T14" fmla="*/ 190 w 904"/>
                  <a:gd name="T15" fmla="*/ 295 h 353"/>
                  <a:gd name="T16" fmla="*/ 134 w 904"/>
                  <a:gd name="T17" fmla="*/ 353 h 353"/>
                  <a:gd name="T18" fmla="*/ 0 w 904"/>
                  <a:gd name="T19" fmla="*/ 220 h 353"/>
                  <a:gd name="T20" fmla="*/ 715 w 904"/>
                  <a:gd name="T21" fmla="*/ 295 h 353"/>
                  <a:gd name="T22" fmla="*/ 848 w 904"/>
                  <a:gd name="T23" fmla="*/ 164 h 353"/>
                  <a:gd name="T24" fmla="*/ 904 w 904"/>
                  <a:gd name="T25" fmla="*/ 220 h 353"/>
                  <a:gd name="T26" fmla="*/ 773 w 904"/>
                  <a:gd name="T27" fmla="*/ 353 h 353"/>
                  <a:gd name="T28" fmla="*/ 715 w 904"/>
                  <a:gd name="T29" fmla="*/ 29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353">
                    <a:moveTo>
                      <a:pt x="413" y="0"/>
                    </a:moveTo>
                    <a:lnTo>
                      <a:pt x="492" y="0"/>
                    </a:lnTo>
                    <a:lnTo>
                      <a:pt x="492" y="188"/>
                    </a:lnTo>
                    <a:lnTo>
                      <a:pt x="413" y="188"/>
                    </a:lnTo>
                    <a:lnTo>
                      <a:pt x="413" y="0"/>
                    </a:lnTo>
                    <a:close/>
                    <a:moveTo>
                      <a:pt x="0" y="220"/>
                    </a:moveTo>
                    <a:lnTo>
                      <a:pt x="57" y="164"/>
                    </a:lnTo>
                    <a:lnTo>
                      <a:pt x="190" y="295"/>
                    </a:lnTo>
                    <a:lnTo>
                      <a:pt x="134" y="353"/>
                    </a:lnTo>
                    <a:lnTo>
                      <a:pt x="0" y="220"/>
                    </a:lnTo>
                    <a:close/>
                    <a:moveTo>
                      <a:pt x="715" y="295"/>
                    </a:moveTo>
                    <a:lnTo>
                      <a:pt x="848" y="164"/>
                    </a:lnTo>
                    <a:lnTo>
                      <a:pt x="904" y="220"/>
                    </a:lnTo>
                    <a:lnTo>
                      <a:pt x="773" y="353"/>
                    </a:lnTo>
                    <a:lnTo>
                      <a:pt x="715"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0" name="Group 119"/>
            <p:cNvGrpSpPr/>
            <p:nvPr/>
          </p:nvGrpSpPr>
          <p:grpSpPr>
            <a:xfrm>
              <a:off x="5122194" y="5250703"/>
              <a:ext cx="601400" cy="602540"/>
              <a:chOff x="8885238" y="1852612"/>
              <a:chExt cx="1673225" cy="1676399"/>
            </a:xfrm>
            <a:solidFill>
              <a:schemeClr val="accent6">
                <a:lumMod val="75000"/>
              </a:schemeClr>
            </a:solidFill>
          </p:grpSpPr>
          <p:sp>
            <p:nvSpPr>
              <p:cNvPr id="188" name="Freeform 20"/>
              <p:cNvSpPr>
                <a:spLocks/>
              </p:cNvSpPr>
              <p:nvPr/>
            </p:nvSpPr>
            <p:spPr bwMode="auto">
              <a:xfrm>
                <a:off x="9605963" y="2354263"/>
                <a:ext cx="74613" cy="201613"/>
              </a:xfrm>
              <a:custGeom>
                <a:avLst/>
                <a:gdLst>
                  <a:gd name="T0" fmla="*/ 7 w 25"/>
                  <a:gd name="T1" fmla="*/ 14 h 68"/>
                  <a:gd name="T2" fmla="*/ 0 w 25"/>
                  <a:gd name="T3" fmla="*/ 34 h 68"/>
                  <a:gd name="T4" fmla="*/ 6 w 25"/>
                  <a:gd name="T5" fmla="*/ 54 h 68"/>
                  <a:gd name="T6" fmla="*/ 25 w 25"/>
                  <a:gd name="T7" fmla="*/ 68 h 68"/>
                  <a:gd name="T8" fmla="*/ 25 w 25"/>
                  <a:gd name="T9" fmla="*/ 0 h 68"/>
                  <a:gd name="T10" fmla="*/ 7 w 25"/>
                  <a:gd name="T11" fmla="*/ 14 h 68"/>
                </a:gdLst>
                <a:ahLst/>
                <a:cxnLst>
                  <a:cxn ang="0">
                    <a:pos x="T0" y="T1"/>
                  </a:cxn>
                  <a:cxn ang="0">
                    <a:pos x="T2" y="T3"/>
                  </a:cxn>
                  <a:cxn ang="0">
                    <a:pos x="T4" y="T5"/>
                  </a:cxn>
                  <a:cxn ang="0">
                    <a:pos x="T6" y="T7"/>
                  </a:cxn>
                  <a:cxn ang="0">
                    <a:pos x="T8" y="T9"/>
                  </a:cxn>
                  <a:cxn ang="0">
                    <a:pos x="T10" y="T11"/>
                  </a:cxn>
                </a:cxnLst>
                <a:rect l="0" t="0" r="r" b="b"/>
                <a:pathLst>
                  <a:path w="25" h="68">
                    <a:moveTo>
                      <a:pt x="7" y="14"/>
                    </a:moveTo>
                    <a:cubicBezTo>
                      <a:pt x="2" y="20"/>
                      <a:pt x="0" y="27"/>
                      <a:pt x="0" y="34"/>
                    </a:cubicBezTo>
                    <a:cubicBezTo>
                      <a:pt x="0" y="41"/>
                      <a:pt x="2" y="48"/>
                      <a:pt x="6" y="54"/>
                    </a:cubicBezTo>
                    <a:cubicBezTo>
                      <a:pt x="10" y="60"/>
                      <a:pt x="16" y="64"/>
                      <a:pt x="25" y="68"/>
                    </a:cubicBezTo>
                    <a:cubicBezTo>
                      <a:pt x="25" y="0"/>
                      <a:pt x="25" y="0"/>
                      <a:pt x="25" y="0"/>
                    </a:cubicBezTo>
                    <a:cubicBezTo>
                      <a:pt x="17" y="3"/>
                      <a:pt x="11" y="7"/>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9" name="Freeform 21"/>
              <p:cNvSpPr>
                <a:spLocks noEditPoints="1"/>
              </p:cNvSpPr>
              <p:nvPr/>
            </p:nvSpPr>
            <p:spPr bwMode="auto">
              <a:xfrm>
                <a:off x="8885238" y="1852612"/>
                <a:ext cx="1673225" cy="1676399"/>
              </a:xfrm>
              <a:custGeom>
                <a:avLst/>
                <a:gdLst>
                  <a:gd name="T0" fmla="*/ 355 w 562"/>
                  <a:gd name="T1" fmla="*/ 390 h 562"/>
                  <a:gd name="T2" fmla="*/ 295 w 562"/>
                  <a:gd name="T3" fmla="*/ 419 h 562"/>
                  <a:gd name="T4" fmla="*/ 295 w 562"/>
                  <a:gd name="T5" fmla="*/ 456 h 562"/>
                  <a:gd name="T6" fmla="*/ 267 w 562"/>
                  <a:gd name="T7" fmla="*/ 456 h 562"/>
                  <a:gd name="T8" fmla="*/ 267 w 562"/>
                  <a:gd name="T9" fmla="*/ 420 h 562"/>
                  <a:gd name="T10" fmla="*/ 212 w 562"/>
                  <a:gd name="T11" fmla="*/ 395 h 562"/>
                  <a:gd name="T12" fmla="*/ 185 w 562"/>
                  <a:gd name="T13" fmla="*/ 335 h 562"/>
                  <a:gd name="T14" fmla="*/ 236 w 562"/>
                  <a:gd name="T15" fmla="*/ 330 h 562"/>
                  <a:gd name="T16" fmla="*/ 248 w 562"/>
                  <a:gd name="T17" fmla="*/ 357 h 562"/>
                  <a:gd name="T18" fmla="*/ 267 w 562"/>
                  <a:gd name="T19" fmla="*/ 373 h 562"/>
                  <a:gd name="T20" fmla="*/ 267 w 562"/>
                  <a:gd name="T21" fmla="*/ 292 h 562"/>
                  <a:gd name="T22" fmla="*/ 211 w 562"/>
                  <a:gd name="T23" fmla="*/ 259 h 562"/>
                  <a:gd name="T24" fmla="*/ 193 w 562"/>
                  <a:gd name="T25" fmla="*/ 205 h 562"/>
                  <a:gd name="T26" fmla="*/ 213 w 562"/>
                  <a:gd name="T27" fmla="*/ 151 h 562"/>
                  <a:gd name="T28" fmla="*/ 267 w 562"/>
                  <a:gd name="T29" fmla="*/ 126 h 562"/>
                  <a:gd name="T30" fmla="*/ 267 w 562"/>
                  <a:gd name="T31" fmla="*/ 107 h 562"/>
                  <a:gd name="T32" fmla="*/ 295 w 562"/>
                  <a:gd name="T33" fmla="*/ 107 h 562"/>
                  <a:gd name="T34" fmla="*/ 295 w 562"/>
                  <a:gd name="T35" fmla="*/ 126 h 562"/>
                  <a:gd name="T36" fmla="*/ 345 w 562"/>
                  <a:gd name="T37" fmla="*/ 147 h 562"/>
                  <a:gd name="T38" fmla="*/ 368 w 562"/>
                  <a:gd name="T39" fmla="*/ 194 h 562"/>
                  <a:gd name="T40" fmla="*/ 319 w 562"/>
                  <a:gd name="T41" fmla="*/ 200 h 562"/>
                  <a:gd name="T42" fmla="*/ 295 w 562"/>
                  <a:gd name="T43" fmla="*/ 169 h 562"/>
                  <a:gd name="T44" fmla="*/ 295 w 562"/>
                  <a:gd name="T45" fmla="*/ 245 h 562"/>
                  <a:gd name="T46" fmla="*/ 359 w 562"/>
                  <a:gd name="T47" fmla="*/ 278 h 562"/>
                  <a:gd name="T48" fmla="*/ 376 w 562"/>
                  <a:gd name="T49" fmla="*/ 330 h 562"/>
                  <a:gd name="T50" fmla="*/ 355 w 562"/>
                  <a:gd name="T51" fmla="*/ 390 h 562"/>
                  <a:gd name="T52" fmla="*/ 281 w 562"/>
                  <a:gd name="T53" fmla="*/ 0 h 562"/>
                  <a:gd name="T54" fmla="*/ 0 w 562"/>
                  <a:gd name="T55" fmla="*/ 281 h 562"/>
                  <a:gd name="T56" fmla="*/ 281 w 562"/>
                  <a:gd name="T57" fmla="*/ 562 h 562"/>
                  <a:gd name="T58" fmla="*/ 562 w 562"/>
                  <a:gd name="T59" fmla="*/ 281 h 562"/>
                  <a:gd name="T60" fmla="*/ 281 w 562"/>
                  <a:gd name="T61"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62">
                    <a:moveTo>
                      <a:pt x="355" y="390"/>
                    </a:moveTo>
                    <a:cubicBezTo>
                      <a:pt x="340" y="406"/>
                      <a:pt x="321" y="416"/>
                      <a:pt x="295" y="419"/>
                    </a:cubicBezTo>
                    <a:cubicBezTo>
                      <a:pt x="295" y="456"/>
                      <a:pt x="295" y="456"/>
                      <a:pt x="295" y="456"/>
                    </a:cubicBezTo>
                    <a:cubicBezTo>
                      <a:pt x="267" y="456"/>
                      <a:pt x="267" y="456"/>
                      <a:pt x="267" y="456"/>
                    </a:cubicBezTo>
                    <a:cubicBezTo>
                      <a:pt x="267" y="420"/>
                      <a:pt x="267" y="420"/>
                      <a:pt x="267" y="420"/>
                    </a:cubicBezTo>
                    <a:cubicBezTo>
                      <a:pt x="244" y="417"/>
                      <a:pt x="226" y="409"/>
                      <a:pt x="212" y="395"/>
                    </a:cubicBezTo>
                    <a:cubicBezTo>
                      <a:pt x="198" y="381"/>
                      <a:pt x="189" y="361"/>
                      <a:pt x="185" y="335"/>
                    </a:cubicBezTo>
                    <a:cubicBezTo>
                      <a:pt x="236" y="330"/>
                      <a:pt x="236" y="330"/>
                      <a:pt x="236" y="330"/>
                    </a:cubicBezTo>
                    <a:cubicBezTo>
                      <a:pt x="238" y="340"/>
                      <a:pt x="242" y="349"/>
                      <a:pt x="248" y="357"/>
                    </a:cubicBezTo>
                    <a:cubicBezTo>
                      <a:pt x="254" y="365"/>
                      <a:pt x="260" y="370"/>
                      <a:pt x="267" y="373"/>
                    </a:cubicBezTo>
                    <a:cubicBezTo>
                      <a:pt x="267" y="292"/>
                      <a:pt x="267" y="292"/>
                      <a:pt x="267" y="292"/>
                    </a:cubicBezTo>
                    <a:cubicBezTo>
                      <a:pt x="242" y="284"/>
                      <a:pt x="223" y="273"/>
                      <a:pt x="211" y="259"/>
                    </a:cubicBezTo>
                    <a:cubicBezTo>
                      <a:pt x="199" y="244"/>
                      <a:pt x="193" y="226"/>
                      <a:pt x="193" y="205"/>
                    </a:cubicBezTo>
                    <a:cubicBezTo>
                      <a:pt x="193" y="183"/>
                      <a:pt x="200" y="166"/>
                      <a:pt x="213" y="151"/>
                    </a:cubicBezTo>
                    <a:cubicBezTo>
                      <a:pt x="227" y="136"/>
                      <a:pt x="245" y="128"/>
                      <a:pt x="267" y="126"/>
                    </a:cubicBezTo>
                    <a:cubicBezTo>
                      <a:pt x="267" y="107"/>
                      <a:pt x="267" y="107"/>
                      <a:pt x="267" y="107"/>
                    </a:cubicBezTo>
                    <a:cubicBezTo>
                      <a:pt x="295" y="107"/>
                      <a:pt x="295" y="107"/>
                      <a:pt x="295" y="107"/>
                    </a:cubicBezTo>
                    <a:cubicBezTo>
                      <a:pt x="295" y="126"/>
                      <a:pt x="295" y="126"/>
                      <a:pt x="295" y="126"/>
                    </a:cubicBezTo>
                    <a:cubicBezTo>
                      <a:pt x="316" y="128"/>
                      <a:pt x="332" y="135"/>
                      <a:pt x="345" y="147"/>
                    </a:cubicBezTo>
                    <a:cubicBezTo>
                      <a:pt x="357" y="159"/>
                      <a:pt x="365" y="174"/>
                      <a:pt x="368" y="194"/>
                    </a:cubicBezTo>
                    <a:cubicBezTo>
                      <a:pt x="319" y="200"/>
                      <a:pt x="319" y="200"/>
                      <a:pt x="319" y="200"/>
                    </a:cubicBezTo>
                    <a:cubicBezTo>
                      <a:pt x="316" y="185"/>
                      <a:pt x="308" y="174"/>
                      <a:pt x="295" y="169"/>
                    </a:cubicBezTo>
                    <a:cubicBezTo>
                      <a:pt x="295" y="245"/>
                      <a:pt x="295" y="245"/>
                      <a:pt x="295" y="245"/>
                    </a:cubicBezTo>
                    <a:cubicBezTo>
                      <a:pt x="326" y="254"/>
                      <a:pt x="348" y="265"/>
                      <a:pt x="359" y="278"/>
                    </a:cubicBezTo>
                    <a:cubicBezTo>
                      <a:pt x="370" y="292"/>
                      <a:pt x="376" y="309"/>
                      <a:pt x="376" y="330"/>
                    </a:cubicBezTo>
                    <a:cubicBezTo>
                      <a:pt x="376" y="353"/>
                      <a:pt x="369" y="373"/>
                      <a:pt x="355" y="390"/>
                    </a:cubicBezTo>
                    <a:close/>
                    <a:moveTo>
                      <a:pt x="281" y="0"/>
                    </a:moveTo>
                    <a:cubicBezTo>
                      <a:pt x="126" y="0"/>
                      <a:pt x="0" y="126"/>
                      <a:pt x="0" y="281"/>
                    </a:cubicBezTo>
                    <a:cubicBezTo>
                      <a:pt x="0" y="436"/>
                      <a:pt x="126" y="562"/>
                      <a:pt x="281" y="562"/>
                    </a:cubicBezTo>
                    <a:cubicBezTo>
                      <a:pt x="436" y="562"/>
                      <a:pt x="562" y="436"/>
                      <a:pt x="562" y="281"/>
                    </a:cubicBezTo>
                    <a:cubicBezTo>
                      <a:pt x="562" y="126"/>
                      <a:pt x="436"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0" name="Freeform 22"/>
              <p:cNvSpPr>
                <a:spLocks/>
              </p:cNvSpPr>
              <p:nvPr/>
            </p:nvSpPr>
            <p:spPr bwMode="auto">
              <a:xfrm>
                <a:off x="9763126" y="2747963"/>
                <a:ext cx="98425" cy="225425"/>
              </a:xfrm>
              <a:custGeom>
                <a:avLst/>
                <a:gdLst>
                  <a:gd name="T0" fmla="*/ 0 w 33"/>
                  <a:gd name="T1" fmla="*/ 0 h 76"/>
                  <a:gd name="T2" fmla="*/ 0 w 33"/>
                  <a:gd name="T3" fmla="*/ 76 h 76"/>
                  <a:gd name="T4" fmla="*/ 24 w 33"/>
                  <a:gd name="T5" fmla="*/ 63 h 76"/>
                  <a:gd name="T6" fmla="*/ 33 w 33"/>
                  <a:gd name="T7" fmla="*/ 37 h 76"/>
                  <a:gd name="T8" fmla="*/ 26 w 33"/>
                  <a:gd name="T9" fmla="*/ 14 h 76"/>
                  <a:gd name="T10" fmla="*/ 0 w 33"/>
                  <a:gd name="T11" fmla="*/ 0 h 76"/>
                </a:gdLst>
                <a:ahLst/>
                <a:cxnLst>
                  <a:cxn ang="0">
                    <a:pos x="T0" y="T1"/>
                  </a:cxn>
                  <a:cxn ang="0">
                    <a:pos x="T2" y="T3"/>
                  </a:cxn>
                  <a:cxn ang="0">
                    <a:pos x="T4" y="T5"/>
                  </a:cxn>
                  <a:cxn ang="0">
                    <a:pos x="T6" y="T7"/>
                  </a:cxn>
                  <a:cxn ang="0">
                    <a:pos x="T8" y="T9"/>
                  </a:cxn>
                  <a:cxn ang="0">
                    <a:pos x="T10" y="T11"/>
                  </a:cxn>
                </a:cxnLst>
                <a:rect l="0" t="0" r="r" b="b"/>
                <a:pathLst>
                  <a:path w="33" h="76">
                    <a:moveTo>
                      <a:pt x="0" y="0"/>
                    </a:moveTo>
                    <a:cubicBezTo>
                      <a:pt x="0" y="76"/>
                      <a:pt x="0" y="76"/>
                      <a:pt x="0" y="76"/>
                    </a:cubicBezTo>
                    <a:cubicBezTo>
                      <a:pt x="10" y="74"/>
                      <a:pt x="18" y="70"/>
                      <a:pt x="24" y="63"/>
                    </a:cubicBezTo>
                    <a:cubicBezTo>
                      <a:pt x="30" y="55"/>
                      <a:pt x="33" y="47"/>
                      <a:pt x="33" y="37"/>
                    </a:cubicBezTo>
                    <a:cubicBezTo>
                      <a:pt x="33" y="28"/>
                      <a:pt x="31" y="21"/>
                      <a:pt x="26" y="14"/>
                    </a:cubicBezTo>
                    <a:cubicBezTo>
                      <a:pt x="20" y="8"/>
                      <a:pt x="12"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1" name="Group 120"/>
            <p:cNvGrpSpPr/>
            <p:nvPr/>
          </p:nvGrpSpPr>
          <p:grpSpPr>
            <a:xfrm>
              <a:off x="5255474" y="1007957"/>
              <a:ext cx="452363" cy="578870"/>
              <a:chOff x="811698" y="1691843"/>
              <a:chExt cx="1295400" cy="1657666"/>
            </a:xfrm>
            <a:solidFill>
              <a:schemeClr val="tx1"/>
            </a:solidFill>
          </p:grpSpPr>
          <p:sp>
            <p:nvSpPr>
              <p:cNvPr id="186" name="Freeform 26"/>
              <p:cNvSpPr>
                <a:spLocks/>
              </p:cNvSpPr>
              <p:nvPr/>
            </p:nvSpPr>
            <p:spPr bwMode="auto">
              <a:xfrm>
                <a:off x="995471" y="1691843"/>
                <a:ext cx="863599"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7" name="Freeform 27"/>
              <p:cNvSpPr>
                <a:spLocks/>
              </p:cNvSpPr>
              <p:nvPr/>
            </p:nvSpPr>
            <p:spPr bwMode="auto">
              <a:xfrm>
                <a:off x="811698" y="2592272"/>
                <a:ext cx="1295400" cy="757237"/>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sp>
          <p:nvSpPr>
            <p:cNvPr id="122" name="TextBox 121"/>
            <p:cNvSpPr txBox="1"/>
            <p:nvPr/>
          </p:nvSpPr>
          <p:spPr>
            <a:xfrm>
              <a:off x="3611074" y="2116241"/>
              <a:ext cx="663553" cy="578366"/>
            </a:xfrm>
            <a:prstGeom prst="rect">
              <a:avLst/>
            </a:prstGeom>
            <a:noFill/>
          </p:spPr>
          <p:txBody>
            <a:bodyPr wrap="none" rtlCol="0">
              <a:spAutoFit/>
            </a:bodyPr>
            <a:lstStyle/>
            <a:p>
              <a:pPr algn="ctr"/>
              <a:r>
                <a:rPr lang="en-IN" sz="2000" b="1" dirty="0">
                  <a:solidFill>
                    <a:schemeClr val="accent5"/>
                  </a:solidFill>
                  <a:latin typeface="Arial" panose="020B0604020202020204" pitchFamily="34" charset="0"/>
                  <a:cs typeface="Arial" panose="020B0604020202020204" pitchFamily="34" charset="0"/>
                </a:rPr>
                <a:t>08</a:t>
              </a:r>
            </a:p>
          </p:txBody>
        </p:sp>
        <p:sp>
          <p:nvSpPr>
            <p:cNvPr id="123" name="TextBox 122"/>
            <p:cNvSpPr txBox="1"/>
            <p:nvPr/>
          </p:nvSpPr>
          <p:spPr>
            <a:xfrm>
              <a:off x="940334" y="1989863"/>
              <a:ext cx="3086130" cy="83418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Implementation</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4" name="TextBox 123"/>
            <p:cNvSpPr txBox="1"/>
            <p:nvPr/>
          </p:nvSpPr>
          <p:spPr>
            <a:xfrm>
              <a:off x="826378" y="4286353"/>
              <a:ext cx="2929328"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Governance</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5" name="TextBox 124"/>
            <p:cNvSpPr txBox="1"/>
            <p:nvPr/>
          </p:nvSpPr>
          <p:spPr>
            <a:xfrm>
              <a:off x="3456846" y="3615052"/>
              <a:ext cx="663552" cy="578366"/>
            </a:xfrm>
            <a:prstGeom prst="rect">
              <a:avLst/>
            </a:prstGeom>
            <a:noFill/>
          </p:spPr>
          <p:txBody>
            <a:bodyPr wrap="none" rtlCol="0">
              <a:spAutoFit/>
            </a:bodyPr>
            <a:lstStyle/>
            <a:p>
              <a:pPr algn="ctr"/>
              <a:r>
                <a:rPr lang="en-IN" sz="2000" b="1" dirty="0">
                  <a:solidFill>
                    <a:schemeClr val="accent4"/>
                  </a:solidFill>
                  <a:latin typeface="Arial" panose="020B0604020202020204" pitchFamily="34" charset="0"/>
                  <a:cs typeface="Arial" panose="020B0604020202020204" pitchFamily="34" charset="0"/>
                </a:rPr>
                <a:t>07</a:t>
              </a:r>
            </a:p>
          </p:txBody>
        </p:sp>
        <p:sp>
          <p:nvSpPr>
            <p:cNvPr id="126" name="TextBox 125"/>
            <p:cNvSpPr txBox="1"/>
            <p:nvPr/>
          </p:nvSpPr>
          <p:spPr>
            <a:xfrm>
              <a:off x="4355050" y="5128624"/>
              <a:ext cx="663552" cy="578366"/>
            </a:xfrm>
            <a:prstGeom prst="rect">
              <a:avLst/>
            </a:prstGeom>
            <a:noFill/>
          </p:spPr>
          <p:txBody>
            <a:bodyPr wrap="none" rtlCol="0">
              <a:spAutoFit/>
            </a:bodyPr>
            <a:lstStyle/>
            <a:p>
              <a:pPr algn="ctr"/>
              <a:r>
                <a:rPr lang="en-IN" sz="2000" b="1" dirty="0">
                  <a:solidFill>
                    <a:schemeClr val="accent6"/>
                  </a:solidFill>
                  <a:latin typeface="Arial" panose="020B0604020202020204" pitchFamily="34" charset="0"/>
                  <a:cs typeface="Arial" panose="020B0604020202020204" pitchFamily="34" charset="0"/>
                </a:rPr>
                <a:t>06</a:t>
              </a:r>
            </a:p>
          </p:txBody>
        </p:sp>
        <p:sp>
          <p:nvSpPr>
            <p:cNvPr id="127" name="TextBox 126"/>
            <p:cNvSpPr txBox="1"/>
            <p:nvPr/>
          </p:nvSpPr>
          <p:spPr>
            <a:xfrm>
              <a:off x="7252872" y="5125878"/>
              <a:ext cx="663552" cy="578366"/>
            </a:xfrm>
            <a:prstGeom prst="rect">
              <a:avLst/>
            </a:prstGeom>
            <a:noFill/>
          </p:spPr>
          <p:txBody>
            <a:bodyPr wrap="none" rtlCol="0">
              <a:spAutoFit/>
            </a:bodyPr>
            <a:lstStyle/>
            <a:p>
              <a:pPr algn="ctr"/>
              <a:r>
                <a:rPr lang="en-IN" sz="2000" b="1" dirty="0">
                  <a:solidFill>
                    <a:schemeClr val="accent3"/>
                  </a:solidFill>
                  <a:latin typeface="Arial" panose="020B0604020202020204" pitchFamily="34" charset="0"/>
                  <a:cs typeface="Arial" panose="020B0604020202020204" pitchFamily="34" charset="0"/>
                </a:rPr>
                <a:t>05</a:t>
              </a:r>
            </a:p>
          </p:txBody>
        </p:sp>
        <p:sp>
          <p:nvSpPr>
            <p:cNvPr id="128" name="TextBox 127"/>
            <p:cNvSpPr txBox="1"/>
            <p:nvPr/>
          </p:nvSpPr>
          <p:spPr>
            <a:xfrm>
              <a:off x="8123624" y="3630502"/>
              <a:ext cx="663552" cy="578366"/>
            </a:xfrm>
            <a:prstGeom prst="rect">
              <a:avLst/>
            </a:prstGeom>
            <a:noFill/>
          </p:spPr>
          <p:txBody>
            <a:bodyPr wrap="none" rtlCol="0">
              <a:spAutoFit/>
            </a:bodyPr>
            <a:lstStyle/>
            <a:p>
              <a:pPr algn="ctr"/>
              <a:r>
                <a:rPr lang="en-IN" sz="2000" b="1" dirty="0">
                  <a:solidFill>
                    <a:schemeClr val="accent2"/>
                  </a:solidFill>
                  <a:latin typeface="Arial" panose="020B0604020202020204" pitchFamily="34" charset="0"/>
                  <a:cs typeface="Arial" panose="020B0604020202020204" pitchFamily="34" charset="0"/>
                </a:rPr>
                <a:t>04</a:t>
              </a:r>
            </a:p>
          </p:txBody>
        </p:sp>
        <p:sp>
          <p:nvSpPr>
            <p:cNvPr id="129" name="TextBox 128"/>
            <p:cNvSpPr txBox="1"/>
            <p:nvPr/>
          </p:nvSpPr>
          <p:spPr>
            <a:xfrm>
              <a:off x="7871509" y="1887112"/>
              <a:ext cx="663552" cy="578366"/>
            </a:xfrm>
            <a:prstGeom prst="rect">
              <a:avLst/>
            </a:prstGeom>
            <a:noFill/>
          </p:spPr>
          <p:txBody>
            <a:bodyPr wrap="none" rtlCol="0">
              <a:spAutoFit/>
            </a:bodyPr>
            <a:lstStyle/>
            <a:p>
              <a:pPr algn="ctr"/>
              <a:r>
                <a:rPr lang="en-IN" sz="2000" b="1" dirty="0">
                  <a:solidFill>
                    <a:schemeClr val="accent1"/>
                  </a:solidFill>
                  <a:latin typeface="Arial" panose="020B0604020202020204" pitchFamily="34" charset="0"/>
                  <a:cs typeface="Arial" panose="020B0604020202020204" pitchFamily="34" charset="0"/>
                </a:rPr>
                <a:t>03</a:t>
              </a:r>
            </a:p>
          </p:txBody>
        </p:sp>
        <p:sp>
          <p:nvSpPr>
            <p:cNvPr id="130" name="TextBox 129"/>
            <p:cNvSpPr txBox="1"/>
            <p:nvPr/>
          </p:nvSpPr>
          <p:spPr>
            <a:xfrm>
              <a:off x="6756656" y="1280518"/>
              <a:ext cx="895392" cy="578366"/>
            </a:xfrm>
            <a:prstGeom prst="rect">
              <a:avLst/>
            </a:prstGeom>
            <a:noFill/>
          </p:spPr>
          <p:txBody>
            <a:bodyPr wrap="square" rtlCol="0">
              <a:spAutoFit/>
            </a:bodyPr>
            <a:lstStyle/>
            <a:p>
              <a:pPr algn="ctr"/>
              <a:r>
                <a:rPr lang="en-IN" sz="2000" b="1" dirty="0">
                  <a:solidFill>
                    <a:schemeClr val="tx2"/>
                  </a:solidFill>
                  <a:latin typeface="Arial" panose="020B0604020202020204" pitchFamily="34" charset="0"/>
                  <a:cs typeface="Arial" panose="020B0604020202020204" pitchFamily="34" charset="0"/>
                </a:rPr>
                <a:t>02</a:t>
              </a:r>
            </a:p>
          </p:txBody>
        </p:sp>
        <p:sp>
          <p:nvSpPr>
            <p:cNvPr id="131" name="TextBox 130"/>
            <p:cNvSpPr txBox="1"/>
            <p:nvPr/>
          </p:nvSpPr>
          <p:spPr>
            <a:xfrm>
              <a:off x="4413285" y="951587"/>
              <a:ext cx="895392" cy="578366"/>
            </a:xfrm>
            <a:prstGeom prst="rect">
              <a:avLst/>
            </a:prstGeom>
            <a:noFill/>
          </p:spPr>
          <p:txBody>
            <a:bodyPr wrap="square" rtlCol="0">
              <a:spAutoFit/>
            </a:bodyPr>
            <a:lstStyle/>
            <a:p>
              <a:pPr algn="ctr"/>
              <a:r>
                <a:rPr lang="en-IN" sz="2000" b="1" dirty="0">
                  <a:latin typeface="Arial" panose="020B0604020202020204" pitchFamily="34" charset="0"/>
                  <a:cs typeface="Arial" panose="020B0604020202020204" pitchFamily="34" charset="0"/>
                </a:rPr>
                <a:t>01</a:t>
              </a:r>
            </a:p>
          </p:txBody>
        </p:sp>
        <p:sp>
          <p:nvSpPr>
            <p:cNvPr id="132" name="TextBox 131"/>
            <p:cNvSpPr txBox="1"/>
            <p:nvPr/>
          </p:nvSpPr>
          <p:spPr>
            <a:xfrm>
              <a:off x="3866693" y="172618"/>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Ministry Support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3" name="TextBox 132"/>
            <p:cNvSpPr txBox="1"/>
            <p:nvPr/>
          </p:nvSpPr>
          <p:spPr>
            <a:xfrm>
              <a:off x="6278842" y="-34103"/>
              <a:ext cx="2890592" cy="1056346"/>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Situational analysis and baseline assessment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4" name="TextBox 133"/>
            <p:cNvSpPr txBox="1"/>
            <p:nvPr/>
          </p:nvSpPr>
          <p:spPr>
            <a:xfrm>
              <a:off x="3789192" y="5956869"/>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Costing</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5" name="TextBox 134"/>
            <p:cNvSpPr txBox="1"/>
            <p:nvPr/>
          </p:nvSpPr>
          <p:spPr>
            <a:xfrm>
              <a:off x="6278844" y="5943606"/>
              <a:ext cx="2410183" cy="734079"/>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 Monitoring and evaluation </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6" name="TextBox 135"/>
            <p:cNvSpPr txBox="1"/>
            <p:nvPr/>
          </p:nvSpPr>
          <p:spPr>
            <a:xfrm>
              <a:off x="8532224" y="1445945"/>
              <a:ext cx="3086131"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Stakeholder engagement</a:t>
              </a:r>
              <a:r>
                <a:rPr lang="en-US" sz="1500" b="1" dirty="0">
                  <a:solidFill>
                    <a:schemeClr val="tx1">
                      <a:lumMod val="65000"/>
                      <a:lumOff val="35000"/>
                    </a:schemeClr>
                  </a:solidFill>
                  <a:latin typeface="Arial" panose="020B0604020202020204" pitchFamily="34" charset="0"/>
                  <a:cs typeface="Arial" panose="020B0604020202020204" pitchFamily="34" charset="0"/>
                </a:rPr>
                <a:t> and priority setting</a:t>
              </a:r>
            </a:p>
          </p:txBody>
        </p:sp>
        <p:sp>
          <p:nvSpPr>
            <p:cNvPr id="137" name="TextBox 136"/>
            <p:cNvSpPr txBox="1"/>
            <p:nvPr/>
          </p:nvSpPr>
          <p:spPr>
            <a:xfrm>
              <a:off x="8733157" y="4539981"/>
              <a:ext cx="2929327" cy="64797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Drafting and validation</a:t>
              </a: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38" name="Group 137"/>
            <p:cNvGrpSpPr/>
            <p:nvPr/>
          </p:nvGrpSpPr>
          <p:grpSpPr>
            <a:xfrm>
              <a:off x="8689027" y="2441637"/>
              <a:ext cx="452363" cy="603706"/>
              <a:chOff x="4111626" y="1835150"/>
              <a:chExt cx="1295400" cy="1728788"/>
            </a:xfrm>
            <a:solidFill>
              <a:schemeClr val="accent1">
                <a:lumMod val="75000"/>
              </a:schemeClr>
            </a:solidFill>
          </p:grpSpPr>
          <p:sp>
            <p:nvSpPr>
              <p:cNvPr id="18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39" name="Group 138"/>
            <p:cNvGrpSpPr/>
            <p:nvPr/>
          </p:nvGrpSpPr>
          <p:grpSpPr>
            <a:xfrm>
              <a:off x="9169435" y="2441637"/>
              <a:ext cx="452363" cy="603706"/>
              <a:chOff x="4111626" y="1835150"/>
              <a:chExt cx="1295400" cy="1728788"/>
            </a:xfrm>
            <a:solidFill>
              <a:schemeClr val="accent1">
                <a:lumMod val="75000"/>
              </a:schemeClr>
            </a:solidFill>
          </p:grpSpPr>
          <p:sp>
            <p:nvSpPr>
              <p:cNvPr id="182"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3"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0" name="Group 139"/>
            <p:cNvGrpSpPr/>
            <p:nvPr/>
          </p:nvGrpSpPr>
          <p:grpSpPr>
            <a:xfrm>
              <a:off x="9649843" y="2435842"/>
              <a:ext cx="452363" cy="603706"/>
              <a:chOff x="4111626" y="1835150"/>
              <a:chExt cx="1295400" cy="1728788"/>
            </a:xfrm>
            <a:solidFill>
              <a:schemeClr val="accent1">
                <a:lumMod val="75000"/>
              </a:schemeClr>
            </a:solidFill>
          </p:grpSpPr>
          <p:sp>
            <p:nvSpPr>
              <p:cNvPr id="180"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1"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1" name="Group 140"/>
            <p:cNvGrpSpPr/>
            <p:nvPr/>
          </p:nvGrpSpPr>
          <p:grpSpPr>
            <a:xfrm>
              <a:off x="10130251" y="2435842"/>
              <a:ext cx="452363" cy="603706"/>
              <a:chOff x="4111626" y="1835150"/>
              <a:chExt cx="1295400" cy="1728788"/>
            </a:xfrm>
            <a:solidFill>
              <a:schemeClr val="accent1">
                <a:lumMod val="75000"/>
              </a:schemeClr>
            </a:solidFill>
          </p:grpSpPr>
          <p:sp>
            <p:nvSpPr>
              <p:cNvPr id="178"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9"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2" name="Group 141"/>
            <p:cNvGrpSpPr/>
            <p:nvPr/>
          </p:nvGrpSpPr>
          <p:grpSpPr>
            <a:xfrm>
              <a:off x="11084596" y="2431744"/>
              <a:ext cx="452363" cy="603706"/>
              <a:chOff x="4111626" y="1835150"/>
              <a:chExt cx="1295400" cy="1728788"/>
            </a:xfrm>
            <a:solidFill>
              <a:schemeClr val="accent1">
                <a:lumMod val="75000"/>
              </a:schemeClr>
            </a:solidFill>
          </p:grpSpPr>
          <p:sp>
            <p:nvSpPr>
              <p:cNvPr id="176"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7"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3" name="Group 142"/>
            <p:cNvGrpSpPr/>
            <p:nvPr/>
          </p:nvGrpSpPr>
          <p:grpSpPr>
            <a:xfrm>
              <a:off x="10609047" y="2431744"/>
              <a:ext cx="452363" cy="603706"/>
              <a:chOff x="4111626" y="1835150"/>
              <a:chExt cx="1295400" cy="1728788"/>
            </a:xfrm>
            <a:solidFill>
              <a:schemeClr val="accent1">
                <a:lumMod val="75000"/>
              </a:schemeClr>
            </a:solidFill>
          </p:grpSpPr>
          <p:sp>
            <p:nvSpPr>
              <p:cNvPr id="17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4" name="Group 143"/>
            <p:cNvGrpSpPr/>
            <p:nvPr/>
          </p:nvGrpSpPr>
          <p:grpSpPr>
            <a:xfrm>
              <a:off x="6584913" y="5270255"/>
              <a:ext cx="508078" cy="489991"/>
              <a:chOff x="9488483" y="5113866"/>
              <a:chExt cx="490538" cy="473080"/>
            </a:xfrm>
            <a:solidFill>
              <a:schemeClr val="tx1">
                <a:lumMod val="50000"/>
                <a:lumOff val="50000"/>
              </a:schemeClr>
            </a:solidFill>
          </p:grpSpPr>
          <p:sp>
            <p:nvSpPr>
              <p:cNvPr id="170" name="Freeform 105"/>
              <p:cNvSpPr>
                <a:spLocks/>
              </p:cNvSpPr>
              <p:nvPr/>
            </p:nvSpPr>
            <p:spPr bwMode="auto">
              <a:xfrm>
                <a:off x="9555157" y="5191657"/>
                <a:ext cx="415925" cy="395289"/>
              </a:xfrm>
              <a:custGeom>
                <a:avLst/>
                <a:gdLst>
                  <a:gd name="T0" fmla="*/ 35 w 262"/>
                  <a:gd name="T1" fmla="*/ 0 h 249"/>
                  <a:gd name="T2" fmla="*/ 39 w 262"/>
                  <a:gd name="T3" fmla="*/ 0 h 249"/>
                  <a:gd name="T4" fmla="*/ 42 w 262"/>
                  <a:gd name="T5" fmla="*/ 3 h 249"/>
                  <a:gd name="T6" fmla="*/ 43 w 262"/>
                  <a:gd name="T7" fmla="*/ 7 h 249"/>
                  <a:gd name="T8" fmla="*/ 54 w 262"/>
                  <a:gd name="T9" fmla="*/ 46 h 249"/>
                  <a:gd name="T10" fmla="*/ 54 w 262"/>
                  <a:gd name="T11" fmla="*/ 46 h 249"/>
                  <a:gd name="T12" fmla="*/ 59 w 262"/>
                  <a:gd name="T13" fmla="*/ 51 h 249"/>
                  <a:gd name="T14" fmla="*/ 62 w 262"/>
                  <a:gd name="T15" fmla="*/ 56 h 249"/>
                  <a:gd name="T16" fmla="*/ 64 w 262"/>
                  <a:gd name="T17" fmla="*/ 62 h 249"/>
                  <a:gd name="T18" fmla="*/ 65 w 262"/>
                  <a:gd name="T19" fmla="*/ 70 h 249"/>
                  <a:gd name="T20" fmla="*/ 65 w 262"/>
                  <a:gd name="T21" fmla="*/ 78 h 249"/>
                  <a:gd name="T22" fmla="*/ 65 w 262"/>
                  <a:gd name="T23" fmla="*/ 99 h 249"/>
                  <a:gd name="T24" fmla="*/ 73 w 262"/>
                  <a:gd name="T25" fmla="*/ 116 h 249"/>
                  <a:gd name="T26" fmla="*/ 86 w 262"/>
                  <a:gd name="T27" fmla="*/ 129 h 249"/>
                  <a:gd name="T28" fmla="*/ 100 w 262"/>
                  <a:gd name="T29" fmla="*/ 135 h 249"/>
                  <a:gd name="T30" fmla="*/ 118 w 262"/>
                  <a:gd name="T31" fmla="*/ 138 h 249"/>
                  <a:gd name="T32" fmla="*/ 227 w 262"/>
                  <a:gd name="T33" fmla="*/ 138 h 249"/>
                  <a:gd name="T34" fmla="*/ 241 w 262"/>
                  <a:gd name="T35" fmla="*/ 141 h 249"/>
                  <a:gd name="T36" fmla="*/ 253 w 262"/>
                  <a:gd name="T37" fmla="*/ 151 h 249"/>
                  <a:gd name="T38" fmla="*/ 261 w 262"/>
                  <a:gd name="T39" fmla="*/ 165 h 249"/>
                  <a:gd name="T40" fmla="*/ 262 w 262"/>
                  <a:gd name="T41" fmla="*/ 181 h 249"/>
                  <a:gd name="T42" fmla="*/ 262 w 262"/>
                  <a:gd name="T43" fmla="*/ 249 h 249"/>
                  <a:gd name="T44" fmla="*/ 94 w 262"/>
                  <a:gd name="T45" fmla="*/ 249 h 249"/>
                  <a:gd name="T46" fmla="*/ 92 w 262"/>
                  <a:gd name="T47" fmla="*/ 207 h 249"/>
                  <a:gd name="T48" fmla="*/ 92 w 262"/>
                  <a:gd name="T49" fmla="*/ 207 h 249"/>
                  <a:gd name="T50" fmla="*/ 80 w 262"/>
                  <a:gd name="T51" fmla="*/ 191 h 249"/>
                  <a:gd name="T52" fmla="*/ 65 w 262"/>
                  <a:gd name="T53" fmla="*/ 178 h 249"/>
                  <a:gd name="T54" fmla="*/ 43 w 262"/>
                  <a:gd name="T55" fmla="*/ 159 h 249"/>
                  <a:gd name="T56" fmla="*/ 29 w 262"/>
                  <a:gd name="T57" fmla="*/ 138 h 249"/>
                  <a:gd name="T58" fmla="*/ 18 w 262"/>
                  <a:gd name="T59" fmla="*/ 116 h 249"/>
                  <a:gd name="T60" fmla="*/ 12 w 262"/>
                  <a:gd name="T61" fmla="*/ 97 h 249"/>
                  <a:gd name="T62" fmla="*/ 7 w 262"/>
                  <a:gd name="T63" fmla="*/ 92 h 249"/>
                  <a:gd name="T64" fmla="*/ 4 w 262"/>
                  <a:gd name="T65" fmla="*/ 86 h 249"/>
                  <a:gd name="T66" fmla="*/ 0 w 262"/>
                  <a:gd name="T67" fmla="*/ 80 h 249"/>
                  <a:gd name="T68" fmla="*/ 0 w 262"/>
                  <a:gd name="T69" fmla="*/ 67 h 249"/>
                  <a:gd name="T70" fmla="*/ 4 w 262"/>
                  <a:gd name="T71" fmla="*/ 54 h 249"/>
                  <a:gd name="T72" fmla="*/ 12 w 262"/>
                  <a:gd name="T73" fmla="*/ 45 h 249"/>
                  <a:gd name="T74" fmla="*/ 24 w 262"/>
                  <a:gd name="T75" fmla="*/ 38 h 249"/>
                  <a:gd name="T76" fmla="*/ 26 w 262"/>
                  <a:gd name="T77" fmla="*/ 38 h 249"/>
                  <a:gd name="T78" fmla="*/ 18 w 262"/>
                  <a:gd name="T79" fmla="*/ 13 h 249"/>
                  <a:gd name="T80" fmla="*/ 18 w 262"/>
                  <a:gd name="T81" fmla="*/ 10 h 249"/>
                  <a:gd name="T82" fmla="*/ 20 w 262"/>
                  <a:gd name="T83" fmla="*/ 7 h 249"/>
                  <a:gd name="T84" fmla="*/ 21 w 262"/>
                  <a:gd name="T85" fmla="*/ 3 h 249"/>
                  <a:gd name="T86" fmla="*/ 26 w 262"/>
                  <a:gd name="T87" fmla="*/ 2 h 249"/>
                  <a:gd name="T88" fmla="*/ 32 w 262"/>
                  <a:gd name="T89" fmla="*/ 0 h 249"/>
                  <a:gd name="T90" fmla="*/ 35 w 262"/>
                  <a:gd name="T9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49">
                    <a:moveTo>
                      <a:pt x="35" y="0"/>
                    </a:moveTo>
                    <a:lnTo>
                      <a:pt x="39" y="0"/>
                    </a:lnTo>
                    <a:lnTo>
                      <a:pt x="42" y="3"/>
                    </a:lnTo>
                    <a:lnTo>
                      <a:pt x="43" y="7"/>
                    </a:lnTo>
                    <a:lnTo>
                      <a:pt x="54" y="46"/>
                    </a:lnTo>
                    <a:lnTo>
                      <a:pt x="54" y="46"/>
                    </a:lnTo>
                    <a:lnTo>
                      <a:pt x="59" y="51"/>
                    </a:lnTo>
                    <a:lnTo>
                      <a:pt x="62" y="56"/>
                    </a:lnTo>
                    <a:lnTo>
                      <a:pt x="64" y="62"/>
                    </a:lnTo>
                    <a:lnTo>
                      <a:pt x="65" y="70"/>
                    </a:lnTo>
                    <a:lnTo>
                      <a:pt x="65" y="78"/>
                    </a:lnTo>
                    <a:lnTo>
                      <a:pt x="65" y="99"/>
                    </a:lnTo>
                    <a:lnTo>
                      <a:pt x="73" y="116"/>
                    </a:lnTo>
                    <a:lnTo>
                      <a:pt x="86" y="129"/>
                    </a:lnTo>
                    <a:lnTo>
                      <a:pt x="100" y="135"/>
                    </a:lnTo>
                    <a:lnTo>
                      <a:pt x="118" y="138"/>
                    </a:lnTo>
                    <a:lnTo>
                      <a:pt x="227" y="138"/>
                    </a:lnTo>
                    <a:lnTo>
                      <a:pt x="241" y="141"/>
                    </a:lnTo>
                    <a:lnTo>
                      <a:pt x="253" y="151"/>
                    </a:lnTo>
                    <a:lnTo>
                      <a:pt x="261" y="165"/>
                    </a:lnTo>
                    <a:lnTo>
                      <a:pt x="262" y="181"/>
                    </a:lnTo>
                    <a:lnTo>
                      <a:pt x="262" y="249"/>
                    </a:lnTo>
                    <a:lnTo>
                      <a:pt x="94" y="249"/>
                    </a:lnTo>
                    <a:lnTo>
                      <a:pt x="92" y="207"/>
                    </a:lnTo>
                    <a:lnTo>
                      <a:pt x="92" y="207"/>
                    </a:lnTo>
                    <a:lnTo>
                      <a:pt x="80" y="191"/>
                    </a:lnTo>
                    <a:lnTo>
                      <a:pt x="65" y="178"/>
                    </a:lnTo>
                    <a:lnTo>
                      <a:pt x="43" y="159"/>
                    </a:lnTo>
                    <a:lnTo>
                      <a:pt x="29" y="138"/>
                    </a:lnTo>
                    <a:lnTo>
                      <a:pt x="18" y="116"/>
                    </a:lnTo>
                    <a:lnTo>
                      <a:pt x="12" y="97"/>
                    </a:lnTo>
                    <a:lnTo>
                      <a:pt x="7" y="92"/>
                    </a:lnTo>
                    <a:lnTo>
                      <a:pt x="4" y="86"/>
                    </a:lnTo>
                    <a:lnTo>
                      <a:pt x="0" y="80"/>
                    </a:lnTo>
                    <a:lnTo>
                      <a:pt x="0" y="67"/>
                    </a:lnTo>
                    <a:lnTo>
                      <a:pt x="4" y="54"/>
                    </a:lnTo>
                    <a:lnTo>
                      <a:pt x="12" y="45"/>
                    </a:lnTo>
                    <a:lnTo>
                      <a:pt x="24" y="38"/>
                    </a:lnTo>
                    <a:lnTo>
                      <a:pt x="26" y="38"/>
                    </a:lnTo>
                    <a:lnTo>
                      <a:pt x="18" y="13"/>
                    </a:lnTo>
                    <a:lnTo>
                      <a:pt x="18" y="10"/>
                    </a:lnTo>
                    <a:lnTo>
                      <a:pt x="20" y="7"/>
                    </a:lnTo>
                    <a:lnTo>
                      <a:pt x="21" y="3"/>
                    </a:lnTo>
                    <a:lnTo>
                      <a:pt x="26" y="2"/>
                    </a:lnTo>
                    <a:lnTo>
                      <a:pt x="32"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1" name="Freeform 106"/>
              <p:cNvSpPr>
                <a:spLocks/>
              </p:cNvSpPr>
              <p:nvPr/>
            </p:nvSpPr>
            <p:spPr bwMode="auto">
              <a:xfrm>
                <a:off x="9744068" y="5247217"/>
                <a:ext cx="166688" cy="163513"/>
              </a:xfrm>
              <a:custGeom>
                <a:avLst/>
                <a:gdLst>
                  <a:gd name="T0" fmla="*/ 53 w 105"/>
                  <a:gd name="T1" fmla="*/ 0 h 103"/>
                  <a:gd name="T2" fmla="*/ 73 w 105"/>
                  <a:gd name="T3" fmla="*/ 5 h 103"/>
                  <a:gd name="T4" fmla="*/ 91 w 105"/>
                  <a:gd name="T5" fmla="*/ 16 h 103"/>
                  <a:gd name="T6" fmla="*/ 102 w 105"/>
                  <a:gd name="T7" fmla="*/ 32 h 103"/>
                  <a:gd name="T8" fmla="*/ 105 w 105"/>
                  <a:gd name="T9" fmla="*/ 51 h 103"/>
                  <a:gd name="T10" fmla="*/ 102 w 105"/>
                  <a:gd name="T11" fmla="*/ 72 h 103"/>
                  <a:gd name="T12" fmla="*/ 91 w 105"/>
                  <a:gd name="T13" fmla="*/ 87 h 103"/>
                  <a:gd name="T14" fmla="*/ 73 w 105"/>
                  <a:gd name="T15" fmla="*/ 99 h 103"/>
                  <a:gd name="T16" fmla="*/ 53 w 105"/>
                  <a:gd name="T17" fmla="*/ 103 h 103"/>
                  <a:gd name="T18" fmla="*/ 34 w 105"/>
                  <a:gd name="T19" fmla="*/ 99 h 103"/>
                  <a:gd name="T20" fmla="*/ 16 w 105"/>
                  <a:gd name="T21" fmla="*/ 87 h 103"/>
                  <a:gd name="T22" fmla="*/ 5 w 105"/>
                  <a:gd name="T23" fmla="*/ 72 h 103"/>
                  <a:gd name="T24" fmla="*/ 0 w 105"/>
                  <a:gd name="T25" fmla="*/ 51 h 103"/>
                  <a:gd name="T26" fmla="*/ 5 w 105"/>
                  <a:gd name="T27" fmla="*/ 32 h 103"/>
                  <a:gd name="T28" fmla="*/ 16 w 105"/>
                  <a:gd name="T29" fmla="*/ 16 h 103"/>
                  <a:gd name="T30" fmla="*/ 34 w 105"/>
                  <a:gd name="T31" fmla="*/ 5 h 103"/>
                  <a:gd name="T32" fmla="*/ 53 w 105"/>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3">
                    <a:moveTo>
                      <a:pt x="53" y="0"/>
                    </a:moveTo>
                    <a:lnTo>
                      <a:pt x="73" y="5"/>
                    </a:lnTo>
                    <a:lnTo>
                      <a:pt x="91" y="16"/>
                    </a:lnTo>
                    <a:lnTo>
                      <a:pt x="102" y="32"/>
                    </a:lnTo>
                    <a:lnTo>
                      <a:pt x="105" y="51"/>
                    </a:lnTo>
                    <a:lnTo>
                      <a:pt x="102" y="72"/>
                    </a:lnTo>
                    <a:lnTo>
                      <a:pt x="91" y="87"/>
                    </a:lnTo>
                    <a:lnTo>
                      <a:pt x="73" y="99"/>
                    </a:lnTo>
                    <a:lnTo>
                      <a:pt x="53" y="103"/>
                    </a:lnTo>
                    <a:lnTo>
                      <a:pt x="34" y="99"/>
                    </a:lnTo>
                    <a:lnTo>
                      <a:pt x="16" y="87"/>
                    </a:lnTo>
                    <a:lnTo>
                      <a:pt x="5" y="72"/>
                    </a:lnTo>
                    <a:lnTo>
                      <a:pt x="0" y="51"/>
                    </a:lnTo>
                    <a:lnTo>
                      <a:pt x="5" y="32"/>
                    </a:lnTo>
                    <a:lnTo>
                      <a:pt x="16" y="16"/>
                    </a:lnTo>
                    <a:lnTo>
                      <a:pt x="34" y="5"/>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2" name="Freeform 107"/>
              <p:cNvSpPr>
                <a:spLocks/>
              </p:cNvSpPr>
              <p:nvPr/>
            </p:nvSpPr>
            <p:spPr bwMode="auto">
              <a:xfrm>
                <a:off x="9651994" y="5183717"/>
                <a:ext cx="327025" cy="25400"/>
              </a:xfrm>
              <a:custGeom>
                <a:avLst/>
                <a:gdLst>
                  <a:gd name="T0" fmla="*/ 6 w 206"/>
                  <a:gd name="T1" fmla="*/ 0 h 16"/>
                  <a:gd name="T2" fmla="*/ 200 w 206"/>
                  <a:gd name="T3" fmla="*/ 0 h 16"/>
                  <a:gd name="T4" fmla="*/ 203 w 206"/>
                  <a:gd name="T5" fmla="*/ 0 h 16"/>
                  <a:gd name="T6" fmla="*/ 204 w 206"/>
                  <a:gd name="T7" fmla="*/ 4 h 16"/>
                  <a:gd name="T8" fmla="*/ 206 w 206"/>
                  <a:gd name="T9" fmla="*/ 5 h 16"/>
                  <a:gd name="T10" fmla="*/ 206 w 206"/>
                  <a:gd name="T11" fmla="*/ 10 h 16"/>
                  <a:gd name="T12" fmla="*/ 204 w 206"/>
                  <a:gd name="T13" fmla="*/ 13 h 16"/>
                  <a:gd name="T14" fmla="*/ 203 w 206"/>
                  <a:gd name="T15" fmla="*/ 15 h 16"/>
                  <a:gd name="T16" fmla="*/ 200 w 206"/>
                  <a:gd name="T17" fmla="*/ 16 h 16"/>
                  <a:gd name="T18" fmla="*/ 6 w 206"/>
                  <a:gd name="T19" fmla="*/ 16 h 16"/>
                  <a:gd name="T20" fmla="*/ 3 w 206"/>
                  <a:gd name="T21" fmla="*/ 15 h 16"/>
                  <a:gd name="T22" fmla="*/ 1 w 206"/>
                  <a:gd name="T23" fmla="*/ 13 h 16"/>
                  <a:gd name="T24" fmla="*/ 0 w 206"/>
                  <a:gd name="T25" fmla="*/ 10 h 16"/>
                  <a:gd name="T26" fmla="*/ 0 w 206"/>
                  <a:gd name="T27" fmla="*/ 5 h 16"/>
                  <a:gd name="T28" fmla="*/ 1 w 206"/>
                  <a:gd name="T29" fmla="*/ 4 h 16"/>
                  <a:gd name="T30" fmla="*/ 3 w 206"/>
                  <a:gd name="T31" fmla="*/ 0 h 16"/>
                  <a:gd name="T32" fmla="*/ 6 w 20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
                    <a:moveTo>
                      <a:pt x="6" y="0"/>
                    </a:moveTo>
                    <a:lnTo>
                      <a:pt x="200" y="0"/>
                    </a:lnTo>
                    <a:lnTo>
                      <a:pt x="203" y="0"/>
                    </a:lnTo>
                    <a:lnTo>
                      <a:pt x="204" y="4"/>
                    </a:lnTo>
                    <a:lnTo>
                      <a:pt x="206" y="5"/>
                    </a:lnTo>
                    <a:lnTo>
                      <a:pt x="206" y="10"/>
                    </a:lnTo>
                    <a:lnTo>
                      <a:pt x="204" y="13"/>
                    </a:lnTo>
                    <a:lnTo>
                      <a:pt x="203" y="15"/>
                    </a:lnTo>
                    <a:lnTo>
                      <a:pt x="200" y="16"/>
                    </a:lnTo>
                    <a:lnTo>
                      <a:pt x="6" y="16"/>
                    </a:lnTo>
                    <a:lnTo>
                      <a:pt x="3" y="15"/>
                    </a:lnTo>
                    <a:lnTo>
                      <a:pt x="1" y="13"/>
                    </a:lnTo>
                    <a:lnTo>
                      <a:pt x="0" y="10"/>
                    </a:lnTo>
                    <a:lnTo>
                      <a:pt x="0" y="5"/>
                    </a:lnTo>
                    <a:lnTo>
                      <a:pt x="1" y="4"/>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3" name="Freeform 108"/>
              <p:cNvSpPr>
                <a:spLocks/>
              </p:cNvSpPr>
              <p:nvPr/>
            </p:nvSpPr>
            <p:spPr bwMode="auto">
              <a:xfrm>
                <a:off x="9488483" y="5113866"/>
                <a:ext cx="490538" cy="25400"/>
              </a:xfrm>
              <a:custGeom>
                <a:avLst/>
                <a:gdLst>
                  <a:gd name="T0" fmla="*/ 6 w 309"/>
                  <a:gd name="T1" fmla="*/ 0 h 16"/>
                  <a:gd name="T2" fmla="*/ 303 w 309"/>
                  <a:gd name="T3" fmla="*/ 0 h 16"/>
                  <a:gd name="T4" fmla="*/ 306 w 309"/>
                  <a:gd name="T5" fmla="*/ 0 h 16"/>
                  <a:gd name="T6" fmla="*/ 307 w 309"/>
                  <a:gd name="T7" fmla="*/ 3 h 16"/>
                  <a:gd name="T8" fmla="*/ 309 w 309"/>
                  <a:gd name="T9" fmla="*/ 5 h 16"/>
                  <a:gd name="T10" fmla="*/ 309 w 309"/>
                  <a:gd name="T11" fmla="*/ 10 h 16"/>
                  <a:gd name="T12" fmla="*/ 307 w 309"/>
                  <a:gd name="T13" fmla="*/ 13 h 16"/>
                  <a:gd name="T14" fmla="*/ 306 w 309"/>
                  <a:gd name="T15" fmla="*/ 14 h 16"/>
                  <a:gd name="T16" fmla="*/ 303 w 309"/>
                  <a:gd name="T17" fmla="*/ 16 h 16"/>
                  <a:gd name="T18" fmla="*/ 6 w 309"/>
                  <a:gd name="T19" fmla="*/ 16 h 16"/>
                  <a:gd name="T20" fmla="*/ 3 w 309"/>
                  <a:gd name="T21" fmla="*/ 14 h 16"/>
                  <a:gd name="T22" fmla="*/ 1 w 309"/>
                  <a:gd name="T23" fmla="*/ 13 h 16"/>
                  <a:gd name="T24" fmla="*/ 0 w 309"/>
                  <a:gd name="T25" fmla="*/ 10 h 16"/>
                  <a:gd name="T26" fmla="*/ 0 w 309"/>
                  <a:gd name="T27" fmla="*/ 6 h 16"/>
                  <a:gd name="T28" fmla="*/ 1 w 309"/>
                  <a:gd name="T29" fmla="*/ 3 h 16"/>
                  <a:gd name="T30" fmla="*/ 3 w 309"/>
                  <a:gd name="T31" fmla="*/ 0 h 16"/>
                  <a:gd name="T32" fmla="*/ 6 w 309"/>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9" h="16">
                    <a:moveTo>
                      <a:pt x="6" y="0"/>
                    </a:moveTo>
                    <a:lnTo>
                      <a:pt x="303" y="0"/>
                    </a:lnTo>
                    <a:lnTo>
                      <a:pt x="306" y="0"/>
                    </a:lnTo>
                    <a:lnTo>
                      <a:pt x="307" y="3"/>
                    </a:lnTo>
                    <a:lnTo>
                      <a:pt x="309" y="5"/>
                    </a:lnTo>
                    <a:lnTo>
                      <a:pt x="309" y="10"/>
                    </a:lnTo>
                    <a:lnTo>
                      <a:pt x="307" y="13"/>
                    </a:lnTo>
                    <a:lnTo>
                      <a:pt x="306" y="14"/>
                    </a:lnTo>
                    <a:lnTo>
                      <a:pt x="303" y="16"/>
                    </a:lnTo>
                    <a:lnTo>
                      <a:pt x="6" y="16"/>
                    </a:lnTo>
                    <a:lnTo>
                      <a:pt x="3" y="14"/>
                    </a:lnTo>
                    <a:lnTo>
                      <a:pt x="1" y="13"/>
                    </a:lnTo>
                    <a:lnTo>
                      <a:pt x="0" y="10"/>
                    </a:lnTo>
                    <a:lnTo>
                      <a:pt x="0" y="6"/>
                    </a:lnTo>
                    <a:lnTo>
                      <a:pt x="1"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5" name="Group 144"/>
            <p:cNvGrpSpPr/>
            <p:nvPr/>
          </p:nvGrpSpPr>
          <p:grpSpPr>
            <a:xfrm>
              <a:off x="3458915" y="4493395"/>
              <a:ext cx="628109" cy="572204"/>
              <a:chOff x="8159750" y="3938059"/>
              <a:chExt cx="606425" cy="552450"/>
            </a:xfrm>
            <a:solidFill>
              <a:schemeClr val="accent4">
                <a:lumMod val="75000"/>
              </a:schemeClr>
            </a:solidFill>
          </p:grpSpPr>
          <p:sp>
            <p:nvSpPr>
              <p:cNvPr id="161" name="Freeform 109"/>
              <p:cNvSpPr>
                <a:spLocks/>
              </p:cNvSpPr>
              <p:nvPr/>
            </p:nvSpPr>
            <p:spPr bwMode="auto">
              <a:xfrm>
                <a:off x="8310562" y="4331759"/>
                <a:ext cx="309563" cy="158750"/>
              </a:xfrm>
              <a:custGeom>
                <a:avLst/>
                <a:gdLst>
                  <a:gd name="T0" fmla="*/ 38 w 195"/>
                  <a:gd name="T1" fmla="*/ 0 h 100"/>
                  <a:gd name="T2" fmla="*/ 155 w 195"/>
                  <a:gd name="T3" fmla="*/ 0 h 100"/>
                  <a:gd name="T4" fmla="*/ 171 w 195"/>
                  <a:gd name="T5" fmla="*/ 3 h 100"/>
                  <a:gd name="T6" fmla="*/ 184 w 195"/>
                  <a:gd name="T7" fmla="*/ 11 h 100"/>
                  <a:gd name="T8" fmla="*/ 192 w 195"/>
                  <a:gd name="T9" fmla="*/ 24 h 100"/>
                  <a:gd name="T10" fmla="*/ 195 w 195"/>
                  <a:gd name="T11" fmla="*/ 40 h 100"/>
                  <a:gd name="T12" fmla="*/ 195 w 195"/>
                  <a:gd name="T13" fmla="*/ 100 h 100"/>
                  <a:gd name="T14" fmla="*/ 0 w 195"/>
                  <a:gd name="T15" fmla="*/ 100 h 100"/>
                  <a:gd name="T16" fmla="*/ 0 w 195"/>
                  <a:gd name="T17" fmla="*/ 40 h 100"/>
                  <a:gd name="T18" fmla="*/ 3 w 195"/>
                  <a:gd name="T19" fmla="*/ 24 h 100"/>
                  <a:gd name="T20" fmla="*/ 11 w 195"/>
                  <a:gd name="T21" fmla="*/ 11 h 100"/>
                  <a:gd name="T22" fmla="*/ 23 w 195"/>
                  <a:gd name="T23" fmla="*/ 3 h 100"/>
                  <a:gd name="T24" fmla="*/ 38 w 19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00">
                    <a:moveTo>
                      <a:pt x="38" y="0"/>
                    </a:moveTo>
                    <a:lnTo>
                      <a:pt x="155" y="0"/>
                    </a:lnTo>
                    <a:lnTo>
                      <a:pt x="171" y="3"/>
                    </a:lnTo>
                    <a:lnTo>
                      <a:pt x="184" y="11"/>
                    </a:lnTo>
                    <a:lnTo>
                      <a:pt x="192" y="24"/>
                    </a:lnTo>
                    <a:lnTo>
                      <a:pt x="195" y="40"/>
                    </a:lnTo>
                    <a:lnTo>
                      <a:pt x="195" y="100"/>
                    </a:lnTo>
                    <a:lnTo>
                      <a:pt x="0" y="100"/>
                    </a:lnTo>
                    <a:lnTo>
                      <a:pt x="0" y="40"/>
                    </a:lnTo>
                    <a:lnTo>
                      <a:pt x="3" y="24"/>
                    </a:lnTo>
                    <a:lnTo>
                      <a:pt x="11" y="11"/>
                    </a:lnTo>
                    <a:lnTo>
                      <a:pt x="23"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2" name="Freeform 110"/>
              <p:cNvSpPr>
                <a:spLocks/>
              </p:cNvSpPr>
              <p:nvPr/>
            </p:nvSpPr>
            <p:spPr bwMode="auto">
              <a:xfrm>
                <a:off x="8375650" y="4117446"/>
                <a:ext cx="177800" cy="179388"/>
              </a:xfrm>
              <a:custGeom>
                <a:avLst/>
                <a:gdLst>
                  <a:gd name="T0" fmla="*/ 55 w 112"/>
                  <a:gd name="T1" fmla="*/ 0 h 113"/>
                  <a:gd name="T2" fmla="*/ 78 w 112"/>
                  <a:gd name="T3" fmla="*/ 5 h 113"/>
                  <a:gd name="T4" fmla="*/ 95 w 112"/>
                  <a:gd name="T5" fmla="*/ 18 h 113"/>
                  <a:gd name="T6" fmla="*/ 108 w 112"/>
                  <a:gd name="T7" fmla="*/ 35 h 113"/>
                  <a:gd name="T8" fmla="*/ 112 w 112"/>
                  <a:gd name="T9" fmla="*/ 57 h 113"/>
                  <a:gd name="T10" fmla="*/ 108 w 112"/>
                  <a:gd name="T11" fmla="*/ 78 h 113"/>
                  <a:gd name="T12" fmla="*/ 95 w 112"/>
                  <a:gd name="T13" fmla="*/ 97 h 113"/>
                  <a:gd name="T14" fmla="*/ 78 w 112"/>
                  <a:gd name="T15" fmla="*/ 108 h 113"/>
                  <a:gd name="T16" fmla="*/ 55 w 112"/>
                  <a:gd name="T17" fmla="*/ 113 h 113"/>
                  <a:gd name="T18" fmla="*/ 35 w 112"/>
                  <a:gd name="T19" fmla="*/ 108 h 113"/>
                  <a:gd name="T20" fmla="*/ 16 w 112"/>
                  <a:gd name="T21" fmla="*/ 97 h 113"/>
                  <a:gd name="T22" fmla="*/ 5 w 112"/>
                  <a:gd name="T23" fmla="*/ 78 h 113"/>
                  <a:gd name="T24" fmla="*/ 0 w 112"/>
                  <a:gd name="T25" fmla="*/ 57 h 113"/>
                  <a:gd name="T26" fmla="*/ 5 w 112"/>
                  <a:gd name="T27" fmla="*/ 35 h 113"/>
                  <a:gd name="T28" fmla="*/ 16 w 112"/>
                  <a:gd name="T29" fmla="*/ 18 h 113"/>
                  <a:gd name="T30" fmla="*/ 35 w 112"/>
                  <a:gd name="T31" fmla="*/ 5 h 113"/>
                  <a:gd name="T32" fmla="*/ 55 w 112"/>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3">
                    <a:moveTo>
                      <a:pt x="55" y="0"/>
                    </a:moveTo>
                    <a:lnTo>
                      <a:pt x="78" y="5"/>
                    </a:lnTo>
                    <a:lnTo>
                      <a:pt x="95" y="18"/>
                    </a:lnTo>
                    <a:lnTo>
                      <a:pt x="108" y="35"/>
                    </a:lnTo>
                    <a:lnTo>
                      <a:pt x="112" y="57"/>
                    </a:lnTo>
                    <a:lnTo>
                      <a:pt x="108" y="78"/>
                    </a:lnTo>
                    <a:lnTo>
                      <a:pt x="95" y="97"/>
                    </a:lnTo>
                    <a:lnTo>
                      <a:pt x="78" y="108"/>
                    </a:lnTo>
                    <a:lnTo>
                      <a:pt x="55" y="113"/>
                    </a:lnTo>
                    <a:lnTo>
                      <a:pt x="35" y="108"/>
                    </a:lnTo>
                    <a:lnTo>
                      <a:pt x="16" y="97"/>
                    </a:lnTo>
                    <a:lnTo>
                      <a:pt x="5" y="78"/>
                    </a:lnTo>
                    <a:lnTo>
                      <a:pt x="0" y="57"/>
                    </a:lnTo>
                    <a:lnTo>
                      <a:pt x="5" y="35"/>
                    </a:lnTo>
                    <a:lnTo>
                      <a:pt x="16" y="18"/>
                    </a:lnTo>
                    <a:lnTo>
                      <a:pt x="35" y="5"/>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3" name="Freeform 111"/>
              <p:cNvSpPr>
                <a:spLocks/>
              </p:cNvSpPr>
              <p:nvPr/>
            </p:nvSpPr>
            <p:spPr bwMode="auto">
              <a:xfrm>
                <a:off x="8159750" y="4057121"/>
                <a:ext cx="169863" cy="88900"/>
              </a:xfrm>
              <a:custGeom>
                <a:avLst/>
                <a:gdLst>
                  <a:gd name="T0" fmla="*/ 22 w 107"/>
                  <a:gd name="T1" fmla="*/ 0 h 56"/>
                  <a:gd name="T2" fmla="*/ 85 w 107"/>
                  <a:gd name="T3" fmla="*/ 0 h 56"/>
                  <a:gd name="T4" fmla="*/ 92 w 107"/>
                  <a:gd name="T5" fmla="*/ 0 h 56"/>
                  <a:gd name="T6" fmla="*/ 98 w 107"/>
                  <a:gd name="T7" fmla="*/ 3 h 56"/>
                  <a:gd name="T8" fmla="*/ 103 w 107"/>
                  <a:gd name="T9" fmla="*/ 8 h 56"/>
                  <a:gd name="T10" fmla="*/ 106 w 107"/>
                  <a:gd name="T11" fmla="*/ 14 h 56"/>
                  <a:gd name="T12" fmla="*/ 107 w 107"/>
                  <a:gd name="T13" fmla="*/ 21 h 56"/>
                  <a:gd name="T14" fmla="*/ 107 w 107"/>
                  <a:gd name="T15" fmla="*/ 56 h 56"/>
                  <a:gd name="T16" fmla="*/ 0 w 107"/>
                  <a:gd name="T17" fmla="*/ 56 h 56"/>
                  <a:gd name="T18" fmla="*/ 0 w 107"/>
                  <a:gd name="T19" fmla="*/ 21 h 56"/>
                  <a:gd name="T20" fmla="*/ 1 w 107"/>
                  <a:gd name="T21" fmla="*/ 14 h 56"/>
                  <a:gd name="T22" fmla="*/ 4 w 107"/>
                  <a:gd name="T23" fmla="*/ 8 h 56"/>
                  <a:gd name="T24" fmla="*/ 7 w 107"/>
                  <a:gd name="T25" fmla="*/ 3 h 56"/>
                  <a:gd name="T26" fmla="*/ 14 w 107"/>
                  <a:gd name="T27" fmla="*/ 0 h 56"/>
                  <a:gd name="T28" fmla="*/ 22 w 10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56">
                    <a:moveTo>
                      <a:pt x="22" y="0"/>
                    </a:moveTo>
                    <a:lnTo>
                      <a:pt x="85" y="0"/>
                    </a:lnTo>
                    <a:lnTo>
                      <a:pt x="92" y="0"/>
                    </a:lnTo>
                    <a:lnTo>
                      <a:pt x="98" y="3"/>
                    </a:lnTo>
                    <a:lnTo>
                      <a:pt x="103" y="8"/>
                    </a:lnTo>
                    <a:lnTo>
                      <a:pt x="106" y="14"/>
                    </a:lnTo>
                    <a:lnTo>
                      <a:pt x="107" y="21"/>
                    </a:lnTo>
                    <a:lnTo>
                      <a:pt x="107" y="56"/>
                    </a:lnTo>
                    <a:lnTo>
                      <a:pt x="0" y="56"/>
                    </a:lnTo>
                    <a:lnTo>
                      <a:pt x="0" y="21"/>
                    </a:lnTo>
                    <a:lnTo>
                      <a:pt x="1" y="14"/>
                    </a:lnTo>
                    <a:lnTo>
                      <a:pt x="4" y="8"/>
                    </a:lnTo>
                    <a:lnTo>
                      <a:pt x="7"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4" name="Freeform 112"/>
              <p:cNvSpPr>
                <a:spLocks/>
              </p:cNvSpPr>
              <p:nvPr/>
            </p:nvSpPr>
            <p:spPr bwMode="auto">
              <a:xfrm>
                <a:off x="8194675" y="3938059"/>
                <a:ext cx="98425" cy="98425"/>
              </a:xfrm>
              <a:custGeom>
                <a:avLst/>
                <a:gdLst>
                  <a:gd name="T0" fmla="*/ 31 w 62"/>
                  <a:gd name="T1" fmla="*/ 0 h 62"/>
                  <a:gd name="T2" fmla="*/ 47 w 62"/>
                  <a:gd name="T3" fmla="*/ 5 h 62"/>
                  <a:gd name="T4" fmla="*/ 58 w 62"/>
                  <a:gd name="T5" fmla="*/ 16 h 62"/>
                  <a:gd name="T6" fmla="*/ 62 w 62"/>
                  <a:gd name="T7" fmla="*/ 31 h 62"/>
                  <a:gd name="T8" fmla="*/ 58 w 62"/>
                  <a:gd name="T9" fmla="*/ 46 h 62"/>
                  <a:gd name="T10" fmla="*/ 47 w 62"/>
                  <a:gd name="T11" fmla="*/ 58 h 62"/>
                  <a:gd name="T12" fmla="*/ 31 w 62"/>
                  <a:gd name="T13" fmla="*/ 62 h 62"/>
                  <a:gd name="T14" fmla="*/ 16 w 62"/>
                  <a:gd name="T15" fmla="*/ 58 h 62"/>
                  <a:gd name="T16" fmla="*/ 5 w 62"/>
                  <a:gd name="T17" fmla="*/ 46 h 62"/>
                  <a:gd name="T18" fmla="*/ 0 w 62"/>
                  <a:gd name="T19" fmla="*/ 31 h 62"/>
                  <a:gd name="T20" fmla="*/ 5 w 62"/>
                  <a:gd name="T21" fmla="*/ 16 h 62"/>
                  <a:gd name="T22" fmla="*/ 16 w 62"/>
                  <a:gd name="T23" fmla="*/ 5 h 62"/>
                  <a:gd name="T24" fmla="*/ 31 w 6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31" y="0"/>
                    </a:moveTo>
                    <a:lnTo>
                      <a:pt x="47" y="5"/>
                    </a:lnTo>
                    <a:lnTo>
                      <a:pt x="58" y="16"/>
                    </a:lnTo>
                    <a:lnTo>
                      <a:pt x="62" y="31"/>
                    </a:lnTo>
                    <a:lnTo>
                      <a:pt x="58" y="46"/>
                    </a:lnTo>
                    <a:lnTo>
                      <a:pt x="47" y="58"/>
                    </a:lnTo>
                    <a:lnTo>
                      <a:pt x="31" y="62"/>
                    </a:lnTo>
                    <a:lnTo>
                      <a:pt x="16" y="58"/>
                    </a:lnTo>
                    <a:lnTo>
                      <a:pt x="5" y="46"/>
                    </a:lnTo>
                    <a:lnTo>
                      <a:pt x="0" y="31"/>
                    </a:lnTo>
                    <a:lnTo>
                      <a:pt x="5" y="16"/>
                    </a:lnTo>
                    <a:lnTo>
                      <a:pt x="16"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5" name="Freeform 113"/>
              <p:cNvSpPr>
                <a:spLocks/>
              </p:cNvSpPr>
              <p:nvPr/>
            </p:nvSpPr>
            <p:spPr bwMode="auto">
              <a:xfrm>
                <a:off x="8594725" y="4057121"/>
                <a:ext cx="171450" cy="88900"/>
              </a:xfrm>
              <a:custGeom>
                <a:avLst/>
                <a:gdLst>
                  <a:gd name="T0" fmla="*/ 22 w 108"/>
                  <a:gd name="T1" fmla="*/ 0 h 56"/>
                  <a:gd name="T2" fmla="*/ 85 w 108"/>
                  <a:gd name="T3" fmla="*/ 0 h 56"/>
                  <a:gd name="T4" fmla="*/ 93 w 108"/>
                  <a:gd name="T5" fmla="*/ 0 h 56"/>
                  <a:gd name="T6" fmla="*/ 98 w 108"/>
                  <a:gd name="T7" fmla="*/ 3 h 56"/>
                  <a:gd name="T8" fmla="*/ 103 w 108"/>
                  <a:gd name="T9" fmla="*/ 8 h 56"/>
                  <a:gd name="T10" fmla="*/ 106 w 108"/>
                  <a:gd name="T11" fmla="*/ 14 h 56"/>
                  <a:gd name="T12" fmla="*/ 108 w 108"/>
                  <a:gd name="T13" fmla="*/ 21 h 56"/>
                  <a:gd name="T14" fmla="*/ 108 w 108"/>
                  <a:gd name="T15" fmla="*/ 56 h 56"/>
                  <a:gd name="T16" fmla="*/ 0 w 108"/>
                  <a:gd name="T17" fmla="*/ 56 h 56"/>
                  <a:gd name="T18" fmla="*/ 0 w 108"/>
                  <a:gd name="T19" fmla="*/ 21 h 56"/>
                  <a:gd name="T20" fmla="*/ 1 w 108"/>
                  <a:gd name="T21" fmla="*/ 14 h 56"/>
                  <a:gd name="T22" fmla="*/ 5 w 108"/>
                  <a:gd name="T23" fmla="*/ 8 h 56"/>
                  <a:gd name="T24" fmla="*/ 9 w 108"/>
                  <a:gd name="T25" fmla="*/ 3 h 56"/>
                  <a:gd name="T26" fmla="*/ 14 w 108"/>
                  <a:gd name="T27" fmla="*/ 0 h 56"/>
                  <a:gd name="T28" fmla="*/ 22 w 10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56">
                    <a:moveTo>
                      <a:pt x="22" y="0"/>
                    </a:moveTo>
                    <a:lnTo>
                      <a:pt x="85" y="0"/>
                    </a:lnTo>
                    <a:lnTo>
                      <a:pt x="93" y="0"/>
                    </a:lnTo>
                    <a:lnTo>
                      <a:pt x="98" y="3"/>
                    </a:lnTo>
                    <a:lnTo>
                      <a:pt x="103" y="8"/>
                    </a:lnTo>
                    <a:lnTo>
                      <a:pt x="106" y="14"/>
                    </a:lnTo>
                    <a:lnTo>
                      <a:pt x="108" y="21"/>
                    </a:lnTo>
                    <a:lnTo>
                      <a:pt x="108" y="56"/>
                    </a:lnTo>
                    <a:lnTo>
                      <a:pt x="0" y="56"/>
                    </a:lnTo>
                    <a:lnTo>
                      <a:pt x="0" y="21"/>
                    </a:lnTo>
                    <a:lnTo>
                      <a:pt x="1" y="14"/>
                    </a:lnTo>
                    <a:lnTo>
                      <a:pt x="5" y="8"/>
                    </a:lnTo>
                    <a:lnTo>
                      <a:pt x="9"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6" name="Freeform 114"/>
              <p:cNvSpPr>
                <a:spLocks/>
              </p:cNvSpPr>
              <p:nvPr/>
            </p:nvSpPr>
            <p:spPr bwMode="auto">
              <a:xfrm>
                <a:off x="8632825" y="3938059"/>
                <a:ext cx="95250" cy="98425"/>
              </a:xfrm>
              <a:custGeom>
                <a:avLst/>
                <a:gdLst>
                  <a:gd name="T0" fmla="*/ 30 w 60"/>
                  <a:gd name="T1" fmla="*/ 0 h 62"/>
                  <a:gd name="T2" fmla="*/ 46 w 60"/>
                  <a:gd name="T3" fmla="*/ 5 h 62"/>
                  <a:gd name="T4" fmla="*/ 57 w 60"/>
                  <a:gd name="T5" fmla="*/ 16 h 62"/>
                  <a:gd name="T6" fmla="*/ 60 w 60"/>
                  <a:gd name="T7" fmla="*/ 31 h 62"/>
                  <a:gd name="T8" fmla="*/ 57 w 60"/>
                  <a:gd name="T9" fmla="*/ 46 h 62"/>
                  <a:gd name="T10" fmla="*/ 46 w 60"/>
                  <a:gd name="T11" fmla="*/ 58 h 62"/>
                  <a:gd name="T12" fmla="*/ 30 w 60"/>
                  <a:gd name="T13" fmla="*/ 62 h 62"/>
                  <a:gd name="T14" fmla="*/ 14 w 60"/>
                  <a:gd name="T15" fmla="*/ 58 h 62"/>
                  <a:gd name="T16" fmla="*/ 3 w 60"/>
                  <a:gd name="T17" fmla="*/ 46 h 62"/>
                  <a:gd name="T18" fmla="*/ 0 w 60"/>
                  <a:gd name="T19" fmla="*/ 31 h 62"/>
                  <a:gd name="T20" fmla="*/ 3 w 60"/>
                  <a:gd name="T21" fmla="*/ 16 h 62"/>
                  <a:gd name="T22" fmla="*/ 14 w 60"/>
                  <a:gd name="T23" fmla="*/ 5 h 62"/>
                  <a:gd name="T24" fmla="*/ 30 w 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2">
                    <a:moveTo>
                      <a:pt x="30" y="0"/>
                    </a:moveTo>
                    <a:lnTo>
                      <a:pt x="46" y="5"/>
                    </a:lnTo>
                    <a:lnTo>
                      <a:pt x="57" y="16"/>
                    </a:lnTo>
                    <a:lnTo>
                      <a:pt x="60" y="31"/>
                    </a:lnTo>
                    <a:lnTo>
                      <a:pt x="57" y="46"/>
                    </a:lnTo>
                    <a:lnTo>
                      <a:pt x="46" y="58"/>
                    </a:lnTo>
                    <a:lnTo>
                      <a:pt x="30" y="62"/>
                    </a:lnTo>
                    <a:lnTo>
                      <a:pt x="14" y="58"/>
                    </a:lnTo>
                    <a:lnTo>
                      <a:pt x="3" y="46"/>
                    </a:lnTo>
                    <a:lnTo>
                      <a:pt x="0" y="31"/>
                    </a:lnTo>
                    <a:lnTo>
                      <a:pt x="3" y="16"/>
                    </a:lnTo>
                    <a:lnTo>
                      <a:pt x="14" y="5"/>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7" name="Freeform 115"/>
              <p:cNvSpPr>
                <a:spLocks/>
              </p:cNvSpPr>
              <p:nvPr/>
            </p:nvSpPr>
            <p:spPr bwMode="auto">
              <a:xfrm>
                <a:off x="8370887" y="4022196"/>
                <a:ext cx="193675" cy="38100"/>
              </a:xfrm>
              <a:custGeom>
                <a:avLst/>
                <a:gdLst>
                  <a:gd name="T0" fmla="*/ 11 w 122"/>
                  <a:gd name="T1" fmla="*/ 0 h 24"/>
                  <a:gd name="T2" fmla="*/ 111 w 122"/>
                  <a:gd name="T3" fmla="*/ 0 h 24"/>
                  <a:gd name="T4" fmla="*/ 115 w 122"/>
                  <a:gd name="T5" fmla="*/ 0 h 24"/>
                  <a:gd name="T6" fmla="*/ 119 w 122"/>
                  <a:gd name="T7" fmla="*/ 3 h 24"/>
                  <a:gd name="T8" fmla="*/ 122 w 122"/>
                  <a:gd name="T9" fmla="*/ 6 h 24"/>
                  <a:gd name="T10" fmla="*/ 122 w 122"/>
                  <a:gd name="T11" fmla="*/ 12 h 24"/>
                  <a:gd name="T12" fmla="*/ 122 w 122"/>
                  <a:gd name="T13" fmla="*/ 17 h 24"/>
                  <a:gd name="T14" fmla="*/ 119 w 122"/>
                  <a:gd name="T15" fmla="*/ 20 h 24"/>
                  <a:gd name="T16" fmla="*/ 115 w 122"/>
                  <a:gd name="T17" fmla="*/ 24 h 24"/>
                  <a:gd name="T18" fmla="*/ 111 w 122"/>
                  <a:gd name="T19" fmla="*/ 24 h 24"/>
                  <a:gd name="T20" fmla="*/ 11 w 122"/>
                  <a:gd name="T21" fmla="*/ 24 h 24"/>
                  <a:gd name="T22" fmla="*/ 6 w 122"/>
                  <a:gd name="T23" fmla="*/ 24 h 24"/>
                  <a:gd name="T24" fmla="*/ 3 w 122"/>
                  <a:gd name="T25" fmla="*/ 20 h 24"/>
                  <a:gd name="T26" fmla="*/ 0 w 122"/>
                  <a:gd name="T27" fmla="*/ 17 h 24"/>
                  <a:gd name="T28" fmla="*/ 0 w 122"/>
                  <a:gd name="T29" fmla="*/ 12 h 24"/>
                  <a:gd name="T30" fmla="*/ 0 w 122"/>
                  <a:gd name="T31" fmla="*/ 6 h 24"/>
                  <a:gd name="T32" fmla="*/ 3 w 122"/>
                  <a:gd name="T33" fmla="*/ 3 h 24"/>
                  <a:gd name="T34" fmla="*/ 6 w 122"/>
                  <a:gd name="T35" fmla="*/ 0 h 24"/>
                  <a:gd name="T36" fmla="*/ 11 w 122"/>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4">
                    <a:moveTo>
                      <a:pt x="11" y="0"/>
                    </a:moveTo>
                    <a:lnTo>
                      <a:pt x="111" y="0"/>
                    </a:lnTo>
                    <a:lnTo>
                      <a:pt x="115" y="0"/>
                    </a:lnTo>
                    <a:lnTo>
                      <a:pt x="119" y="3"/>
                    </a:lnTo>
                    <a:lnTo>
                      <a:pt x="122" y="6"/>
                    </a:lnTo>
                    <a:lnTo>
                      <a:pt x="122" y="12"/>
                    </a:lnTo>
                    <a:lnTo>
                      <a:pt x="122" y="17"/>
                    </a:lnTo>
                    <a:lnTo>
                      <a:pt x="119" y="20"/>
                    </a:lnTo>
                    <a:lnTo>
                      <a:pt x="115" y="24"/>
                    </a:lnTo>
                    <a:lnTo>
                      <a:pt x="111" y="24"/>
                    </a:lnTo>
                    <a:lnTo>
                      <a:pt x="11" y="24"/>
                    </a:lnTo>
                    <a:lnTo>
                      <a:pt x="6" y="24"/>
                    </a:lnTo>
                    <a:lnTo>
                      <a:pt x="3" y="20"/>
                    </a:lnTo>
                    <a:lnTo>
                      <a:pt x="0" y="17"/>
                    </a:lnTo>
                    <a:lnTo>
                      <a:pt x="0" y="12"/>
                    </a:lnTo>
                    <a:lnTo>
                      <a:pt x="0" y="6"/>
                    </a:lnTo>
                    <a:lnTo>
                      <a:pt x="3" y="3"/>
                    </a:lnTo>
                    <a:lnTo>
                      <a:pt x="6"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8" name="Freeform 116"/>
              <p:cNvSpPr>
                <a:spLocks/>
              </p:cNvSpPr>
              <p:nvPr/>
            </p:nvSpPr>
            <p:spPr bwMode="auto">
              <a:xfrm>
                <a:off x="8234362" y="4173009"/>
                <a:ext cx="111125" cy="136525"/>
              </a:xfrm>
              <a:custGeom>
                <a:avLst/>
                <a:gdLst>
                  <a:gd name="T0" fmla="*/ 14 w 70"/>
                  <a:gd name="T1" fmla="*/ 0 h 86"/>
                  <a:gd name="T2" fmla="*/ 19 w 70"/>
                  <a:gd name="T3" fmla="*/ 2 h 86"/>
                  <a:gd name="T4" fmla="*/ 22 w 70"/>
                  <a:gd name="T5" fmla="*/ 5 h 86"/>
                  <a:gd name="T6" fmla="*/ 68 w 70"/>
                  <a:gd name="T7" fmla="*/ 67 h 86"/>
                  <a:gd name="T8" fmla="*/ 70 w 70"/>
                  <a:gd name="T9" fmla="*/ 71 h 86"/>
                  <a:gd name="T10" fmla="*/ 70 w 70"/>
                  <a:gd name="T11" fmla="*/ 76 h 86"/>
                  <a:gd name="T12" fmla="*/ 68 w 70"/>
                  <a:gd name="T13" fmla="*/ 79 h 86"/>
                  <a:gd name="T14" fmla="*/ 65 w 70"/>
                  <a:gd name="T15" fmla="*/ 84 h 86"/>
                  <a:gd name="T16" fmla="*/ 62 w 70"/>
                  <a:gd name="T17" fmla="*/ 86 h 86"/>
                  <a:gd name="T18" fmla="*/ 57 w 70"/>
                  <a:gd name="T19" fmla="*/ 86 h 86"/>
                  <a:gd name="T20" fmla="*/ 54 w 70"/>
                  <a:gd name="T21" fmla="*/ 86 h 86"/>
                  <a:gd name="T22" fmla="*/ 51 w 70"/>
                  <a:gd name="T23" fmla="*/ 84 h 86"/>
                  <a:gd name="T24" fmla="*/ 48 w 70"/>
                  <a:gd name="T25" fmla="*/ 81 h 86"/>
                  <a:gd name="T26" fmla="*/ 3 w 70"/>
                  <a:gd name="T27" fmla="*/ 19 h 86"/>
                  <a:gd name="T28" fmla="*/ 0 w 70"/>
                  <a:gd name="T29" fmla="*/ 14 h 86"/>
                  <a:gd name="T30" fmla="*/ 0 w 70"/>
                  <a:gd name="T31" fmla="*/ 10 h 86"/>
                  <a:gd name="T32" fmla="*/ 2 w 70"/>
                  <a:gd name="T33" fmla="*/ 5 h 86"/>
                  <a:gd name="T34" fmla="*/ 5 w 70"/>
                  <a:gd name="T35" fmla="*/ 2 h 86"/>
                  <a:gd name="T36" fmla="*/ 10 w 70"/>
                  <a:gd name="T37" fmla="*/ 0 h 86"/>
                  <a:gd name="T38" fmla="*/ 14 w 70"/>
                  <a:gd name="T3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6">
                    <a:moveTo>
                      <a:pt x="14" y="0"/>
                    </a:moveTo>
                    <a:lnTo>
                      <a:pt x="19" y="2"/>
                    </a:lnTo>
                    <a:lnTo>
                      <a:pt x="22" y="5"/>
                    </a:lnTo>
                    <a:lnTo>
                      <a:pt x="68" y="67"/>
                    </a:lnTo>
                    <a:lnTo>
                      <a:pt x="70" y="71"/>
                    </a:lnTo>
                    <a:lnTo>
                      <a:pt x="70" y="76"/>
                    </a:lnTo>
                    <a:lnTo>
                      <a:pt x="68" y="79"/>
                    </a:lnTo>
                    <a:lnTo>
                      <a:pt x="65" y="84"/>
                    </a:lnTo>
                    <a:lnTo>
                      <a:pt x="62" y="86"/>
                    </a:lnTo>
                    <a:lnTo>
                      <a:pt x="57" y="86"/>
                    </a:lnTo>
                    <a:lnTo>
                      <a:pt x="54" y="86"/>
                    </a:lnTo>
                    <a:lnTo>
                      <a:pt x="51" y="84"/>
                    </a:lnTo>
                    <a:lnTo>
                      <a:pt x="48" y="81"/>
                    </a:lnTo>
                    <a:lnTo>
                      <a:pt x="3" y="19"/>
                    </a:lnTo>
                    <a:lnTo>
                      <a:pt x="0" y="14"/>
                    </a:lnTo>
                    <a:lnTo>
                      <a:pt x="0" y="10"/>
                    </a:lnTo>
                    <a:lnTo>
                      <a:pt x="2" y="5"/>
                    </a:lnTo>
                    <a:lnTo>
                      <a:pt x="5" y="2"/>
                    </a:lnTo>
                    <a:lnTo>
                      <a:pt x="10"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9" name="Freeform 117"/>
              <p:cNvSpPr>
                <a:spLocks/>
              </p:cNvSpPr>
              <p:nvPr/>
            </p:nvSpPr>
            <p:spPr bwMode="auto">
              <a:xfrm>
                <a:off x="8578850" y="4176184"/>
                <a:ext cx="98425" cy="133350"/>
              </a:xfrm>
              <a:custGeom>
                <a:avLst/>
                <a:gdLst>
                  <a:gd name="T0" fmla="*/ 53 w 62"/>
                  <a:gd name="T1" fmla="*/ 0 h 84"/>
                  <a:gd name="T2" fmla="*/ 57 w 62"/>
                  <a:gd name="T3" fmla="*/ 1 h 84"/>
                  <a:gd name="T4" fmla="*/ 61 w 62"/>
                  <a:gd name="T5" fmla="*/ 4 h 84"/>
                  <a:gd name="T6" fmla="*/ 62 w 62"/>
                  <a:gd name="T7" fmla="*/ 9 h 84"/>
                  <a:gd name="T8" fmla="*/ 62 w 62"/>
                  <a:gd name="T9" fmla="*/ 14 h 84"/>
                  <a:gd name="T10" fmla="*/ 61 w 62"/>
                  <a:gd name="T11" fmla="*/ 17 h 84"/>
                  <a:gd name="T12" fmla="*/ 23 w 62"/>
                  <a:gd name="T13" fmla="*/ 79 h 84"/>
                  <a:gd name="T14" fmla="*/ 19 w 62"/>
                  <a:gd name="T15" fmla="*/ 82 h 84"/>
                  <a:gd name="T16" fmla="*/ 16 w 62"/>
                  <a:gd name="T17" fmla="*/ 84 h 84"/>
                  <a:gd name="T18" fmla="*/ 11 w 62"/>
                  <a:gd name="T19" fmla="*/ 84 h 84"/>
                  <a:gd name="T20" fmla="*/ 8 w 62"/>
                  <a:gd name="T21" fmla="*/ 84 h 84"/>
                  <a:gd name="T22" fmla="*/ 5 w 62"/>
                  <a:gd name="T23" fmla="*/ 82 h 84"/>
                  <a:gd name="T24" fmla="*/ 2 w 62"/>
                  <a:gd name="T25" fmla="*/ 79 h 84"/>
                  <a:gd name="T26" fmla="*/ 0 w 62"/>
                  <a:gd name="T27" fmla="*/ 74 h 84"/>
                  <a:gd name="T28" fmla="*/ 0 w 62"/>
                  <a:gd name="T29" fmla="*/ 69 h 84"/>
                  <a:gd name="T30" fmla="*/ 2 w 62"/>
                  <a:gd name="T31" fmla="*/ 65 h 84"/>
                  <a:gd name="T32" fmla="*/ 40 w 62"/>
                  <a:gd name="T33" fmla="*/ 4 h 84"/>
                  <a:gd name="T34" fmla="*/ 43 w 62"/>
                  <a:gd name="T35" fmla="*/ 1 h 84"/>
                  <a:gd name="T36" fmla="*/ 48 w 62"/>
                  <a:gd name="T37" fmla="*/ 0 h 84"/>
                  <a:gd name="T38" fmla="*/ 53 w 62"/>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84">
                    <a:moveTo>
                      <a:pt x="53" y="0"/>
                    </a:moveTo>
                    <a:lnTo>
                      <a:pt x="57" y="1"/>
                    </a:lnTo>
                    <a:lnTo>
                      <a:pt x="61" y="4"/>
                    </a:lnTo>
                    <a:lnTo>
                      <a:pt x="62" y="9"/>
                    </a:lnTo>
                    <a:lnTo>
                      <a:pt x="62" y="14"/>
                    </a:lnTo>
                    <a:lnTo>
                      <a:pt x="61" y="17"/>
                    </a:lnTo>
                    <a:lnTo>
                      <a:pt x="23" y="79"/>
                    </a:lnTo>
                    <a:lnTo>
                      <a:pt x="19" y="82"/>
                    </a:lnTo>
                    <a:lnTo>
                      <a:pt x="16" y="84"/>
                    </a:lnTo>
                    <a:lnTo>
                      <a:pt x="11" y="84"/>
                    </a:lnTo>
                    <a:lnTo>
                      <a:pt x="8" y="84"/>
                    </a:lnTo>
                    <a:lnTo>
                      <a:pt x="5" y="82"/>
                    </a:lnTo>
                    <a:lnTo>
                      <a:pt x="2" y="79"/>
                    </a:lnTo>
                    <a:lnTo>
                      <a:pt x="0" y="74"/>
                    </a:lnTo>
                    <a:lnTo>
                      <a:pt x="0" y="69"/>
                    </a:lnTo>
                    <a:lnTo>
                      <a:pt x="2" y="65"/>
                    </a:lnTo>
                    <a:lnTo>
                      <a:pt x="40" y="4"/>
                    </a:lnTo>
                    <a:lnTo>
                      <a:pt x="43" y="1"/>
                    </a:lnTo>
                    <a:lnTo>
                      <a:pt x="48"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6" name="Group 145"/>
            <p:cNvGrpSpPr/>
            <p:nvPr/>
          </p:nvGrpSpPr>
          <p:grpSpPr>
            <a:xfrm>
              <a:off x="3667660" y="1505327"/>
              <a:ext cx="436562" cy="563563"/>
              <a:chOff x="6097588" y="3276600"/>
              <a:chExt cx="436562" cy="563563"/>
            </a:xfrm>
            <a:solidFill>
              <a:schemeClr val="accent1"/>
            </a:solidFill>
          </p:grpSpPr>
          <p:sp>
            <p:nvSpPr>
              <p:cNvPr id="153" name="Freeform 31"/>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4" name="Freeform 32"/>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5" name="Freeform 33"/>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6" name="Freeform 34"/>
              <p:cNvSpPr>
                <a:spLocks/>
              </p:cNvSpPr>
              <p:nvPr/>
            </p:nvSpPr>
            <p:spPr bwMode="auto">
              <a:xfrm>
                <a:off x="6196013" y="3695700"/>
                <a:ext cx="125412" cy="144463"/>
              </a:xfrm>
              <a:custGeom>
                <a:avLst/>
                <a:gdLst>
                  <a:gd name="T0" fmla="*/ 33 w 48"/>
                  <a:gd name="T1" fmla="*/ 3 h 55"/>
                  <a:gd name="T2" fmla="*/ 33 w 48"/>
                  <a:gd name="T3" fmla="*/ 20 h 55"/>
                  <a:gd name="T4" fmla="*/ 19 w 48"/>
                  <a:gd name="T5" fmla="*/ 32 h 55"/>
                  <a:gd name="T6" fmla="*/ 1 w 48"/>
                  <a:gd name="T7" fmla="*/ 46 h 55"/>
                  <a:gd name="T8" fmla="*/ 48 w 48"/>
                  <a:gd name="T9" fmla="*/ 55 h 55"/>
                  <a:gd name="T10" fmla="*/ 48 w 48"/>
                  <a:gd name="T11" fmla="*/ 0 h 55"/>
                  <a:gd name="T12" fmla="*/ 33 w 48"/>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33" y="3"/>
                    </a:moveTo>
                    <a:cubicBezTo>
                      <a:pt x="33" y="20"/>
                      <a:pt x="33" y="20"/>
                      <a:pt x="33" y="20"/>
                    </a:cubicBezTo>
                    <a:cubicBezTo>
                      <a:pt x="33" y="20"/>
                      <a:pt x="29" y="29"/>
                      <a:pt x="19" y="32"/>
                    </a:cubicBezTo>
                    <a:cubicBezTo>
                      <a:pt x="9" y="35"/>
                      <a:pt x="0" y="41"/>
                      <a:pt x="1" y="46"/>
                    </a:cubicBezTo>
                    <a:cubicBezTo>
                      <a:pt x="2" y="51"/>
                      <a:pt x="14" y="55"/>
                      <a:pt x="48" y="55"/>
                    </a:cubicBezTo>
                    <a:cubicBezTo>
                      <a:pt x="48" y="0"/>
                      <a:pt x="48" y="0"/>
                      <a:pt x="48" y="0"/>
                    </a:cubicBezTo>
                    <a:lnTo>
                      <a:pt x="3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7" name="Freeform 35"/>
              <p:cNvSpPr>
                <a:spLocks/>
              </p:cNvSpPr>
              <p:nvPr/>
            </p:nvSpPr>
            <p:spPr bwMode="auto">
              <a:xfrm>
                <a:off x="6308725" y="3695700"/>
                <a:ext cx="114300" cy="144463"/>
              </a:xfrm>
              <a:custGeom>
                <a:avLst/>
                <a:gdLst>
                  <a:gd name="T0" fmla="*/ 9 w 44"/>
                  <a:gd name="T1" fmla="*/ 3 h 55"/>
                  <a:gd name="T2" fmla="*/ 9 w 44"/>
                  <a:gd name="T3" fmla="*/ 20 h 55"/>
                  <a:gd name="T4" fmla="*/ 23 w 44"/>
                  <a:gd name="T5" fmla="*/ 32 h 55"/>
                  <a:gd name="T6" fmla="*/ 43 w 44"/>
                  <a:gd name="T7" fmla="*/ 46 h 55"/>
                  <a:gd name="T8" fmla="*/ 0 w 44"/>
                  <a:gd name="T9" fmla="*/ 55 h 55"/>
                  <a:gd name="T10" fmla="*/ 0 w 44"/>
                  <a:gd name="T11" fmla="*/ 0 h 55"/>
                  <a:gd name="T12" fmla="*/ 9 w 44"/>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4" h="55">
                    <a:moveTo>
                      <a:pt x="9" y="3"/>
                    </a:moveTo>
                    <a:cubicBezTo>
                      <a:pt x="9" y="20"/>
                      <a:pt x="9" y="20"/>
                      <a:pt x="9" y="20"/>
                    </a:cubicBezTo>
                    <a:cubicBezTo>
                      <a:pt x="9" y="20"/>
                      <a:pt x="13" y="29"/>
                      <a:pt x="23" y="32"/>
                    </a:cubicBezTo>
                    <a:cubicBezTo>
                      <a:pt x="32" y="35"/>
                      <a:pt x="44" y="41"/>
                      <a:pt x="43" y="46"/>
                    </a:cubicBezTo>
                    <a:cubicBezTo>
                      <a:pt x="42" y="51"/>
                      <a:pt x="24" y="55"/>
                      <a:pt x="0" y="55"/>
                    </a:cubicBezTo>
                    <a:cubicBezTo>
                      <a:pt x="0" y="0"/>
                      <a:pt x="0" y="0"/>
                      <a:pt x="0" y="0"/>
                    </a:cubicBez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8" name="Freeform 36"/>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9" name="Freeform 37"/>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0" name="Freeform 38"/>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7" name="Group 146"/>
            <p:cNvGrpSpPr/>
            <p:nvPr/>
          </p:nvGrpSpPr>
          <p:grpSpPr>
            <a:xfrm>
              <a:off x="6251793" y="1044306"/>
              <a:ext cx="555974" cy="594993"/>
              <a:chOff x="9129639" y="4970970"/>
              <a:chExt cx="536781" cy="574452"/>
            </a:xfrm>
            <a:solidFill>
              <a:schemeClr val="bg2">
                <a:lumMod val="50000"/>
              </a:schemeClr>
            </a:solidFill>
          </p:grpSpPr>
          <p:sp>
            <p:nvSpPr>
              <p:cNvPr id="148" name="Freeform 126"/>
              <p:cNvSpPr>
                <a:spLocks/>
              </p:cNvSpPr>
              <p:nvPr/>
            </p:nvSpPr>
            <p:spPr bwMode="auto">
              <a:xfrm>
                <a:off x="9129639" y="4970970"/>
                <a:ext cx="447675" cy="523875"/>
              </a:xfrm>
              <a:custGeom>
                <a:avLst/>
                <a:gdLst>
                  <a:gd name="T0" fmla="*/ 30 w 282"/>
                  <a:gd name="T1" fmla="*/ 0 h 330"/>
                  <a:gd name="T2" fmla="*/ 250 w 282"/>
                  <a:gd name="T3" fmla="*/ 0 h 330"/>
                  <a:gd name="T4" fmla="*/ 266 w 282"/>
                  <a:gd name="T5" fmla="*/ 5 h 330"/>
                  <a:gd name="T6" fmla="*/ 277 w 282"/>
                  <a:gd name="T7" fmla="*/ 16 h 330"/>
                  <a:gd name="T8" fmla="*/ 282 w 282"/>
                  <a:gd name="T9" fmla="*/ 32 h 330"/>
                  <a:gd name="T10" fmla="*/ 282 w 282"/>
                  <a:gd name="T11" fmla="*/ 202 h 330"/>
                  <a:gd name="T12" fmla="*/ 250 w 282"/>
                  <a:gd name="T13" fmla="*/ 238 h 330"/>
                  <a:gd name="T14" fmla="*/ 250 w 282"/>
                  <a:gd name="T15" fmla="*/ 56 h 330"/>
                  <a:gd name="T16" fmla="*/ 250 w 282"/>
                  <a:gd name="T17" fmla="*/ 50 h 330"/>
                  <a:gd name="T18" fmla="*/ 247 w 282"/>
                  <a:gd name="T19" fmla="*/ 43 h 330"/>
                  <a:gd name="T20" fmla="*/ 244 w 282"/>
                  <a:gd name="T21" fmla="*/ 38 h 330"/>
                  <a:gd name="T22" fmla="*/ 239 w 282"/>
                  <a:gd name="T23" fmla="*/ 35 h 330"/>
                  <a:gd name="T24" fmla="*/ 233 w 282"/>
                  <a:gd name="T25" fmla="*/ 32 h 330"/>
                  <a:gd name="T26" fmla="*/ 226 w 282"/>
                  <a:gd name="T27" fmla="*/ 32 h 330"/>
                  <a:gd name="T28" fmla="*/ 55 w 282"/>
                  <a:gd name="T29" fmla="*/ 32 h 330"/>
                  <a:gd name="T30" fmla="*/ 49 w 282"/>
                  <a:gd name="T31" fmla="*/ 32 h 330"/>
                  <a:gd name="T32" fmla="*/ 42 w 282"/>
                  <a:gd name="T33" fmla="*/ 35 h 330"/>
                  <a:gd name="T34" fmla="*/ 38 w 282"/>
                  <a:gd name="T35" fmla="*/ 38 h 330"/>
                  <a:gd name="T36" fmla="*/ 34 w 282"/>
                  <a:gd name="T37" fmla="*/ 43 h 330"/>
                  <a:gd name="T38" fmla="*/ 31 w 282"/>
                  <a:gd name="T39" fmla="*/ 50 h 330"/>
                  <a:gd name="T40" fmla="*/ 31 w 282"/>
                  <a:gd name="T41" fmla="*/ 56 h 330"/>
                  <a:gd name="T42" fmla="*/ 31 w 282"/>
                  <a:gd name="T43" fmla="*/ 275 h 330"/>
                  <a:gd name="T44" fmla="*/ 31 w 282"/>
                  <a:gd name="T45" fmla="*/ 281 h 330"/>
                  <a:gd name="T46" fmla="*/ 34 w 282"/>
                  <a:gd name="T47" fmla="*/ 286 h 330"/>
                  <a:gd name="T48" fmla="*/ 38 w 282"/>
                  <a:gd name="T49" fmla="*/ 291 h 330"/>
                  <a:gd name="T50" fmla="*/ 42 w 282"/>
                  <a:gd name="T51" fmla="*/ 295 h 330"/>
                  <a:gd name="T52" fmla="*/ 49 w 282"/>
                  <a:gd name="T53" fmla="*/ 297 h 330"/>
                  <a:gd name="T54" fmla="*/ 55 w 282"/>
                  <a:gd name="T55" fmla="*/ 299 h 330"/>
                  <a:gd name="T56" fmla="*/ 126 w 282"/>
                  <a:gd name="T57" fmla="*/ 299 h 330"/>
                  <a:gd name="T58" fmla="*/ 130 w 282"/>
                  <a:gd name="T59" fmla="*/ 305 h 330"/>
                  <a:gd name="T60" fmla="*/ 134 w 282"/>
                  <a:gd name="T61" fmla="*/ 311 h 330"/>
                  <a:gd name="T62" fmla="*/ 141 w 282"/>
                  <a:gd name="T63" fmla="*/ 318 h 330"/>
                  <a:gd name="T64" fmla="*/ 155 w 282"/>
                  <a:gd name="T65" fmla="*/ 330 h 330"/>
                  <a:gd name="T66" fmla="*/ 31 w 282"/>
                  <a:gd name="T67" fmla="*/ 330 h 330"/>
                  <a:gd name="T68" fmla="*/ 15 w 282"/>
                  <a:gd name="T69" fmla="*/ 326 h 330"/>
                  <a:gd name="T70" fmla="*/ 4 w 282"/>
                  <a:gd name="T71" fmla="*/ 315 h 330"/>
                  <a:gd name="T72" fmla="*/ 0 w 282"/>
                  <a:gd name="T73" fmla="*/ 299 h 330"/>
                  <a:gd name="T74" fmla="*/ 0 w 282"/>
                  <a:gd name="T75" fmla="*/ 30 h 330"/>
                  <a:gd name="T76" fmla="*/ 3 w 282"/>
                  <a:gd name="T77" fmla="*/ 15 h 330"/>
                  <a:gd name="T78" fmla="*/ 14 w 282"/>
                  <a:gd name="T79" fmla="*/ 4 h 330"/>
                  <a:gd name="T80" fmla="*/ 30 w 282"/>
                  <a:gd name="T8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330">
                    <a:moveTo>
                      <a:pt x="30" y="0"/>
                    </a:moveTo>
                    <a:lnTo>
                      <a:pt x="250" y="0"/>
                    </a:lnTo>
                    <a:lnTo>
                      <a:pt x="266" y="5"/>
                    </a:lnTo>
                    <a:lnTo>
                      <a:pt x="277" y="16"/>
                    </a:lnTo>
                    <a:lnTo>
                      <a:pt x="282" y="32"/>
                    </a:lnTo>
                    <a:lnTo>
                      <a:pt x="282" y="202"/>
                    </a:lnTo>
                    <a:lnTo>
                      <a:pt x="250" y="238"/>
                    </a:lnTo>
                    <a:lnTo>
                      <a:pt x="250" y="56"/>
                    </a:lnTo>
                    <a:lnTo>
                      <a:pt x="250" y="50"/>
                    </a:lnTo>
                    <a:lnTo>
                      <a:pt x="247" y="43"/>
                    </a:lnTo>
                    <a:lnTo>
                      <a:pt x="244" y="38"/>
                    </a:lnTo>
                    <a:lnTo>
                      <a:pt x="239" y="35"/>
                    </a:lnTo>
                    <a:lnTo>
                      <a:pt x="233" y="32"/>
                    </a:lnTo>
                    <a:lnTo>
                      <a:pt x="226" y="32"/>
                    </a:lnTo>
                    <a:lnTo>
                      <a:pt x="55" y="32"/>
                    </a:lnTo>
                    <a:lnTo>
                      <a:pt x="49" y="32"/>
                    </a:lnTo>
                    <a:lnTo>
                      <a:pt x="42" y="35"/>
                    </a:lnTo>
                    <a:lnTo>
                      <a:pt x="38" y="38"/>
                    </a:lnTo>
                    <a:lnTo>
                      <a:pt x="34" y="43"/>
                    </a:lnTo>
                    <a:lnTo>
                      <a:pt x="31" y="50"/>
                    </a:lnTo>
                    <a:lnTo>
                      <a:pt x="31" y="56"/>
                    </a:lnTo>
                    <a:lnTo>
                      <a:pt x="31" y="275"/>
                    </a:lnTo>
                    <a:lnTo>
                      <a:pt x="31" y="281"/>
                    </a:lnTo>
                    <a:lnTo>
                      <a:pt x="34" y="286"/>
                    </a:lnTo>
                    <a:lnTo>
                      <a:pt x="38" y="291"/>
                    </a:lnTo>
                    <a:lnTo>
                      <a:pt x="42" y="295"/>
                    </a:lnTo>
                    <a:lnTo>
                      <a:pt x="49" y="297"/>
                    </a:lnTo>
                    <a:lnTo>
                      <a:pt x="55" y="299"/>
                    </a:lnTo>
                    <a:lnTo>
                      <a:pt x="126" y="299"/>
                    </a:lnTo>
                    <a:lnTo>
                      <a:pt x="130" y="305"/>
                    </a:lnTo>
                    <a:lnTo>
                      <a:pt x="134" y="311"/>
                    </a:lnTo>
                    <a:lnTo>
                      <a:pt x="141" y="318"/>
                    </a:lnTo>
                    <a:lnTo>
                      <a:pt x="155" y="330"/>
                    </a:lnTo>
                    <a:lnTo>
                      <a:pt x="31" y="330"/>
                    </a:lnTo>
                    <a:lnTo>
                      <a:pt x="15" y="326"/>
                    </a:lnTo>
                    <a:lnTo>
                      <a:pt x="4" y="315"/>
                    </a:lnTo>
                    <a:lnTo>
                      <a:pt x="0" y="299"/>
                    </a:lnTo>
                    <a:lnTo>
                      <a:pt x="0" y="30"/>
                    </a:lnTo>
                    <a:lnTo>
                      <a:pt x="3" y="15"/>
                    </a:lnTo>
                    <a:lnTo>
                      <a:pt x="14"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49" name="Freeform 127"/>
              <p:cNvSpPr>
                <a:spLocks/>
              </p:cNvSpPr>
              <p:nvPr/>
            </p:nvSpPr>
            <p:spPr bwMode="auto">
              <a:xfrm>
                <a:off x="9204565" y="5061283"/>
                <a:ext cx="274638" cy="49213"/>
              </a:xfrm>
              <a:custGeom>
                <a:avLst/>
                <a:gdLst>
                  <a:gd name="T0" fmla="*/ 16 w 173"/>
                  <a:gd name="T1" fmla="*/ 0 h 31"/>
                  <a:gd name="T2" fmla="*/ 159 w 173"/>
                  <a:gd name="T3" fmla="*/ 0 h 31"/>
                  <a:gd name="T4" fmla="*/ 163 w 173"/>
                  <a:gd name="T5" fmla="*/ 1 h 31"/>
                  <a:gd name="T6" fmla="*/ 167 w 173"/>
                  <a:gd name="T7" fmla="*/ 3 h 31"/>
                  <a:gd name="T8" fmla="*/ 171 w 173"/>
                  <a:gd name="T9" fmla="*/ 6 h 31"/>
                  <a:gd name="T10" fmla="*/ 173 w 173"/>
                  <a:gd name="T11" fmla="*/ 11 h 31"/>
                  <a:gd name="T12" fmla="*/ 173 w 173"/>
                  <a:gd name="T13" fmla="*/ 16 h 31"/>
                  <a:gd name="T14" fmla="*/ 173 w 173"/>
                  <a:gd name="T15" fmla="*/ 20 h 31"/>
                  <a:gd name="T16" fmla="*/ 171 w 173"/>
                  <a:gd name="T17" fmla="*/ 25 h 31"/>
                  <a:gd name="T18" fmla="*/ 167 w 173"/>
                  <a:gd name="T19" fmla="*/ 28 h 31"/>
                  <a:gd name="T20" fmla="*/ 163 w 173"/>
                  <a:gd name="T21" fmla="*/ 31 h 31"/>
                  <a:gd name="T22" fmla="*/ 159 w 173"/>
                  <a:gd name="T23" fmla="*/ 31 h 31"/>
                  <a:gd name="T24" fmla="*/ 16 w 173"/>
                  <a:gd name="T25" fmla="*/ 31 h 31"/>
                  <a:gd name="T26" fmla="*/ 11 w 173"/>
                  <a:gd name="T27" fmla="*/ 31 h 31"/>
                  <a:gd name="T28" fmla="*/ 6 w 173"/>
                  <a:gd name="T29" fmla="*/ 28 h 31"/>
                  <a:gd name="T30" fmla="*/ 3 w 173"/>
                  <a:gd name="T31" fmla="*/ 25 h 31"/>
                  <a:gd name="T32" fmla="*/ 2 w 173"/>
                  <a:gd name="T33" fmla="*/ 20 h 31"/>
                  <a:gd name="T34" fmla="*/ 0 w 173"/>
                  <a:gd name="T35" fmla="*/ 16 h 31"/>
                  <a:gd name="T36" fmla="*/ 2 w 173"/>
                  <a:gd name="T37" fmla="*/ 11 h 31"/>
                  <a:gd name="T38" fmla="*/ 3 w 173"/>
                  <a:gd name="T39" fmla="*/ 6 h 31"/>
                  <a:gd name="T40" fmla="*/ 6 w 173"/>
                  <a:gd name="T41" fmla="*/ 3 h 31"/>
                  <a:gd name="T42" fmla="*/ 11 w 173"/>
                  <a:gd name="T43" fmla="*/ 1 h 31"/>
                  <a:gd name="T44" fmla="*/ 16 w 173"/>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1">
                    <a:moveTo>
                      <a:pt x="16" y="0"/>
                    </a:moveTo>
                    <a:lnTo>
                      <a:pt x="159" y="0"/>
                    </a:lnTo>
                    <a:lnTo>
                      <a:pt x="163" y="1"/>
                    </a:lnTo>
                    <a:lnTo>
                      <a:pt x="167" y="3"/>
                    </a:lnTo>
                    <a:lnTo>
                      <a:pt x="171" y="6"/>
                    </a:lnTo>
                    <a:lnTo>
                      <a:pt x="173" y="11"/>
                    </a:lnTo>
                    <a:lnTo>
                      <a:pt x="173" y="16"/>
                    </a:lnTo>
                    <a:lnTo>
                      <a:pt x="173" y="20"/>
                    </a:lnTo>
                    <a:lnTo>
                      <a:pt x="171" y="25"/>
                    </a:lnTo>
                    <a:lnTo>
                      <a:pt x="167" y="28"/>
                    </a:lnTo>
                    <a:lnTo>
                      <a:pt x="163" y="31"/>
                    </a:lnTo>
                    <a:lnTo>
                      <a:pt x="159" y="31"/>
                    </a:lnTo>
                    <a:lnTo>
                      <a:pt x="16" y="31"/>
                    </a:lnTo>
                    <a:lnTo>
                      <a:pt x="11" y="31"/>
                    </a:lnTo>
                    <a:lnTo>
                      <a:pt x="6" y="28"/>
                    </a:lnTo>
                    <a:lnTo>
                      <a:pt x="3" y="25"/>
                    </a:lnTo>
                    <a:lnTo>
                      <a:pt x="2" y="20"/>
                    </a:lnTo>
                    <a:lnTo>
                      <a:pt x="0" y="16"/>
                    </a:lnTo>
                    <a:lnTo>
                      <a:pt x="2" y="11"/>
                    </a:lnTo>
                    <a:lnTo>
                      <a:pt x="3" y="6"/>
                    </a:lnTo>
                    <a:lnTo>
                      <a:pt x="6" y="3"/>
                    </a:lnTo>
                    <a:lnTo>
                      <a:pt x="11"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0" name="Freeform 128"/>
              <p:cNvSpPr>
                <a:spLocks/>
              </p:cNvSpPr>
              <p:nvPr/>
            </p:nvSpPr>
            <p:spPr bwMode="auto">
              <a:xfrm>
                <a:off x="9204565" y="5275955"/>
                <a:ext cx="274638" cy="50800"/>
              </a:xfrm>
              <a:custGeom>
                <a:avLst/>
                <a:gdLst>
                  <a:gd name="T0" fmla="*/ 16 w 173"/>
                  <a:gd name="T1" fmla="*/ 0 h 32"/>
                  <a:gd name="T2" fmla="*/ 159 w 173"/>
                  <a:gd name="T3" fmla="*/ 0 h 32"/>
                  <a:gd name="T4" fmla="*/ 163 w 173"/>
                  <a:gd name="T5" fmla="*/ 2 h 32"/>
                  <a:gd name="T6" fmla="*/ 167 w 173"/>
                  <a:gd name="T7" fmla="*/ 3 h 32"/>
                  <a:gd name="T8" fmla="*/ 171 w 173"/>
                  <a:gd name="T9" fmla="*/ 6 h 32"/>
                  <a:gd name="T10" fmla="*/ 173 w 173"/>
                  <a:gd name="T11" fmla="*/ 11 h 32"/>
                  <a:gd name="T12" fmla="*/ 173 w 173"/>
                  <a:gd name="T13" fmla="*/ 16 h 32"/>
                  <a:gd name="T14" fmla="*/ 173 w 173"/>
                  <a:gd name="T15" fmla="*/ 21 h 32"/>
                  <a:gd name="T16" fmla="*/ 171 w 173"/>
                  <a:gd name="T17" fmla="*/ 25 h 32"/>
                  <a:gd name="T18" fmla="*/ 167 w 173"/>
                  <a:gd name="T19" fmla="*/ 29 h 32"/>
                  <a:gd name="T20" fmla="*/ 163 w 173"/>
                  <a:gd name="T21" fmla="*/ 32 h 32"/>
                  <a:gd name="T22" fmla="*/ 159 w 173"/>
                  <a:gd name="T23" fmla="*/ 32 h 32"/>
                  <a:gd name="T24" fmla="*/ 16 w 173"/>
                  <a:gd name="T25" fmla="*/ 32 h 32"/>
                  <a:gd name="T26" fmla="*/ 11 w 173"/>
                  <a:gd name="T27" fmla="*/ 32 h 32"/>
                  <a:gd name="T28" fmla="*/ 6 w 173"/>
                  <a:gd name="T29" fmla="*/ 29 h 32"/>
                  <a:gd name="T30" fmla="*/ 3 w 173"/>
                  <a:gd name="T31" fmla="*/ 25 h 32"/>
                  <a:gd name="T32" fmla="*/ 2 w 173"/>
                  <a:gd name="T33" fmla="*/ 21 h 32"/>
                  <a:gd name="T34" fmla="*/ 0 w 173"/>
                  <a:gd name="T35" fmla="*/ 16 h 32"/>
                  <a:gd name="T36" fmla="*/ 2 w 173"/>
                  <a:gd name="T37" fmla="*/ 11 h 32"/>
                  <a:gd name="T38" fmla="*/ 3 w 173"/>
                  <a:gd name="T39" fmla="*/ 6 h 32"/>
                  <a:gd name="T40" fmla="*/ 6 w 173"/>
                  <a:gd name="T41" fmla="*/ 3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3"/>
                    </a:lnTo>
                    <a:lnTo>
                      <a:pt x="171" y="6"/>
                    </a:lnTo>
                    <a:lnTo>
                      <a:pt x="173" y="11"/>
                    </a:lnTo>
                    <a:lnTo>
                      <a:pt x="173" y="16"/>
                    </a:lnTo>
                    <a:lnTo>
                      <a:pt x="173" y="21"/>
                    </a:lnTo>
                    <a:lnTo>
                      <a:pt x="171" y="25"/>
                    </a:lnTo>
                    <a:lnTo>
                      <a:pt x="167" y="29"/>
                    </a:lnTo>
                    <a:lnTo>
                      <a:pt x="163" y="32"/>
                    </a:lnTo>
                    <a:lnTo>
                      <a:pt x="159" y="32"/>
                    </a:lnTo>
                    <a:lnTo>
                      <a:pt x="16" y="32"/>
                    </a:lnTo>
                    <a:lnTo>
                      <a:pt x="11" y="32"/>
                    </a:lnTo>
                    <a:lnTo>
                      <a:pt x="6" y="29"/>
                    </a:lnTo>
                    <a:lnTo>
                      <a:pt x="3" y="25"/>
                    </a:lnTo>
                    <a:lnTo>
                      <a:pt x="2" y="21"/>
                    </a:lnTo>
                    <a:lnTo>
                      <a:pt x="0" y="16"/>
                    </a:lnTo>
                    <a:lnTo>
                      <a:pt x="2" y="11"/>
                    </a:lnTo>
                    <a:lnTo>
                      <a:pt x="3" y="6"/>
                    </a:lnTo>
                    <a:lnTo>
                      <a:pt x="6" y="3"/>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1" name="Freeform 129"/>
              <p:cNvSpPr>
                <a:spLocks/>
              </p:cNvSpPr>
              <p:nvPr/>
            </p:nvSpPr>
            <p:spPr bwMode="auto">
              <a:xfrm>
                <a:off x="9204565" y="5167151"/>
                <a:ext cx="274638" cy="50800"/>
              </a:xfrm>
              <a:custGeom>
                <a:avLst/>
                <a:gdLst>
                  <a:gd name="T0" fmla="*/ 16 w 173"/>
                  <a:gd name="T1" fmla="*/ 0 h 32"/>
                  <a:gd name="T2" fmla="*/ 159 w 173"/>
                  <a:gd name="T3" fmla="*/ 0 h 32"/>
                  <a:gd name="T4" fmla="*/ 163 w 173"/>
                  <a:gd name="T5" fmla="*/ 2 h 32"/>
                  <a:gd name="T6" fmla="*/ 167 w 173"/>
                  <a:gd name="T7" fmla="*/ 4 h 32"/>
                  <a:gd name="T8" fmla="*/ 171 w 173"/>
                  <a:gd name="T9" fmla="*/ 7 h 32"/>
                  <a:gd name="T10" fmla="*/ 173 w 173"/>
                  <a:gd name="T11" fmla="*/ 12 h 32"/>
                  <a:gd name="T12" fmla="*/ 173 w 173"/>
                  <a:gd name="T13" fmla="*/ 16 h 32"/>
                  <a:gd name="T14" fmla="*/ 173 w 173"/>
                  <a:gd name="T15" fmla="*/ 21 h 32"/>
                  <a:gd name="T16" fmla="*/ 171 w 173"/>
                  <a:gd name="T17" fmla="*/ 26 h 32"/>
                  <a:gd name="T18" fmla="*/ 167 w 173"/>
                  <a:gd name="T19" fmla="*/ 29 h 32"/>
                  <a:gd name="T20" fmla="*/ 163 w 173"/>
                  <a:gd name="T21" fmla="*/ 31 h 32"/>
                  <a:gd name="T22" fmla="*/ 159 w 173"/>
                  <a:gd name="T23" fmla="*/ 32 h 32"/>
                  <a:gd name="T24" fmla="*/ 16 w 173"/>
                  <a:gd name="T25" fmla="*/ 32 h 32"/>
                  <a:gd name="T26" fmla="*/ 11 w 173"/>
                  <a:gd name="T27" fmla="*/ 31 h 32"/>
                  <a:gd name="T28" fmla="*/ 6 w 173"/>
                  <a:gd name="T29" fmla="*/ 29 h 32"/>
                  <a:gd name="T30" fmla="*/ 3 w 173"/>
                  <a:gd name="T31" fmla="*/ 26 h 32"/>
                  <a:gd name="T32" fmla="*/ 2 w 173"/>
                  <a:gd name="T33" fmla="*/ 21 h 32"/>
                  <a:gd name="T34" fmla="*/ 0 w 173"/>
                  <a:gd name="T35" fmla="*/ 16 h 32"/>
                  <a:gd name="T36" fmla="*/ 2 w 173"/>
                  <a:gd name="T37" fmla="*/ 12 h 32"/>
                  <a:gd name="T38" fmla="*/ 3 w 173"/>
                  <a:gd name="T39" fmla="*/ 7 h 32"/>
                  <a:gd name="T40" fmla="*/ 6 w 173"/>
                  <a:gd name="T41" fmla="*/ 4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4"/>
                    </a:lnTo>
                    <a:lnTo>
                      <a:pt x="171" y="7"/>
                    </a:lnTo>
                    <a:lnTo>
                      <a:pt x="173" y="12"/>
                    </a:lnTo>
                    <a:lnTo>
                      <a:pt x="173" y="16"/>
                    </a:lnTo>
                    <a:lnTo>
                      <a:pt x="173" y="21"/>
                    </a:lnTo>
                    <a:lnTo>
                      <a:pt x="171" y="26"/>
                    </a:lnTo>
                    <a:lnTo>
                      <a:pt x="167" y="29"/>
                    </a:lnTo>
                    <a:lnTo>
                      <a:pt x="163" y="31"/>
                    </a:lnTo>
                    <a:lnTo>
                      <a:pt x="159" y="32"/>
                    </a:lnTo>
                    <a:lnTo>
                      <a:pt x="16" y="32"/>
                    </a:lnTo>
                    <a:lnTo>
                      <a:pt x="11" y="31"/>
                    </a:lnTo>
                    <a:lnTo>
                      <a:pt x="6" y="29"/>
                    </a:lnTo>
                    <a:lnTo>
                      <a:pt x="3" y="26"/>
                    </a:lnTo>
                    <a:lnTo>
                      <a:pt x="2" y="21"/>
                    </a:lnTo>
                    <a:lnTo>
                      <a:pt x="0" y="16"/>
                    </a:lnTo>
                    <a:lnTo>
                      <a:pt x="2" y="12"/>
                    </a:lnTo>
                    <a:lnTo>
                      <a:pt x="3" y="7"/>
                    </a:lnTo>
                    <a:lnTo>
                      <a:pt x="6" y="4"/>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2" name="Freeform 132"/>
              <p:cNvSpPr>
                <a:spLocks/>
              </p:cNvSpPr>
              <p:nvPr/>
            </p:nvSpPr>
            <p:spPr bwMode="auto">
              <a:xfrm>
                <a:off x="9302882" y="5258084"/>
                <a:ext cx="363538" cy="287338"/>
              </a:xfrm>
              <a:custGeom>
                <a:avLst/>
                <a:gdLst>
                  <a:gd name="T0" fmla="*/ 207 w 229"/>
                  <a:gd name="T1" fmla="*/ 0 h 181"/>
                  <a:gd name="T2" fmla="*/ 220 w 229"/>
                  <a:gd name="T3" fmla="*/ 4 h 181"/>
                  <a:gd name="T4" fmla="*/ 228 w 229"/>
                  <a:gd name="T5" fmla="*/ 17 h 181"/>
                  <a:gd name="T6" fmla="*/ 229 w 229"/>
                  <a:gd name="T7" fmla="*/ 31 h 181"/>
                  <a:gd name="T8" fmla="*/ 223 w 229"/>
                  <a:gd name="T9" fmla="*/ 44 h 181"/>
                  <a:gd name="T10" fmla="*/ 114 w 229"/>
                  <a:gd name="T11" fmla="*/ 171 h 181"/>
                  <a:gd name="T12" fmla="*/ 109 w 229"/>
                  <a:gd name="T13" fmla="*/ 176 h 181"/>
                  <a:gd name="T14" fmla="*/ 103 w 229"/>
                  <a:gd name="T15" fmla="*/ 179 h 181"/>
                  <a:gd name="T16" fmla="*/ 96 w 229"/>
                  <a:gd name="T17" fmla="*/ 181 h 181"/>
                  <a:gd name="T18" fmla="*/ 93 w 229"/>
                  <a:gd name="T19" fmla="*/ 181 h 181"/>
                  <a:gd name="T20" fmla="*/ 87 w 229"/>
                  <a:gd name="T21" fmla="*/ 181 h 181"/>
                  <a:gd name="T22" fmla="*/ 80 w 229"/>
                  <a:gd name="T23" fmla="*/ 177 h 181"/>
                  <a:gd name="T24" fmla="*/ 76 w 229"/>
                  <a:gd name="T25" fmla="*/ 174 h 181"/>
                  <a:gd name="T26" fmla="*/ 9 w 229"/>
                  <a:gd name="T27" fmla="*/ 117 h 181"/>
                  <a:gd name="T28" fmla="*/ 1 w 229"/>
                  <a:gd name="T29" fmla="*/ 106 h 181"/>
                  <a:gd name="T30" fmla="*/ 0 w 229"/>
                  <a:gd name="T31" fmla="*/ 92 h 181"/>
                  <a:gd name="T32" fmla="*/ 6 w 229"/>
                  <a:gd name="T33" fmla="*/ 79 h 181"/>
                  <a:gd name="T34" fmla="*/ 19 w 229"/>
                  <a:gd name="T35" fmla="*/ 71 h 181"/>
                  <a:gd name="T36" fmla="*/ 33 w 229"/>
                  <a:gd name="T37" fmla="*/ 69 h 181"/>
                  <a:gd name="T38" fmla="*/ 46 w 229"/>
                  <a:gd name="T39" fmla="*/ 76 h 181"/>
                  <a:gd name="T40" fmla="*/ 90 w 229"/>
                  <a:gd name="T41" fmla="*/ 114 h 181"/>
                  <a:gd name="T42" fmla="*/ 180 w 229"/>
                  <a:gd name="T43" fmla="*/ 8 h 181"/>
                  <a:gd name="T44" fmla="*/ 193 w 229"/>
                  <a:gd name="T45" fmla="*/ 0 h 181"/>
                  <a:gd name="T46" fmla="*/ 207 w 229"/>
                  <a:gd name="T4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81">
                    <a:moveTo>
                      <a:pt x="207" y="0"/>
                    </a:moveTo>
                    <a:lnTo>
                      <a:pt x="220" y="4"/>
                    </a:lnTo>
                    <a:lnTo>
                      <a:pt x="228" y="17"/>
                    </a:lnTo>
                    <a:lnTo>
                      <a:pt x="229" y="31"/>
                    </a:lnTo>
                    <a:lnTo>
                      <a:pt x="223" y="44"/>
                    </a:lnTo>
                    <a:lnTo>
                      <a:pt x="114" y="171"/>
                    </a:lnTo>
                    <a:lnTo>
                      <a:pt x="109" y="176"/>
                    </a:lnTo>
                    <a:lnTo>
                      <a:pt x="103" y="179"/>
                    </a:lnTo>
                    <a:lnTo>
                      <a:pt x="96" y="181"/>
                    </a:lnTo>
                    <a:lnTo>
                      <a:pt x="93" y="181"/>
                    </a:lnTo>
                    <a:lnTo>
                      <a:pt x="87" y="181"/>
                    </a:lnTo>
                    <a:lnTo>
                      <a:pt x="80" y="177"/>
                    </a:lnTo>
                    <a:lnTo>
                      <a:pt x="76" y="174"/>
                    </a:lnTo>
                    <a:lnTo>
                      <a:pt x="9" y="117"/>
                    </a:lnTo>
                    <a:lnTo>
                      <a:pt x="1" y="106"/>
                    </a:lnTo>
                    <a:lnTo>
                      <a:pt x="0" y="92"/>
                    </a:lnTo>
                    <a:lnTo>
                      <a:pt x="6" y="79"/>
                    </a:lnTo>
                    <a:lnTo>
                      <a:pt x="19" y="71"/>
                    </a:lnTo>
                    <a:lnTo>
                      <a:pt x="33" y="69"/>
                    </a:lnTo>
                    <a:lnTo>
                      <a:pt x="46" y="76"/>
                    </a:lnTo>
                    <a:lnTo>
                      <a:pt x="90" y="114"/>
                    </a:lnTo>
                    <a:lnTo>
                      <a:pt x="180" y="8"/>
                    </a:lnTo>
                    <a:lnTo>
                      <a:pt x="193" y="0"/>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sp>
        <p:nvSpPr>
          <p:cNvPr id="98" name="Donut 97"/>
          <p:cNvSpPr/>
          <p:nvPr/>
        </p:nvSpPr>
        <p:spPr>
          <a:xfrm>
            <a:off x="7471224" y="1815940"/>
            <a:ext cx="2621899" cy="1982358"/>
          </a:xfrm>
          <a:prstGeom prst="donut">
            <a:avLst>
              <a:gd name="adj" fmla="val 643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89054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C68070D-DBA9-7343-9103-559F9BCCBEC1}"/>
              </a:ext>
            </a:extLst>
          </p:cNvPr>
          <p:cNvSpPr>
            <a:spLocks noGrp="1"/>
          </p:cNvSpPr>
          <p:nvPr>
            <p:ph type="title"/>
          </p:nvPr>
        </p:nvSpPr>
        <p:spPr/>
        <p:txBody>
          <a:bodyPr/>
          <a:lstStyle/>
          <a:p>
            <a:r>
              <a:rPr lang="en-US" dirty="0"/>
              <a:t>Stakeholder Engagement</a:t>
            </a:r>
          </a:p>
        </p:txBody>
      </p:sp>
      <p:pic>
        <p:nvPicPr>
          <p:cNvPr id="4" name="Content Placeholder 3"/>
          <p:cNvPicPr>
            <a:picLocks noGrp="1"/>
          </p:cNvPicPr>
          <p:nvPr>
            <p:ph idx="1"/>
          </p:nvPr>
        </p:nvPicPr>
        <p:blipFill rotWithShape="1">
          <a:blip r:embed="rId3" cstate="print"/>
          <a:srcRect l="1" r="38475"/>
          <a:stretch/>
        </p:blipFill>
        <p:spPr>
          <a:xfrm>
            <a:off x="1306720" y="1559407"/>
            <a:ext cx="2518001" cy="4351338"/>
          </a:xfrm>
          <a:prstGeom prst="rect">
            <a:avLst/>
          </a:prstGeom>
        </p:spPr>
      </p:pic>
      <p:grpSp>
        <p:nvGrpSpPr>
          <p:cNvPr id="5" name="Group 4"/>
          <p:cNvGrpSpPr/>
          <p:nvPr/>
        </p:nvGrpSpPr>
        <p:grpSpPr>
          <a:xfrm>
            <a:off x="3805434" y="3113590"/>
            <a:ext cx="1900886" cy="1261640"/>
            <a:chOff x="4511572" y="3149600"/>
            <a:chExt cx="1950188" cy="1517904"/>
          </a:xfrm>
        </p:grpSpPr>
        <p:sp>
          <p:nvSpPr>
            <p:cNvPr id="6" name="Right Arrow 5"/>
            <p:cNvSpPr/>
            <p:nvPr/>
          </p:nvSpPr>
          <p:spPr>
            <a:xfrm>
              <a:off x="4531360" y="3149600"/>
              <a:ext cx="1930400" cy="1517904"/>
            </a:xfrm>
            <a:prstGeom prst="rightArrow">
              <a:avLst/>
            </a:prstGeom>
            <a:solidFill>
              <a:srgbClr val="9DC4E6"/>
            </a:solidFill>
            <a:ln>
              <a:solidFill>
                <a:srgbClr val="9DC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11572" y="3564059"/>
              <a:ext cx="1645920" cy="666526"/>
            </a:xfrm>
            <a:prstGeom prst="rect">
              <a:avLst/>
            </a:prstGeom>
            <a:noFill/>
          </p:spPr>
          <p:txBody>
            <a:bodyPr wrap="square" rtlCol="0">
              <a:spAutoFit/>
            </a:bodyPr>
            <a:lstStyle/>
            <a:p>
              <a:pPr algn="ctr"/>
              <a:r>
                <a:rPr lang="en-US" sz="1500" b="1" dirty="0">
                  <a:solidFill>
                    <a:schemeClr val="bg1"/>
                  </a:solidFill>
                  <a:latin typeface="Arial Narrow" charset="0"/>
                  <a:ea typeface="Arial Narrow" charset="0"/>
                  <a:cs typeface="Arial Narrow" charset="0"/>
                </a:rPr>
                <a:t>Representative Stakeholders</a:t>
              </a:r>
            </a:p>
          </p:txBody>
        </p:sp>
      </p:grpSp>
      <p:sp>
        <p:nvSpPr>
          <p:cNvPr id="8" name="AutoShape 2" descr="mage result for stick business people"/>
          <p:cNvSpPr>
            <a:spLocks noChangeAspect="1" noChangeArrowheads="1"/>
          </p:cNvSpPr>
          <p:nvPr/>
        </p:nvSpPr>
        <p:spPr bwMode="auto">
          <a:xfrm>
            <a:off x="0" y="0"/>
            <a:ext cx="4848225"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anager, Businessmen, Business, people, worker, stick man, Humanpicto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945" y="1559407"/>
            <a:ext cx="697656" cy="6976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nager, Businessmen, Business, people, worker, stick man, Humanpicto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528" y="1559407"/>
            <a:ext cx="697656" cy="6976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nager, Businessmen, Business, people, worker, stick man, Humanpicto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111" y="1559407"/>
            <a:ext cx="697656" cy="6976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nager, Businessmen, Business, people, worker, stick man, Humanpicto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7619" y="1559407"/>
            <a:ext cx="697656" cy="69765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096000" y="2424112"/>
            <a:ext cx="875231" cy="1181727"/>
            <a:chOff x="2021102" y="1684219"/>
            <a:chExt cx="3048000" cy="3838575"/>
          </a:xfrm>
        </p:grpSpPr>
        <p:pic>
          <p:nvPicPr>
            <p:cNvPr id="15" name="Picture 14" descr="Image result for doctor stick figure"/>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021102" y="1684219"/>
              <a:ext cx="3048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133725" y="1781176"/>
              <a:ext cx="663774" cy="78486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039194" y="2695585"/>
            <a:ext cx="875231" cy="1181727"/>
            <a:chOff x="2021102" y="1684219"/>
            <a:chExt cx="3048000" cy="3838575"/>
          </a:xfrm>
        </p:grpSpPr>
        <p:pic>
          <p:nvPicPr>
            <p:cNvPr id="18" name="Picture 17" descr="Image result for doctor stick figure"/>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021102" y="1684219"/>
              <a:ext cx="3048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3133725" y="1781176"/>
              <a:ext cx="663774" cy="78486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982388" y="2389644"/>
            <a:ext cx="875231" cy="1181727"/>
            <a:chOff x="2021102" y="1684219"/>
            <a:chExt cx="3048000" cy="3838575"/>
          </a:xfrm>
        </p:grpSpPr>
        <p:pic>
          <p:nvPicPr>
            <p:cNvPr id="21" name="Picture 20" descr="Image result for doctor stick figure"/>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021102" y="1684219"/>
              <a:ext cx="3048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133725" y="1781176"/>
              <a:ext cx="663774" cy="78486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8992454" y="2725434"/>
            <a:ext cx="875231" cy="1181727"/>
            <a:chOff x="2021102" y="1684219"/>
            <a:chExt cx="3048000" cy="3838575"/>
          </a:xfrm>
        </p:grpSpPr>
        <p:pic>
          <p:nvPicPr>
            <p:cNvPr id="24" name="Picture 23" descr="Image result for doctor stick figure"/>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021102" y="1684219"/>
              <a:ext cx="3048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a:off x="3133725" y="1781176"/>
              <a:ext cx="663774" cy="78486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4" descr="anager, Businessmen, Business, people, worker, stick man, Humanpicto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945" y="3967006"/>
            <a:ext cx="697656" cy="6976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anager, Businessmen, Business, people, worker, stick man, Humanpicto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528" y="3967006"/>
            <a:ext cx="697656" cy="6976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anager, Businessmen, Business, people, worker, stick man, Humanpicto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111" y="3967006"/>
            <a:ext cx="697656" cy="6976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nager, Businessmen, Business, people, worker, stick man, Humanpicto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7619" y="3967006"/>
            <a:ext cx="697656" cy="69765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6028037" y="4890048"/>
            <a:ext cx="875231" cy="1181727"/>
            <a:chOff x="2021102" y="1684219"/>
            <a:chExt cx="3048000" cy="3838575"/>
          </a:xfrm>
        </p:grpSpPr>
        <p:pic>
          <p:nvPicPr>
            <p:cNvPr id="35" name="Picture 34" descr="Image result for doctor stick figure"/>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021102" y="1684219"/>
              <a:ext cx="3048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3133725" y="1781176"/>
              <a:ext cx="663774" cy="78486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6971231" y="5161521"/>
            <a:ext cx="875231" cy="1181727"/>
            <a:chOff x="2021102" y="1684219"/>
            <a:chExt cx="3048000" cy="3838575"/>
          </a:xfrm>
        </p:grpSpPr>
        <p:pic>
          <p:nvPicPr>
            <p:cNvPr id="38" name="Picture 37" descr="Image result for doctor stick figure"/>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021102" y="1684219"/>
              <a:ext cx="3048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p:cNvSpPr/>
            <p:nvPr/>
          </p:nvSpPr>
          <p:spPr>
            <a:xfrm>
              <a:off x="3133725" y="1781176"/>
              <a:ext cx="663774" cy="78486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7914425" y="4855580"/>
            <a:ext cx="875231" cy="1181727"/>
            <a:chOff x="2021102" y="1684219"/>
            <a:chExt cx="3048000" cy="3838575"/>
          </a:xfrm>
        </p:grpSpPr>
        <p:pic>
          <p:nvPicPr>
            <p:cNvPr id="41" name="Picture 40" descr="Image result for doctor stick figure"/>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021102" y="1684219"/>
              <a:ext cx="3048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p:cNvSpPr/>
            <p:nvPr/>
          </p:nvSpPr>
          <p:spPr>
            <a:xfrm>
              <a:off x="3133725" y="1781176"/>
              <a:ext cx="663774" cy="78486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8924491" y="5191370"/>
            <a:ext cx="875231" cy="1181727"/>
            <a:chOff x="2021102" y="1684219"/>
            <a:chExt cx="3048000" cy="3838575"/>
          </a:xfrm>
        </p:grpSpPr>
        <p:pic>
          <p:nvPicPr>
            <p:cNvPr id="44" name="Picture 43" descr="Image result for doctor stick figure"/>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021102" y="1684219"/>
              <a:ext cx="3048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45" name="Oval 44"/>
            <p:cNvSpPr/>
            <p:nvPr/>
          </p:nvSpPr>
          <p:spPr>
            <a:xfrm>
              <a:off x="3133725" y="1781176"/>
              <a:ext cx="663774" cy="78486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693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20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95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50"/>
                                        <p:tgtEl>
                                          <p:spTgt spid="17"/>
                                        </p:tgtEl>
                                      </p:cBhvr>
                                    </p:animEffect>
                                  </p:childTnLst>
                                </p:cTn>
                              </p:par>
                            </p:childTnLst>
                          </p:cTn>
                        </p:par>
                        <p:par>
                          <p:cTn id="19" fill="hold">
                            <p:stCondLst>
                              <p:cond delay="12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childTnLst>
                          </p:cTn>
                        </p:par>
                        <p:par>
                          <p:cTn id="23" fill="hold">
                            <p:stCondLst>
                              <p:cond delay="145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childTnLst>
                          </p:cTn>
                        </p:par>
                        <p:par>
                          <p:cTn id="27" fill="hold">
                            <p:stCondLst>
                              <p:cond delay="1700"/>
                            </p:stCondLst>
                            <p:childTnLst>
                              <p:par>
                                <p:cTn id="28" presetID="10"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250"/>
                                        <p:tgtEl>
                                          <p:spTgt spid="34"/>
                                        </p:tgtEl>
                                      </p:cBhvr>
                                    </p:animEffect>
                                  </p:childTnLst>
                                </p:cTn>
                              </p:par>
                            </p:childTnLst>
                          </p:cTn>
                        </p:par>
                        <p:par>
                          <p:cTn id="31" fill="hold">
                            <p:stCondLst>
                              <p:cond delay="195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250"/>
                                        <p:tgtEl>
                                          <p:spTgt spid="37"/>
                                        </p:tgtEl>
                                      </p:cBhvr>
                                    </p:animEffect>
                                  </p:childTnLst>
                                </p:cTn>
                              </p:par>
                            </p:childTnLst>
                          </p:cTn>
                        </p:par>
                        <p:par>
                          <p:cTn id="35" fill="hold">
                            <p:stCondLst>
                              <p:cond delay="2200"/>
                            </p:stCondLst>
                            <p:childTnLst>
                              <p:par>
                                <p:cTn id="36" presetID="10"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250"/>
                                        <p:tgtEl>
                                          <p:spTgt spid="40"/>
                                        </p:tgtEl>
                                      </p:cBhvr>
                                    </p:animEffect>
                                  </p:childTnLst>
                                </p:cTn>
                              </p:par>
                            </p:childTnLst>
                          </p:cTn>
                        </p:par>
                        <p:par>
                          <p:cTn id="39" fill="hold">
                            <p:stCondLst>
                              <p:cond delay="245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250"/>
                                        <p:tgtEl>
                                          <p:spTgt spid="43"/>
                                        </p:tgtEl>
                                      </p:cBhvr>
                                    </p:animEffect>
                                  </p:childTnLst>
                                </p:cTn>
                              </p:par>
                            </p:childTnLst>
                          </p:cTn>
                        </p:par>
                        <p:par>
                          <p:cTn id="43" fill="hold">
                            <p:stCondLst>
                              <p:cond delay="2700"/>
                            </p:stCondLst>
                            <p:childTnLst>
                              <p:par>
                                <p:cTn id="44" presetID="10"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nodeType="withEffect">
                                  <p:stCondLst>
                                    <p:cond delay="0"/>
                                  </p:stCondLst>
                                  <p:childTnLst>
                                    <p:set>
                                      <p:cBhvr>
                                        <p:cTn id="57" dur="1" fill="hold">
                                          <p:stCondLst>
                                            <p:cond delay="0"/>
                                          </p:stCondLst>
                                        </p:cTn>
                                        <p:tgtEl>
                                          <p:spTgt spid="5124"/>
                                        </p:tgtEl>
                                        <p:attrNameLst>
                                          <p:attrName>style.visibility</p:attrName>
                                        </p:attrNameLst>
                                      </p:cBhvr>
                                      <p:to>
                                        <p:strVal val="visible"/>
                                      </p:to>
                                    </p:set>
                                    <p:animEffect transition="in" filter="fade">
                                      <p:cBhvr>
                                        <p:cTn id="58" dur="500"/>
                                        <p:tgtEl>
                                          <p:spTgt spid="5124"/>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Stakeholder Analysis</a:t>
            </a: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9755" t="3106" r="3347" b="10059"/>
          <a:stretch/>
        </p:blipFill>
        <p:spPr>
          <a:xfrm>
            <a:off x="3738621" y="1423097"/>
            <a:ext cx="4896093" cy="4125852"/>
          </a:xfrm>
          <a:prstGeom prst="rect">
            <a:avLst/>
          </a:prstGeom>
        </p:spPr>
      </p:pic>
      <p:cxnSp>
        <p:nvCxnSpPr>
          <p:cNvPr id="4" name="Straight Arrow Connector 3"/>
          <p:cNvCxnSpPr/>
          <p:nvPr/>
        </p:nvCxnSpPr>
        <p:spPr>
          <a:xfrm flipH="1" flipV="1">
            <a:off x="3601147" y="1427300"/>
            <a:ext cx="23150" cy="419984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612722" y="5575509"/>
            <a:ext cx="5322527" cy="2507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46013" y="5627147"/>
            <a:ext cx="2048719" cy="369332"/>
          </a:xfrm>
          <a:prstGeom prst="rect">
            <a:avLst/>
          </a:prstGeom>
          <a:noFill/>
        </p:spPr>
        <p:txBody>
          <a:bodyPr wrap="square" rtlCol="0">
            <a:spAutoFit/>
          </a:bodyPr>
          <a:lstStyle/>
          <a:p>
            <a:r>
              <a:rPr lang="en-US" b="1"/>
              <a:t>Interest</a:t>
            </a:r>
          </a:p>
        </p:txBody>
      </p:sp>
      <p:sp>
        <p:nvSpPr>
          <p:cNvPr id="14" name="TextBox 13"/>
          <p:cNvSpPr txBox="1"/>
          <p:nvPr/>
        </p:nvSpPr>
        <p:spPr>
          <a:xfrm rot="16200000">
            <a:off x="2387893" y="2692124"/>
            <a:ext cx="2048719" cy="369332"/>
          </a:xfrm>
          <a:prstGeom prst="rect">
            <a:avLst/>
          </a:prstGeom>
          <a:noFill/>
        </p:spPr>
        <p:txBody>
          <a:bodyPr wrap="square" rtlCol="0">
            <a:spAutoFit/>
          </a:bodyPr>
          <a:lstStyle/>
          <a:p>
            <a:r>
              <a:rPr lang="en-US" b="1"/>
              <a:t>Power</a:t>
            </a:r>
          </a:p>
        </p:txBody>
      </p:sp>
    </p:spTree>
    <p:extLst>
      <p:ext uri="{BB962C8B-B14F-4D97-AF65-F5344CB8AC3E}">
        <p14:creationId xmlns:p14="http://schemas.microsoft.com/office/powerpoint/2010/main" val="95136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Priority Setting</a:t>
            </a:r>
          </a:p>
        </p:txBody>
      </p:sp>
      <p:graphicFrame>
        <p:nvGraphicFramePr>
          <p:cNvPr id="196" name="Diagram 195"/>
          <p:cNvGraphicFramePr/>
          <p:nvPr>
            <p:extLst>
              <p:ext uri="{D42A27DB-BD31-4B8C-83A1-F6EECF244321}">
                <p14:modId xmlns:p14="http://schemas.microsoft.com/office/powerpoint/2010/main" val="24349615"/>
              </p:ext>
            </p:extLst>
          </p:nvPr>
        </p:nvGraphicFramePr>
        <p:xfrm>
          <a:off x="364918" y="1219189"/>
          <a:ext cx="573108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8" name="TextBox 197"/>
          <p:cNvSpPr txBox="1"/>
          <p:nvPr/>
        </p:nvSpPr>
        <p:spPr>
          <a:xfrm>
            <a:off x="6665896" y="2306831"/>
            <a:ext cx="5120990" cy="2185214"/>
          </a:xfrm>
          <a:prstGeom prst="rect">
            <a:avLst/>
          </a:prstGeom>
          <a:noFill/>
        </p:spPr>
        <p:txBody>
          <a:bodyPr wrap="square" rtlCol="0">
            <a:spAutoFit/>
          </a:bodyPr>
          <a:lstStyle/>
          <a:p>
            <a:r>
              <a:rPr lang="en-US" sz="2800" b="1" dirty="0">
                <a:latin typeface="Helvetica" charset="0"/>
                <a:ea typeface="Helvetica" charset="0"/>
                <a:cs typeface="Helvetica" charset="0"/>
              </a:rPr>
              <a:t>Committee Meetings</a:t>
            </a:r>
          </a:p>
          <a:p>
            <a:endParaRPr lang="en-US" sz="1200" b="1" dirty="0">
              <a:latin typeface="Helvetica" charset="0"/>
              <a:ea typeface="Helvetica" charset="0"/>
              <a:cs typeface="Helvetica" charset="0"/>
            </a:endParaRPr>
          </a:p>
          <a:p>
            <a:pPr marL="742950" lvl="2" indent="-285750">
              <a:buFont typeface="Arial" charset="0"/>
              <a:buChar char="•"/>
            </a:pPr>
            <a:r>
              <a:rPr lang="en-US" sz="2400" dirty="0">
                <a:latin typeface="Helvetica" charset="0"/>
                <a:ea typeface="Helvetica" charset="0"/>
                <a:cs typeface="Helvetica" charset="0"/>
              </a:rPr>
              <a:t>Review situational analysis</a:t>
            </a:r>
          </a:p>
          <a:p>
            <a:pPr marL="742950" lvl="2" indent="-285750">
              <a:buFont typeface="Arial" charset="0"/>
              <a:buChar char="•"/>
            </a:pPr>
            <a:r>
              <a:rPr lang="en-US" sz="2400" dirty="0">
                <a:latin typeface="Helvetica" charset="0"/>
                <a:ea typeface="Helvetica" charset="0"/>
                <a:cs typeface="Helvetica" charset="0"/>
              </a:rPr>
              <a:t>Set priorities </a:t>
            </a:r>
          </a:p>
          <a:p>
            <a:pPr marL="742950" lvl="2" indent="-285750">
              <a:buFont typeface="Arial" charset="0"/>
              <a:buChar char="•"/>
            </a:pPr>
            <a:r>
              <a:rPr lang="en-US" sz="2400" dirty="0">
                <a:latin typeface="Helvetica" charset="0"/>
                <a:ea typeface="Helvetica" charset="0"/>
                <a:cs typeface="Helvetica" charset="0"/>
              </a:rPr>
              <a:t>M&amp;E plan</a:t>
            </a:r>
          </a:p>
          <a:p>
            <a:pPr marL="742950" lvl="2" indent="-285750">
              <a:buFont typeface="Arial" charset="0"/>
              <a:buChar char="•"/>
            </a:pPr>
            <a:r>
              <a:rPr lang="en-US" sz="2400" dirty="0">
                <a:latin typeface="Helvetica" charset="0"/>
                <a:ea typeface="Helvetica" charset="0"/>
                <a:cs typeface="Helvetica" charset="0"/>
              </a:rPr>
              <a:t>Governance</a:t>
            </a:r>
          </a:p>
        </p:txBody>
      </p:sp>
      <p:sp>
        <p:nvSpPr>
          <p:cNvPr id="2" name="TextBox 1"/>
          <p:cNvSpPr txBox="1"/>
          <p:nvPr/>
        </p:nvSpPr>
        <p:spPr>
          <a:xfrm>
            <a:off x="627042" y="3743856"/>
            <a:ext cx="1453587" cy="369332"/>
          </a:xfrm>
          <a:prstGeom prst="rect">
            <a:avLst/>
          </a:prstGeom>
          <a:noFill/>
        </p:spPr>
        <p:txBody>
          <a:bodyPr wrap="square" rtlCol="0">
            <a:spAutoFit/>
          </a:bodyPr>
          <a:lstStyle/>
          <a:p>
            <a:r>
              <a:rPr lang="en-US" dirty="0">
                <a:solidFill>
                  <a:schemeClr val="bg1"/>
                </a:solidFill>
              </a:rPr>
              <a:t>Stakeholders</a:t>
            </a:r>
          </a:p>
        </p:txBody>
      </p:sp>
      <p:sp>
        <p:nvSpPr>
          <p:cNvPr id="6" name="Right Arrow 5"/>
          <p:cNvSpPr/>
          <p:nvPr/>
        </p:nvSpPr>
        <p:spPr>
          <a:xfrm>
            <a:off x="5233462" y="3743856"/>
            <a:ext cx="852668" cy="416689"/>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10" name="Group 9"/>
          <p:cNvGrpSpPr/>
          <p:nvPr/>
        </p:nvGrpSpPr>
        <p:grpSpPr>
          <a:xfrm>
            <a:off x="6949173" y="2724265"/>
            <a:ext cx="2694243" cy="2408514"/>
            <a:chOff x="2094065" y="-155297"/>
            <a:chExt cx="1094961" cy="1065851"/>
          </a:xfrm>
        </p:grpSpPr>
        <p:sp>
          <p:nvSpPr>
            <p:cNvPr id="11" name="Oval 10"/>
            <p:cNvSpPr/>
            <p:nvPr/>
          </p:nvSpPr>
          <p:spPr>
            <a:xfrm>
              <a:off x="2094065" y="-155297"/>
              <a:ext cx="1094961" cy="1065851"/>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2" name="Oval 4"/>
            <p:cNvSpPr/>
            <p:nvPr/>
          </p:nvSpPr>
          <p:spPr>
            <a:xfrm>
              <a:off x="2254418" y="793"/>
              <a:ext cx="774255" cy="7536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2000" dirty="0"/>
                <a:t>NSOAP Draft</a:t>
              </a:r>
              <a:endParaRPr lang="en-US" sz="2000" kern="1200" dirty="0"/>
            </a:p>
          </p:txBody>
        </p:sp>
      </p:grpSp>
    </p:spTree>
    <p:extLst>
      <p:ext uri="{BB962C8B-B14F-4D97-AF65-F5344CB8AC3E}">
        <p14:creationId xmlns:p14="http://schemas.microsoft.com/office/powerpoint/2010/main" val="37928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wipe(down)">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8"/>
                                        </p:tgtEl>
                                      </p:cBhvr>
                                    </p:animEffect>
                                    <p:set>
                                      <p:cBhvr>
                                        <p:cTn id="17" dur="1" fill="hold">
                                          <p:stCondLst>
                                            <p:cond delay="499"/>
                                          </p:stCondLst>
                                        </p:cTn>
                                        <p:tgtEl>
                                          <p:spTgt spid="198"/>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6" grpId="0">
        <p:bldAsOne/>
      </p:bldGraphic>
      <p:bldP spid="198" grpId="0"/>
      <p:bldP spid="198"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Committee Meetings</a:t>
            </a:r>
          </a:p>
        </p:txBody>
      </p:sp>
      <p:sp>
        <p:nvSpPr>
          <p:cNvPr id="2" name="TextBox 1"/>
          <p:cNvSpPr txBox="1"/>
          <p:nvPr/>
        </p:nvSpPr>
        <p:spPr>
          <a:xfrm>
            <a:off x="735453" y="3687748"/>
            <a:ext cx="1453587" cy="369332"/>
          </a:xfrm>
          <a:prstGeom prst="rect">
            <a:avLst/>
          </a:prstGeom>
          <a:noFill/>
        </p:spPr>
        <p:txBody>
          <a:bodyPr wrap="square" rtlCol="0">
            <a:spAutoFit/>
          </a:bodyPr>
          <a:lstStyle/>
          <a:p>
            <a:r>
              <a:rPr lang="en-US" dirty="0">
                <a:solidFill>
                  <a:schemeClr val="bg1"/>
                </a:solidFill>
              </a:rPr>
              <a:t>Stakeholders</a:t>
            </a:r>
          </a:p>
        </p:txBody>
      </p:sp>
      <p:graphicFrame>
        <p:nvGraphicFramePr>
          <p:cNvPr id="8" name="Diagram 7"/>
          <p:cNvGraphicFramePr/>
          <p:nvPr>
            <p:extLst>
              <p:ext uri="{D42A27DB-BD31-4B8C-83A1-F6EECF244321}">
                <p14:modId xmlns:p14="http://schemas.microsoft.com/office/powerpoint/2010/main" val="1149050874"/>
              </p:ext>
            </p:extLst>
          </p:nvPr>
        </p:nvGraphicFramePr>
        <p:xfrm>
          <a:off x="-14584" y="608193"/>
          <a:ext cx="12192000" cy="5852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1482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Committee Meetings</a:t>
            </a:r>
          </a:p>
        </p:txBody>
      </p:sp>
      <p:sp>
        <p:nvSpPr>
          <p:cNvPr id="2" name="TextBox 1"/>
          <p:cNvSpPr txBox="1"/>
          <p:nvPr/>
        </p:nvSpPr>
        <p:spPr>
          <a:xfrm>
            <a:off x="735453" y="3687748"/>
            <a:ext cx="1453587" cy="369332"/>
          </a:xfrm>
          <a:prstGeom prst="rect">
            <a:avLst/>
          </a:prstGeom>
          <a:noFill/>
        </p:spPr>
        <p:txBody>
          <a:bodyPr wrap="square" rtlCol="0">
            <a:spAutoFit/>
          </a:bodyPr>
          <a:lstStyle/>
          <a:p>
            <a:r>
              <a:rPr lang="en-US" dirty="0">
                <a:solidFill>
                  <a:schemeClr val="bg1"/>
                </a:solidFill>
              </a:rPr>
              <a:t>Stakeholders</a:t>
            </a:r>
          </a:p>
        </p:txBody>
      </p:sp>
      <p:graphicFrame>
        <p:nvGraphicFramePr>
          <p:cNvPr id="8" name="Diagram 7"/>
          <p:cNvGraphicFramePr/>
          <p:nvPr>
            <p:extLst>
              <p:ext uri="{D42A27DB-BD31-4B8C-83A1-F6EECF244321}">
                <p14:modId xmlns:p14="http://schemas.microsoft.com/office/powerpoint/2010/main" val="316493519"/>
              </p:ext>
            </p:extLst>
          </p:nvPr>
        </p:nvGraphicFramePr>
        <p:xfrm>
          <a:off x="-14584" y="608193"/>
          <a:ext cx="12192000" cy="5852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rotWithShape="1">
          <a:blip r:embed="rId8" cstate="print"/>
          <a:srcRect t="2748"/>
          <a:stretch/>
        </p:blipFill>
        <p:spPr bwMode="auto">
          <a:xfrm>
            <a:off x="2834905" y="1396408"/>
            <a:ext cx="6157137" cy="50645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Frame 3"/>
          <p:cNvSpPr/>
          <p:nvPr/>
        </p:nvSpPr>
        <p:spPr>
          <a:xfrm>
            <a:off x="3136739" y="2615878"/>
            <a:ext cx="5671595" cy="1539433"/>
          </a:xfrm>
          <a:prstGeom prst="frame">
            <a:avLst>
              <a:gd name="adj1" fmla="val 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3136738" y="4155311"/>
            <a:ext cx="5671595" cy="648183"/>
          </a:xfrm>
          <a:prstGeom prst="frame">
            <a:avLst>
              <a:gd name="adj1" fmla="val 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3136738" y="4803562"/>
            <a:ext cx="5671595" cy="571220"/>
          </a:xfrm>
          <a:prstGeom prst="frame">
            <a:avLst>
              <a:gd name="adj1" fmla="val 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3136738" y="5374848"/>
            <a:ext cx="5671595" cy="1086140"/>
          </a:xfrm>
          <a:prstGeom prst="frame">
            <a:avLst>
              <a:gd name="adj1" fmla="val 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389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Committee Meetings</a:t>
            </a:r>
          </a:p>
        </p:txBody>
      </p:sp>
      <p:sp>
        <p:nvSpPr>
          <p:cNvPr id="2" name="TextBox 1"/>
          <p:cNvSpPr txBox="1"/>
          <p:nvPr/>
        </p:nvSpPr>
        <p:spPr>
          <a:xfrm>
            <a:off x="735453" y="3687748"/>
            <a:ext cx="1453587" cy="369332"/>
          </a:xfrm>
          <a:prstGeom prst="rect">
            <a:avLst/>
          </a:prstGeom>
          <a:noFill/>
        </p:spPr>
        <p:txBody>
          <a:bodyPr wrap="square" rtlCol="0">
            <a:spAutoFit/>
          </a:bodyPr>
          <a:lstStyle/>
          <a:p>
            <a:r>
              <a:rPr lang="en-US" dirty="0">
                <a:solidFill>
                  <a:schemeClr val="bg1"/>
                </a:solidFill>
              </a:rPr>
              <a:t>Stakeholders</a:t>
            </a:r>
          </a:p>
        </p:txBody>
      </p:sp>
      <p:sp>
        <p:nvSpPr>
          <p:cNvPr id="6" name="TextBox 5"/>
          <p:cNvSpPr txBox="1"/>
          <p:nvPr/>
        </p:nvSpPr>
        <p:spPr>
          <a:xfrm>
            <a:off x="551221" y="1597307"/>
            <a:ext cx="6220640" cy="3046988"/>
          </a:xfrm>
          <a:prstGeom prst="rect">
            <a:avLst/>
          </a:prstGeom>
          <a:noFill/>
        </p:spPr>
        <p:txBody>
          <a:bodyPr wrap="square" rtlCol="0">
            <a:spAutoFit/>
          </a:bodyPr>
          <a:lstStyle/>
          <a:p>
            <a:pPr marL="285750" indent="-285750">
              <a:buFont typeface="Arial" charset="0"/>
              <a:buChar char="•"/>
            </a:pPr>
            <a:r>
              <a:rPr lang="en-US" sz="2400" dirty="0">
                <a:latin typeface="Helvetica" charset="0"/>
                <a:ea typeface="Helvetica" charset="0"/>
                <a:cs typeface="Helvetica" charset="0"/>
              </a:rPr>
              <a:t>Evidence based implementation strategies</a:t>
            </a:r>
          </a:p>
          <a:p>
            <a:pPr marL="742950" lvl="1" indent="-285750">
              <a:buFont typeface="Arial" charset="0"/>
              <a:buChar char="•"/>
            </a:pPr>
            <a:r>
              <a:rPr lang="en-US" sz="2400" b="1" dirty="0">
                <a:latin typeface="Helvetica" charset="0"/>
                <a:ea typeface="Helvetica" charset="0"/>
                <a:cs typeface="Helvetica" charset="0"/>
              </a:rPr>
              <a:t>Infrastructure</a:t>
            </a:r>
          </a:p>
          <a:p>
            <a:pPr marL="1200150" lvl="2" indent="-285750">
              <a:buFont typeface="Arial" charset="0"/>
              <a:buChar char="•"/>
            </a:pPr>
            <a:r>
              <a:rPr lang="en-US" sz="2400" dirty="0">
                <a:latin typeface="Helvetica" charset="0"/>
                <a:ea typeface="Helvetica" charset="0"/>
                <a:cs typeface="Helvetica" charset="0"/>
              </a:rPr>
              <a:t>Minimum OR equipment</a:t>
            </a:r>
          </a:p>
          <a:p>
            <a:pPr marL="1200150" lvl="2" indent="-285750">
              <a:buFont typeface="Arial" charset="0"/>
              <a:buChar char="•"/>
            </a:pPr>
            <a:r>
              <a:rPr lang="en-US" sz="2400" dirty="0">
                <a:latin typeface="Helvetica" charset="0"/>
                <a:ea typeface="Helvetica" charset="0"/>
                <a:cs typeface="Helvetica" charset="0"/>
              </a:rPr>
              <a:t>Interventions to improve equipment maintenance</a:t>
            </a:r>
          </a:p>
          <a:p>
            <a:pPr marL="1200150" lvl="2" indent="-285750">
              <a:buFont typeface="Arial" charset="0"/>
              <a:buChar char="•"/>
            </a:pPr>
            <a:r>
              <a:rPr lang="en-US" sz="2400" dirty="0">
                <a:latin typeface="Helvetica" charset="0"/>
                <a:ea typeface="Helvetica" charset="0"/>
                <a:cs typeface="Helvetica" charset="0"/>
              </a:rPr>
              <a:t>Hospital supply chain</a:t>
            </a:r>
          </a:p>
          <a:p>
            <a:pPr marL="1200150" lvl="2" indent="-285750">
              <a:buFont typeface="Arial" charset="0"/>
              <a:buChar char="•"/>
            </a:pPr>
            <a:r>
              <a:rPr lang="en-US" sz="2400" dirty="0">
                <a:latin typeface="Helvetica" charset="0"/>
                <a:ea typeface="Helvetica" charset="0"/>
                <a:cs typeface="Helvetica" charset="0"/>
              </a:rPr>
              <a:t>Improve supply of blood </a:t>
            </a:r>
          </a:p>
          <a:p>
            <a:pPr marL="1200150" lvl="2" indent="-285750">
              <a:buFont typeface="Arial" charset="0"/>
              <a:buChar char="•"/>
            </a:pPr>
            <a:r>
              <a:rPr lang="en-US" sz="2400" dirty="0">
                <a:latin typeface="Helvetica" charset="0"/>
                <a:ea typeface="Helvetica" charset="0"/>
                <a:cs typeface="Helvetica" charset="0"/>
              </a:rPr>
              <a:t>Improve basic utilities  </a:t>
            </a:r>
          </a:p>
        </p:txBody>
      </p:sp>
      <p:pic>
        <p:nvPicPr>
          <p:cNvPr id="4" name="Picture 3"/>
          <p:cNvPicPr>
            <a:picLocks noChangeAspect="1"/>
          </p:cNvPicPr>
          <p:nvPr/>
        </p:nvPicPr>
        <p:blipFill>
          <a:blip r:embed="rId3"/>
          <a:stretch>
            <a:fillRect/>
          </a:stretch>
        </p:blipFill>
        <p:spPr>
          <a:xfrm>
            <a:off x="7869383" y="1435078"/>
            <a:ext cx="4073236" cy="32092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7112577" y="3242324"/>
            <a:ext cx="3486151" cy="31823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76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par>
                          <p:cTn id="7" fill="hold">
                            <p:stCondLst>
                              <p:cond delay="250"/>
                            </p:stCondLst>
                            <p:childTnLst>
                              <p:par>
                                <p:cTn id="8" presetID="10" presetClass="entr" presetSubtype="0" fill="hold" nodeType="afterEffect">
                                  <p:stCondLst>
                                    <p:cond delay="25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250"/>
                                        <p:tgtEl>
                                          <p:spTgt spid="6">
                                            <p:txEl>
                                              <p:pRg st="2" end="2"/>
                                            </p:txEl>
                                          </p:spTgt>
                                        </p:tgtEl>
                                      </p:cBhvr>
                                    </p:animEffect>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250"/>
                                        <p:tgtEl>
                                          <p:spTgt spid="6">
                                            <p:txEl>
                                              <p:pRg st="3" end="3"/>
                                            </p:txEl>
                                          </p:spTgt>
                                        </p:tgtEl>
                                      </p:cBhvr>
                                    </p:animEffect>
                                  </p:childTnLst>
                                </p:cTn>
                              </p:par>
                            </p:childTnLst>
                          </p:cTn>
                        </p:par>
                        <p:par>
                          <p:cTn id="15" fill="hold">
                            <p:stCondLst>
                              <p:cond delay="1250"/>
                            </p:stCondLst>
                            <p:childTnLst>
                              <p:par>
                                <p:cTn id="16" presetID="10" presetClass="entr" presetSubtype="0" fill="hold" nodeType="afterEffect">
                                  <p:stCondLst>
                                    <p:cond delay="25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par>
                          <p:cTn id="19" fill="hold">
                            <p:stCondLst>
                              <p:cond delay="2000"/>
                            </p:stCondLst>
                            <p:childTnLst>
                              <p:par>
                                <p:cTn id="20" presetID="10" presetClass="entr" presetSubtype="0" fill="hold" nodeType="afterEffect">
                                  <p:stCondLst>
                                    <p:cond delay="25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25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Committee Meetings</a:t>
            </a:r>
          </a:p>
        </p:txBody>
      </p:sp>
      <p:sp>
        <p:nvSpPr>
          <p:cNvPr id="2" name="TextBox 1"/>
          <p:cNvSpPr txBox="1"/>
          <p:nvPr/>
        </p:nvSpPr>
        <p:spPr>
          <a:xfrm>
            <a:off x="735453" y="3687748"/>
            <a:ext cx="1453587" cy="369332"/>
          </a:xfrm>
          <a:prstGeom prst="rect">
            <a:avLst/>
          </a:prstGeom>
          <a:noFill/>
        </p:spPr>
        <p:txBody>
          <a:bodyPr wrap="square" rtlCol="0">
            <a:spAutoFit/>
          </a:bodyPr>
          <a:lstStyle/>
          <a:p>
            <a:r>
              <a:rPr lang="en-US" dirty="0">
                <a:solidFill>
                  <a:schemeClr val="bg1"/>
                </a:solidFill>
              </a:rPr>
              <a:t>Stakeholders</a:t>
            </a:r>
          </a:p>
        </p:txBody>
      </p:sp>
      <p:sp>
        <p:nvSpPr>
          <p:cNvPr id="6" name="TextBox 5"/>
          <p:cNvSpPr txBox="1"/>
          <p:nvPr/>
        </p:nvSpPr>
        <p:spPr>
          <a:xfrm>
            <a:off x="551221" y="1597307"/>
            <a:ext cx="8038597" cy="3416320"/>
          </a:xfrm>
          <a:prstGeom prst="rect">
            <a:avLst/>
          </a:prstGeom>
          <a:noFill/>
        </p:spPr>
        <p:txBody>
          <a:bodyPr wrap="square" rtlCol="0">
            <a:spAutoFit/>
          </a:bodyPr>
          <a:lstStyle/>
          <a:p>
            <a:pPr marL="285750" indent="-285750">
              <a:buFont typeface="Arial" charset="0"/>
              <a:buChar char="•"/>
            </a:pPr>
            <a:r>
              <a:rPr lang="en-US" sz="2400" dirty="0">
                <a:solidFill>
                  <a:schemeClr val="bg1">
                    <a:lumMod val="65000"/>
                  </a:schemeClr>
                </a:solidFill>
                <a:latin typeface="Helvetica" charset="0"/>
                <a:ea typeface="Helvetica" charset="0"/>
                <a:cs typeface="Helvetica" charset="0"/>
              </a:rPr>
              <a:t>Evidence based implementation strategies</a:t>
            </a:r>
          </a:p>
          <a:p>
            <a:pPr marL="742950" lvl="1" indent="-285750">
              <a:buFont typeface="Arial" charset="0"/>
              <a:buChar char="•"/>
            </a:pPr>
            <a:r>
              <a:rPr lang="en-US" sz="2400" dirty="0">
                <a:solidFill>
                  <a:schemeClr val="bg1">
                    <a:lumMod val="65000"/>
                  </a:schemeClr>
                </a:solidFill>
                <a:latin typeface="Helvetica" charset="0"/>
                <a:ea typeface="Helvetica" charset="0"/>
                <a:cs typeface="Helvetica" charset="0"/>
              </a:rPr>
              <a:t>Infrastructure </a:t>
            </a:r>
          </a:p>
          <a:p>
            <a:pPr marL="742950" lvl="1" indent="-285750">
              <a:buFont typeface="Arial" charset="0"/>
              <a:buChar char="•"/>
            </a:pPr>
            <a:r>
              <a:rPr lang="en-US" sz="2400" b="1" dirty="0">
                <a:latin typeface="Helvetica" charset="0"/>
                <a:ea typeface="Helvetica" charset="0"/>
                <a:cs typeface="Helvetica" charset="0"/>
              </a:rPr>
              <a:t>Workforce</a:t>
            </a:r>
          </a:p>
          <a:p>
            <a:pPr marL="1200150" lvl="2" indent="-285750">
              <a:buFont typeface="Arial" charset="0"/>
              <a:buChar char="•"/>
            </a:pPr>
            <a:r>
              <a:rPr lang="en-US" sz="2400" dirty="0">
                <a:latin typeface="Helvetica" charset="0"/>
                <a:ea typeface="Helvetica" charset="0"/>
                <a:cs typeface="Helvetica" charset="0"/>
              </a:rPr>
              <a:t>Workforce redistribution and rural retention</a:t>
            </a:r>
          </a:p>
          <a:p>
            <a:pPr marL="1200150" lvl="2" indent="-285750">
              <a:buFont typeface="Arial" charset="0"/>
              <a:buChar char="•"/>
            </a:pPr>
            <a:r>
              <a:rPr lang="en-US" sz="2400" dirty="0">
                <a:latin typeface="Helvetica" charset="0"/>
                <a:ea typeface="Helvetica" charset="0"/>
                <a:cs typeface="Helvetica" charset="0"/>
              </a:rPr>
              <a:t>Interventions to increase number of SAO specialists </a:t>
            </a:r>
          </a:p>
          <a:p>
            <a:pPr marL="1200150" lvl="2" indent="-285750">
              <a:buFont typeface="Arial" charset="0"/>
              <a:buChar char="•"/>
            </a:pPr>
            <a:r>
              <a:rPr lang="en-US" sz="2400" dirty="0">
                <a:latin typeface="Helvetica" charset="0"/>
                <a:ea typeface="Helvetica" charset="0"/>
                <a:cs typeface="Helvetica" charset="0"/>
              </a:rPr>
              <a:t>Improve skills of surgical providers</a:t>
            </a:r>
          </a:p>
          <a:p>
            <a:pPr marL="1200150" lvl="2" indent="-285750">
              <a:buFont typeface="Arial" charset="0"/>
              <a:buChar char="•"/>
            </a:pPr>
            <a:r>
              <a:rPr lang="en-US" sz="2400" dirty="0">
                <a:latin typeface="Helvetica" charset="0"/>
                <a:ea typeface="Helvetica" charset="0"/>
                <a:cs typeface="Helvetica" charset="0"/>
              </a:rPr>
              <a:t>Increase ancillary staff</a:t>
            </a:r>
          </a:p>
          <a:p>
            <a:pPr marL="1200150" lvl="2" indent="-285750">
              <a:buFont typeface="Arial" charset="0"/>
              <a:buChar char="•"/>
            </a:pPr>
            <a:r>
              <a:rPr lang="en-US" sz="2400" dirty="0">
                <a:latin typeface="Helvetica" charset="0"/>
                <a:ea typeface="Helvetica" charset="0"/>
                <a:cs typeface="Helvetica" charset="0"/>
              </a:rPr>
              <a:t>Increase hospital management staff </a:t>
            </a:r>
          </a:p>
        </p:txBody>
      </p:sp>
      <p:pic>
        <p:nvPicPr>
          <p:cNvPr id="5" name="Picture 4"/>
          <p:cNvPicPr>
            <a:picLocks noChangeAspect="1"/>
          </p:cNvPicPr>
          <p:nvPr/>
        </p:nvPicPr>
        <p:blipFill>
          <a:blip r:embed="rId3"/>
          <a:stretch>
            <a:fillRect/>
          </a:stretch>
        </p:blipFill>
        <p:spPr>
          <a:xfrm>
            <a:off x="8256875" y="2763822"/>
            <a:ext cx="3472791" cy="2601241"/>
          </a:xfrm>
          <a:prstGeom prst="rect">
            <a:avLst/>
          </a:prstGeom>
        </p:spPr>
      </p:pic>
    </p:spTree>
    <p:extLst>
      <p:ext uri="{BB962C8B-B14F-4D97-AF65-F5344CB8AC3E}">
        <p14:creationId xmlns:p14="http://schemas.microsoft.com/office/powerpoint/2010/main" val="402855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250"/>
                                        <p:tgtEl>
                                          <p:spTgt spid="6">
                                            <p:txEl>
                                              <p:pRg st="3" end="3"/>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Effect transition="in" filter="fade">
                                      <p:cBhvr>
                                        <p:cTn id="11" dur="500"/>
                                        <p:tgtEl>
                                          <p:spTgt spid="6">
                                            <p:txEl>
                                              <p:pRg st="4" end="4"/>
                                            </p:txEl>
                                          </p:spTgt>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fade">
                                      <p:cBhvr>
                                        <p:cTn id="15" dur="500"/>
                                        <p:tgtEl>
                                          <p:spTgt spid="6">
                                            <p:txEl>
                                              <p:pRg st="5" end="5"/>
                                            </p:txEl>
                                          </p:spTgt>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500"/>
                                        <p:tgtEl>
                                          <p:spTgt spid="6">
                                            <p:txEl>
                                              <p:pRg st="6" end="6"/>
                                            </p:txEl>
                                          </p:spTgt>
                                        </p:tgtEl>
                                      </p:cBhvr>
                                    </p:animEffect>
                                  </p:childTnLst>
                                </p:cTn>
                              </p:par>
                            </p:childTnLst>
                          </p:cTn>
                        </p:par>
                        <p:par>
                          <p:cTn id="20" fill="hold">
                            <p:stCondLst>
                              <p:cond delay="1750"/>
                            </p:stCondLst>
                            <p:childTnLst>
                              <p:par>
                                <p:cTn id="21" presetID="10" presetClass="entr" presetSubtype="0" fill="hold" nodeType="after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Effect transition="in" filter="fade">
                                      <p:cBhvr>
                                        <p:cTn id="2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8CD790C-197A-6D4B-8BD6-5475F70B6ADD}"/>
              </a:ext>
            </a:extLst>
          </p:cNvPr>
          <p:cNvSpPr>
            <a:spLocks noGrp="1"/>
          </p:cNvSpPr>
          <p:nvPr>
            <p:ph type="title"/>
          </p:nvPr>
        </p:nvSpPr>
        <p:spPr/>
        <p:txBody>
          <a:bodyPr/>
          <a:lstStyle/>
          <a:p>
            <a:r>
              <a:rPr lang="en-US" dirty="0"/>
              <a:t>Theoretical Framework</a:t>
            </a:r>
          </a:p>
        </p:txBody>
      </p:sp>
      <p:pic>
        <p:nvPicPr>
          <p:cNvPr id="6" name="Picture 5"/>
          <p:cNvPicPr>
            <a:picLocks noChangeAspect="1"/>
          </p:cNvPicPr>
          <p:nvPr/>
        </p:nvPicPr>
        <p:blipFill>
          <a:blip r:embed="rId3"/>
          <a:stretch>
            <a:fillRect/>
          </a:stretch>
        </p:blipFill>
        <p:spPr>
          <a:xfrm>
            <a:off x="618416" y="1673109"/>
            <a:ext cx="5076143" cy="35774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10"/>
          <p:cNvSpPr/>
          <p:nvPr/>
        </p:nvSpPr>
        <p:spPr>
          <a:xfrm>
            <a:off x="7584862" y="4468398"/>
            <a:ext cx="856393" cy="70506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5"/>
          <p:cNvSpPr txBox="1">
            <a:spLocks noChangeArrowheads="1"/>
          </p:cNvSpPr>
          <p:nvPr/>
        </p:nvSpPr>
        <p:spPr bwMode="auto">
          <a:xfrm>
            <a:off x="5922963" y="1633538"/>
            <a:ext cx="602211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INFRASTRUCTURE</a:t>
            </a:r>
          </a:p>
          <a:p>
            <a:pPr eaLnBrk="1" hangingPunct="1">
              <a:lnSpc>
                <a:spcPct val="100000"/>
              </a:lnSpc>
              <a:spcBef>
                <a:spcPct val="0"/>
              </a:spcBef>
              <a:buFontTx/>
              <a:buNone/>
            </a:pPr>
            <a:endParaRPr lang="en-US" altLang="en-US" sz="2600" b="1" dirty="0">
              <a:latin typeface="Helvetica" charset="0"/>
              <a:ea typeface="Helvetica" charset="0"/>
              <a:cs typeface="Helvetica" charset="0"/>
            </a:endParaRPr>
          </a:p>
          <a:p>
            <a:pPr eaLnBrk="1" hangingPunct="1">
              <a:lnSpc>
                <a:spcPct val="100000"/>
              </a:lnSpc>
              <a:spcBef>
                <a:spcPct val="0"/>
              </a:spcBef>
              <a:buFontTx/>
              <a:buNone/>
            </a:pPr>
            <a:r>
              <a:rPr lang="en-US" altLang="en-US" sz="2600" b="1" dirty="0">
                <a:latin typeface="Helvetica" charset="0"/>
                <a:ea typeface="Helvetica" charset="0"/>
                <a:cs typeface="Helvetica" charset="0"/>
              </a:rPr>
              <a:t>WORKFORCE</a:t>
            </a:r>
          </a:p>
        </p:txBody>
      </p:sp>
      <p:grpSp>
        <p:nvGrpSpPr>
          <p:cNvPr id="7" name="Group 6"/>
          <p:cNvGrpSpPr/>
          <p:nvPr/>
        </p:nvGrpSpPr>
        <p:grpSpPr>
          <a:xfrm>
            <a:off x="7904952" y="6192838"/>
            <a:ext cx="4105656" cy="640080"/>
            <a:chOff x="5769428" y="5881688"/>
            <a:chExt cx="6075316" cy="96897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5527"/>
            <a:stretch/>
          </p:blipFill>
          <p:spPr>
            <a:xfrm>
              <a:off x="5769428" y="5881688"/>
              <a:ext cx="5873932" cy="968970"/>
            </a:xfrm>
            <a:prstGeom prst="rect">
              <a:avLst/>
            </a:prstGeom>
          </p:spPr>
        </p:pic>
        <p:sp>
          <p:nvSpPr>
            <p:cNvPr id="9" name="Rectangle 8"/>
            <p:cNvSpPr/>
            <p:nvPr/>
          </p:nvSpPr>
          <p:spPr>
            <a:xfrm>
              <a:off x="11639728" y="5881688"/>
              <a:ext cx="205016" cy="868680"/>
            </a:xfrm>
            <a:prstGeom prst="rect">
              <a:avLst/>
            </a:prstGeom>
            <a:solidFill>
              <a:srgbClr val="004B89"/>
            </a:solidFill>
            <a:ln>
              <a:solidFill>
                <a:srgbClr val="004B89"/>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9894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Committee Meetings</a:t>
            </a:r>
          </a:p>
        </p:txBody>
      </p:sp>
      <p:sp>
        <p:nvSpPr>
          <p:cNvPr id="2" name="TextBox 1"/>
          <p:cNvSpPr txBox="1"/>
          <p:nvPr/>
        </p:nvSpPr>
        <p:spPr>
          <a:xfrm>
            <a:off x="735453" y="3687748"/>
            <a:ext cx="1453587" cy="369332"/>
          </a:xfrm>
          <a:prstGeom prst="rect">
            <a:avLst/>
          </a:prstGeom>
          <a:noFill/>
        </p:spPr>
        <p:txBody>
          <a:bodyPr wrap="square" rtlCol="0">
            <a:spAutoFit/>
          </a:bodyPr>
          <a:lstStyle/>
          <a:p>
            <a:r>
              <a:rPr lang="en-US" dirty="0">
                <a:solidFill>
                  <a:schemeClr val="bg1"/>
                </a:solidFill>
              </a:rPr>
              <a:t>Stakeholders</a:t>
            </a:r>
          </a:p>
        </p:txBody>
      </p:sp>
      <p:sp>
        <p:nvSpPr>
          <p:cNvPr id="6" name="TextBox 5"/>
          <p:cNvSpPr txBox="1"/>
          <p:nvPr/>
        </p:nvSpPr>
        <p:spPr>
          <a:xfrm>
            <a:off x="551221" y="1597307"/>
            <a:ext cx="7733797" cy="3785652"/>
          </a:xfrm>
          <a:prstGeom prst="rect">
            <a:avLst/>
          </a:prstGeom>
          <a:noFill/>
        </p:spPr>
        <p:txBody>
          <a:bodyPr wrap="square" rtlCol="0">
            <a:spAutoFit/>
          </a:bodyPr>
          <a:lstStyle/>
          <a:p>
            <a:pPr marL="285750" indent="-285750">
              <a:buFont typeface="Arial" charset="0"/>
              <a:buChar char="•"/>
            </a:pPr>
            <a:r>
              <a:rPr lang="en-US" sz="2400" dirty="0">
                <a:solidFill>
                  <a:schemeClr val="bg1">
                    <a:lumMod val="65000"/>
                  </a:schemeClr>
                </a:solidFill>
                <a:latin typeface="Helvetica" charset="0"/>
                <a:ea typeface="Helvetica" charset="0"/>
                <a:cs typeface="Helvetica" charset="0"/>
              </a:rPr>
              <a:t>Evidence based implementation strategies</a:t>
            </a:r>
          </a:p>
          <a:p>
            <a:pPr marL="742950" lvl="1" indent="-285750">
              <a:buFont typeface="Arial" charset="0"/>
              <a:buChar char="•"/>
            </a:pPr>
            <a:r>
              <a:rPr lang="en-US" sz="2400" dirty="0">
                <a:solidFill>
                  <a:schemeClr val="bg1">
                    <a:lumMod val="65000"/>
                  </a:schemeClr>
                </a:solidFill>
                <a:latin typeface="Helvetica" charset="0"/>
                <a:ea typeface="Helvetica" charset="0"/>
                <a:cs typeface="Helvetica" charset="0"/>
              </a:rPr>
              <a:t>Infrastructure </a:t>
            </a:r>
          </a:p>
          <a:p>
            <a:pPr marL="742950" lvl="1" indent="-285750">
              <a:buFont typeface="Arial" charset="0"/>
              <a:buChar char="•"/>
            </a:pPr>
            <a:r>
              <a:rPr lang="en-US" sz="2400" dirty="0">
                <a:solidFill>
                  <a:schemeClr val="bg1">
                    <a:lumMod val="65000"/>
                  </a:schemeClr>
                </a:solidFill>
                <a:latin typeface="Helvetica" charset="0"/>
                <a:ea typeface="Helvetica" charset="0"/>
                <a:cs typeface="Helvetica" charset="0"/>
              </a:rPr>
              <a:t>Workforce </a:t>
            </a:r>
          </a:p>
          <a:p>
            <a:pPr marL="742950" lvl="1" indent="-285750">
              <a:buFont typeface="Arial" charset="0"/>
              <a:buChar char="•"/>
            </a:pPr>
            <a:r>
              <a:rPr lang="en-US" sz="2400" b="1" dirty="0">
                <a:latin typeface="Helvetica" charset="0"/>
                <a:ea typeface="Helvetica" charset="0"/>
                <a:cs typeface="Helvetica" charset="0"/>
              </a:rPr>
              <a:t>Service Delivery</a:t>
            </a:r>
          </a:p>
          <a:p>
            <a:pPr marL="1200150" lvl="2" indent="-285750">
              <a:buFont typeface="Arial" charset="0"/>
              <a:buChar char="•"/>
            </a:pPr>
            <a:r>
              <a:rPr lang="en-US" sz="2400" dirty="0">
                <a:latin typeface="Helvetica" charset="0"/>
                <a:ea typeface="Helvetica" charset="0"/>
                <a:cs typeface="Helvetica" charset="0"/>
              </a:rPr>
              <a:t>Interventions to improve inter-hospital referrals</a:t>
            </a:r>
          </a:p>
          <a:p>
            <a:pPr marL="1200150" lvl="2" indent="-285750">
              <a:buFont typeface="Arial" charset="0"/>
              <a:buChar char="•"/>
            </a:pPr>
            <a:r>
              <a:rPr lang="en-US" sz="2400" dirty="0">
                <a:latin typeface="Helvetica" charset="0"/>
                <a:ea typeface="Helvetica" charset="0"/>
                <a:cs typeface="Helvetica" charset="0"/>
              </a:rPr>
              <a:t>Pre-hospital transport</a:t>
            </a:r>
          </a:p>
          <a:p>
            <a:pPr marL="1200150" lvl="2" indent="-285750">
              <a:buFont typeface="Arial" charset="0"/>
              <a:buChar char="•"/>
            </a:pPr>
            <a:r>
              <a:rPr lang="en-US" sz="2400" dirty="0">
                <a:latin typeface="Helvetica" charset="0"/>
                <a:ea typeface="Helvetica" charset="0"/>
                <a:cs typeface="Helvetica" charset="0"/>
              </a:rPr>
              <a:t>Implementation of checklists around SAO care </a:t>
            </a:r>
          </a:p>
          <a:p>
            <a:pPr marL="1200150" lvl="2" indent="-285750">
              <a:buFont typeface="Arial" charset="0"/>
              <a:buChar char="•"/>
            </a:pPr>
            <a:r>
              <a:rPr lang="en-US" sz="2400" dirty="0">
                <a:latin typeface="Helvetica" charset="0"/>
                <a:ea typeface="Helvetica" charset="0"/>
                <a:cs typeface="Helvetica" charset="0"/>
              </a:rPr>
              <a:t>Decentralization vs. centralization</a:t>
            </a:r>
          </a:p>
          <a:p>
            <a:pPr marL="1200150" lvl="2" indent="-285750">
              <a:buFont typeface="Arial" charset="0"/>
              <a:buChar char="•"/>
            </a:pPr>
            <a:r>
              <a:rPr lang="en-US" sz="2400" dirty="0">
                <a:latin typeface="Helvetica" charset="0"/>
                <a:ea typeface="Helvetica" charset="0"/>
                <a:cs typeface="Helvetica" charset="0"/>
              </a:rPr>
              <a:t>Critical care initiatives </a:t>
            </a:r>
          </a:p>
          <a:p>
            <a:pPr marL="1200150" lvl="2" indent="-285750">
              <a:buFont typeface="Arial" charset="0"/>
              <a:buChar char="•"/>
            </a:pPr>
            <a:endParaRPr lang="en-US" sz="2400" dirty="0">
              <a:latin typeface="Helvetica" charset="0"/>
              <a:ea typeface="Helvetica" charset="0"/>
              <a:cs typeface="Helvetica" charset="0"/>
            </a:endParaRPr>
          </a:p>
        </p:txBody>
      </p:sp>
      <p:pic>
        <p:nvPicPr>
          <p:cNvPr id="2050" name="Picture 2" descr="Image result for Q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182" y="2440087"/>
            <a:ext cx="3280119" cy="323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8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Effect transition="in" filter="fade">
                                      <p:cBhvr>
                                        <p:cTn id="11" dur="500"/>
                                        <p:tgtEl>
                                          <p:spTgt spid="6">
                                            <p:txEl>
                                              <p:pRg st="5" end="5"/>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Effect transition="in" filter="fade">
                                      <p:cBhvr>
                                        <p:cTn id="15" dur="500"/>
                                        <p:tgtEl>
                                          <p:spTgt spid="6">
                                            <p:txEl>
                                              <p:pRg st="6" end="6"/>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fade">
                                      <p:cBhvr>
                                        <p:cTn id="19" dur="500"/>
                                        <p:tgtEl>
                                          <p:spTgt spid="6">
                                            <p:txEl>
                                              <p:pRg st="7" end="7"/>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Effect transition="in" filter="fade">
                                      <p:cBhvr>
                                        <p:cTn id="23"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nformation management health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091" y="2386656"/>
            <a:ext cx="4072823" cy="2626971"/>
          </a:xfrm>
          <a:prstGeom prst="rect">
            <a:avLst/>
          </a:prstGeom>
          <a:noFill/>
          <a:effectLst>
            <a:outerShdw blurRad="50800" dist="50800" dir="5400000" algn="ctr" rotWithShape="0">
              <a:srgbClr val="000000"/>
            </a:outerShdw>
            <a:softEdge rad="127000"/>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Committee Meetings</a:t>
            </a:r>
          </a:p>
        </p:txBody>
      </p:sp>
      <p:sp>
        <p:nvSpPr>
          <p:cNvPr id="2" name="TextBox 1"/>
          <p:cNvSpPr txBox="1"/>
          <p:nvPr/>
        </p:nvSpPr>
        <p:spPr>
          <a:xfrm>
            <a:off x="735453" y="3687748"/>
            <a:ext cx="1453587" cy="369332"/>
          </a:xfrm>
          <a:prstGeom prst="rect">
            <a:avLst/>
          </a:prstGeom>
          <a:noFill/>
        </p:spPr>
        <p:txBody>
          <a:bodyPr wrap="square" rtlCol="0">
            <a:spAutoFit/>
          </a:bodyPr>
          <a:lstStyle/>
          <a:p>
            <a:r>
              <a:rPr lang="en-US" dirty="0">
                <a:solidFill>
                  <a:schemeClr val="bg1"/>
                </a:solidFill>
              </a:rPr>
              <a:t>Stakeholders</a:t>
            </a:r>
          </a:p>
        </p:txBody>
      </p:sp>
      <p:sp>
        <p:nvSpPr>
          <p:cNvPr id="6" name="TextBox 5"/>
          <p:cNvSpPr txBox="1"/>
          <p:nvPr/>
        </p:nvSpPr>
        <p:spPr>
          <a:xfrm>
            <a:off x="551221" y="1597307"/>
            <a:ext cx="7345870" cy="3416320"/>
          </a:xfrm>
          <a:prstGeom prst="rect">
            <a:avLst/>
          </a:prstGeom>
          <a:noFill/>
        </p:spPr>
        <p:txBody>
          <a:bodyPr wrap="square" rtlCol="0">
            <a:spAutoFit/>
          </a:bodyPr>
          <a:lstStyle/>
          <a:p>
            <a:pPr marL="285750" indent="-285750">
              <a:buFont typeface="Arial" charset="0"/>
              <a:buChar char="•"/>
            </a:pPr>
            <a:r>
              <a:rPr lang="en-US" sz="2400" dirty="0">
                <a:solidFill>
                  <a:schemeClr val="bg1">
                    <a:lumMod val="65000"/>
                  </a:schemeClr>
                </a:solidFill>
                <a:latin typeface="Helvetica" charset="0"/>
                <a:ea typeface="Helvetica" charset="0"/>
                <a:cs typeface="Helvetica" charset="0"/>
              </a:rPr>
              <a:t>Evidence based implementation strategies</a:t>
            </a:r>
          </a:p>
          <a:p>
            <a:pPr marL="742950" lvl="1" indent="-285750">
              <a:buFont typeface="Arial" charset="0"/>
              <a:buChar char="•"/>
            </a:pPr>
            <a:r>
              <a:rPr lang="en-US" sz="2400" dirty="0">
                <a:solidFill>
                  <a:schemeClr val="bg1">
                    <a:lumMod val="65000"/>
                  </a:schemeClr>
                </a:solidFill>
                <a:latin typeface="Helvetica" charset="0"/>
                <a:ea typeface="Helvetica" charset="0"/>
                <a:cs typeface="Helvetica" charset="0"/>
              </a:rPr>
              <a:t>Infrastructure </a:t>
            </a:r>
          </a:p>
          <a:p>
            <a:pPr marL="742950" lvl="1" indent="-285750">
              <a:buFont typeface="Arial" charset="0"/>
              <a:buChar char="•"/>
            </a:pPr>
            <a:r>
              <a:rPr lang="en-US" sz="2400" dirty="0">
                <a:solidFill>
                  <a:schemeClr val="bg1">
                    <a:lumMod val="65000"/>
                  </a:schemeClr>
                </a:solidFill>
                <a:latin typeface="Helvetica" charset="0"/>
                <a:ea typeface="Helvetica" charset="0"/>
                <a:cs typeface="Helvetica" charset="0"/>
              </a:rPr>
              <a:t>Workforce </a:t>
            </a:r>
          </a:p>
          <a:p>
            <a:pPr marL="742950" lvl="1" indent="-285750">
              <a:buFont typeface="Arial" charset="0"/>
              <a:buChar char="•"/>
            </a:pPr>
            <a:r>
              <a:rPr lang="en-US" sz="2400" dirty="0">
                <a:solidFill>
                  <a:schemeClr val="bg1">
                    <a:lumMod val="65000"/>
                  </a:schemeClr>
                </a:solidFill>
                <a:latin typeface="Helvetica" charset="0"/>
                <a:ea typeface="Helvetica" charset="0"/>
                <a:cs typeface="Helvetica" charset="0"/>
              </a:rPr>
              <a:t>Service Delivery </a:t>
            </a:r>
          </a:p>
          <a:p>
            <a:pPr marL="742950" lvl="1" indent="-285750">
              <a:buFont typeface="Arial" charset="0"/>
              <a:buChar char="•"/>
            </a:pPr>
            <a:r>
              <a:rPr lang="en-US" sz="2400" b="1" dirty="0">
                <a:latin typeface="Helvetica" charset="0"/>
                <a:ea typeface="Helvetica" charset="0"/>
                <a:cs typeface="Helvetica" charset="0"/>
              </a:rPr>
              <a:t>Information Management</a:t>
            </a:r>
          </a:p>
          <a:p>
            <a:pPr marL="1200150" lvl="2" indent="-285750">
              <a:buFont typeface="Arial" charset="0"/>
              <a:buChar char="•"/>
            </a:pPr>
            <a:r>
              <a:rPr lang="en-US" sz="2400" dirty="0">
                <a:latin typeface="Helvetica" charset="0"/>
                <a:ea typeface="Helvetica" charset="0"/>
                <a:cs typeface="Helvetica" charset="0"/>
              </a:rPr>
              <a:t>Information management systems successful in LMICs</a:t>
            </a:r>
          </a:p>
          <a:p>
            <a:pPr marL="1200150" lvl="2" indent="-285750">
              <a:buFont typeface="Arial" charset="0"/>
              <a:buChar char="•"/>
            </a:pPr>
            <a:r>
              <a:rPr lang="en-US" sz="2400" dirty="0">
                <a:latin typeface="Helvetica" charset="0"/>
                <a:ea typeface="Helvetica" charset="0"/>
                <a:cs typeface="Helvetica" charset="0"/>
              </a:rPr>
              <a:t>CME programs in SAO specialties and task shifters</a:t>
            </a:r>
          </a:p>
        </p:txBody>
      </p:sp>
    </p:spTree>
    <p:extLst>
      <p:ext uri="{BB962C8B-B14F-4D97-AF65-F5344CB8AC3E}">
        <p14:creationId xmlns:p14="http://schemas.microsoft.com/office/powerpoint/2010/main" val="364947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animEffect transition="in" filter="fade">
                                      <p:cBhvr>
                                        <p:cTn id="1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NSOAP Process</a:t>
            </a:r>
          </a:p>
        </p:txBody>
      </p:sp>
      <p:grpSp>
        <p:nvGrpSpPr>
          <p:cNvPr id="99" name="Group 98"/>
          <p:cNvGrpSpPr/>
          <p:nvPr/>
        </p:nvGrpSpPr>
        <p:grpSpPr>
          <a:xfrm>
            <a:off x="1794071" y="1245870"/>
            <a:ext cx="8391652" cy="4668793"/>
            <a:chOff x="1588" y="-34103"/>
            <a:chExt cx="12239625" cy="6892104"/>
          </a:xfrm>
        </p:grpSpPr>
        <p:sp>
          <p:nvSpPr>
            <p:cNvPr id="100" name="Freeform 99"/>
            <p:cNvSpPr>
              <a:spLocks/>
            </p:cNvSpPr>
            <p:nvPr/>
          </p:nvSpPr>
          <p:spPr bwMode="auto">
            <a:xfrm>
              <a:off x="4357688" y="3124207"/>
              <a:ext cx="1055688" cy="1503363"/>
            </a:xfrm>
            <a:custGeom>
              <a:avLst/>
              <a:gdLst>
                <a:gd name="T0" fmla="*/ 456 w 456"/>
                <a:gd name="T1" fmla="*/ 405 h 651"/>
                <a:gd name="T2" fmla="*/ 354 w 456"/>
                <a:gd name="T3" fmla="*/ 166 h 651"/>
                <a:gd name="T4" fmla="*/ 192 w 456"/>
                <a:gd name="T5" fmla="*/ 0 h 651"/>
                <a:gd name="T6" fmla="*/ 0 w 456"/>
                <a:gd name="T7" fmla="*/ 156 h 651"/>
                <a:gd name="T8" fmla="*/ 204 w 456"/>
                <a:gd name="T9" fmla="*/ 651 h 651"/>
                <a:gd name="T10" fmla="*/ 230 w 456"/>
                <a:gd name="T11" fmla="*/ 402 h 651"/>
                <a:gd name="T12" fmla="*/ 456 w 456"/>
                <a:gd name="T13" fmla="*/ 405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456" y="405"/>
                  </a:moveTo>
                  <a:cubicBezTo>
                    <a:pt x="399" y="340"/>
                    <a:pt x="361" y="258"/>
                    <a:pt x="354" y="166"/>
                  </a:cubicBezTo>
                  <a:cubicBezTo>
                    <a:pt x="192" y="0"/>
                    <a:pt x="192" y="0"/>
                    <a:pt x="192" y="0"/>
                  </a:cubicBezTo>
                  <a:cubicBezTo>
                    <a:pt x="0" y="156"/>
                    <a:pt x="0" y="156"/>
                    <a:pt x="0" y="156"/>
                  </a:cubicBezTo>
                  <a:cubicBezTo>
                    <a:pt x="6" y="347"/>
                    <a:pt x="82" y="520"/>
                    <a:pt x="204" y="651"/>
                  </a:cubicBezTo>
                  <a:cubicBezTo>
                    <a:pt x="230" y="402"/>
                    <a:pt x="230" y="402"/>
                    <a:pt x="230" y="402"/>
                  </a:cubicBezTo>
                  <a:lnTo>
                    <a:pt x="456" y="405"/>
                  </a:lnTo>
                  <a:close/>
                </a:path>
              </a:pathLst>
            </a:custGeom>
            <a:solidFill>
              <a:schemeClr val="accent4"/>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1" name="Freeform 100"/>
            <p:cNvSpPr>
              <a:spLocks/>
            </p:cNvSpPr>
            <p:nvPr/>
          </p:nvSpPr>
          <p:spPr bwMode="auto">
            <a:xfrm>
              <a:off x="4359283" y="2224088"/>
              <a:ext cx="1044575" cy="1149350"/>
            </a:xfrm>
            <a:custGeom>
              <a:avLst/>
              <a:gdLst>
                <a:gd name="T0" fmla="*/ 352 w 451"/>
                <a:gd name="T1" fmla="*/ 498 h 498"/>
                <a:gd name="T2" fmla="*/ 448 w 451"/>
                <a:gd name="T3" fmla="*/ 257 h 498"/>
                <a:gd name="T4" fmla="*/ 451 w 451"/>
                <a:gd name="T5" fmla="*/ 25 h 498"/>
                <a:gd name="T6" fmla="*/ 206 w 451"/>
                <a:gd name="T7" fmla="*/ 0 h 498"/>
                <a:gd name="T8" fmla="*/ 0 w 451"/>
                <a:gd name="T9" fmla="*/ 494 h 498"/>
                <a:gd name="T10" fmla="*/ 194 w 451"/>
                <a:gd name="T11" fmla="*/ 336 h 498"/>
                <a:gd name="T12" fmla="*/ 352 w 451"/>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451" h="498">
                  <a:moveTo>
                    <a:pt x="352" y="498"/>
                  </a:moveTo>
                  <a:cubicBezTo>
                    <a:pt x="357" y="407"/>
                    <a:pt x="392" y="323"/>
                    <a:pt x="448" y="257"/>
                  </a:cubicBezTo>
                  <a:cubicBezTo>
                    <a:pt x="451" y="25"/>
                    <a:pt x="451" y="25"/>
                    <a:pt x="451" y="25"/>
                  </a:cubicBezTo>
                  <a:cubicBezTo>
                    <a:pt x="206" y="0"/>
                    <a:pt x="206" y="0"/>
                    <a:pt x="206" y="0"/>
                  </a:cubicBezTo>
                  <a:cubicBezTo>
                    <a:pt x="84" y="130"/>
                    <a:pt x="6" y="303"/>
                    <a:pt x="0" y="494"/>
                  </a:cubicBezTo>
                  <a:cubicBezTo>
                    <a:pt x="194" y="336"/>
                    <a:pt x="194" y="336"/>
                    <a:pt x="194" y="336"/>
                  </a:cubicBezTo>
                  <a:lnTo>
                    <a:pt x="352" y="498"/>
                  </a:lnTo>
                  <a:close/>
                </a:path>
              </a:pathLst>
            </a:custGeom>
            <a:solidFill>
              <a:schemeClr val="accent5"/>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2" name="Freeform 101"/>
            <p:cNvSpPr>
              <a:spLocks/>
            </p:cNvSpPr>
            <p:nvPr/>
          </p:nvSpPr>
          <p:spPr bwMode="auto">
            <a:xfrm>
              <a:off x="4924705" y="1697044"/>
              <a:ext cx="1506538" cy="1052513"/>
            </a:xfrm>
            <a:custGeom>
              <a:avLst/>
              <a:gdLst>
                <a:gd name="T0" fmla="*/ 247 w 651"/>
                <a:gd name="T1" fmla="*/ 456 h 456"/>
                <a:gd name="T2" fmla="*/ 485 w 651"/>
                <a:gd name="T3" fmla="*/ 353 h 456"/>
                <a:gd name="T4" fmla="*/ 651 w 651"/>
                <a:gd name="T5" fmla="*/ 191 h 456"/>
                <a:gd name="T6" fmla="*/ 496 w 651"/>
                <a:gd name="T7" fmla="*/ 0 h 456"/>
                <a:gd name="T8" fmla="*/ 0 w 651"/>
                <a:gd name="T9" fmla="*/ 203 h 456"/>
                <a:gd name="T10" fmla="*/ 250 w 651"/>
                <a:gd name="T11" fmla="*/ 229 h 456"/>
                <a:gd name="T12" fmla="*/ 247 w 651"/>
                <a:gd name="T13" fmla="*/ 456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247" y="456"/>
                  </a:moveTo>
                  <a:cubicBezTo>
                    <a:pt x="311" y="398"/>
                    <a:pt x="394" y="361"/>
                    <a:pt x="485" y="353"/>
                  </a:cubicBezTo>
                  <a:cubicBezTo>
                    <a:pt x="651" y="191"/>
                    <a:pt x="651" y="191"/>
                    <a:pt x="651" y="191"/>
                  </a:cubicBezTo>
                  <a:cubicBezTo>
                    <a:pt x="496" y="0"/>
                    <a:pt x="496" y="0"/>
                    <a:pt x="496" y="0"/>
                  </a:cubicBezTo>
                  <a:cubicBezTo>
                    <a:pt x="305" y="6"/>
                    <a:pt x="131" y="82"/>
                    <a:pt x="0" y="203"/>
                  </a:cubicBezTo>
                  <a:cubicBezTo>
                    <a:pt x="250" y="229"/>
                    <a:pt x="250" y="229"/>
                    <a:pt x="250" y="229"/>
                  </a:cubicBezTo>
                  <a:lnTo>
                    <a:pt x="247" y="456"/>
                  </a:lnTo>
                  <a:close/>
                </a:path>
              </a:pathLst>
            </a:custGeom>
            <a:solidFill>
              <a:schemeClr val="bg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dirty="0"/>
            </a:p>
          </p:txBody>
        </p:sp>
        <p:sp>
          <p:nvSpPr>
            <p:cNvPr id="103" name="Freeform 102"/>
            <p:cNvSpPr>
              <a:spLocks/>
            </p:cNvSpPr>
            <p:nvPr/>
          </p:nvSpPr>
          <p:spPr bwMode="auto">
            <a:xfrm>
              <a:off x="6176970" y="1670050"/>
              <a:ext cx="1152525" cy="1042988"/>
            </a:xfrm>
            <a:custGeom>
              <a:avLst/>
              <a:gdLst>
                <a:gd name="T0" fmla="*/ 0 w 498"/>
                <a:gd name="T1" fmla="*/ 353 h 452"/>
                <a:gd name="T2" fmla="*/ 241 w 498"/>
                <a:gd name="T3" fmla="*/ 449 h 452"/>
                <a:gd name="T4" fmla="*/ 473 w 498"/>
                <a:gd name="T5" fmla="*/ 452 h 452"/>
                <a:gd name="T6" fmla="*/ 498 w 498"/>
                <a:gd name="T7" fmla="*/ 206 h 452"/>
                <a:gd name="T8" fmla="*/ 4 w 498"/>
                <a:gd name="T9" fmla="*/ 0 h 452"/>
                <a:gd name="T10" fmla="*/ 162 w 498"/>
                <a:gd name="T11" fmla="*/ 195 h 452"/>
                <a:gd name="T12" fmla="*/ 0 w 498"/>
                <a:gd name="T13" fmla="*/ 353 h 452"/>
              </a:gdLst>
              <a:ahLst/>
              <a:cxnLst>
                <a:cxn ang="0">
                  <a:pos x="T0" y="T1"/>
                </a:cxn>
                <a:cxn ang="0">
                  <a:pos x="T2" y="T3"/>
                </a:cxn>
                <a:cxn ang="0">
                  <a:pos x="T4" y="T5"/>
                </a:cxn>
                <a:cxn ang="0">
                  <a:pos x="T6" y="T7"/>
                </a:cxn>
                <a:cxn ang="0">
                  <a:pos x="T8" y="T9"/>
                </a:cxn>
                <a:cxn ang="0">
                  <a:pos x="T10" y="T11"/>
                </a:cxn>
                <a:cxn ang="0">
                  <a:pos x="T12" y="T13"/>
                </a:cxn>
              </a:cxnLst>
              <a:rect l="0" t="0" r="r" b="b"/>
              <a:pathLst>
                <a:path w="498" h="452">
                  <a:moveTo>
                    <a:pt x="0" y="353"/>
                  </a:moveTo>
                  <a:cubicBezTo>
                    <a:pt x="92" y="358"/>
                    <a:pt x="175" y="393"/>
                    <a:pt x="241" y="449"/>
                  </a:cubicBezTo>
                  <a:cubicBezTo>
                    <a:pt x="473" y="452"/>
                    <a:pt x="473" y="452"/>
                    <a:pt x="473" y="452"/>
                  </a:cubicBezTo>
                  <a:cubicBezTo>
                    <a:pt x="498" y="206"/>
                    <a:pt x="498" y="206"/>
                    <a:pt x="498" y="206"/>
                  </a:cubicBezTo>
                  <a:cubicBezTo>
                    <a:pt x="368" y="84"/>
                    <a:pt x="195" y="7"/>
                    <a:pt x="4" y="0"/>
                  </a:cubicBezTo>
                  <a:cubicBezTo>
                    <a:pt x="162" y="195"/>
                    <a:pt x="162" y="195"/>
                    <a:pt x="162" y="195"/>
                  </a:cubicBezTo>
                  <a:lnTo>
                    <a:pt x="0" y="353"/>
                  </a:lnTo>
                  <a:close/>
                </a:path>
              </a:pathLst>
            </a:custGeom>
            <a:solidFill>
              <a:schemeClr val="tx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4" name="Freeform 103"/>
            <p:cNvSpPr>
              <a:spLocks/>
            </p:cNvSpPr>
            <p:nvPr/>
          </p:nvSpPr>
          <p:spPr bwMode="auto">
            <a:xfrm>
              <a:off x="6838958" y="3484563"/>
              <a:ext cx="1046163" cy="1149350"/>
            </a:xfrm>
            <a:custGeom>
              <a:avLst/>
              <a:gdLst>
                <a:gd name="T0" fmla="*/ 100 w 452"/>
                <a:gd name="T1" fmla="*/ 0 h 498"/>
                <a:gd name="T2" fmla="*/ 4 w 452"/>
                <a:gd name="T3" fmla="*/ 240 h 498"/>
                <a:gd name="T4" fmla="*/ 0 w 452"/>
                <a:gd name="T5" fmla="*/ 473 h 498"/>
                <a:gd name="T6" fmla="*/ 246 w 452"/>
                <a:gd name="T7" fmla="*/ 498 h 498"/>
                <a:gd name="T8" fmla="*/ 452 w 452"/>
                <a:gd name="T9" fmla="*/ 4 h 498"/>
                <a:gd name="T10" fmla="*/ 258 w 452"/>
                <a:gd name="T11" fmla="*/ 162 h 498"/>
                <a:gd name="T12" fmla="*/ 100 w 452"/>
                <a:gd name="T13" fmla="*/ 0 h 498"/>
              </a:gdLst>
              <a:ahLst/>
              <a:cxnLst>
                <a:cxn ang="0">
                  <a:pos x="T0" y="T1"/>
                </a:cxn>
                <a:cxn ang="0">
                  <a:pos x="T2" y="T3"/>
                </a:cxn>
                <a:cxn ang="0">
                  <a:pos x="T4" y="T5"/>
                </a:cxn>
                <a:cxn ang="0">
                  <a:pos x="T6" y="T7"/>
                </a:cxn>
                <a:cxn ang="0">
                  <a:pos x="T8" y="T9"/>
                </a:cxn>
                <a:cxn ang="0">
                  <a:pos x="T10" y="T11"/>
                </a:cxn>
                <a:cxn ang="0">
                  <a:pos x="T12" y="T13"/>
                </a:cxn>
              </a:cxnLst>
              <a:rect l="0" t="0" r="r" b="b"/>
              <a:pathLst>
                <a:path w="452" h="498">
                  <a:moveTo>
                    <a:pt x="100" y="0"/>
                  </a:moveTo>
                  <a:cubicBezTo>
                    <a:pt x="94" y="91"/>
                    <a:pt x="59" y="175"/>
                    <a:pt x="4" y="240"/>
                  </a:cubicBezTo>
                  <a:cubicBezTo>
                    <a:pt x="0" y="473"/>
                    <a:pt x="0" y="473"/>
                    <a:pt x="0" y="473"/>
                  </a:cubicBezTo>
                  <a:cubicBezTo>
                    <a:pt x="246" y="498"/>
                    <a:pt x="246" y="498"/>
                    <a:pt x="246" y="498"/>
                  </a:cubicBezTo>
                  <a:cubicBezTo>
                    <a:pt x="368" y="368"/>
                    <a:pt x="445" y="195"/>
                    <a:pt x="452" y="4"/>
                  </a:cubicBezTo>
                  <a:cubicBezTo>
                    <a:pt x="258" y="162"/>
                    <a:pt x="258" y="162"/>
                    <a:pt x="258" y="162"/>
                  </a:cubicBezTo>
                  <a:lnTo>
                    <a:pt x="100" y="0"/>
                  </a:lnTo>
                  <a:close/>
                </a:path>
              </a:pathLst>
            </a:custGeom>
            <a:solidFill>
              <a:schemeClr val="accent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5" name="Freeform 104"/>
            <p:cNvSpPr>
              <a:spLocks/>
            </p:cNvSpPr>
            <p:nvPr/>
          </p:nvSpPr>
          <p:spPr bwMode="auto">
            <a:xfrm>
              <a:off x="6829426" y="2230445"/>
              <a:ext cx="1055688" cy="1503363"/>
            </a:xfrm>
            <a:custGeom>
              <a:avLst/>
              <a:gdLst>
                <a:gd name="T0" fmla="*/ 0 w 456"/>
                <a:gd name="T1" fmla="*/ 246 h 651"/>
                <a:gd name="T2" fmla="*/ 103 w 456"/>
                <a:gd name="T3" fmla="*/ 484 h 651"/>
                <a:gd name="T4" fmla="*/ 265 w 456"/>
                <a:gd name="T5" fmla="*/ 651 h 651"/>
                <a:gd name="T6" fmla="*/ 456 w 456"/>
                <a:gd name="T7" fmla="*/ 495 h 651"/>
                <a:gd name="T8" fmla="*/ 253 w 456"/>
                <a:gd name="T9" fmla="*/ 0 h 651"/>
                <a:gd name="T10" fmla="*/ 227 w 456"/>
                <a:gd name="T11" fmla="*/ 249 h 651"/>
                <a:gd name="T12" fmla="*/ 0 w 456"/>
                <a:gd name="T13" fmla="*/ 246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0" y="246"/>
                  </a:moveTo>
                  <a:cubicBezTo>
                    <a:pt x="58" y="311"/>
                    <a:pt x="95" y="393"/>
                    <a:pt x="103" y="484"/>
                  </a:cubicBezTo>
                  <a:cubicBezTo>
                    <a:pt x="265" y="651"/>
                    <a:pt x="265" y="651"/>
                    <a:pt x="265" y="651"/>
                  </a:cubicBezTo>
                  <a:cubicBezTo>
                    <a:pt x="456" y="495"/>
                    <a:pt x="456" y="495"/>
                    <a:pt x="456" y="495"/>
                  </a:cubicBezTo>
                  <a:cubicBezTo>
                    <a:pt x="450" y="304"/>
                    <a:pt x="374" y="131"/>
                    <a:pt x="253" y="0"/>
                  </a:cubicBezTo>
                  <a:cubicBezTo>
                    <a:pt x="227" y="249"/>
                    <a:pt x="227" y="249"/>
                    <a:pt x="227" y="249"/>
                  </a:cubicBezTo>
                  <a:lnTo>
                    <a:pt x="0" y="246"/>
                  </a:lnTo>
                  <a:close/>
                </a:path>
              </a:pathLst>
            </a:custGeom>
            <a:solidFill>
              <a:schemeClr val="accent1"/>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6" name="Freeform 105"/>
            <p:cNvSpPr>
              <a:spLocks/>
            </p:cNvSpPr>
            <p:nvPr/>
          </p:nvSpPr>
          <p:spPr bwMode="auto">
            <a:xfrm>
              <a:off x="5815013" y="4135445"/>
              <a:ext cx="1506538" cy="1052513"/>
            </a:xfrm>
            <a:custGeom>
              <a:avLst/>
              <a:gdLst>
                <a:gd name="T0" fmla="*/ 405 w 651"/>
                <a:gd name="T1" fmla="*/ 0 h 456"/>
                <a:gd name="T2" fmla="*/ 167 w 651"/>
                <a:gd name="T3" fmla="*/ 102 h 456"/>
                <a:gd name="T4" fmla="*/ 0 w 651"/>
                <a:gd name="T5" fmla="*/ 264 h 456"/>
                <a:gd name="T6" fmla="*/ 156 w 651"/>
                <a:gd name="T7" fmla="*/ 456 h 456"/>
                <a:gd name="T8" fmla="*/ 651 w 651"/>
                <a:gd name="T9" fmla="*/ 252 h 456"/>
                <a:gd name="T10" fmla="*/ 402 w 651"/>
                <a:gd name="T11" fmla="*/ 227 h 456"/>
                <a:gd name="T12" fmla="*/ 405 w 651"/>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405" y="0"/>
                  </a:moveTo>
                  <a:cubicBezTo>
                    <a:pt x="341" y="58"/>
                    <a:pt x="258" y="95"/>
                    <a:pt x="167" y="102"/>
                  </a:cubicBezTo>
                  <a:cubicBezTo>
                    <a:pt x="0" y="264"/>
                    <a:pt x="0" y="264"/>
                    <a:pt x="0" y="264"/>
                  </a:cubicBezTo>
                  <a:cubicBezTo>
                    <a:pt x="156" y="456"/>
                    <a:pt x="156" y="456"/>
                    <a:pt x="156" y="456"/>
                  </a:cubicBezTo>
                  <a:cubicBezTo>
                    <a:pt x="347" y="450"/>
                    <a:pt x="520" y="374"/>
                    <a:pt x="651" y="252"/>
                  </a:cubicBezTo>
                  <a:cubicBezTo>
                    <a:pt x="402" y="227"/>
                    <a:pt x="402" y="227"/>
                    <a:pt x="402" y="227"/>
                  </a:cubicBezTo>
                  <a:lnTo>
                    <a:pt x="405" y="0"/>
                  </a:lnTo>
                  <a:close/>
                </a:path>
              </a:pathLst>
            </a:custGeom>
            <a:solidFill>
              <a:schemeClr val="accent3"/>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7" name="Freeform 106"/>
            <p:cNvSpPr>
              <a:spLocks/>
            </p:cNvSpPr>
            <p:nvPr/>
          </p:nvSpPr>
          <p:spPr bwMode="auto">
            <a:xfrm>
              <a:off x="4913320" y="4144963"/>
              <a:ext cx="1154113" cy="1042988"/>
            </a:xfrm>
            <a:custGeom>
              <a:avLst/>
              <a:gdLst>
                <a:gd name="T0" fmla="*/ 499 w 499"/>
                <a:gd name="T1" fmla="*/ 99 h 452"/>
                <a:gd name="T2" fmla="*/ 258 w 499"/>
                <a:gd name="T3" fmla="*/ 3 h 452"/>
                <a:gd name="T4" fmla="*/ 26 w 499"/>
                <a:gd name="T5" fmla="*/ 0 h 452"/>
                <a:gd name="T6" fmla="*/ 0 w 499"/>
                <a:gd name="T7" fmla="*/ 245 h 452"/>
                <a:gd name="T8" fmla="*/ 494 w 499"/>
                <a:gd name="T9" fmla="*/ 452 h 452"/>
                <a:gd name="T10" fmla="*/ 336 w 499"/>
                <a:gd name="T11" fmla="*/ 257 h 452"/>
                <a:gd name="T12" fmla="*/ 499 w 499"/>
                <a:gd name="T13" fmla="*/ 99 h 452"/>
              </a:gdLst>
              <a:ahLst/>
              <a:cxnLst>
                <a:cxn ang="0">
                  <a:pos x="T0" y="T1"/>
                </a:cxn>
                <a:cxn ang="0">
                  <a:pos x="T2" y="T3"/>
                </a:cxn>
                <a:cxn ang="0">
                  <a:pos x="T4" y="T5"/>
                </a:cxn>
                <a:cxn ang="0">
                  <a:pos x="T6" y="T7"/>
                </a:cxn>
                <a:cxn ang="0">
                  <a:pos x="T8" y="T9"/>
                </a:cxn>
                <a:cxn ang="0">
                  <a:pos x="T10" y="T11"/>
                </a:cxn>
                <a:cxn ang="0">
                  <a:pos x="T12" y="T13"/>
                </a:cxn>
              </a:cxnLst>
              <a:rect l="0" t="0" r="r" b="b"/>
              <a:pathLst>
                <a:path w="499" h="452">
                  <a:moveTo>
                    <a:pt x="499" y="99"/>
                  </a:moveTo>
                  <a:cubicBezTo>
                    <a:pt x="407" y="94"/>
                    <a:pt x="324" y="59"/>
                    <a:pt x="258" y="3"/>
                  </a:cubicBezTo>
                  <a:cubicBezTo>
                    <a:pt x="26" y="0"/>
                    <a:pt x="26" y="0"/>
                    <a:pt x="26" y="0"/>
                  </a:cubicBezTo>
                  <a:cubicBezTo>
                    <a:pt x="0" y="245"/>
                    <a:pt x="0" y="245"/>
                    <a:pt x="0" y="245"/>
                  </a:cubicBezTo>
                  <a:cubicBezTo>
                    <a:pt x="130" y="368"/>
                    <a:pt x="303" y="445"/>
                    <a:pt x="494" y="452"/>
                  </a:cubicBezTo>
                  <a:cubicBezTo>
                    <a:pt x="336" y="257"/>
                    <a:pt x="336" y="257"/>
                    <a:pt x="336" y="257"/>
                  </a:cubicBezTo>
                  <a:lnTo>
                    <a:pt x="499" y="99"/>
                  </a:lnTo>
                  <a:close/>
                </a:path>
              </a:pathLst>
            </a:custGeom>
            <a:solidFill>
              <a:schemeClr val="accent6"/>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8" name="Freeform 107"/>
            <p:cNvSpPr>
              <a:spLocks/>
            </p:cNvSpPr>
            <p:nvPr/>
          </p:nvSpPr>
          <p:spPr bwMode="auto">
            <a:xfrm>
              <a:off x="2745965" y="4"/>
              <a:ext cx="3444875" cy="2187575"/>
            </a:xfrm>
            <a:custGeom>
              <a:avLst/>
              <a:gdLst>
                <a:gd name="T0" fmla="*/ 1488 w 1488"/>
                <a:gd name="T1" fmla="*/ 724 h 948"/>
                <a:gd name="T2" fmla="*/ 1488 w 1488"/>
                <a:gd name="T3" fmla="*/ 0 h 948"/>
                <a:gd name="T4" fmla="*/ 0 w 1488"/>
                <a:gd name="T5" fmla="*/ 0 h 948"/>
                <a:gd name="T6" fmla="*/ 949 w 1488"/>
                <a:gd name="T7" fmla="*/ 948 h 948"/>
                <a:gd name="T8" fmla="*/ 1488 w 1488"/>
                <a:gd name="T9" fmla="*/ 724 h 948"/>
              </a:gdLst>
              <a:ahLst/>
              <a:cxnLst>
                <a:cxn ang="0">
                  <a:pos x="T0" y="T1"/>
                </a:cxn>
                <a:cxn ang="0">
                  <a:pos x="T2" y="T3"/>
                </a:cxn>
                <a:cxn ang="0">
                  <a:pos x="T4" y="T5"/>
                </a:cxn>
                <a:cxn ang="0">
                  <a:pos x="T6" y="T7"/>
                </a:cxn>
                <a:cxn ang="0">
                  <a:pos x="T8" y="T9"/>
                </a:cxn>
              </a:cxnLst>
              <a:rect l="0" t="0" r="r" b="b"/>
              <a:pathLst>
                <a:path w="1488" h="948">
                  <a:moveTo>
                    <a:pt x="1488" y="724"/>
                  </a:moveTo>
                  <a:cubicBezTo>
                    <a:pt x="1488" y="0"/>
                    <a:pt x="1488" y="0"/>
                    <a:pt x="1488" y="0"/>
                  </a:cubicBezTo>
                  <a:cubicBezTo>
                    <a:pt x="0" y="0"/>
                    <a:pt x="0" y="0"/>
                    <a:pt x="0" y="0"/>
                  </a:cubicBezTo>
                  <a:cubicBezTo>
                    <a:pt x="949" y="948"/>
                    <a:pt x="949" y="948"/>
                    <a:pt x="949" y="948"/>
                  </a:cubicBezTo>
                  <a:cubicBezTo>
                    <a:pt x="1087" y="810"/>
                    <a:pt x="1278" y="724"/>
                    <a:pt x="1488" y="724"/>
                  </a:cubicBezTo>
                  <a:close/>
                </a:path>
              </a:pathLst>
            </a:custGeom>
            <a:solidFill>
              <a:schemeClr val="bg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9" name="Freeform 108"/>
            <p:cNvSpPr>
              <a:spLocks/>
            </p:cNvSpPr>
            <p:nvPr/>
          </p:nvSpPr>
          <p:spPr bwMode="auto">
            <a:xfrm>
              <a:off x="6121407" y="-1588"/>
              <a:ext cx="3438525" cy="2185988"/>
            </a:xfrm>
            <a:custGeom>
              <a:avLst/>
              <a:gdLst>
                <a:gd name="T0" fmla="*/ 539 w 1486"/>
                <a:gd name="T1" fmla="*/ 947 h 947"/>
                <a:gd name="T2" fmla="*/ 1486 w 1486"/>
                <a:gd name="T3" fmla="*/ 0 h 947"/>
                <a:gd name="T4" fmla="*/ 0 w 1486"/>
                <a:gd name="T5" fmla="*/ 0 h 947"/>
                <a:gd name="T6" fmla="*/ 0 w 1486"/>
                <a:gd name="T7" fmla="*/ 724 h 947"/>
                <a:gd name="T8" fmla="*/ 539 w 1486"/>
                <a:gd name="T9" fmla="*/ 947 h 947"/>
              </a:gdLst>
              <a:ahLst/>
              <a:cxnLst>
                <a:cxn ang="0">
                  <a:pos x="T0" y="T1"/>
                </a:cxn>
                <a:cxn ang="0">
                  <a:pos x="T2" y="T3"/>
                </a:cxn>
                <a:cxn ang="0">
                  <a:pos x="T4" y="T5"/>
                </a:cxn>
                <a:cxn ang="0">
                  <a:pos x="T6" y="T7"/>
                </a:cxn>
                <a:cxn ang="0">
                  <a:pos x="T8" y="T9"/>
                </a:cxn>
              </a:cxnLst>
              <a:rect l="0" t="0" r="r" b="b"/>
              <a:pathLst>
                <a:path w="1486" h="947">
                  <a:moveTo>
                    <a:pt x="539" y="947"/>
                  </a:moveTo>
                  <a:cubicBezTo>
                    <a:pt x="1486" y="0"/>
                    <a:pt x="1486" y="0"/>
                    <a:pt x="1486" y="0"/>
                  </a:cubicBezTo>
                  <a:cubicBezTo>
                    <a:pt x="0" y="0"/>
                    <a:pt x="0" y="0"/>
                    <a:pt x="0" y="0"/>
                  </a:cubicBezTo>
                  <a:cubicBezTo>
                    <a:pt x="0" y="724"/>
                    <a:pt x="0" y="724"/>
                    <a:pt x="0" y="724"/>
                  </a:cubicBezTo>
                  <a:cubicBezTo>
                    <a:pt x="211" y="724"/>
                    <a:pt x="401" y="809"/>
                    <a:pt x="539" y="947"/>
                  </a:cubicBezTo>
                  <a:close/>
                </a:path>
              </a:pathLst>
            </a:custGeom>
            <a:solidFill>
              <a:schemeClr val="tx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0" name="Freeform 109"/>
            <p:cNvSpPr>
              <a:spLocks/>
            </p:cNvSpPr>
            <p:nvPr/>
          </p:nvSpPr>
          <p:spPr bwMode="auto">
            <a:xfrm>
              <a:off x="1588" y="-1588"/>
              <a:ext cx="4872038" cy="3430588"/>
            </a:xfrm>
            <a:custGeom>
              <a:avLst/>
              <a:gdLst>
                <a:gd name="T0" fmla="*/ 1883 w 2105"/>
                <a:gd name="T1" fmla="*/ 1486 h 1486"/>
                <a:gd name="T2" fmla="*/ 2105 w 2105"/>
                <a:gd name="T3" fmla="*/ 948 h 1486"/>
                <a:gd name="T4" fmla="*/ 1156 w 2105"/>
                <a:gd name="T5" fmla="*/ 0 h 1486"/>
                <a:gd name="T6" fmla="*/ 0 w 2105"/>
                <a:gd name="T7" fmla="*/ 0 h 1486"/>
                <a:gd name="T8" fmla="*/ 0 w 2105"/>
                <a:gd name="T9" fmla="*/ 1486 h 1486"/>
                <a:gd name="T10" fmla="*/ 1883 w 2105"/>
                <a:gd name="T11" fmla="*/ 1486 h 1486"/>
              </a:gdLst>
              <a:ahLst/>
              <a:cxnLst>
                <a:cxn ang="0">
                  <a:pos x="T0" y="T1"/>
                </a:cxn>
                <a:cxn ang="0">
                  <a:pos x="T2" y="T3"/>
                </a:cxn>
                <a:cxn ang="0">
                  <a:pos x="T4" y="T5"/>
                </a:cxn>
                <a:cxn ang="0">
                  <a:pos x="T6" y="T7"/>
                </a:cxn>
                <a:cxn ang="0">
                  <a:pos x="T8" y="T9"/>
                </a:cxn>
                <a:cxn ang="0">
                  <a:pos x="T10" y="T11"/>
                </a:cxn>
              </a:cxnLst>
              <a:rect l="0" t="0" r="r" b="b"/>
              <a:pathLst>
                <a:path w="2105" h="1486">
                  <a:moveTo>
                    <a:pt x="1883" y="1486"/>
                  </a:moveTo>
                  <a:cubicBezTo>
                    <a:pt x="1883" y="1276"/>
                    <a:pt x="1968" y="1086"/>
                    <a:pt x="2105" y="948"/>
                  </a:cubicBezTo>
                  <a:cubicBezTo>
                    <a:pt x="1156" y="0"/>
                    <a:pt x="1156" y="0"/>
                    <a:pt x="1156" y="0"/>
                  </a:cubicBezTo>
                  <a:cubicBezTo>
                    <a:pt x="0" y="0"/>
                    <a:pt x="0" y="0"/>
                    <a:pt x="0" y="0"/>
                  </a:cubicBezTo>
                  <a:cubicBezTo>
                    <a:pt x="0" y="1486"/>
                    <a:pt x="0" y="1486"/>
                    <a:pt x="0" y="1486"/>
                  </a:cubicBezTo>
                  <a:cubicBezTo>
                    <a:pt x="1883" y="1486"/>
                    <a:pt x="1883" y="1486"/>
                    <a:pt x="1883" y="1486"/>
                  </a:cubicBezTo>
                  <a:close/>
                </a:path>
              </a:pathLst>
            </a:custGeom>
            <a:solidFill>
              <a:schemeClr val="accent5">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1" name="Freeform 110"/>
            <p:cNvSpPr>
              <a:spLocks/>
            </p:cNvSpPr>
            <p:nvPr/>
          </p:nvSpPr>
          <p:spPr bwMode="auto">
            <a:xfrm>
              <a:off x="7369175" y="0"/>
              <a:ext cx="4872038" cy="3430588"/>
            </a:xfrm>
            <a:custGeom>
              <a:avLst/>
              <a:gdLst>
                <a:gd name="T0" fmla="*/ 223 w 2105"/>
                <a:gd name="T1" fmla="*/ 1486 h 1486"/>
                <a:gd name="T2" fmla="*/ 223 w 2105"/>
                <a:gd name="T3" fmla="*/ 1486 h 1486"/>
                <a:gd name="T4" fmla="*/ 2105 w 2105"/>
                <a:gd name="T5" fmla="*/ 1486 h 1486"/>
                <a:gd name="T6" fmla="*/ 2105 w 2105"/>
                <a:gd name="T7" fmla="*/ 0 h 1486"/>
                <a:gd name="T8" fmla="*/ 947 w 2105"/>
                <a:gd name="T9" fmla="*/ 0 h 1486"/>
                <a:gd name="T10" fmla="*/ 0 w 2105"/>
                <a:gd name="T11" fmla="*/ 947 h 1486"/>
                <a:gd name="T12" fmla="*/ 223 w 2105"/>
                <a:gd name="T13" fmla="*/ 1486 h 1486"/>
              </a:gdLst>
              <a:ahLst/>
              <a:cxnLst>
                <a:cxn ang="0">
                  <a:pos x="T0" y="T1"/>
                </a:cxn>
                <a:cxn ang="0">
                  <a:pos x="T2" y="T3"/>
                </a:cxn>
                <a:cxn ang="0">
                  <a:pos x="T4" y="T5"/>
                </a:cxn>
                <a:cxn ang="0">
                  <a:pos x="T6" y="T7"/>
                </a:cxn>
                <a:cxn ang="0">
                  <a:pos x="T8" y="T9"/>
                </a:cxn>
                <a:cxn ang="0">
                  <a:pos x="T10" y="T11"/>
                </a:cxn>
                <a:cxn ang="0">
                  <a:pos x="T12" y="T13"/>
                </a:cxn>
              </a:cxnLst>
              <a:rect l="0" t="0" r="r" b="b"/>
              <a:pathLst>
                <a:path w="2105" h="1486">
                  <a:moveTo>
                    <a:pt x="223" y="1486"/>
                  </a:moveTo>
                  <a:cubicBezTo>
                    <a:pt x="223" y="1486"/>
                    <a:pt x="223" y="1486"/>
                    <a:pt x="223" y="1486"/>
                  </a:cubicBezTo>
                  <a:cubicBezTo>
                    <a:pt x="2105" y="1486"/>
                    <a:pt x="2105" y="1486"/>
                    <a:pt x="2105" y="1486"/>
                  </a:cubicBezTo>
                  <a:cubicBezTo>
                    <a:pt x="2105" y="0"/>
                    <a:pt x="2105" y="0"/>
                    <a:pt x="2105" y="0"/>
                  </a:cubicBezTo>
                  <a:cubicBezTo>
                    <a:pt x="947" y="0"/>
                    <a:pt x="947" y="0"/>
                    <a:pt x="947" y="0"/>
                  </a:cubicBezTo>
                  <a:cubicBezTo>
                    <a:pt x="0" y="947"/>
                    <a:pt x="0" y="947"/>
                    <a:pt x="0" y="947"/>
                  </a:cubicBezTo>
                  <a:cubicBezTo>
                    <a:pt x="138" y="1085"/>
                    <a:pt x="223" y="1276"/>
                    <a:pt x="223" y="1486"/>
                  </a:cubicBezTo>
                  <a:close/>
                </a:path>
              </a:pathLst>
            </a:custGeom>
            <a:solidFill>
              <a:schemeClr val="accent1">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2" name="Freeform 111"/>
            <p:cNvSpPr>
              <a:spLocks/>
            </p:cNvSpPr>
            <p:nvPr/>
          </p:nvSpPr>
          <p:spPr bwMode="auto">
            <a:xfrm>
              <a:off x="2684463" y="4673600"/>
              <a:ext cx="3436938" cy="2184400"/>
            </a:xfrm>
            <a:custGeom>
              <a:avLst/>
              <a:gdLst>
                <a:gd name="T0" fmla="*/ 947 w 1485"/>
                <a:gd name="T1" fmla="*/ 0 h 946"/>
                <a:gd name="T2" fmla="*/ 0 w 1485"/>
                <a:gd name="T3" fmla="*/ 946 h 946"/>
                <a:gd name="T4" fmla="*/ 1485 w 1485"/>
                <a:gd name="T5" fmla="*/ 946 h 946"/>
                <a:gd name="T6" fmla="*/ 1485 w 1485"/>
                <a:gd name="T7" fmla="*/ 223 h 946"/>
                <a:gd name="T8" fmla="*/ 947 w 1485"/>
                <a:gd name="T9" fmla="*/ 0 h 946"/>
              </a:gdLst>
              <a:ahLst/>
              <a:cxnLst>
                <a:cxn ang="0">
                  <a:pos x="T0" y="T1"/>
                </a:cxn>
                <a:cxn ang="0">
                  <a:pos x="T2" y="T3"/>
                </a:cxn>
                <a:cxn ang="0">
                  <a:pos x="T4" y="T5"/>
                </a:cxn>
                <a:cxn ang="0">
                  <a:pos x="T6" y="T7"/>
                </a:cxn>
                <a:cxn ang="0">
                  <a:pos x="T8" y="T9"/>
                </a:cxn>
              </a:cxnLst>
              <a:rect l="0" t="0" r="r" b="b"/>
              <a:pathLst>
                <a:path w="1485" h="946">
                  <a:moveTo>
                    <a:pt x="947" y="0"/>
                  </a:moveTo>
                  <a:cubicBezTo>
                    <a:pt x="0" y="946"/>
                    <a:pt x="0" y="946"/>
                    <a:pt x="0" y="946"/>
                  </a:cubicBezTo>
                  <a:cubicBezTo>
                    <a:pt x="1485" y="946"/>
                    <a:pt x="1485" y="946"/>
                    <a:pt x="1485" y="946"/>
                  </a:cubicBezTo>
                  <a:cubicBezTo>
                    <a:pt x="1485" y="223"/>
                    <a:pt x="1485" y="223"/>
                    <a:pt x="1485" y="223"/>
                  </a:cubicBezTo>
                  <a:cubicBezTo>
                    <a:pt x="1275" y="223"/>
                    <a:pt x="1084" y="137"/>
                    <a:pt x="947" y="0"/>
                  </a:cubicBezTo>
                  <a:close/>
                </a:path>
              </a:pathLst>
            </a:custGeom>
            <a:solidFill>
              <a:schemeClr val="accent6">
                <a:lumMod val="40000"/>
                <a:lumOff val="6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3" name="Freeform 112"/>
            <p:cNvSpPr>
              <a:spLocks/>
            </p:cNvSpPr>
            <p:nvPr/>
          </p:nvSpPr>
          <p:spPr bwMode="auto">
            <a:xfrm>
              <a:off x="1594" y="3429000"/>
              <a:ext cx="4873625" cy="3429000"/>
            </a:xfrm>
            <a:custGeom>
              <a:avLst/>
              <a:gdLst>
                <a:gd name="T0" fmla="*/ 1883 w 2106"/>
                <a:gd name="T1" fmla="*/ 0 h 1485"/>
                <a:gd name="T2" fmla="*/ 0 w 2106"/>
                <a:gd name="T3" fmla="*/ 0 h 1485"/>
                <a:gd name="T4" fmla="*/ 0 w 2106"/>
                <a:gd name="T5" fmla="*/ 1485 h 1485"/>
                <a:gd name="T6" fmla="*/ 1159 w 2106"/>
                <a:gd name="T7" fmla="*/ 1485 h 1485"/>
                <a:gd name="T8" fmla="*/ 2106 w 2106"/>
                <a:gd name="T9" fmla="*/ 539 h 1485"/>
                <a:gd name="T10" fmla="*/ 1883 w 2106"/>
                <a:gd name="T11" fmla="*/ 0 h 1485"/>
              </a:gdLst>
              <a:ahLst/>
              <a:cxnLst>
                <a:cxn ang="0">
                  <a:pos x="T0" y="T1"/>
                </a:cxn>
                <a:cxn ang="0">
                  <a:pos x="T2" y="T3"/>
                </a:cxn>
                <a:cxn ang="0">
                  <a:pos x="T4" y="T5"/>
                </a:cxn>
                <a:cxn ang="0">
                  <a:pos x="T6" y="T7"/>
                </a:cxn>
                <a:cxn ang="0">
                  <a:pos x="T8" y="T9"/>
                </a:cxn>
                <a:cxn ang="0">
                  <a:pos x="T10" y="T11"/>
                </a:cxn>
              </a:cxnLst>
              <a:rect l="0" t="0" r="r" b="b"/>
              <a:pathLst>
                <a:path w="2106" h="1485">
                  <a:moveTo>
                    <a:pt x="1883" y="0"/>
                  </a:moveTo>
                  <a:cubicBezTo>
                    <a:pt x="0" y="0"/>
                    <a:pt x="0" y="0"/>
                    <a:pt x="0" y="0"/>
                  </a:cubicBezTo>
                  <a:cubicBezTo>
                    <a:pt x="0" y="1485"/>
                    <a:pt x="0" y="1485"/>
                    <a:pt x="0" y="1485"/>
                  </a:cubicBezTo>
                  <a:cubicBezTo>
                    <a:pt x="1159" y="1485"/>
                    <a:pt x="1159" y="1485"/>
                    <a:pt x="1159" y="1485"/>
                  </a:cubicBezTo>
                  <a:cubicBezTo>
                    <a:pt x="2106" y="539"/>
                    <a:pt x="2106" y="539"/>
                    <a:pt x="2106" y="539"/>
                  </a:cubicBezTo>
                  <a:cubicBezTo>
                    <a:pt x="1968" y="401"/>
                    <a:pt x="1883" y="210"/>
                    <a:pt x="1883" y="0"/>
                  </a:cubicBezTo>
                  <a:close/>
                </a:path>
              </a:pathLst>
            </a:custGeom>
            <a:solidFill>
              <a:schemeClr val="accent4">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4" name="Freeform 113"/>
            <p:cNvSpPr>
              <a:spLocks/>
            </p:cNvSpPr>
            <p:nvPr/>
          </p:nvSpPr>
          <p:spPr bwMode="auto">
            <a:xfrm>
              <a:off x="6121408" y="4672013"/>
              <a:ext cx="3446463" cy="2185988"/>
            </a:xfrm>
            <a:custGeom>
              <a:avLst/>
              <a:gdLst>
                <a:gd name="T0" fmla="*/ 0 w 1489"/>
                <a:gd name="T1" fmla="*/ 224 h 947"/>
                <a:gd name="T2" fmla="*/ 0 w 1489"/>
                <a:gd name="T3" fmla="*/ 947 h 947"/>
                <a:gd name="T4" fmla="*/ 1489 w 1489"/>
                <a:gd name="T5" fmla="*/ 947 h 947"/>
                <a:gd name="T6" fmla="*/ 540 w 1489"/>
                <a:gd name="T7" fmla="*/ 0 h 947"/>
                <a:gd name="T8" fmla="*/ 0 w 1489"/>
                <a:gd name="T9" fmla="*/ 224 h 947"/>
              </a:gdLst>
              <a:ahLst/>
              <a:cxnLst>
                <a:cxn ang="0">
                  <a:pos x="T0" y="T1"/>
                </a:cxn>
                <a:cxn ang="0">
                  <a:pos x="T2" y="T3"/>
                </a:cxn>
                <a:cxn ang="0">
                  <a:pos x="T4" y="T5"/>
                </a:cxn>
                <a:cxn ang="0">
                  <a:pos x="T6" y="T7"/>
                </a:cxn>
                <a:cxn ang="0">
                  <a:pos x="T8" y="T9"/>
                </a:cxn>
              </a:cxnLst>
              <a:rect l="0" t="0" r="r" b="b"/>
              <a:pathLst>
                <a:path w="1489" h="947">
                  <a:moveTo>
                    <a:pt x="0" y="224"/>
                  </a:moveTo>
                  <a:cubicBezTo>
                    <a:pt x="0" y="947"/>
                    <a:pt x="0" y="947"/>
                    <a:pt x="0" y="947"/>
                  </a:cubicBezTo>
                  <a:cubicBezTo>
                    <a:pt x="1489" y="947"/>
                    <a:pt x="1489" y="947"/>
                    <a:pt x="1489" y="947"/>
                  </a:cubicBezTo>
                  <a:cubicBezTo>
                    <a:pt x="540" y="0"/>
                    <a:pt x="540" y="0"/>
                    <a:pt x="540" y="0"/>
                  </a:cubicBezTo>
                  <a:cubicBezTo>
                    <a:pt x="402" y="138"/>
                    <a:pt x="211" y="224"/>
                    <a:pt x="0" y="224"/>
                  </a:cubicBezTo>
                  <a:close/>
                </a:path>
              </a:pathLst>
            </a:custGeom>
            <a:solidFill>
              <a:schemeClr val="accent3">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5" name="Freeform 114"/>
            <p:cNvSpPr>
              <a:spLocks/>
            </p:cNvSpPr>
            <p:nvPr/>
          </p:nvSpPr>
          <p:spPr bwMode="auto">
            <a:xfrm>
              <a:off x="7370763" y="3429000"/>
              <a:ext cx="4870450" cy="3429000"/>
            </a:xfrm>
            <a:custGeom>
              <a:avLst/>
              <a:gdLst>
                <a:gd name="T0" fmla="*/ 2104 w 2104"/>
                <a:gd name="T1" fmla="*/ 0 h 1485"/>
                <a:gd name="T2" fmla="*/ 222 w 2104"/>
                <a:gd name="T3" fmla="*/ 0 h 1485"/>
                <a:gd name="T4" fmla="*/ 0 w 2104"/>
                <a:gd name="T5" fmla="*/ 538 h 1485"/>
                <a:gd name="T6" fmla="*/ 949 w 2104"/>
                <a:gd name="T7" fmla="*/ 1485 h 1485"/>
                <a:gd name="T8" fmla="*/ 2104 w 2104"/>
                <a:gd name="T9" fmla="*/ 1485 h 1485"/>
                <a:gd name="T10" fmla="*/ 2104 w 2104"/>
                <a:gd name="T11" fmla="*/ 0 h 1485"/>
              </a:gdLst>
              <a:ahLst/>
              <a:cxnLst>
                <a:cxn ang="0">
                  <a:pos x="T0" y="T1"/>
                </a:cxn>
                <a:cxn ang="0">
                  <a:pos x="T2" y="T3"/>
                </a:cxn>
                <a:cxn ang="0">
                  <a:pos x="T4" y="T5"/>
                </a:cxn>
                <a:cxn ang="0">
                  <a:pos x="T6" y="T7"/>
                </a:cxn>
                <a:cxn ang="0">
                  <a:pos x="T8" y="T9"/>
                </a:cxn>
                <a:cxn ang="0">
                  <a:pos x="T10" y="T11"/>
                </a:cxn>
              </a:cxnLst>
              <a:rect l="0" t="0" r="r" b="b"/>
              <a:pathLst>
                <a:path w="2104" h="1485">
                  <a:moveTo>
                    <a:pt x="2104" y="0"/>
                  </a:moveTo>
                  <a:cubicBezTo>
                    <a:pt x="222" y="0"/>
                    <a:pt x="222" y="0"/>
                    <a:pt x="222" y="0"/>
                  </a:cubicBezTo>
                  <a:cubicBezTo>
                    <a:pt x="222" y="210"/>
                    <a:pt x="137" y="400"/>
                    <a:pt x="0" y="538"/>
                  </a:cubicBezTo>
                  <a:cubicBezTo>
                    <a:pt x="949" y="1485"/>
                    <a:pt x="949" y="1485"/>
                    <a:pt x="949" y="1485"/>
                  </a:cubicBezTo>
                  <a:cubicBezTo>
                    <a:pt x="2104" y="1485"/>
                    <a:pt x="2104" y="1485"/>
                    <a:pt x="2104" y="1485"/>
                  </a:cubicBezTo>
                  <a:lnTo>
                    <a:pt x="2104" y="0"/>
                  </a:lnTo>
                  <a:close/>
                </a:path>
              </a:pathLst>
            </a:custGeom>
            <a:solidFill>
              <a:schemeClr val="accent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6" name="Rectangle 115"/>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7" name="Rectangle 116"/>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8" name="Rectangle 117"/>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nvGrpSpPr>
            <p:cNvPr id="119" name="Group 118"/>
            <p:cNvGrpSpPr/>
            <p:nvPr/>
          </p:nvGrpSpPr>
          <p:grpSpPr>
            <a:xfrm>
              <a:off x="8024083" y="4469696"/>
              <a:ext cx="515812" cy="656176"/>
              <a:chOff x="18924588" y="1846263"/>
              <a:chExt cx="1435100" cy="1825625"/>
            </a:xfrm>
            <a:solidFill>
              <a:schemeClr val="accent2"/>
            </a:solidFill>
          </p:grpSpPr>
          <p:sp>
            <p:nvSpPr>
              <p:cNvPr id="191" name="Freeform 11"/>
              <p:cNvSpPr>
                <a:spLocks noEditPoints="1"/>
              </p:cNvSpPr>
              <p:nvPr/>
            </p:nvSpPr>
            <p:spPr bwMode="auto">
              <a:xfrm>
                <a:off x="19142076" y="2276475"/>
                <a:ext cx="1000125" cy="909638"/>
              </a:xfrm>
              <a:custGeom>
                <a:avLst/>
                <a:gdLst>
                  <a:gd name="T0" fmla="*/ 168 w 336"/>
                  <a:gd name="T1" fmla="*/ 0 h 305"/>
                  <a:gd name="T2" fmla="*/ 0 w 336"/>
                  <a:gd name="T3" fmla="*/ 168 h 305"/>
                  <a:gd name="T4" fmla="*/ 71 w 336"/>
                  <a:gd name="T5" fmla="*/ 305 h 305"/>
                  <a:gd name="T6" fmla="*/ 265 w 336"/>
                  <a:gd name="T7" fmla="*/ 305 h 305"/>
                  <a:gd name="T8" fmla="*/ 336 w 336"/>
                  <a:gd name="T9" fmla="*/ 168 h 305"/>
                  <a:gd name="T10" fmla="*/ 168 w 336"/>
                  <a:gd name="T11" fmla="*/ 0 h 305"/>
                  <a:gd name="T12" fmla="*/ 168 w 336"/>
                  <a:gd name="T13" fmla="*/ 277 h 305"/>
                  <a:gd name="T14" fmla="*/ 150 w 336"/>
                  <a:gd name="T15" fmla="*/ 211 h 305"/>
                  <a:gd name="T16" fmla="*/ 168 w 336"/>
                  <a:gd name="T17" fmla="*/ 146 h 305"/>
                  <a:gd name="T18" fmla="*/ 186 w 336"/>
                  <a:gd name="T19" fmla="*/ 211 h 305"/>
                  <a:gd name="T20" fmla="*/ 168 w 336"/>
                  <a:gd name="T21" fmla="*/ 2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5">
                    <a:moveTo>
                      <a:pt x="168" y="0"/>
                    </a:moveTo>
                    <a:cubicBezTo>
                      <a:pt x="75" y="0"/>
                      <a:pt x="0" y="75"/>
                      <a:pt x="0" y="168"/>
                    </a:cubicBezTo>
                    <a:cubicBezTo>
                      <a:pt x="0" y="225"/>
                      <a:pt x="28" y="274"/>
                      <a:pt x="71" y="305"/>
                    </a:cubicBezTo>
                    <a:cubicBezTo>
                      <a:pt x="265" y="305"/>
                      <a:pt x="265" y="305"/>
                      <a:pt x="265" y="305"/>
                    </a:cubicBezTo>
                    <a:cubicBezTo>
                      <a:pt x="308" y="274"/>
                      <a:pt x="336" y="225"/>
                      <a:pt x="336" y="168"/>
                    </a:cubicBezTo>
                    <a:cubicBezTo>
                      <a:pt x="336" y="75"/>
                      <a:pt x="261" y="0"/>
                      <a:pt x="168" y="0"/>
                    </a:cubicBezTo>
                    <a:close/>
                    <a:moveTo>
                      <a:pt x="168" y="277"/>
                    </a:moveTo>
                    <a:cubicBezTo>
                      <a:pt x="158" y="277"/>
                      <a:pt x="150" y="247"/>
                      <a:pt x="150" y="211"/>
                    </a:cubicBezTo>
                    <a:cubicBezTo>
                      <a:pt x="150" y="175"/>
                      <a:pt x="158" y="146"/>
                      <a:pt x="168" y="146"/>
                    </a:cubicBezTo>
                    <a:cubicBezTo>
                      <a:pt x="178" y="146"/>
                      <a:pt x="186" y="175"/>
                      <a:pt x="186" y="211"/>
                    </a:cubicBezTo>
                    <a:cubicBezTo>
                      <a:pt x="186" y="247"/>
                      <a:pt x="178" y="277"/>
                      <a:pt x="1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2" name="Freeform 12"/>
              <p:cNvSpPr>
                <a:spLocks noEditPoints="1"/>
              </p:cNvSpPr>
              <p:nvPr/>
            </p:nvSpPr>
            <p:spPr bwMode="auto">
              <a:xfrm>
                <a:off x="19356388" y="3244850"/>
                <a:ext cx="571500" cy="427038"/>
              </a:xfrm>
              <a:custGeom>
                <a:avLst/>
                <a:gdLst>
                  <a:gd name="T0" fmla="*/ 0 w 192"/>
                  <a:gd name="T1" fmla="*/ 118 h 143"/>
                  <a:gd name="T2" fmla="*/ 45 w 192"/>
                  <a:gd name="T3" fmla="*/ 118 h 143"/>
                  <a:gd name="T4" fmla="*/ 96 w 192"/>
                  <a:gd name="T5" fmla="*/ 143 h 143"/>
                  <a:gd name="T6" fmla="*/ 147 w 192"/>
                  <a:gd name="T7" fmla="*/ 118 h 143"/>
                  <a:gd name="T8" fmla="*/ 192 w 192"/>
                  <a:gd name="T9" fmla="*/ 118 h 143"/>
                  <a:gd name="T10" fmla="*/ 192 w 192"/>
                  <a:gd name="T11" fmla="*/ 0 h 143"/>
                  <a:gd name="T12" fmla="*/ 0 w 192"/>
                  <a:gd name="T13" fmla="*/ 0 h 143"/>
                  <a:gd name="T14" fmla="*/ 0 w 192"/>
                  <a:gd name="T15" fmla="*/ 118 h 143"/>
                  <a:gd name="T16" fmla="*/ 21 w 192"/>
                  <a:gd name="T17" fmla="*/ 25 h 143"/>
                  <a:gd name="T18" fmla="*/ 171 w 192"/>
                  <a:gd name="T19" fmla="*/ 25 h 143"/>
                  <a:gd name="T20" fmla="*/ 171 w 192"/>
                  <a:gd name="T21" fmla="*/ 46 h 143"/>
                  <a:gd name="T22" fmla="*/ 21 w 192"/>
                  <a:gd name="T23" fmla="*/ 46 h 143"/>
                  <a:gd name="T24" fmla="*/ 21 w 192"/>
                  <a:gd name="T25" fmla="*/ 25 h 143"/>
                  <a:gd name="T26" fmla="*/ 21 w 192"/>
                  <a:gd name="T27" fmla="*/ 67 h 143"/>
                  <a:gd name="T28" fmla="*/ 171 w 192"/>
                  <a:gd name="T29" fmla="*/ 67 h 143"/>
                  <a:gd name="T30" fmla="*/ 171 w 192"/>
                  <a:gd name="T31" fmla="*/ 89 h 143"/>
                  <a:gd name="T32" fmla="*/ 21 w 192"/>
                  <a:gd name="T33" fmla="*/ 89 h 143"/>
                  <a:gd name="T34" fmla="*/ 21 w 192"/>
                  <a:gd name="T35"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43">
                    <a:moveTo>
                      <a:pt x="0" y="118"/>
                    </a:moveTo>
                    <a:cubicBezTo>
                      <a:pt x="45" y="118"/>
                      <a:pt x="45" y="118"/>
                      <a:pt x="45" y="118"/>
                    </a:cubicBezTo>
                    <a:cubicBezTo>
                      <a:pt x="51" y="133"/>
                      <a:pt x="71" y="143"/>
                      <a:pt x="96" y="143"/>
                    </a:cubicBezTo>
                    <a:cubicBezTo>
                      <a:pt x="121" y="143"/>
                      <a:pt x="141" y="133"/>
                      <a:pt x="147" y="118"/>
                    </a:cubicBezTo>
                    <a:cubicBezTo>
                      <a:pt x="192" y="118"/>
                      <a:pt x="192" y="118"/>
                      <a:pt x="192" y="118"/>
                    </a:cubicBezTo>
                    <a:cubicBezTo>
                      <a:pt x="192" y="0"/>
                      <a:pt x="192" y="0"/>
                      <a:pt x="192" y="0"/>
                    </a:cubicBezTo>
                    <a:cubicBezTo>
                      <a:pt x="0" y="0"/>
                      <a:pt x="0" y="0"/>
                      <a:pt x="0" y="0"/>
                    </a:cubicBezTo>
                    <a:lnTo>
                      <a:pt x="0" y="118"/>
                    </a:lnTo>
                    <a:close/>
                    <a:moveTo>
                      <a:pt x="21" y="25"/>
                    </a:moveTo>
                    <a:cubicBezTo>
                      <a:pt x="171" y="25"/>
                      <a:pt x="171" y="25"/>
                      <a:pt x="171" y="25"/>
                    </a:cubicBezTo>
                    <a:cubicBezTo>
                      <a:pt x="171" y="46"/>
                      <a:pt x="171" y="46"/>
                      <a:pt x="171" y="46"/>
                    </a:cubicBezTo>
                    <a:cubicBezTo>
                      <a:pt x="21" y="46"/>
                      <a:pt x="21" y="46"/>
                      <a:pt x="21" y="46"/>
                    </a:cubicBezTo>
                    <a:lnTo>
                      <a:pt x="21" y="25"/>
                    </a:lnTo>
                    <a:close/>
                    <a:moveTo>
                      <a:pt x="21" y="67"/>
                    </a:moveTo>
                    <a:cubicBezTo>
                      <a:pt x="171" y="67"/>
                      <a:pt x="171" y="67"/>
                      <a:pt x="171" y="67"/>
                    </a:cubicBezTo>
                    <a:cubicBezTo>
                      <a:pt x="171" y="89"/>
                      <a:pt x="171" y="89"/>
                      <a:pt x="171" y="89"/>
                    </a:cubicBezTo>
                    <a:cubicBezTo>
                      <a:pt x="21" y="89"/>
                      <a:pt x="21" y="89"/>
                      <a:pt x="21" y="89"/>
                    </a:cubicBez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3" name="Freeform 13"/>
              <p:cNvSpPr>
                <a:spLocks noEditPoints="1"/>
              </p:cNvSpPr>
              <p:nvPr/>
            </p:nvSpPr>
            <p:spPr bwMode="auto">
              <a:xfrm>
                <a:off x="18924588" y="1846263"/>
                <a:ext cx="1435100" cy="560388"/>
              </a:xfrm>
              <a:custGeom>
                <a:avLst/>
                <a:gdLst>
                  <a:gd name="T0" fmla="*/ 413 w 904"/>
                  <a:gd name="T1" fmla="*/ 0 h 353"/>
                  <a:gd name="T2" fmla="*/ 492 w 904"/>
                  <a:gd name="T3" fmla="*/ 0 h 353"/>
                  <a:gd name="T4" fmla="*/ 492 w 904"/>
                  <a:gd name="T5" fmla="*/ 188 h 353"/>
                  <a:gd name="T6" fmla="*/ 413 w 904"/>
                  <a:gd name="T7" fmla="*/ 188 h 353"/>
                  <a:gd name="T8" fmla="*/ 413 w 904"/>
                  <a:gd name="T9" fmla="*/ 0 h 353"/>
                  <a:gd name="T10" fmla="*/ 0 w 904"/>
                  <a:gd name="T11" fmla="*/ 220 h 353"/>
                  <a:gd name="T12" fmla="*/ 57 w 904"/>
                  <a:gd name="T13" fmla="*/ 164 h 353"/>
                  <a:gd name="T14" fmla="*/ 190 w 904"/>
                  <a:gd name="T15" fmla="*/ 295 h 353"/>
                  <a:gd name="T16" fmla="*/ 134 w 904"/>
                  <a:gd name="T17" fmla="*/ 353 h 353"/>
                  <a:gd name="T18" fmla="*/ 0 w 904"/>
                  <a:gd name="T19" fmla="*/ 220 h 353"/>
                  <a:gd name="T20" fmla="*/ 715 w 904"/>
                  <a:gd name="T21" fmla="*/ 295 h 353"/>
                  <a:gd name="T22" fmla="*/ 848 w 904"/>
                  <a:gd name="T23" fmla="*/ 164 h 353"/>
                  <a:gd name="T24" fmla="*/ 904 w 904"/>
                  <a:gd name="T25" fmla="*/ 220 h 353"/>
                  <a:gd name="T26" fmla="*/ 773 w 904"/>
                  <a:gd name="T27" fmla="*/ 353 h 353"/>
                  <a:gd name="T28" fmla="*/ 715 w 904"/>
                  <a:gd name="T29" fmla="*/ 29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353">
                    <a:moveTo>
                      <a:pt x="413" y="0"/>
                    </a:moveTo>
                    <a:lnTo>
                      <a:pt x="492" y="0"/>
                    </a:lnTo>
                    <a:lnTo>
                      <a:pt x="492" y="188"/>
                    </a:lnTo>
                    <a:lnTo>
                      <a:pt x="413" y="188"/>
                    </a:lnTo>
                    <a:lnTo>
                      <a:pt x="413" y="0"/>
                    </a:lnTo>
                    <a:close/>
                    <a:moveTo>
                      <a:pt x="0" y="220"/>
                    </a:moveTo>
                    <a:lnTo>
                      <a:pt x="57" y="164"/>
                    </a:lnTo>
                    <a:lnTo>
                      <a:pt x="190" y="295"/>
                    </a:lnTo>
                    <a:lnTo>
                      <a:pt x="134" y="353"/>
                    </a:lnTo>
                    <a:lnTo>
                      <a:pt x="0" y="220"/>
                    </a:lnTo>
                    <a:close/>
                    <a:moveTo>
                      <a:pt x="715" y="295"/>
                    </a:moveTo>
                    <a:lnTo>
                      <a:pt x="848" y="164"/>
                    </a:lnTo>
                    <a:lnTo>
                      <a:pt x="904" y="220"/>
                    </a:lnTo>
                    <a:lnTo>
                      <a:pt x="773" y="353"/>
                    </a:lnTo>
                    <a:lnTo>
                      <a:pt x="715"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0" name="Group 119"/>
            <p:cNvGrpSpPr/>
            <p:nvPr/>
          </p:nvGrpSpPr>
          <p:grpSpPr>
            <a:xfrm>
              <a:off x="5122194" y="5250703"/>
              <a:ext cx="601400" cy="602540"/>
              <a:chOff x="8885238" y="1852612"/>
              <a:chExt cx="1673225" cy="1676399"/>
            </a:xfrm>
            <a:solidFill>
              <a:schemeClr val="accent6">
                <a:lumMod val="75000"/>
              </a:schemeClr>
            </a:solidFill>
          </p:grpSpPr>
          <p:sp>
            <p:nvSpPr>
              <p:cNvPr id="188" name="Freeform 20"/>
              <p:cNvSpPr>
                <a:spLocks/>
              </p:cNvSpPr>
              <p:nvPr/>
            </p:nvSpPr>
            <p:spPr bwMode="auto">
              <a:xfrm>
                <a:off x="9605963" y="2354263"/>
                <a:ext cx="74613" cy="201613"/>
              </a:xfrm>
              <a:custGeom>
                <a:avLst/>
                <a:gdLst>
                  <a:gd name="T0" fmla="*/ 7 w 25"/>
                  <a:gd name="T1" fmla="*/ 14 h 68"/>
                  <a:gd name="T2" fmla="*/ 0 w 25"/>
                  <a:gd name="T3" fmla="*/ 34 h 68"/>
                  <a:gd name="T4" fmla="*/ 6 w 25"/>
                  <a:gd name="T5" fmla="*/ 54 h 68"/>
                  <a:gd name="T6" fmla="*/ 25 w 25"/>
                  <a:gd name="T7" fmla="*/ 68 h 68"/>
                  <a:gd name="T8" fmla="*/ 25 w 25"/>
                  <a:gd name="T9" fmla="*/ 0 h 68"/>
                  <a:gd name="T10" fmla="*/ 7 w 25"/>
                  <a:gd name="T11" fmla="*/ 14 h 68"/>
                </a:gdLst>
                <a:ahLst/>
                <a:cxnLst>
                  <a:cxn ang="0">
                    <a:pos x="T0" y="T1"/>
                  </a:cxn>
                  <a:cxn ang="0">
                    <a:pos x="T2" y="T3"/>
                  </a:cxn>
                  <a:cxn ang="0">
                    <a:pos x="T4" y="T5"/>
                  </a:cxn>
                  <a:cxn ang="0">
                    <a:pos x="T6" y="T7"/>
                  </a:cxn>
                  <a:cxn ang="0">
                    <a:pos x="T8" y="T9"/>
                  </a:cxn>
                  <a:cxn ang="0">
                    <a:pos x="T10" y="T11"/>
                  </a:cxn>
                </a:cxnLst>
                <a:rect l="0" t="0" r="r" b="b"/>
                <a:pathLst>
                  <a:path w="25" h="68">
                    <a:moveTo>
                      <a:pt x="7" y="14"/>
                    </a:moveTo>
                    <a:cubicBezTo>
                      <a:pt x="2" y="20"/>
                      <a:pt x="0" y="27"/>
                      <a:pt x="0" y="34"/>
                    </a:cubicBezTo>
                    <a:cubicBezTo>
                      <a:pt x="0" y="41"/>
                      <a:pt x="2" y="48"/>
                      <a:pt x="6" y="54"/>
                    </a:cubicBezTo>
                    <a:cubicBezTo>
                      <a:pt x="10" y="60"/>
                      <a:pt x="16" y="64"/>
                      <a:pt x="25" y="68"/>
                    </a:cubicBezTo>
                    <a:cubicBezTo>
                      <a:pt x="25" y="0"/>
                      <a:pt x="25" y="0"/>
                      <a:pt x="25" y="0"/>
                    </a:cubicBezTo>
                    <a:cubicBezTo>
                      <a:pt x="17" y="3"/>
                      <a:pt x="11" y="7"/>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9" name="Freeform 21"/>
              <p:cNvSpPr>
                <a:spLocks noEditPoints="1"/>
              </p:cNvSpPr>
              <p:nvPr/>
            </p:nvSpPr>
            <p:spPr bwMode="auto">
              <a:xfrm>
                <a:off x="8885238" y="1852612"/>
                <a:ext cx="1673225" cy="1676399"/>
              </a:xfrm>
              <a:custGeom>
                <a:avLst/>
                <a:gdLst>
                  <a:gd name="T0" fmla="*/ 355 w 562"/>
                  <a:gd name="T1" fmla="*/ 390 h 562"/>
                  <a:gd name="T2" fmla="*/ 295 w 562"/>
                  <a:gd name="T3" fmla="*/ 419 h 562"/>
                  <a:gd name="T4" fmla="*/ 295 w 562"/>
                  <a:gd name="T5" fmla="*/ 456 h 562"/>
                  <a:gd name="T6" fmla="*/ 267 w 562"/>
                  <a:gd name="T7" fmla="*/ 456 h 562"/>
                  <a:gd name="T8" fmla="*/ 267 w 562"/>
                  <a:gd name="T9" fmla="*/ 420 h 562"/>
                  <a:gd name="T10" fmla="*/ 212 w 562"/>
                  <a:gd name="T11" fmla="*/ 395 h 562"/>
                  <a:gd name="T12" fmla="*/ 185 w 562"/>
                  <a:gd name="T13" fmla="*/ 335 h 562"/>
                  <a:gd name="T14" fmla="*/ 236 w 562"/>
                  <a:gd name="T15" fmla="*/ 330 h 562"/>
                  <a:gd name="T16" fmla="*/ 248 w 562"/>
                  <a:gd name="T17" fmla="*/ 357 h 562"/>
                  <a:gd name="T18" fmla="*/ 267 w 562"/>
                  <a:gd name="T19" fmla="*/ 373 h 562"/>
                  <a:gd name="T20" fmla="*/ 267 w 562"/>
                  <a:gd name="T21" fmla="*/ 292 h 562"/>
                  <a:gd name="T22" fmla="*/ 211 w 562"/>
                  <a:gd name="T23" fmla="*/ 259 h 562"/>
                  <a:gd name="T24" fmla="*/ 193 w 562"/>
                  <a:gd name="T25" fmla="*/ 205 h 562"/>
                  <a:gd name="T26" fmla="*/ 213 w 562"/>
                  <a:gd name="T27" fmla="*/ 151 h 562"/>
                  <a:gd name="T28" fmla="*/ 267 w 562"/>
                  <a:gd name="T29" fmla="*/ 126 h 562"/>
                  <a:gd name="T30" fmla="*/ 267 w 562"/>
                  <a:gd name="T31" fmla="*/ 107 h 562"/>
                  <a:gd name="T32" fmla="*/ 295 w 562"/>
                  <a:gd name="T33" fmla="*/ 107 h 562"/>
                  <a:gd name="T34" fmla="*/ 295 w 562"/>
                  <a:gd name="T35" fmla="*/ 126 h 562"/>
                  <a:gd name="T36" fmla="*/ 345 w 562"/>
                  <a:gd name="T37" fmla="*/ 147 h 562"/>
                  <a:gd name="T38" fmla="*/ 368 w 562"/>
                  <a:gd name="T39" fmla="*/ 194 h 562"/>
                  <a:gd name="T40" fmla="*/ 319 w 562"/>
                  <a:gd name="T41" fmla="*/ 200 h 562"/>
                  <a:gd name="T42" fmla="*/ 295 w 562"/>
                  <a:gd name="T43" fmla="*/ 169 h 562"/>
                  <a:gd name="T44" fmla="*/ 295 w 562"/>
                  <a:gd name="T45" fmla="*/ 245 h 562"/>
                  <a:gd name="T46" fmla="*/ 359 w 562"/>
                  <a:gd name="T47" fmla="*/ 278 h 562"/>
                  <a:gd name="T48" fmla="*/ 376 w 562"/>
                  <a:gd name="T49" fmla="*/ 330 h 562"/>
                  <a:gd name="T50" fmla="*/ 355 w 562"/>
                  <a:gd name="T51" fmla="*/ 390 h 562"/>
                  <a:gd name="T52" fmla="*/ 281 w 562"/>
                  <a:gd name="T53" fmla="*/ 0 h 562"/>
                  <a:gd name="T54" fmla="*/ 0 w 562"/>
                  <a:gd name="T55" fmla="*/ 281 h 562"/>
                  <a:gd name="T56" fmla="*/ 281 w 562"/>
                  <a:gd name="T57" fmla="*/ 562 h 562"/>
                  <a:gd name="T58" fmla="*/ 562 w 562"/>
                  <a:gd name="T59" fmla="*/ 281 h 562"/>
                  <a:gd name="T60" fmla="*/ 281 w 562"/>
                  <a:gd name="T61"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62">
                    <a:moveTo>
                      <a:pt x="355" y="390"/>
                    </a:moveTo>
                    <a:cubicBezTo>
                      <a:pt x="340" y="406"/>
                      <a:pt x="321" y="416"/>
                      <a:pt x="295" y="419"/>
                    </a:cubicBezTo>
                    <a:cubicBezTo>
                      <a:pt x="295" y="456"/>
                      <a:pt x="295" y="456"/>
                      <a:pt x="295" y="456"/>
                    </a:cubicBezTo>
                    <a:cubicBezTo>
                      <a:pt x="267" y="456"/>
                      <a:pt x="267" y="456"/>
                      <a:pt x="267" y="456"/>
                    </a:cubicBezTo>
                    <a:cubicBezTo>
                      <a:pt x="267" y="420"/>
                      <a:pt x="267" y="420"/>
                      <a:pt x="267" y="420"/>
                    </a:cubicBezTo>
                    <a:cubicBezTo>
                      <a:pt x="244" y="417"/>
                      <a:pt x="226" y="409"/>
                      <a:pt x="212" y="395"/>
                    </a:cubicBezTo>
                    <a:cubicBezTo>
                      <a:pt x="198" y="381"/>
                      <a:pt x="189" y="361"/>
                      <a:pt x="185" y="335"/>
                    </a:cubicBezTo>
                    <a:cubicBezTo>
                      <a:pt x="236" y="330"/>
                      <a:pt x="236" y="330"/>
                      <a:pt x="236" y="330"/>
                    </a:cubicBezTo>
                    <a:cubicBezTo>
                      <a:pt x="238" y="340"/>
                      <a:pt x="242" y="349"/>
                      <a:pt x="248" y="357"/>
                    </a:cubicBezTo>
                    <a:cubicBezTo>
                      <a:pt x="254" y="365"/>
                      <a:pt x="260" y="370"/>
                      <a:pt x="267" y="373"/>
                    </a:cubicBezTo>
                    <a:cubicBezTo>
                      <a:pt x="267" y="292"/>
                      <a:pt x="267" y="292"/>
                      <a:pt x="267" y="292"/>
                    </a:cubicBezTo>
                    <a:cubicBezTo>
                      <a:pt x="242" y="284"/>
                      <a:pt x="223" y="273"/>
                      <a:pt x="211" y="259"/>
                    </a:cubicBezTo>
                    <a:cubicBezTo>
                      <a:pt x="199" y="244"/>
                      <a:pt x="193" y="226"/>
                      <a:pt x="193" y="205"/>
                    </a:cubicBezTo>
                    <a:cubicBezTo>
                      <a:pt x="193" y="183"/>
                      <a:pt x="200" y="166"/>
                      <a:pt x="213" y="151"/>
                    </a:cubicBezTo>
                    <a:cubicBezTo>
                      <a:pt x="227" y="136"/>
                      <a:pt x="245" y="128"/>
                      <a:pt x="267" y="126"/>
                    </a:cubicBezTo>
                    <a:cubicBezTo>
                      <a:pt x="267" y="107"/>
                      <a:pt x="267" y="107"/>
                      <a:pt x="267" y="107"/>
                    </a:cubicBezTo>
                    <a:cubicBezTo>
                      <a:pt x="295" y="107"/>
                      <a:pt x="295" y="107"/>
                      <a:pt x="295" y="107"/>
                    </a:cubicBezTo>
                    <a:cubicBezTo>
                      <a:pt x="295" y="126"/>
                      <a:pt x="295" y="126"/>
                      <a:pt x="295" y="126"/>
                    </a:cubicBezTo>
                    <a:cubicBezTo>
                      <a:pt x="316" y="128"/>
                      <a:pt x="332" y="135"/>
                      <a:pt x="345" y="147"/>
                    </a:cubicBezTo>
                    <a:cubicBezTo>
                      <a:pt x="357" y="159"/>
                      <a:pt x="365" y="174"/>
                      <a:pt x="368" y="194"/>
                    </a:cubicBezTo>
                    <a:cubicBezTo>
                      <a:pt x="319" y="200"/>
                      <a:pt x="319" y="200"/>
                      <a:pt x="319" y="200"/>
                    </a:cubicBezTo>
                    <a:cubicBezTo>
                      <a:pt x="316" y="185"/>
                      <a:pt x="308" y="174"/>
                      <a:pt x="295" y="169"/>
                    </a:cubicBezTo>
                    <a:cubicBezTo>
                      <a:pt x="295" y="245"/>
                      <a:pt x="295" y="245"/>
                      <a:pt x="295" y="245"/>
                    </a:cubicBezTo>
                    <a:cubicBezTo>
                      <a:pt x="326" y="254"/>
                      <a:pt x="348" y="265"/>
                      <a:pt x="359" y="278"/>
                    </a:cubicBezTo>
                    <a:cubicBezTo>
                      <a:pt x="370" y="292"/>
                      <a:pt x="376" y="309"/>
                      <a:pt x="376" y="330"/>
                    </a:cubicBezTo>
                    <a:cubicBezTo>
                      <a:pt x="376" y="353"/>
                      <a:pt x="369" y="373"/>
                      <a:pt x="355" y="390"/>
                    </a:cubicBezTo>
                    <a:close/>
                    <a:moveTo>
                      <a:pt x="281" y="0"/>
                    </a:moveTo>
                    <a:cubicBezTo>
                      <a:pt x="126" y="0"/>
                      <a:pt x="0" y="126"/>
                      <a:pt x="0" y="281"/>
                    </a:cubicBezTo>
                    <a:cubicBezTo>
                      <a:pt x="0" y="436"/>
                      <a:pt x="126" y="562"/>
                      <a:pt x="281" y="562"/>
                    </a:cubicBezTo>
                    <a:cubicBezTo>
                      <a:pt x="436" y="562"/>
                      <a:pt x="562" y="436"/>
                      <a:pt x="562" y="281"/>
                    </a:cubicBezTo>
                    <a:cubicBezTo>
                      <a:pt x="562" y="126"/>
                      <a:pt x="436"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0" name="Freeform 22"/>
              <p:cNvSpPr>
                <a:spLocks/>
              </p:cNvSpPr>
              <p:nvPr/>
            </p:nvSpPr>
            <p:spPr bwMode="auto">
              <a:xfrm>
                <a:off x="9763126" y="2747963"/>
                <a:ext cx="98425" cy="225425"/>
              </a:xfrm>
              <a:custGeom>
                <a:avLst/>
                <a:gdLst>
                  <a:gd name="T0" fmla="*/ 0 w 33"/>
                  <a:gd name="T1" fmla="*/ 0 h 76"/>
                  <a:gd name="T2" fmla="*/ 0 w 33"/>
                  <a:gd name="T3" fmla="*/ 76 h 76"/>
                  <a:gd name="T4" fmla="*/ 24 w 33"/>
                  <a:gd name="T5" fmla="*/ 63 h 76"/>
                  <a:gd name="T6" fmla="*/ 33 w 33"/>
                  <a:gd name="T7" fmla="*/ 37 h 76"/>
                  <a:gd name="T8" fmla="*/ 26 w 33"/>
                  <a:gd name="T9" fmla="*/ 14 h 76"/>
                  <a:gd name="T10" fmla="*/ 0 w 33"/>
                  <a:gd name="T11" fmla="*/ 0 h 76"/>
                </a:gdLst>
                <a:ahLst/>
                <a:cxnLst>
                  <a:cxn ang="0">
                    <a:pos x="T0" y="T1"/>
                  </a:cxn>
                  <a:cxn ang="0">
                    <a:pos x="T2" y="T3"/>
                  </a:cxn>
                  <a:cxn ang="0">
                    <a:pos x="T4" y="T5"/>
                  </a:cxn>
                  <a:cxn ang="0">
                    <a:pos x="T6" y="T7"/>
                  </a:cxn>
                  <a:cxn ang="0">
                    <a:pos x="T8" y="T9"/>
                  </a:cxn>
                  <a:cxn ang="0">
                    <a:pos x="T10" y="T11"/>
                  </a:cxn>
                </a:cxnLst>
                <a:rect l="0" t="0" r="r" b="b"/>
                <a:pathLst>
                  <a:path w="33" h="76">
                    <a:moveTo>
                      <a:pt x="0" y="0"/>
                    </a:moveTo>
                    <a:cubicBezTo>
                      <a:pt x="0" y="76"/>
                      <a:pt x="0" y="76"/>
                      <a:pt x="0" y="76"/>
                    </a:cubicBezTo>
                    <a:cubicBezTo>
                      <a:pt x="10" y="74"/>
                      <a:pt x="18" y="70"/>
                      <a:pt x="24" y="63"/>
                    </a:cubicBezTo>
                    <a:cubicBezTo>
                      <a:pt x="30" y="55"/>
                      <a:pt x="33" y="47"/>
                      <a:pt x="33" y="37"/>
                    </a:cubicBezTo>
                    <a:cubicBezTo>
                      <a:pt x="33" y="28"/>
                      <a:pt x="31" y="21"/>
                      <a:pt x="26" y="14"/>
                    </a:cubicBezTo>
                    <a:cubicBezTo>
                      <a:pt x="20" y="8"/>
                      <a:pt x="12"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1" name="Group 120"/>
            <p:cNvGrpSpPr/>
            <p:nvPr/>
          </p:nvGrpSpPr>
          <p:grpSpPr>
            <a:xfrm>
              <a:off x="5255474" y="1007957"/>
              <a:ext cx="452363" cy="578870"/>
              <a:chOff x="811698" y="1691843"/>
              <a:chExt cx="1295400" cy="1657666"/>
            </a:xfrm>
            <a:solidFill>
              <a:schemeClr val="tx1"/>
            </a:solidFill>
          </p:grpSpPr>
          <p:sp>
            <p:nvSpPr>
              <p:cNvPr id="186" name="Freeform 26"/>
              <p:cNvSpPr>
                <a:spLocks/>
              </p:cNvSpPr>
              <p:nvPr/>
            </p:nvSpPr>
            <p:spPr bwMode="auto">
              <a:xfrm>
                <a:off x="995471" y="1691843"/>
                <a:ext cx="863599"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7" name="Freeform 27"/>
              <p:cNvSpPr>
                <a:spLocks/>
              </p:cNvSpPr>
              <p:nvPr/>
            </p:nvSpPr>
            <p:spPr bwMode="auto">
              <a:xfrm>
                <a:off x="811698" y="2592272"/>
                <a:ext cx="1295400" cy="757237"/>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sp>
          <p:nvSpPr>
            <p:cNvPr id="122" name="TextBox 121"/>
            <p:cNvSpPr txBox="1"/>
            <p:nvPr/>
          </p:nvSpPr>
          <p:spPr>
            <a:xfrm>
              <a:off x="3611074" y="2116241"/>
              <a:ext cx="663553" cy="578366"/>
            </a:xfrm>
            <a:prstGeom prst="rect">
              <a:avLst/>
            </a:prstGeom>
            <a:noFill/>
          </p:spPr>
          <p:txBody>
            <a:bodyPr wrap="none" rtlCol="0">
              <a:spAutoFit/>
            </a:bodyPr>
            <a:lstStyle/>
            <a:p>
              <a:pPr algn="ctr"/>
              <a:r>
                <a:rPr lang="en-IN" sz="2000" b="1" dirty="0">
                  <a:solidFill>
                    <a:schemeClr val="accent5"/>
                  </a:solidFill>
                  <a:latin typeface="Arial" panose="020B0604020202020204" pitchFamily="34" charset="0"/>
                  <a:cs typeface="Arial" panose="020B0604020202020204" pitchFamily="34" charset="0"/>
                </a:rPr>
                <a:t>08</a:t>
              </a:r>
            </a:p>
          </p:txBody>
        </p:sp>
        <p:sp>
          <p:nvSpPr>
            <p:cNvPr id="123" name="TextBox 122"/>
            <p:cNvSpPr txBox="1"/>
            <p:nvPr/>
          </p:nvSpPr>
          <p:spPr>
            <a:xfrm>
              <a:off x="940334" y="1989863"/>
              <a:ext cx="3086130" cy="83418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Implementation</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4" name="TextBox 123"/>
            <p:cNvSpPr txBox="1"/>
            <p:nvPr/>
          </p:nvSpPr>
          <p:spPr>
            <a:xfrm>
              <a:off x="826378" y="4286353"/>
              <a:ext cx="2929328"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Governance</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5" name="TextBox 124"/>
            <p:cNvSpPr txBox="1"/>
            <p:nvPr/>
          </p:nvSpPr>
          <p:spPr>
            <a:xfrm>
              <a:off x="3456846" y="3615052"/>
              <a:ext cx="663552" cy="578366"/>
            </a:xfrm>
            <a:prstGeom prst="rect">
              <a:avLst/>
            </a:prstGeom>
            <a:noFill/>
          </p:spPr>
          <p:txBody>
            <a:bodyPr wrap="none" rtlCol="0">
              <a:spAutoFit/>
            </a:bodyPr>
            <a:lstStyle/>
            <a:p>
              <a:pPr algn="ctr"/>
              <a:r>
                <a:rPr lang="en-IN" sz="2000" b="1" dirty="0">
                  <a:solidFill>
                    <a:schemeClr val="accent4"/>
                  </a:solidFill>
                  <a:latin typeface="Arial" panose="020B0604020202020204" pitchFamily="34" charset="0"/>
                  <a:cs typeface="Arial" panose="020B0604020202020204" pitchFamily="34" charset="0"/>
                </a:rPr>
                <a:t>07</a:t>
              </a:r>
            </a:p>
          </p:txBody>
        </p:sp>
        <p:sp>
          <p:nvSpPr>
            <p:cNvPr id="126" name="TextBox 125"/>
            <p:cNvSpPr txBox="1"/>
            <p:nvPr/>
          </p:nvSpPr>
          <p:spPr>
            <a:xfrm>
              <a:off x="4355050" y="5128624"/>
              <a:ext cx="663552" cy="578366"/>
            </a:xfrm>
            <a:prstGeom prst="rect">
              <a:avLst/>
            </a:prstGeom>
            <a:noFill/>
          </p:spPr>
          <p:txBody>
            <a:bodyPr wrap="none" rtlCol="0">
              <a:spAutoFit/>
            </a:bodyPr>
            <a:lstStyle/>
            <a:p>
              <a:pPr algn="ctr"/>
              <a:r>
                <a:rPr lang="en-IN" sz="2000" b="1" dirty="0">
                  <a:solidFill>
                    <a:schemeClr val="accent6"/>
                  </a:solidFill>
                  <a:latin typeface="Arial" panose="020B0604020202020204" pitchFamily="34" charset="0"/>
                  <a:cs typeface="Arial" panose="020B0604020202020204" pitchFamily="34" charset="0"/>
                </a:rPr>
                <a:t>06</a:t>
              </a:r>
            </a:p>
          </p:txBody>
        </p:sp>
        <p:sp>
          <p:nvSpPr>
            <p:cNvPr id="127" name="TextBox 126"/>
            <p:cNvSpPr txBox="1"/>
            <p:nvPr/>
          </p:nvSpPr>
          <p:spPr>
            <a:xfrm>
              <a:off x="7252872" y="5125878"/>
              <a:ext cx="663552" cy="578366"/>
            </a:xfrm>
            <a:prstGeom prst="rect">
              <a:avLst/>
            </a:prstGeom>
            <a:noFill/>
          </p:spPr>
          <p:txBody>
            <a:bodyPr wrap="none" rtlCol="0">
              <a:spAutoFit/>
            </a:bodyPr>
            <a:lstStyle/>
            <a:p>
              <a:pPr algn="ctr"/>
              <a:r>
                <a:rPr lang="en-IN" sz="2000" b="1" dirty="0">
                  <a:solidFill>
                    <a:schemeClr val="accent3"/>
                  </a:solidFill>
                  <a:latin typeface="Arial" panose="020B0604020202020204" pitchFamily="34" charset="0"/>
                  <a:cs typeface="Arial" panose="020B0604020202020204" pitchFamily="34" charset="0"/>
                </a:rPr>
                <a:t>05</a:t>
              </a:r>
            </a:p>
          </p:txBody>
        </p:sp>
        <p:sp>
          <p:nvSpPr>
            <p:cNvPr id="128" name="TextBox 127"/>
            <p:cNvSpPr txBox="1"/>
            <p:nvPr/>
          </p:nvSpPr>
          <p:spPr>
            <a:xfrm>
              <a:off x="8123624" y="3630502"/>
              <a:ext cx="663552" cy="578366"/>
            </a:xfrm>
            <a:prstGeom prst="rect">
              <a:avLst/>
            </a:prstGeom>
            <a:noFill/>
          </p:spPr>
          <p:txBody>
            <a:bodyPr wrap="none" rtlCol="0">
              <a:spAutoFit/>
            </a:bodyPr>
            <a:lstStyle/>
            <a:p>
              <a:pPr algn="ctr"/>
              <a:r>
                <a:rPr lang="en-IN" sz="2000" b="1" dirty="0">
                  <a:solidFill>
                    <a:schemeClr val="accent2"/>
                  </a:solidFill>
                  <a:latin typeface="Arial" panose="020B0604020202020204" pitchFamily="34" charset="0"/>
                  <a:cs typeface="Arial" panose="020B0604020202020204" pitchFamily="34" charset="0"/>
                </a:rPr>
                <a:t>04</a:t>
              </a:r>
            </a:p>
          </p:txBody>
        </p:sp>
        <p:sp>
          <p:nvSpPr>
            <p:cNvPr id="129" name="TextBox 128"/>
            <p:cNvSpPr txBox="1"/>
            <p:nvPr/>
          </p:nvSpPr>
          <p:spPr>
            <a:xfrm>
              <a:off x="7871509" y="1887112"/>
              <a:ext cx="663552" cy="578366"/>
            </a:xfrm>
            <a:prstGeom prst="rect">
              <a:avLst/>
            </a:prstGeom>
            <a:noFill/>
          </p:spPr>
          <p:txBody>
            <a:bodyPr wrap="none" rtlCol="0">
              <a:spAutoFit/>
            </a:bodyPr>
            <a:lstStyle/>
            <a:p>
              <a:pPr algn="ctr"/>
              <a:r>
                <a:rPr lang="en-IN" sz="2000" b="1" dirty="0">
                  <a:solidFill>
                    <a:schemeClr val="accent1"/>
                  </a:solidFill>
                  <a:latin typeface="Arial" panose="020B0604020202020204" pitchFamily="34" charset="0"/>
                  <a:cs typeface="Arial" panose="020B0604020202020204" pitchFamily="34" charset="0"/>
                </a:rPr>
                <a:t>03</a:t>
              </a:r>
            </a:p>
          </p:txBody>
        </p:sp>
        <p:sp>
          <p:nvSpPr>
            <p:cNvPr id="130" name="TextBox 129"/>
            <p:cNvSpPr txBox="1"/>
            <p:nvPr/>
          </p:nvSpPr>
          <p:spPr>
            <a:xfrm>
              <a:off x="6756656" y="1280518"/>
              <a:ext cx="895392" cy="578366"/>
            </a:xfrm>
            <a:prstGeom prst="rect">
              <a:avLst/>
            </a:prstGeom>
            <a:noFill/>
          </p:spPr>
          <p:txBody>
            <a:bodyPr wrap="square" rtlCol="0">
              <a:spAutoFit/>
            </a:bodyPr>
            <a:lstStyle/>
            <a:p>
              <a:pPr algn="ctr"/>
              <a:r>
                <a:rPr lang="en-IN" sz="2000" b="1" dirty="0">
                  <a:solidFill>
                    <a:schemeClr val="tx2"/>
                  </a:solidFill>
                  <a:latin typeface="Arial" panose="020B0604020202020204" pitchFamily="34" charset="0"/>
                  <a:cs typeface="Arial" panose="020B0604020202020204" pitchFamily="34" charset="0"/>
                </a:rPr>
                <a:t>02</a:t>
              </a:r>
            </a:p>
          </p:txBody>
        </p:sp>
        <p:sp>
          <p:nvSpPr>
            <p:cNvPr id="131" name="TextBox 130"/>
            <p:cNvSpPr txBox="1"/>
            <p:nvPr/>
          </p:nvSpPr>
          <p:spPr>
            <a:xfrm>
              <a:off x="4413285" y="951587"/>
              <a:ext cx="895392" cy="578366"/>
            </a:xfrm>
            <a:prstGeom prst="rect">
              <a:avLst/>
            </a:prstGeom>
            <a:noFill/>
          </p:spPr>
          <p:txBody>
            <a:bodyPr wrap="square" rtlCol="0">
              <a:spAutoFit/>
            </a:bodyPr>
            <a:lstStyle/>
            <a:p>
              <a:pPr algn="ctr"/>
              <a:r>
                <a:rPr lang="en-IN" sz="2000" b="1" dirty="0">
                  <a:latin typeface="Arial" panose="020B0604020202020204" pitchFamily="34" charset="0"/>
                  <a:cs typeface="Arial" panose="020B0604020202020204" pitchFamily="34" charset="0"/>
                </a:rPr>
                <a:t>01</a:t>
              </a:r>
            </a:p>
          </p:txBody>
        </p:sp>
        <p:sp>
          <p:nvSpPr>
            <p:cNvPr id="132" name="TextBox 131"/>
            <p:cNvSpPr txBox="1"/>
            <p:nvPr/>
          </p:nvSpPr>
          <p:spPr>
            <a:xfrm>
              <a:off x="3866693" y="172618"/>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Ministry Support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3" name="TextBox 132"/>
            <p:cNvSpPr txBox="1"/>
            <p:nvPr/>
          </p:nvSpPr>
          <p:spPr>
            <a:xfrm>
              <a:off x="6278842" y="-34103"/>
              <a:ext cx="2890592" cy="1056346"/>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Situational analysis and baseline assessment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4" name="TextBox 133"/>
            <p:cNvSpPr txBox="1"/>
            <p:nvPr/>
          </p:nvSpPr>
          <p:spPr>
            <a:xfrm>
              <a:off x="3789192" y="5956869"/>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Costing</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5" name="TextBox 134"/>
            <p:cNvSpPr txBox="1"/>
            <p:nvPr/>
          </p:nvSpPr>
          <p:spPr>
            <a:xfrm>
              <a:off x="6278844" y="5943606"/>
              <a:ext cx="2410183" cy="734079"/>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 Monitoring and evaluation </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6" name="TextBox 135"/>
            <p:cNvSpPr txBox="1"/>
            <p:nvPr/>
          </p:nvSpPr>
          <p:spPr>
            <a:xfrm>
              <a:off x="8532224" y="1445945"/>
              <a:ext cx="3086131"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Stakeholder engagement</a:t>
              </a:r>
              <a:r>
                <a:rPr lang="en-US" sz="1500" b="1" dirty="0">
                  <a:solidFill>
                    <a:schemeClr val="tx1">
                      <a:lumMod val="65000"/>
                      <a:lumOff val="35000"/>
                    </a:schemeClr>
                  </a:solidFill>
                  <a:latin typeface="Arial" panose="020B0604020202020204" pitchFamily="34" charset="0"/>
                  <a:cs typeface="Arial" panose="020B0604020202020204" pitchFamily="34" charset="0"/>
                </a:rPr>
                <a:t> and priority setting</a:t>
              </a:r>
            </a:p>
          </p:txBody>
        </p:sp>
        <p:sp>
          <p:nvSpPr>
            <p:cNvPr id="137" name="TextBox 136"/>
            <p:cNvSpPr txBox="1"/>
            <p:nvPr/>
          </p:nvSpPr>
          <p:spPr>
            <a:xfrm>
              <a:off x="8733157" y="4539981"/>
              <a:ext cx="2929327" cy="64797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Drafting and validation</a:t>
              </a: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38" name="Group 137"/>
            <p:cNvGrpSpPr/>
            <p:nvPr/>
          </p:nvGrpSpPr>
          <p:grpSpPr>
            <a:xfrm>
              <a:off x="8689027" y="2441637"/>
              <a:ext cx="452363" cy="603706"/>
              <a:chOff x="4111626" y="1835150"/>
              <a:chExt cx="1295400" cy="1728788"/>
            </a:xfrm>
            <a:solidFill>
              <a:schemeClr val="accent1">
                <a:lumMod val="75000"/>
              </a:schemeClr>
            </a:solidFill>
          </p:grpSpPr>
          <p:sp>
            <p:nvSpPr>
              <p:cNvPr id="18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39" name="Group 138"/>
            <p:cNvGrpSpPr/>
            <p:nvPr/>
          </p:nvGrpSpPr>
          <p:grpSpPr>
            <a:xfrm>
              <a:off x="9169435" y="2441637"/>
              <a:ext cx="452363" cy="603706"/>
              <a:chOff x="4111626" y="1835150"/>
              <a:chExt cx="1295400" cy="1728788"/>
            </a:xfrm>
            <a:solidFill>
              <a:schemeClr val="accent1">
                <a:lumMod val="75000"/>
              </a:schemeClr>
            </a:solidFill>
          </p:grpSpPr>
          <p:sp>
            <p:nvSpPr>
              <p:cNvPr id="182"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3"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0" name="Group 139"/>
            <p:cNvGrpSpPr/>
            <p:nvPr/>
          </p:nvGrpSpPr>
          <p:grpSpPr>
            <a:xfrm>
              <a:off x="9649843" y="2435842"/>
              <a:ext cx="452363" cy="603706"/>
              <a:chOff x="4111626" y="1835150"/>
              <a:chExt cx="1295400" cy="1728788"/>
            </a:xfrm>
            <a:solidFill>
              <a:schemeClr val="accent1">
                <a:lumMod val="75000"/>
              </a:schemeClr>
            </a:solidFill>
          </p:grpSpPr>
          <p:sp>
            <p:nvSpPr>
              <p:cNvPr id="180"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1"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1" name="Group 140"/>
            <p:cNvGrpSpPr/>
            <p:nvPr/>
          </p:nvGrpSpPr>
          <p:grpSpPr>
            <a:xfrm>
              <a:off x="10130251" y="2435842"/>
              <a:ext cx="452363" cy="603706"/>
              <a:chOff x="4111626" y="1835150"/>
              <a:chExt cx="1295400" cy="1728788"/>
            </a:xfrm>
            <a:solidFill>
              <a:schemeClr val="accent1">
                <a:lumMod val="75000"/>
              </a:schemeClr>
            </a:solidFill>
          </p:grpSpPr>
          <p:sp>
            <p:nvSpPr>
              <p:cNvPr id="178"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9"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2" name="Group 141"/>
            <p:cNvGrpSpPr/>
            <p:nvPr/>
          </p:nvGrpSpPr>
          <p:grpSpPr>
            <a:xfrm>
              <a:off x="11084596" y="2431744"/>
              <a:ext cx="452363" cy="603706"/>
              <a:chOff x="4111626" y="1835150"/>
              <a:chExt cx="1295400" cy="1728788"/>
            </a:xfrm>
            <a:solidFill>
              <a:schemeClr val="accent1">
                <a:lumMod val="75000"/>
              </a:schemeClr>
            </a:solidFill>
          </p:grpSpPr>
          <p:sp>
            <p:nvSpPr>
              <p:cNvPr id="176"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7"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3" name="Group 142"/>
            <p:cNvGrpSpPr/>
            <p:nvPr/>
          </p:nvGrpSpPr>
          <p:grpSpPr>
            <a:xfrm>
              <a:off x="10609047" y="2431744"/>
              <a:ext cx="452363" cy="603706"/>
              <a:chOff x="4111626" y="1835150"/>
              <a:chExt cx="1295400" cy="1728788"/>
            </a:xfrm>
            <a:solidFill>
              <a:schemeClr val="accent1">
                <a:lumMod val="75000"/>
              </a:schemeClr>
            </a:solidFill>
          </p:grpSpPr>
          <p:sp>
            <p:nvSpPr>
              <p:cNvPr id="17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4" name="Group 143"/>
            <p:cNvGrpSpPr/>
            <p:nvPr/>
          </p:nvGrpSpPr>
          <p:grpSpPr>
            <a:xfrm>
              <a:off x="6584913" y="5270255"/>
              <a:ext cx="508078" cy="489991"/>
              <a:chOff x="9488483" y="5113866"/>
              <a:chExt cx="490538" cy="473080"/>
            </a:xfrm>
            <a:solidFill>
              <a:schemeClr val="tx1">
                <a:lumMod val="50000"/>
                <a:lumOff val="50000"/>
              </a:schemeClr>
            </a:solidFill>
          </p:grpSpPr>
          <p:sp>
            <p:nvSpPr>
              <p:cNvPr id="170" name="Freeform 105"/>
              <p:cNvSpPr>
                <a:spLocks/>
              </p:cNvSpPr>
              <p:nvPr/>
            </p:nvSpPr>
            <p:spPr bwMode="auto">
              <a:xfrm>
                <a:off x="9555157" y="5191657"/>
                <a:ext cx="415925" cy="395289"/>
              </a:xfrm>
              <a:custGeom>
                <a:avLst/>
                <a:gdLst>
                  <a:gd name="T0" fmla="*/ 35 w 262"/>
                  <a:gd name="T1" fmla="*/ 0 h 249"/>
                  <a:gd name="T2" fmla="*/ 39 w 262"/>
                  <a:gd name="T3" fmla="*/ 0 h 249"/>
                  <a:gd name="T4" fmla="*/ 42 w 262"/>
                  <a:gd name="T5" fmla="*/ 3 h 249"/>
                  <a:gd name="T6" fmla="*/ 43 w 262"/>
                  <a:gd name="T7" fmla="*/ 7 h 249"/>
                  <a:gd name="T8" fmla="*/ 54 w 262"/>
                  <a:gd name="T9" fmla="*/ 46 h 249"/>
                  <a:gd name="T10" fmla="*/ 54 w 262"/>
                  <a:gd name="T11" fmla="*/ 46 h 249"/>
                  <a:gd name="T12" fmla="*/ 59 w 262"/>
                  <a:gd name="T13" fmla="*/ 51 h 249"/>
                  <a:gd name="T14" fmla="*/ 62 w 262"/>
                  <a:gd name="T15" fmla="*/ 56 h 249"/>
                  <a:gd name="T16" fmla="*/ 64 w 262"/>
                  <a:gd name="T17" fmla="*/ 62 h 249"/>
                  <a:gd name="T18" fmla="*/ 65 w 262"/>
                  <a:gd name="T19" fmla="*/ 70 h 249"/>
                  <a:gd name="T20" fmla="*/ 65 w 262"/>
                  <a:gd name="T21" fmla="*/ 78 h 249"/>
                  <a:gd name="T22" fmla="*/ 65 w 262"/>
                  <a:gd name="T23" fmla="*/ 99 h 249"/>
                  <a:gd name="T24" fmla="*/ 73 w 262"/>
                  <a:gd name="T25" fmla="*/ 116 h 249"/>
                  <a:gd name="T26" fmla="*/ 86 w 262"/>
                  <a:gd name="T27" fmla="*/ 129 h 249"/>
                  <a:gd name="T28" fmla="*/ 100 w 262"/>
                  <a:gd name="T29" fmla="*/ 135 h 249"/>
                  <a:gd name="T30" fmla="*/ 118 w 262"/>
                  <a:gd name="T31" fmla="*/ 138 h 249"/>
                  <a:gd name="T32" fmla="*/ 227 w 262"/>
                  <a:gd name="T33" fmla="*/ 138 h 249"/>
                  <a:gd name="T34" fmla="*/ 241 w 262"/>
                  <a:gd name="T35" fmla="*/ 141 h 249"/>
                  <a:gd name="T36" fmla="*/ 253 w 262"/>
                  <a:gd name="T37" fmla="*/ 151 h 249"/>
                  <a:gd name="T38" fmla="*/ 261 w 262"/>
                  <a:gd name="T39" fmla="*/ 165 h 249"/>
                  <a:gd name="T40" fmla="*/ 262 w 262"/>
                  <a:gd name="T41" fmla="*/ 181 h 249"/>
                  <a:gd name="T42" fmla="*/ 262 w 262"/>
                  <a:gd name="T43" fmla="*/ 249 h 249"/>
                  <a:gd name="T44" fmla="*/ 94 w 262"/>
                  <a:gd name="T45" fmla="*/ 249 h 249"/>
                  <a:gd name="T46" fmla="*/ 92 w 262"/>
                  <a:gd name="T47" fmla="*/ 207 h 249"/>
                  <a:gd name="T48" fmla="*/ 92 w 262"/>
                  <a:gd name="T49" fmla="*/ 207 h 249"/>
                  <a:gd name="T50" fmla="*/ 80 w 262"/>
                  <a:gd name="T51" fmla="*/ 191 h 249"/>
                  <a:gd name="T52" fmla="*/ 65 w 262"/>
                  <a:gd name="T53" fmla="*/ 178 h 249"/>
                  <a:gd name="T54" fmla="*/ 43 w 262"/>
                  <a:gd name="T55" fmla="*/ 159 h 249"/>
                  <a:gd name="T56" fmla="*/ 29 w 262"/>
                  <a:gd name="T57" fmla="*/ 138 h 249"/>
                  <a:gd name="T58" fmla="*/ 18 w 262"/>
                  <a:gd name="T59" fmla="*/ 116 h 249"/>
                  <a:gd name="T60" fmla="*/ 12 w 262"/>
                  <a:gd name="T61" fmla="*/ 97 h 249"/>
                  <a:gd name="T62" fmla="*/ 7 w 262"/>
                  <a:gd name="T63" fmla="*/ 92 h 249"/>
                  <a:gd name="T64" fmla="*/ 4 w 262"/>
                  <a:gd name="T65" fmla="*/ 86 h 249"/>
                  <a:gd name="T66" fmla="*/ 0 w 262"/>
                  <a:gd name="T67" fmla="*/ 80 h 249"/>
                  <a:gd name="T68" fmla="*/ 0 w 262"/>
                  <a:gd name="T69" fmla="*/ 67 h 249"/>
                  <a:gd name="T70" fmla="*/ 4 w 262"/>
                  <a:gd name="T71" fmla="*/ 54 h 249"/>
                  <a:gd name="T72" fmla="*/ 12 w 262"/>
                  <a:gd name="T73" fmla="*/ 45 h 249"/>
                  <a:gd name="T74" fmla="*/ 24 w 262"/>
                  <a:gd name="T75" fmla="*/ 38 h 249"/>
                  <a:gd name="T76" fmla="*/ 26 w 262"/>
                  <a:gd name="T77" fmla="*/ 38 h 249"/>
                  <a:gd name="T78" fmla="*/ 18 w 262"/>
                  <a:gd name="T79" fmla="*/ 13 h 249"/>
                  <a:gd name="T80" fmla="*/ 18 w 262"/>
                  <a:gd name="T81" fmla="*/ 10 h 249"/>
                  <a:gd name="T82" fmla="*/ 20 w 262"/>
                  <a:gd name="T83" fmla="*/ 7 h 249"/>
                  <a:gd name="T84" fmla="*/ 21 w 262"/>
                  <a:gd name="T85" fmla="*/ 3 h 249"/>
                  <a:gd name="T86" fmla="*/ 26 w 262"/>
                  <a:gd name="T87" fmla="*/ 2 h 249"/>
                  <a:gd name="T88" fmla="*/ 32 w 262"/>
                  <a:gd name="T89" fmla="*/ 0 h 249"/>
                  <a:gd name="T90" fmla="*/ 35 w 262"/>
                  <a:gd name="T9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49">
                    <a:moveTo>
                      <a:pt x="35" y="0"/>
                    </a:moveTo>
                    <a:lnTo>
                      <a:pt x="39" y="0"/>
                    </a:lnTo>
                    <a:lnTo>
                      <a:pt x="42" y="3"/>
                    </a:lnTo>
                    <a:lnTo>
                      <a:pt x="43" y="7"/>
                    </a:lnTo>
                    <a:lnTo>
                      <a:pt x="54" y="46"/>
                    </a:lnTo>
                    <a:lnTo>
                      <a:pt x="54" y="46"/>
                    </a:lnTo>
                    <a:lnTo>
                      <a:pt x="59" y="51"/>
                    </a:lnTo>
                    <a:lnTo>
                      <a:pt x="62" y="56"/>
                    </a:lnTo>
                    <a:lnTo>
                      <a:pt x="64" y="62"/>
                    </a:lnTo>
                    <a:lnTo>
                      <a:pt x="65" y="70"/>
                    </a:lnTo>
                    <a:lnTo>
                      <a:pt x="65" y="78"/>
                    </a:lnTo>
                    <a:lnTo>
                      <a:pt x="65" y="99"/>
                    </a:lnTo>
                    <a:lnTo>
                      <a:pt x="73" y="116"/>
                    </a:lnTo>
                    <a:lnTo>
                      <a:pt x="86" y="129"/>
                    </a:lnTo>
                    <a:lnTo>
                      <a:pt x="100" y="135"/>
                    </a:lnTo>
                    <a:lnTo>
                      <a:pt x="118" y="138"/>
                    </a:lnTo>
                    <a:lnTo>
                      <a:pt x="227" y="138"/>
                    </a:lnTo>
                    <a:lnTo>
                      <a:pt x="241" y="141"/>
                    </a:lnTo>
                    <a:lnTo>
                      <a:pt x="253" y="151"/>
                    </a:lnTo>
                    <a:lnTo>
                      <a:pt x="261" y="165"/>
                    </a:lnTo>
                    <a:lnTo>
                      <a:pt x="262" y="181"/>
                    </a:lnTo>
                    <a:lnTo>
                      <a:pt x="262" y="249"/>
                    </a:lnTo>
                    <a:lnTo>
                      <a:pt x="94" y="249"/>
                    </a:lnTo>
                    <a:lnTo>
                      <a:pt x="92" y="207"/>
                    </a:lnTo>
                    <a:lnTo>
                      <a:pt x="92" y="207"/>
                    </a:lnTo>
                    <a:lnTo>
                      <a:pt x="80" y="191"/>
                    </a:lnTo>
                    <a:lnTo>
                      <a:pt x="65" y="178"/>
                    </a:lnTo>
                    <a:lnTo>
                      <a:pt x="43" y="159"/>
                    </a:lnTo>
                    <a:lnTo>
                      <a:pt x="29" y="138"/>
                    </a:lnTo>
                    <a:lnTo>
                      <a:pt x="18" y="116"/>
                    </a:lnTo>
                    <a:lnTo>
                      <a:pt x="12" y="97"/>
                    </a:lnTo>
                    <a:lnTo>
                      <a:pt x="7" y="92"/>
                    </a:lnTo>
                    <a:lnTo>
                      <a:pt x="4" y="86"/>
                    </a:lnTo>
                    <a:lnTo>
                      <a:pt x="0" y="80"/>
                    </a:lnTo>
                    <a:lnTo>
                      <a:pt x="0" y="67"/>
                    </a:lnTo>
                    <a:lnTo>
                      <a:pt x="4" y="54"/>
                    </a:lnTo>
                    <a:lnTo>
                      <a:pt x="12" y="45"/>
                    </a:lnTo>
                    <a:lnTo>
                      <a:pt x="24" y="38"/>
                    </a:lnTo>
                    <a:lnTo>
                      <a:pt x="26" y="38"/>
                    </a:lnTo>
                    <a:lnTo>
                      <a:pt x="18" y="13"/>
                    </a:lnTo>
                    <a:lnTo>
                      <a:pt x="18" y="10"/>
                    </a:lnTo>
                    <a:lnTo>
                      <a:pt x="20" y="7"/>
                    </a:lnTo>
                    <a:lnTo>
                      <a:pt x="21" y="3"/>
                    </a:lnTo>
                    <a:lnTo>
                      <a:pt x="26" y="2"/>
                    </a:lnTo>
                    <a:lnTo>
                      <a:pt x="32"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1" name="Freeform 106"/>
              <p:cNvSpPr>
                <a:spLocks/>
              </p:cNvSpPr>
              <p:nvPr/>
            </p:nvSpPr>
            <p:spPr bwMode="auto">
              <a:xfrm>
                <a:off x="9744068" y="5247217"/>
                <a:ext cx="166688" cy="163513"/>
              </a:xfrm>
              <a:custGeom>
                <a:avLst/>
                <a:gdLst>
                  <a:gd name="T0" fmla="*/ 53 w 105"/>
                  <a:gd name="T1" fmla="*/ 0 h 103"/>
                  <a:gd name="T2" fmla="*/ 73 w 105"/>
                  <a:gd name="T3" fmla="*/ 5 h 103"/>
                  <a:gd name="T4" fmla="*/ 91 w 105"/>
                  <a:gd name="T5" fmla="*/ 16 h 103"/>
                  <a:gd name="T6" fmla="*/ 102 w 105"/>
                  <a:gd name="T7" fmla="*/ 32 h 103"/>
                  <a:gd name="T8" fmla="*/ 105 w 105"/>
                  <a:gd name="T9" fmla="*/ 51 h 103"/>
                  <a:gd name="T10" fmla="*/ 102 w 105"/>
                  <a:gd name="T11" fmla="*/ 72 h 103"/>
                  <a:gd name="T12" fmla="*/ 91 w 105"/>
                  <a:gd name="T13" fmla="*/ 87 h 103"/>
                  <a:gd name="T14" fmla="*/ 73 w 105"/>
                  <a:gd name="T15" fmla="*/ 99 h 103"/>
                  <a:gd name="T16" fmla="*/ 53 w 105"/>
                  <a:gd name="T17" fmla="*/ 103 h 103"/>
                  <a:gd name="T18" fmla="*/ 34 w 105"/>
                  <a:gd name="T19" fmla="*/ 99 h 103"/>
                  <a:gd name="T20" fmla="*/ 16 w 105"/>
                  <a:gd name="T21" fmla="*/ 87 h 103"/>
                  <a:gd name="T22" fmla="*/ 5 w 105"/>
                  <a:gd name="T23" fmla="*/ 72 h 103"/>
                  <a:gd name="T24" fmla="*/ 0 w 105"/>
                  <a:gd name="T25" fmla="*/ 51 h 103"/>
                  <a:gd name="T26" fmla="*/ 5 w 105"/>
                  <a:gd name="T27" fmla="*/ 32 h 103"/>
                  <a:gd name="T28" fmla="*/ 16 w 105"/>
                  <a:gd name="T29" fmla="*/ 16 h 103"/>
                  <a:gd name="T30" fmla="*/ 34 w 105"/>
                  <a:gd name="T31" fmla="*/ 5 h 103"/>
                  <a:gd name="T32" fmla="*/ 53 w 105"/>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3">
                    <a:moveTo>
                      <a:pt x="53" y="0"/>
                    </a:moveTo>
                    <a:lnTo>
                      <a:pt x="73" y="5"/>
                    </a:lnTo>
                    <a:lnTo>
                      <a:pt x="91" y="16"/>
                    </a:lnTo>
                    <a:lnTo>
                      <a:pt x="102" y="32"/>
                    </a:lnTo>
                    <a:lnTo>
                      <a:pt x="105" y="51"/>
                    </a:lnTo>
                    <a:lnTo>
                      <a:pt x="102" y="72"/>
                    </a:lnTo>
                    <a:lnTo>
                      <a:pt x="91" y="87"/>
                    </a:lnTo>
                    <a:lnTo>
                      <a:pt x="73" y="99"/>
                    </a:lnTo>
                    <a:lnTo>
                      <a:pt x="53" y="103"/>
                    </a:lnTo>
                    <a:lnTo>
                      <a:pt x="34" y="99"/>
                    </a:lnTo>
                    <a:lnTo>
                      <a:pt x="16" y="87"/>
                    </a:lnTo>
                    <a:lnTo>
                      <a:pt x="5" y="72"/>
                    </a:lnTo>
                    <a:lnTo>
                      <a:pt x="0" y="51"/>
                    </a:lnTo>
                    <a:lnTo>
                      <a:pt x="5" y="32"/>
                    </a:lnTo>
                    <a:lnTo>
                      <a:pt x="16" y="16"/>
                    </a:lnTo>
                    <a:lnTo>
                      <a:pt x="34" y="5"/>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2" name="Freeform 107"/>
              <p:cNvSpPr>
                <a:spLocks/>
              </p:cNvSpPr>
              <p:nvPr/>
            </p:nvSpPr>
            <p:spPr bwMode="auto">
              <a:xfrm>
                <a:off x="9651994" y="5183717"/>
                <a:ext cx="327025" cy="25400"/>
              </a:xfrm>
              <a:custGeom>
                <a:avLst/>
                <a:gdLst>
                  <a:gd name="T0" fmla="*/ 6 w 206"/>
                  <a:gd name="T1" fmla="*/ 0 h 16"/>
                  <a:gd name="T2" fmla="*/ 200 w 206"/>
                  <a:gd name="T3" fmla="*/ 0 h 16"/>
                  <a:gd name="T4" fmla="*/ 203 w 206"/>
                  <a:gd name="T5" fmla="*/ 0 h 16"/>
                  <a:gd name="T6" fmla="*/ 204 w 206"/>
                  <a:gd name="T7" fmla="*/ 4 h 16"/>
                  <a:gd name="T8" fmla="*/ 206 w 206"/>
                  <a:gd name="T9" fmla="*/ 5 h 16"/>
                  <a:gd name="T10" fmla="*/ 206 w 206"/>
                  <a:gd name="T11" fmla="*/ 10 h 16"/>
                  <a:gd name="T12" fmla="*/ 204 w 206"/>
                  <a:gd name="T13" fmla="*/ 13 h 16"/>
                  <a:gd name="T14" fmla="*/ 203 w 206"/>
                  <a:gd name="T15" fmla="*/ 15 h 16"/>
                  <a:gd name="T16" fmla="*/ 200 w 206"/>
                  <a:gd name="T17" fmla="*/ 16 h 16"/>
                  <a:gd name="T18" fmla="*/ 6 w 206"/>
                  <a:gd name="T19" fmla="*/ 16 h 16"/>
                  <a:gd name="T20" fmla="*/ 3 w 206"/>
                  <a:gd name="T21" fmla="*/ 15 h 16"/>
                  <a:gd name="T22" fmla="*/ 1 w 206"/>
                  <a:gd name="T23" fmla="*/ 13 h 16"/>
                  <a:gd name="T24" fmla="*/ 0 w 206"/>
                  <a:gd name="T25" fmla="*/ 10 h 16"/>
                  <a:gd name="T26" fmla="*/ 0 w 206"/>
                  <a:gd name="T27" fmla="*/ 5 h 16"/>
                  <a:gd name="T28" fmla="*/ 1 w 206"/>
                  <a:gd name="T29" fmla="*/ 4 h 16"/>
                  <a:gd name="T30" fmla="*/ 3 w 206"/>
                  <a:gd name="T31" fmla="*/ 0 h 16"/>
                  <a:gd name="T32" fmla="*/ 6 w 20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
                    <a:moveTo>
                      <a:pt x="6" y="0"/>
                    </a:moveTo>
                    <a:lnTo>
                      <a:pt x="200" y="0"/>
                    </a:lnTo>
                    <a:lnTo>
                      <a:pt x="203" y="0"/>
                    </a:lnTo>
                    <a:lnTo>
                      <a:pt x="204" y="4"/>
                    </a:lnTo>
                    <a:lnTo>
                      <a:pt x="206" y="5"/>
                    </a:lnTo>
                    <a:lnTo>
                      <a:pt x="206" y="10"/>
                    </a:lnTo>
                    <a:lnTo>
                      <a:pt x="204" y="13"/>
                    </a:lnTo>
                    <a:lnTo>
                      <a:pt x="203" y="15"/>
                    </a:lnTo>
                    <a:lnTo>
                      <a:pt x="200" y="16"/>
                    </a:lnTo>
                    <a:lnTo>
                      <a:pt x="6" y="16"/>
                    </a:lnTo>
                    <a:lnTo>
                      <a:pt x="3" y="15"/>
                    </a:lnTo>
                    <a:lnTo>
                      <a:pt x="1" y="13"/>
                    </a:lnTo>
                    <a:lnTo>
                      <a:pt x="0" y="10"/>
                    </a:lnTo>
                    <a:lnTo>
                      <a:pt x="0" y="5"/>
                    </a:lnTo>
                    <a:lnTo>
                      <a:pt x="1" y="4"/>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3" name="Freeform 108"/>
              <p:cNvSpPr>
                <a:spLocks/>
              </p:cNvSpPr>
              <p:nvPr/>
            </p:nvSpPr>
            <p:spPr bwMode="auto">
              <a:xfrm>
                <a:off x="9488483" y="5113866"/>
                <a:ext cx="490538" cy="25400"/>
              </a:xfrm>
              <a:custGeom>
                <a:avLst/>
                <a:gdLst>
                  <a:gd name="T0" fmla="*/ 6 w 309"/>
                  <a:gd name="T1" fmla="*/ 0 h 16"/>
                  <a:gd name="T2" fmla="*/ 303 w 309"/>
                  <a:gd name="T3" fmla="*/ 0 h 16"/>
                  <a:gd name="T4" fmla="*/ 306 w 309"/>
                  <a:gd name="T5" fmla="*/ 0 h 16"/>
                  <a:gd name="T6" fmla="*/ 307 w 309"/>
                  <a:gd name="T7" fmla="*/ 3 h 16"/>
                  <a:gd name="T8" fmla="*/ 309 w 309"/>
                  <a:gd name="T9" fmla="*/ 5 h 16"/>
                  <a:gd name="T10" fmla="*/ 309 w 309"/>
                  <a:gd name="T11" fmla="*/ 10 h 16"/>
                  <a:gd name="T12" fmla="*/ 307 w 309"/>
                  <a:gd name="T13" fmla="*/ 13 h 16"/>
                  <a:gd name="T14" fmla="*/ 306 w 309"/>
                  <a:gd name="T15" fmla="*/ 14 h 16"/>
                  <a:gd name="T16" fmla="*/ 303 w 309"/>
                  <a:gd name="T17" fmla="*/ 16 h 16"/>
                  <a:gd name="T18" fmla="*/ 6 w 309"/>
                  <a:gd name="T19" fmla="*/ 16 h 16"/>
                  <a:gd name="T20" fmla="*/ 3 w 309"/>
                  <a:gd name="T21" fmla="*/ 14 h 16"/>
                  <a:gd name="T22" fmla="*/ 1 w 309"/>
                  <a:gd name="T23" fmla="*/ 13 h 16"/>
                  <a:gd name="T24" fmla="*/ 0 w 309"/>
                  <a:gd name="T25" fmla="*/ 10 h 16"/>
                  <a:gd name="T26" fmla="*/ 0 w 309"/>
                  <a:gd name="T27" fmla="*/ 6 h 16"/>
                  <a:gd name="T28" fmla="*/ 1 w 309"/>
                  <a:gd name="T29" fmla="*/ 3 h 16"/>
                  <a:gd name="T30" fmla="*/ 3 w 309"/>
                  <a:gd name="T31" fmla="*/ 0 h 16"/>
                  <a:gd name="T32" fmla="*/ 6 w 309"/>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9" h="16">
                    <a:moveTo>
                      <a:pt x="6" y="0"/>
                    </a:moveTo>
                    <a:lnTo>
                      <a:pt x="303" y="0"/>
                    </a:lnTo>
                    <a:lnTo>
                      <a:pt x="306" y="0"/>
                    </a:lnTo>
                    <a:lnTo>
                      <a:pt x="307" y="3"/>
                    </a:lnTo>
                    <a:lnTo>
                      <a:pt x="309" y="5"/>
                    </a:lnTo>
                    <a:lnTo>
                      <a:pt x="309" y="10"/>
                    </a:lnTo>
                    <a:lnTo>
                      <a:pt x="307" y="13"/>
                    </a:lnTo>
                    <a:lnTo>
                      <a:pt x="306" y="14"/>
                    </a:lnTo>
                    <a:lnTo>
                      <a:pt x="303" y="16"/>
                    </a:lnTo>
                    <a:lnTo>
                      <a:pt x="6" y="16"/>
                    </a:lnTo>
                    <a:lnTo>
                      <a:pt x="3" y="14"/>
                    </a:lnTo>
                    <a:lnTo>
                      <a:pt x="1" y="13"/>
                    </a:lnTo>
                    <a:lnTo>
                      <a:pt x="0" y="10"/>
                    </a:lnTo>
                    <a:lnTo>
                      <a:pt x="0" y="6"/>
                    </a:lnTo>
                    <a:lnTo>
                      <a:pt x="1"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5" name="Group 144"/>
            <p:cNvGrpSpPr/>
            <p:nvPr/>
          </p:nvGrpSpPr>
          <p:grpSpPr>
            <a:xfrm>
              <a:off x="3458915" y="4493395"/>
              <a:ext cx="628109" cy="572204"/>
              <a:chOff x="8159750" y="3938059"/>
              <a:chExt cx="606425" cy="552450"/>
            </a:xfrm>
            <a:solidFill>
              <a:schemeClr val="accent4">
                <a:lumMod val="75000"/>
              </a:schemeClr>
            </a:solidFill>
          </p:grpSpPr>
          <p:sp>
            <p:nvSpPr>
              <p:cNvPr id="161" name="Freeform 109"/>
              <p:cNvSpPr>
                <a:spLocks/>
              </p:cNvSpPr>
              <p:nvPr/>
            </p:nvSpPr>
            <p:spPr bwMode="auto">
              <a:xfrm>
                <a:off x="8310562" y="4331759"/>
                <a:ext cx="309563" cy="158750"/>
              </a:xfrm>
              <a:custGeom>
                <a:avLst/>
                <a:gdLst>
                  <a:gd name="T0" fmla="*/ 38 w 195"/>
                  <a:gd name="T1" fmla="*/ 0 h 100"/>
                  <a:gd name="T2" fmla="*/ 155 w 195"/>
                  <a:gd name="T3" fmla="*/ 0 h 100"/>
                  <a:gd name="T4" fmla="*/ 171 w 195"/>
                  <a:gd name="T5" fmla="*/ 3 h 100"/>
                  <a:gd name="T6" fmla="*/ 184 w 195"/>
                  <a:gd name="T7" fmla="*/ 11 h 100"/>
                  <a:gd name="T8" fmla="*/ 192 w 195"/>
                  <a:gd name="T9" fmla="*/ 24 h 100"/>
                  <a:gd name="T10" fmla="*/ 195 w 195"/>
                  <a:gd name="T11" fmla="*/ 40 h 100"/>
                  <a:gd name="T12" fmla="*/ 195 w 195"/>
                  <a:gd name="T13" fmla="*/ 100 h 100"/>
                  <a:gd name="T14" fmla="*/ 0 w 195"/>
                  <a:gd name="T15" fmla="*/ 100 h 100"/>
                  <a:gd name="T16" fmla="*/ 0 w 195"/>
                  <a:gd name="T17" fmla="*/ 40 h 100"/>
                  <a:gd name="T18" fmla="*/ 3 w 195"/>
                  <a:gd name="T19" fmla="*/ 24 h 100"/>
                  <a:gd name="T20" fmla="*/ 11 w 195"/>
                  <a:gd name="T21" fmla="*/ 11 h 100"/>
                  <a:gd name="T22" fmla="*/ 23 w 195"/>
                  <a:gd name="T23" fmla="*/ 3 h 100"/>
                  <a:gd name="T24" fmla="*/ 38 w 19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00">
                    <a:moveTo>
                      <a:pt x="38" y="0"/>
                    </a:moveTo>
                    <a:lnTo>
                      <a:pt x="155" y="0"/>
                    </a:lnTo>
                    <a:lnTo>
                      <a:pt x="171" y="3"/>
                    </a:lnTo>
                    <a:lnTo>
                      <a:pt x="184" y="11"/>
                    </a:lnTo>
                    <a:lnTo>
                      <a:pt x="192" y="24"/>
                    </a:lnTo>
                    <a:lnTo>
                      <a:pt x="195" y="40"/>
                    </a:lnTo>
                    <a:lnTo>
                      <a:pt x="195" y="100"/>
                    </a:lnTo>
                    <a:lnTo>
                      <a:pt x="0" y="100"/>
                    </a:lnTo>
                    <a:lnTo>
                      <a:pt x="0" y="40"/>
                    </a:lnTo>
                    <a:lnTo>
                      <a:pt x="3" y="24"/>
                    </a:lnTo>
                    <a:lnTo>
                      <a:pt x="11" y="11"/>
                    </a:lnTo>
                    <a:lnTo>
                      <a:pt x="23"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2" name="Freeform 110"/>
              <p:cNvSpPr>
                <a:spLocks/>
              </p:cNvSpPr>
              <p:nvPr/>
            </p:nvSpPr>
            <p:spPr bwMode="auto">
              <a:xfrm>
                <a:off x="8375650" y="4117446"/>
                <a:ext cx="177800" cy="179388"/>
              </a:xfrm>
              <a:custGeom>
                <a:avLst/>
                <a:gdLst>
                  <a:gd name="T0" fmla="*/ 55 w 112"/>
                  <a:gd name="T1" fmla="*/ 0 h 113"/>
                  <a:gd name="T2" fmla="*/ 78 w 112"/>
                  <a:gd name="T3" fmla="*/ 5 h 113"/>
                  <a:gd name="T4" fmla="*/ 95 w 112"/>
                  <a:gd name="T5" fmla="*/ 18 h 113"/>
                  <a:gd name="T6" fmla="*/ 108 w 112"/>
                  <a:gd name="T7" fmla="*/ 35 h 113"/>
                  <a:gd name="T8" fmla="*/ 112 w 112"/>
                  <a:gd name="T9" fmla="*/ 57 h 113"/>
                  <a:gd name="T10" fmla="*/ 108 w 112"/>
                  <a:gd name="T11" fmla="*/ 78 h 113"/>
                  <a:gd name="T12" fmla="*/ 95 w 112"/>
                  <a:gd name="T13" fmla="*/ 97 h 113"/>
                  <a:gd name="T14" fmla="*/ 78 w 112"/>
                  <a:gd name="T15" fmla="*/ 108 h 113"/>
                  <a:gd name="T16" fmla="*/ 55 w 112"/>
                  <a:gd name="T17" fmla="*/ 113 h 113"/>
                  <a:gd name="T18" fmla="*/ 35 w 112"/>
                  <a:gd name="T19" fmla="*/ 108 h 113"/>
                  <a:gd name="T20" fmla="*/ 16 w 112"/>
                  <a:gd name="T21" fmla="*/ 97 h 113"/>
                  <a:gd name="T22" fmla="*/ 5 w 112"/>
                  <a:gd name="T23" fmla="*/ 78 h 113"/>
                  <a:gd name="T24" fmla="*/ 0 w 112"/>
                  <a:gd name="T25" fmla="*/ 57 h 113"/>
                  <a:gd name="T26" fmla="*/ 5 w 112"/>
                  <a:gd name="T27" fmla="*/ 35 h 113"/>
                  <a:gd name="T28" fmla="*/ 16 w 112"/>
                  <a:gd name="T29" fmla="*/ 18 h 113"/>
                  <a:gd name="T30" fmla="*/ 35 w 112"/>
                  <a:gd name="T31" fmla="*/ 5 h 113"/>
                  <a:gd name="T32" fmla="*/ 55 w 112"/>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3">
                    <a:moveTo>
                      <a:pt x="55" y="0"/>
                    </a:moveTo>
                    <a:lnTo>
                      <a:pt x="78" y="5"/>
                    </a:lnTo>
                    <a:lnTo>
                      <a:pt x="95" y="18"/>
                    </a:lnTo>
                    <a:lnTo>
                      <a:pt x="108" y="35"/>
                    </a:lnTo>
                    <a:lnTo>
                      <a:pt x="112" y="57"/>
                    </a:lnTo>
                    <a:lnTo>
                      <a:pt x="108" y="78"/>
                    </a:lnTo>
                    <a:lnTo>
                      <a:pt x="95" y="97"/>
                    </a:lnTo>
                    <a:lnTo>
                      <a:pt x="78" y="108"/>
                    </a:lnTo>
                    <a:lnTo>
                      <a:pt x="55" y="113"/>
                    </a:lnTo>
                    <a:lnTo>
                      <a:pt x="35" y="108"/>
                    </a:lnTo>
                    <a:lnTo>
                      <a:pt x="16" y="97"/>
                    </a:lnTo>
                    <a:lnTo>
                      <a:pt x="5" y="78"/>
                    </a:lnTo>
                    <a:lnTo>
                      <a:pt x="0" y="57"/>
                    </a:lnTo>
                    <a:lnTo>
                      <a:pt x="5" y="35"/>
                    </a:lnTo>
                    <a:lnTo>
                      <a:pt x="16" y="18"/>
                    </a:lnTo>
                    <a:lnTo>
                      <a:pt x="35" y="5"/>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3" name="Freeform 111"/>
              <p:cNvSpPr>
                <a:spLocks/>
              </p:cNvSpPr>
              <p:nvPr/>
            </p:nvSpPr>
            <p:spPr bwMode="auto">
              <a:xfrm>
                <a:off x="8159750" y="4057121"/>
                <a:ext cx="169863" cy="88900"/>
              </a:xfrm>
              <a:custGeom>
                <a:avLst/>
                <a:gdLst>
                  <a:gd name="T0" fmla="*/ 22 w 107"/>
                  <a:gd name="T1" fmla="*/ 0 h 56"/>
                  <a:gd name="T2" fmla="*/ 85 w 107"/>
                  <a:gd name="T3" fmla="*/ 0 h 56"/>
                  <a:gd name="T4" fmla="*/ 92 w 107"/>
                  <a:gd name="T5" fmla="*/ 0 h 56"/>
                  <a:gd name="T6" fmla="*/ 98 w 107"/>
                  <a:gd name="T7" fmla="*/ 3 h 56"/>
                  <a:gd name="T8" fmla="*/ 103 w 107"/>
                  <a:gd name="T9" fmla="*/ 8 h 56"/>
                  <a:gd name="T10" fmla="*/ 106 w 107"/>
                  <a:gd name="T11" fmla="*/ 14 h 56"/>
                  <a:gd name="T12" fmla="*/ 107 w 107"/>
                  <a:gd name="T13" fmla="*/ 21 h 56"/>
                  <a:gd name="T14" fmla="*/ 107 w 107"/>
                  <a:gd name="T15" fmla="*/ 56 h 56"/>
                  <a:gd name="T16" fmla="*/ 0 w 107"/>
                  <a:gd name="T17" fmla="*/ 56 h 56"/>
                  <a:gd name="T18" fmla="*/ 0 w 107"/>
                  <a:gd name="T19" fmla="*/ 21 h 56"/>
                  <a:gd name="T20" fmla="*/ 1 w 107"/>
                  <a:gd name="T21" fmla="*/ 14 h 56"/>
                  <a:gd name="T22" fmla="*/ 4 w 107"/>
                  <a:gd name="T23" fmla="*/ 8 h 56"/>
                  <a:gd name="T24" fmla="*/ 7 w 107"/>
                  <a:gd name="T25" fmla="*/ 3 h 56"/>
                  <a:gd name="T26" fmla="*/ 14 w 107"/>
                  <a:gd name="T27" fmla="*/ 0 h 56"/>
                  <a:gd name="T28" fmla="*/ 22 w 10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56">
                    <a:moveTo>
                      <a:pt x="22" y="0"/>
                    </a:moveTo>
                    <a:lnTo>
                      <a:pt x="85" y="0"/>
                    </a:lnTo>
                    <a:lnTo>
                      <a:pt x="92" y="0"/>
                    </a:lnTo>
                    <a:lnTo>
                      <a:pt x="98" y="3"/>
                    </a:lnTo>
                    <a:lnTo>
                      <a:pt x="103" y="8"/>
                    </a:lnTo>
                    <a:lnTo>
                      <a:pt x="106" y="14"/>
                    </a:lnTo>
                    <a:lnTo>
                      <a:pt x="107" y="21"/>
                    </a:lnTo>
                    <a:lnTo>
                      <a:pt x="107" y="56"/>
                    </a:lnTo>
                    <a:lnTo>
                      <a:pt x="0" y="56"/>
                    </a:lnTo>
                    <a:lnTo>
                      <a:pt x="0" y="21"/>
                    </a:lnTo>
                    <a:lnTo>
                      <a:pt x="1" y="14"/>
                    </a:lnTo>
                    <a:lnTo>
                      <a:pt x="4" y="8"/>
                    </a:lnTo>
                    <a:lnTo>
                      <a:pt x="7"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4" name="Freeform 112"/>
              <p:cNvSpPr>
                <a:spLocks/>
              </p:cNvSpPr>
              <p:nvPr/>
            </p:nvSpPr>
            <p:spPr bwMode="auto">
              <a:xfrm>
                <a:off x="8194675" y="3938059"/>
                <a:ext cx="98425" cy="98425"/>
              </a:xfrm>
              <a:custGeom>
                <a:avLst/>
                <a:gdLst>
                  <a:gd name="T0" fmla="*/ 31 w 62"/>
                  <a:gd name="T1" fmla="*/ 0 h 62"/>
                  <a:gd name="T2" fmla="*/ 47 w 62"/>
                  <a:gd name="T3" fmla="*/ 5 h 62"/>
                  <a:gd name="T4" fmla="*/ 58 w 62"/>
                  <a:gd name="T5" fmla="*/ 16 h 62"/>
                  <a:gd name="T6" fmla="*/ 62 w 62"/>
                  <a:gd name="T7" fmla="*/ 31 h 62"/>
                  <a:gd name="T8" fmla="*/ 58 w 62"/>
                  <a:gd name="T9" fmla="*/ 46 h 62"/>
                  <a:gd name="T10" fmla="*/ 47 w 62"/>
                  <a:gd name="T11" fmla="*/ 58 h 62"/>
                  <a:gd name="T12" fmla="*/ 31 w 62"/>
                  <a:gd name="T13" fmla="*/ 62 h 62"/>
                  <a:gd name="T14" fmla="*/ 16 w 62"/>
                  <a:gd name="T15" fmla="*/ 58 h 62"/>
                  <a:gd name="T16" fmla="*/ 5 w 62"/>
                  <a:gd name="T17" fmla="*/ 46 h 62"/>
                  <a:gd name="T18" fmla="*/ 0 w 62"/>
                  <a:gd name="T19" fmla="*/ 31 h 62"/>
                  <a:gd name="T20" fmla="*/ 5 w 62"/>
                  <a:gd name="T21" fmla="*/ 16 h 62"/>
                  <a:gd name="T22" fmla="*/ 16 w 62"/>
                  <a:gd name="T23" fmla="*/ 5 h 62"/>
                  <a:gd name="T24" fmla="*/ 31 w 6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31" y="0"/>
                    </a:moveTo>
                    <a:lnTo>
                      <a:pt x="47" y="5"/>
                    </a:lnTo>
                    <a:lnTo>
                      <a:pt x="58" y="16"/>
                    </a:lnTo>
                    <a:lnTo>
                      <a:pt x="62" y="31"/>
                    </a:lnTo>
                    <a:lnTo>
                      <a:pt x="58" y="46"/>
                    </a:lnTo>
                    <a:lnTo>
                      <a:pt x="47" y="58"/>
                    </a:lnTo>
                    <a:lnTo>
                      <a:pt x="31" y="62"/>
                    </a:lnTo>
                    <a:lnTo>
                      <a:pt x="16" y="58"/>
                    </a:lnTo>
                    <a:lnTo>
                      <a:pt x="5" y="46"/>
                    </a:lnTo>
                    <a:lnTo>
                      <a:pt x="0" y="31"/>
                    </a:lnTo>
                    <a:lnTo>
                      <a:pt x="5" y="16"/>
                    </a:lnTo>
                    <a:lnTo>
                      <a:pt x="16"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5" name="Freeform 113"/>
              <p:cNvSpPr>
                <a:spLocks/>
              </p:cNvSpPr>
              <p:nvPr/>
            </p:nvSpPr>
            <p:spPr bwMode="auto">
              <a:xfrm>
                <a:off x="8594725" y="4057121"/>
                <a:ext cx="171450" cy="88900"/>
              </a:xfrm>
              <a:custGeom>
                <a:avLst/>
                <a:gdLst>
                  <a:gd name="T0" fmla="*/ 22 w 108"/>
                  <a:gd name="T1" fmla="*/ 0 h 56"/>
                  <a:gd name="T2" fmla="*/ 85 w 108"/>
                  <a:gd name="T3" fmla="*/ 0 h 56"/>
                  <a:gd name="T4" fmla="*/ 93 w 108"/>
                  <a:gd name="T5" fmla="*/ 0 h 56"/>
                  <a:gd name="T6" fmla="*/ 98 w 108"/>
                  <a:gd name="T7" fmla="*/ 3 h 56"/>
                  <a:gd name="T8" fmla="*/ 103 w 108"/>
                  <a:gd name="T9" fmla="*/ 8 h 56"/>
                  <a:gd name="T10" fmla="*/ 106 w 108"/>
                  <a:gd name="T11" fmla="*/ 14 h 56"/>
                  <a:gd name="T12" fmla="*/ 108 w 108"/>
                  <a:gd name="T13" fmla="*/ 21 h 56"/>
                  <a:gd name="T14" fmla="*/ 108 w 108"/>
                  <a:gd name="T15" fmla="*/ 56 h 56"/>
                  <a:gd name="T16" fmla="*/ 0 w 108"/>
                  <a:gd name="T17" fmla="*/ 56 h 56"/>
                  <a:gd name="T18" fmla="*/ 0 w 108"/>
                  <a:gd name="T19" fmla="*/ 21 h 56"/>
                  <a:gd name="T20" fmla="*/ 1 w 108"/>
                  <a:gd name="T21" fmla="*/ 14 h 56"/>
                  <a:gd name="T22" fmla="*/ 5 w 108"/>
                  <a:gd name="T23" fmla="*/ 8 h 56"/>
                  <a:gd name="T24" fmla="*/ 9 w 108"/>
                  <a:gd name="T25" fmla="*/ 3 h 56"/>
                  <a:gd name="T26" fmla="*/ 14 w 108"/>
                  <a:gd name="T27" fmla="*/ 0 h 56"/>
                  <a:gd name="T28" fmla="*/ 22 w 10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56">
                    <a:moveTo>
                      <a:pt x="22" y="0"/>
                    </a:moveTo>
                    <a:lnTo>
                      <a:pt x="85" y="0"/>
                    </a:lnTo>
                    <a:lnTo>
                      <a:pt x="93" y="0"/>
                    </a:lnTo>
                    <a:lnTo>
                      <a:pt x="98" y="3"/>
                    </a:lnTo>
                    <a:lnTo>
                      <a:pt x="103" y="8"/>
                    </a:lnTo>
                    <a:lnTo>
                      <a:pt x="106" y="14"/>
                    </a:lnTo>
                    <a:lnTo>
                      <a:pt x="108" y="21"/>
                    </a:lnTo>
                    <a:lnTo>
                      <a:pt x="108" y="56"/>
                    </a:lnTo>
                    <a:lnTo>
                      <a:pt x="0" y="56"/>
                    </a:lnTo>
                    <a:lnTo>
                      <a:pt x="0" y="21"/>
                    </a:lnTo>
                    <a:lnTo>
                      <a:pt x="1" y="14"/>
                    </a:lnTo>
                    <a:lnTo>
                      <a:pt x="5" y="8"/>
                    </a:lnTo>
                    <a:lnTo>
                      <a:pt x="9"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6" name="Freeform 114"/>
              <p:cNvSpPr>
                <a:spLocks/>
              </p:cNvSpPr>
              <p:nvPr/>
            </p:nvSpPr>
            <p:spPr bwMode="auto">
              <a:xfrm>
                <a:off x="8632825" y="3938059"/>
                <a:ext cx="95250" cy="98425"/>
              </a:xfrm>
              <a:custGeom>
                <a:avLst/>
                <a:gdLst>
                  <a:gd name="T0" fmla="*/ 30 w 60"/>
                  <a:gd name="T1" fmla="*/ 0 h 62"/>
                  <a:gd name="T2" fmla="*/ 46 w 60"/>
                  <a:gd name="T3" fmla="*/ 5 h 62"/>
                  <a:gd name="T4" fmla="*/ 57 w 60"/>
                  <a:gd name="T5" fmla="*/ 16 h 62"/>
                  <a:gd name="T6" fmla="*/ 60 w 60"/>
                  <a:gd name="T7" fmla="*/ 31 h 62"/>
                  <a:gd name="T8" fmla="*/ 57 w 60"/>
                  <a:gd name="T9" fmla="*/ 46 h 62"/>
                  <a:gd name="T10" fmla="*/ 46 w 60"/>
                  <a:gd name="T11" fmla="*/ 58 h 62"/>
                  <a:gd name="T12" fmla="*/ 30 w 60"/>
                  <a:gd name="T13" fmla="*/ 62 h 62"/>
                  <a:gd name="T14" fmla="*/ 14 w 60"/>
                  <a:gd name="T15" fmla="*/ 58 h 62"/>
                  <a:gd name="T16" fmla="*/ 3 w 60"/>
                  <a:gd name="T17" fmla="*/ 46 h 62"/>
                  <a:gd name="T18" fmla="*/ 0 w 60"/>
                  <a:gd name="T19" fmla="*/ 31 h 62"/>
                  <a:gd name="T20" fmla="*/ 3 w 60"/>
                  <a:gd name="T21" fmla="*/ 16 h 62"/>
                  <a:gd name="T22" fmla="*/ 14 w 60"/>
                  <a:gd name="T23" fmla="*/ 5 h 62"/>
                  <a:gd name="T24" fmla="*/ 30 w 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2">
                    <a:moveTo>
                      <a:pt x="30" y="0"/>
                    </a:moveTo>
                    <a:lnTo>
                      <a:pt x="46" y="5"/>
                    </a:lnTo>
                    <a:lnTo>
                      <a:pt x="57" y="16"/>
                    </a:lnTo>
                    <a:lnTo>
                      <a:pt x="60" y="31"/>
                    </a:lnTo>
                    <a:lnTo>
                      <a:pt x="57" y="46"/>
                    </a:lnTo>
                    <a:lnTo>
                      <a:pt x="46" y="58"/>
                    </a:lnTo>
                    <a:lnTo>
                      <a:pt x="30" y="62"/>
                    </a:lnTo>
                    <a:lnTo>
                      <a:pt x="14" y="58"/>
                    </a:lnTo>
                    <a:lnTo>
                      <a:pt x="3" y="46"/>
                    </a:lnTo>
                    <a:lnTo>
                      <a:pt x="0" y="31"/>
                    </a:lnTo>
                    <a:lnTo>
                      <a:pt x="3" y="16"/>
                    </a:lnTo>
                    <a:lnTo>
                      <a:pt x="14" y="5"/>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7" name="Freeform 115"/>
              <p:cNvSpPr>
                <a:spLocks/>
              </p:cNvSpPr>
              <p:nvPr/>
            </p:nvSpPr>
            <p:spPr bwMode="auto">
              <a:xfrm>
                <a:off x="8370887" y="4022196"/>
                <a:ext cx="193675" cy="38100"/>
              </a:xfrm>
              <a:custGeom>
                <a:avLst/>
                <a:gdLst>
                  <a:gd name="T0" fmla="*/ 11 w 122"/>
                  <a:gd name="T1" fmla="*/ 0 h 24"/>
                  <a:gd name="T2" fmla="*/ 111 w 122"/>
                  <a:gd name="T3" fmla="*/ 0 h 24"/>
                  <a:gd name="T4" fmla="*/ 115 w 122"/>
                  <a:gd name="T5" fmla="*/ 0 h 24"/>
                  <a:gd name="T6" fmla="*/ 119 w 122"/>
                  <a:gd name="T7" fmla="*/ 3 h 24"/>
                  <a:gd name="T8" fmla="*/ 122 w 122"/>
                  <a:gd name="T9" fmla="*/ 6 h 24"/>
                  <a:gd name="T10" fmla="*/ 122 w 122"/>
                  <a:gd name="T11" fmla="*/ 12 h 24"/>
                  <a:gd name="T12" fmla="*/ 122 w 122"/>
                  <a:gd name="T13" fmla="*/ 17 h 24"/>
                  <a:gd name="T14" fmla="*/ 119 w 122"/>
                  <a:gd name="T15" fmla="*/ 20 h 24"/>
                  <a:gd name="T16" fmla="*/ 115 w 122"/>
                  <a:gd name="T17" fmla="*/ 24 h 24"/>
                  <a:gd name="T18" fmla="*/ 111 w 122"/>
                  <a:gd name="T19" fmla="*/ 24 h 24"/>
                  <a:gd name="T20" fmla="*/ 11 w 122"/>
                  <a:gd name="T21" fmla="*/ 24 h 24"/>
                  <a:gd name="T22" fmla="*/ 6 w 122"/>
                  <a:gd name="T23" fmla="*/ 24 h 24"/>
                  <a:gd name="T24" fmla="*/ 3 w 122"/>
                  <a:gd name="T25" fmla="*/ 20 h 24"/>
                  <a:gd name="T26" fmla="*/ 0 w 122"/>
                  <a:gd name="T27" fmla="*/ 17 h 24"/>
                  <a:gd name="T28" fmla="*/ 0 w 122"/>
                  <a:gd name="T29" fmla="*/ 12 h 24"/>
                  <a:gd name="T30" fmla="*/ 0 w 122"/>
                  <a:gd name="T31" fmla="*/ 6 h 24"/>
                  <a:gd name="T32" fmla="*/ 3 w 122"/>
                  <a:gd name="T33" fmla="*/ 3 h 24"/>
                  <a:gd name="T34" fmla="*/ 6 w 122"/>
                  <a:gd name="T35" fmla="*/ 0 h 24"/>
                  <a:gd name="T36" fmla="*/ 11 w 122"/>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4">
                    <a:moveTo>
                      <a:pt x="11" y="0"/>
                    </a:moveTo>
                    <a:lnTo>
                      <a:pt x="111" y="0"/>
                    </a:lnTo>
                    <a:lnTo>
                      <a:pt x="115" y="0"/>
                    </a:lnTo>
                    <a:lnTo>
                      <a:pt x="119" y="3"/>
                    </a:lnTo>
                    <a:lnTo>
                      <a:pt x="122" y="6"/>
                    </a:lnTo>
                    <a:lnTo>
                      <a:pt x="122" y="12"/>
                    </a:lnTo>
                    <a:lnTo>
                      <a:pt x="122" y="17"/>
                    </a:lnTo>
                    <a:lnTo>
                      <a:pt x="119" y="20"/>
                    </a:lnTo>
                    <a:lnTo>
                      <a:pt x="115" y="24"/>
                    </a:lnTo>
                    <a:lnTo>
                      <a:pt x="111" y="24"/>
                    </a:lnTo>
                    <a:lnTo>
                      <a:pt x="11" y="24"/>
                    </a:lnTo>
                    <a:lnTo>
                      <a:pt x="6" y="24"/>
                    </a:lnTo>
                    <a:lnTo>
                      <a:pt x="3" y="20"/>
                    </a:lnTo>
                    <a:lnTo>
                      <a:pt x="0" y="17"/>
                    </a:lnTo>
                    <a:lnTo>
                      <a:pt x="0" y="12"/>
                    </a:lnTo>
                    <a:lnTo>
                      <a:pt x="0" y="6"/>
                    </a:lnTo>
                    <a:lnTo>
                      <a:pt x="3" y="3"/>
                    </a:lnTo>
                    <a:lnTo>
                      <a:pt x="6"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8" name="Freeform 116"/>
              <p:cNvSpPr>
                <a:spLocks/>
              </p:cNvSpPr>
              <p:nvPr/>
            </p:nvSpPr>
            <p:spPr bwMode="auto">
              <a:xfrm>
                <a:off x="8234362" y="4173009"/>
                <a:ext cx="111125" cy="136525"/>
              </a:xfrm>
              <a:custGeom>
                <a:avLst/>
                <a:gdLst>
                  <a:gd name="T0" fmla="*/ 14 w 70"/>
                  <a:gd name="T1" fmla="*/ 0 h 86"/>
                  <a:gd name="T2" fmla="*/ 19 w 70"/>
                  <a:gd name="T3" fmla="*/ 2 h 86"/>
                  <a:gd name="T4" fmla="*/ 22 w 70"/>
                  <a:gd name="T5" fmla="*/ 5 h 86"/>
                  <a:gd name="T6" fmla="*/ 68 w 70"/>
                  <a:gd name="T7" fmla="*/ 67 h 86"/>
                  <a:gd name="T8" fmla="*/ 70 w 70"/>
                  <a:gd name="T9" fmla="*/ 71 h 86"/>
                  <a:gd name="T10" fmla="*/ 70 w 70"/>
                  <a:gd name="T11" fmla="*/ 76 h 86"/>
                  <a:gd name="T12" fmla="*/ 68 w 70"/>
                  <a:gd name="T13" fmla="*/ 79 h 86"/>
                  <a:gd name="T14" fmla="*/ 65 w 70"/>
                  <a:gd name="T15" fmla="*/ 84 h 86"/>
                  <a:gd name="T16" fmla="*/ 62 w 70"/>
                  <a:gd name="T17" fmla="*/ 86 h 86"/>
                  <a:gd name="T18" fmla="*/ 57 w 70"/>
                  <a:gd name="T19" fmla="*/ 86 h 86"/>
                  <a:gd name="T20" fmla="*/ 54 w 70"/>
                  <a:gd name="T21" fmla="*/ 86 h 86"/>
                  <a:gd name="T22" fmla="*/ 51 w 70"/>
                  <a:gd name="T23" fmla="*/ 84 h 86"/>
                  <a:gd name="T24" fmla="*/ 48 w 70"/>
                  <a:gd name="T25" fmla="*/ 81 h 86"/>
                  <a:gd name="T26" fmla="*/ 3 w 70"/>
                  <a:gd name="T27" fmla="*/ 19 h 86"/>
                  <a:gd name="T28" fmla="*/ 0 w 70"/>
                  <a:gd name="T29" fmla="*/ 14 h 86"/>
                  <a:gd name="T30" fmla="*/ 0 w 70"/>
                  <a:gd name="T31" fmla="*/ 10 h 86"/>
                  <a:gd name="T32" fmla="*/ 2 w 70"/>
                  <a:gd name="T33" fmla="*/ 5 h 86"/>
                  <a:gd name="T34" fmla="*/ 5 w 70"/>
                  <a:gd name="T35" fmla="*/ 2 h 86"/>
                  <a:gd name="T36" fmla="*/ 10 w 70"/>
                  <a:gd name="T37" fmla="*/ 0 h 86"/>
                  <a:gd name="T38" fmla="*/ 14 w 70"/>
                  <a:gd name="T3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6">
                    <a:moveTo>
                      <a:pt x="14" y="0"/>
                    </a:moveTo>
                    <a:lnTo>
                      <a:pt x="19" y="2"/>
                    </a:lnTo>
                    <a:lnTo>
                      <a:pt x="22" y="5"/>
                    </a:lnTo>
                    <a:lnTo>
                      <a:pt x="68" y="67"/>
                    </a:lnTo>
                    <a:lnTo>
                      <a:pt x="70" y="71"/>
                    </a:lnTo>
                    <a:lnTo>
                      <a:pt x="70" y="76"/>
                    </a:lnTo>
                    <a:lnTo>
                      <a:pt x="68" y="79"/>
                    </a:lnTo>
                    <a:lnTo>
                      <a:pt x="65" y="84"/>
                    </a:lnTo>
                    <a:lnTo>
                      <a:pt x="62" y="86"/>
                    </a:lnTo>
                    <a:lnTo>
                      <a:pt x="57" y="86"/>
                    </a:lnTo>
                    <a:lnTo>
                      <a:pt x="54" y="86"/>
                    </a:lnTo>
                    <a:lnTo>
                      <a:pt x="51" y="84"/>
                    </a:lnTo>
                    <a:lnTo>
                      <a:pt x="48" y="81"/>
                    </a:lnTo>
                    <a:lnTo>
                      <a:pt x="3" y="19"/>
                    </a:lnTo>
                    <a:lnTo>
                      <a:pt x="0" y="14"/>
                    </a:lnTo>
                    <a:lnTo>
                      <a:pt x="0" y="10"/>
                    </a:lnTo>
                    <a:lnTo>
                      <a:pt x="2" y="5"/>
                    </a:lnTo>
                    <a:lnTo>
                      <a:pt x="5" y="2"/>
                    </a:lnTo>
                    <a:lnTo>
                      <a:pt x="10"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9" name="Freeform 117"/>
              <p:cNvSpPr>
                <a:spLocks/>
              </p:cNvSpPr>
              <p:nvPr/>
            </p:nvSpPr>
            <p:spPr bwMode="auto">
              <a:xfrm>
                <a:off x="8578850" y="4176184"/>
                <a:ext cx="98425" cy="133350"/>
              </a:xfrm>
              <a:custGeom>
                <a:avLst/>
                <a:gdLst>
                  <a:gd name="T0" fmla="*/ 53 w 62"/>
                  <a:gd name="T1" fmla="*/ 0 h 84"/>
                  <a:gd name="T2" fmla="*/ 57 w 62"/>
                  <a:gd name="T3" fmla="*/ 1 h 84"/>
                  <a:gd name="T4" fmla="*/ 61 w 62"/>
                  <a:gd name="T5" fmla="*/ 4 h 84"/>
                  <a:gd name="T6" fmla="*/ 62 w 62"/>
                  <a:gd name="T7" fmla="*/ 9 h 84"/>
                  <a:gd name="T8" fmla="*/ 62 w 62"/>
                  <a:gd name="T9" fmla="*/ 14 h 84"/>
                  <a:gd name="T10" fmla="*/ 61 w 62"/>
                  <a:gd name="T11" fmla="*/ 17 h 84"/>
                  <a:gd name="T12" fmla="*/ 23 w 62"/>
                  <a:gd name="T13" fmla="*/ 79 h 84"/>
                  <a:gd name="T14" fmla="*/ 19 w 62"/>
                  <a:gd name="T15" fmla="*/ 82 h 84"/>
                  <a:gd name="T16" fmla="*/ 16 w 62"/>
                  <a:gd name="T17" fmla="*/ 84 h 84"/>
                  <a:gd name="T18" fmla="*/ 11 w 62"/>
                  <a:gd name="T19" fmla="*/ 84 h 84"/>
                  <a:gd name="T20" fmla="*/ 8 w 62"/>
                  <a:gd name="T21" fmla="*/ 84 h 84"/>
                  <a:gd name="T22" fmla="*/ 5 w 62"/>
                  <a:gd name="T23" fmla="*/ 82 h 84"/>
                  <a:gd name="T24" fmla="*/ 2 w 62"/>
                  <a:gd name="T25" fmla="*/ 79 h 84"/>
                  <a:gd name="T26" fmla="*/ 0 w 62"/>
                  <a:gd name="T27" fmla="*/ 74 h 84"/>
                  <a:gd name="T28" fmla="*/ 0 w 62"/>
                  <a:gd name="T29" fmla="*/ 69 h 84"/>
                  <a:gd name="T30" fmla="*/ 2 w 62"/>
                  <a:gd name="T31" fmla="*/ 65 h 84"/>
                  <a:gd name="T32" fmla="*/ 40 w 62"/>
                  <a:gd name="T33" fmla="*/ 4 h 84"/>
                  <a:gd name="T34" fmla="*/ 43 w 62"/>
                  <a:gd name="T35" fmla="*/ 1 h 84"/>
                  <a:gd name="T36" fmla="*/ 48 w 62"/>
                  <a:gd name="T37" fmla="*/ 0 h 84"/>
                  <a:gd name="T38" fmla="*/ 53 w 62"/>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84">
                    <a:moveTo>
                      <a:pt x="53" y="0"/>
                    </a:moveTo>
                    <a:lnTo>
                      <a:pt x="57" y="1"/>
                    </a:lnTo>
                    <a:lnTo>
                      <a:pt x="61" y="4"/>
                    </a:lnTo>
                    <a:lnTo>
                      <a:pt x="62" y="9"/>
                    </a:lnTo>
                    <a:lnTo>
                      <a:pt x="62" y="14"/>
                    </a:lnTo>
                    <a:lnTo>
                      <a:pt x="61" y="17"/>
                    </a:lnTo>
                    <a:lnTo>
                      <a:pt x="23" y="79"/>
                    </a:lnTo>
                    <a:lnTo>
                      <a:pt x="19" y="82"/>
                    </a:lnTo>
                    <a:lnTo>
                      <a:pt x="16" y="84"/>
                    </a:lnTo>
                    <a:lnTo>
                      <a:pt x="11" y="84"/>
                    </a:lnTo>
                    <a:lnTo>
                      <a:pt x="8" y="84"/>
                    </a:lnTo>
                    <a:lnTo>
                      <a:pt x="5" y="82"/>
                    </a:lnTo>
                    <a:lnTo>
                      <a:pt x="2" y="79"/>
                    </a:lnTo>
                    <a:lnTo>
                      <a:pt x="0" y="74"/>
                    </a:lnTo>
                    <a:lnTo>
                      <a:pt x="0" y="69"/>
                    </a:lnTo>
                    <a:lnTo>
                      <a:pt x="2" y="65"/>
                    </a:lnTo>
                    <a:lnTo>
                      <a:pt x="40" y="4"/>
                    </a:lnTo>
                    <a:lnTo>
                      <a:pt x="43" y="1"/>
                    </a:lnTo>
                    <a:lnTo>
                      <a:pt x="48"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6" name="Group 145"/>
            <p:cNvGrpSpPr/>
            <p:nvPr/>
          </p:nvGrpSpPr>
          <p:grpSpPr>
            <a:xfrm>
              <a:off x="3667660" y="1505327"/>
              <a:ext cx="436562" cy="563563"/>
              <a:chOff x="6097588" y="3276600"/>
              <a:chExt cx="436562" cy="563563"/>
            </a:xfrm>
            <a:solidFill>
              <a:schemeClr val="accent1"/>
            </a:solidFill>
          </p:grpSpPr>
          <p:sp>
            <p:nvSpPr>
              <p:cNvPr id="153" name="Freeform 31"/>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4" name="Freeform 32"/>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5" name="Freeform 33"/>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6" name="Freeform 34"/>
              <p:cNvSpPr>
                <a:spLocks/>
              </p:cNvSpPr>
              <p:nvPr/>
            </p:nvSpPr>
            <p:spPr bwMode="auto">
              <a:xfrm>
                <a:off x="6196013" y="3695700"/>
                <a:ext cx="125412" cy="144463"/>
              </a:xfrm>
              <a:custGeom>
                <a:avLst/>
                <a:gdLst>
                  <a:gd name="T0" fmla="*/ 33 w 48"/>
                  <a:gd name="T1" fmla="*/ 3 h 55"/>
                  <a:gd name="T2" fmla="*/ 33 w 48"/>
                  <a:gd name="T3" fmla="*/ 20 h 55"/>
                  <a:gd name="T4" fmla="*/ 19 w 48"/>
                  <a:gd name="T5" fmla="*/ 32 h 55"/>
                  <a:gd name="T6" fmla="*/ 1 w 48"/>
                  <a:gd name="T7" fmla="*/ 46 h 55"/>
                  <a:gd name="T8" fmla="*/ 48 w 48"/>
                  <a:gd name="T9" fmla="*/ 55 h 55"/>
                  <a:gd name="T10" fmla="*/ 48 w 48"/>
                  <a:gd name="T11" fmla="*/ 0 h 55"/>
                  <a:gd name="T12" fmla="*/ 33 w 48"/>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33" y="3"/>
                    </a:moveTo>
                    <a:cubicBezTo>
                      <a:pt x="33" y="20"/>
                      <a:pt x="33" y="20"/>
                      <a:pt x="33" y="20"/>
                    </a:cubicBezTo>
                    <a:cubicBezTo>
                      <a:pt x="33" y="20"/>
                      <a:pt x="29" y="29"/>
                      <a:pt x="19" y="32"/>
                    </a:cubicBezTo>
                    <a:cubicBezTo>
                      <a:pt x="9" y="35"/>
                      <a:pt x="0" y="41"/>
                      <a:pt x="1" y="46"/>
                    </a:cubicBezTo>
                    <a:cubicBezTo>
                      <a:pt x="2" y="51"/>
                      <a:pt x="14" y="55"/>
                      <a:pt x="48" y="55"/>
                    </a:cubicBezTo>
                    <a:cubicBezTo>
                      <a:pt x="48" y="0"/>
                      <a:pt x="48" y="0"/>
                      <a:pt x="48" y="0"/>
                    </a:cubicBezTo>
                    <a:lnTo>
                      <a:pt x="3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7" name="Freeform 35"/>
              <p:cNvSpPr>
                <a:spLocks/>
              </p:cNvSpPr>
              <p:nvPr/>
            </p:nvSpPr>
            <p:spPr bwMode="auto">
              <a:xfrm>
                <a:off x="6308725" y="3695700"/>
                <a:ext cx="114300" cy="144463"/>
              </a:xfrm>
              <a:custGeom>
                <a:avLst/>
                <a:gdLst>
                  <a:gd name="T0" fmla="*/ 9 w 44"/>
                  <a:gd name="T1" fmla="*/ 3 h 55"/>
                  <a:gd name="T2" fmla="*/ 9 w 44"/>
                  <a:gd name="T3" fmla="*/ 20 h 55"/>
                  <a:gd name="T4" fmla="*/ 23 w 44"/>
                  <a:gd name="T5" fmla="*/ 32 h 55"/>
                  <a:gd name="T6" fmla="*/ 43 w 44"/>
                  <a:gd name="T7" fmla="*/ 46 h 55"/>
                  <a:gd name="T8" fmla="*/ 0 w 44"/>
                  <a:gd name="T9" fmla="*/ 55 h 55"/>
                  <a:gd name="T10" fmla="*/ 0 w 44"/>
                  <a:gd name="T11" fmla="*/ 0 h 55"/>
                  <a:gd name="T12" fmla="*/ 9 w 44"/>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4" h="55">
                    <a:moveTo>
                      <a:pt x="9" y="3"/>
                    </a:moveTo>
                    <a:cubicBezTo>
                      <a:pt x="9" y="20"/>
                      <a:pt x="9" y="20"/>
                      <a:pt x="9" y="20"/>
                    </a:cubicBezTo>
                    <a:cubicBezTo>
                      <a:pt x="9" y="20"/>
                      <a:pt x="13" y="29"/>
                      <a:pt x="23" y="32"/>
                    </a:cubicBezTo>
                    <a:cubicBezTo>
                      <a:pt x="32" y="35"/>
                      <a:pt x="44" y="41"/>
                      <a:pt x="43" y="46"/>
                    </a:cubicBezTo>
                    <a:cubicBezTo>
                      <a:pt x="42" y="51"/>
                      <a:pt x="24" y="55"/>
                      <a:pt x="0" y="55"/>
                    </a:cubicBezTo>
                    <a:cubicBezTo>
                      <a:pt x="0" y="0"/>
                      <a:pt x="0" y="0"/>
                      <a:pt x="0" y="0"/>
                    </a:cubicBez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8" name="Freeform 36"/>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9" name="Freeform 37"/>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0" name="Freeform 38"/>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7" name="Group 146"/>
            <p:cNvGrpSpPr/>
            <p:nvPr/>
          </p:nvGrpSpPr>
          <p:grpSpPr>
            <a:xfrm>
              <a:off x="6251793" y="1044306"/>
              <a:ext cx="555974" cy="594993"/>
              <a:chOff x="9129639" y="4970970"/>
              <a:chExt cx="536781" cy="574452"/>
            </a:xfrm>
            <a:solidFill>
              <a:schemeClr val="bg2">
                <a:lumMod val="50000"/>
              </a:schemeClr>
            </a:solidFill>
          </p:grpSpPr>
          <p:sp>
            <p:nvSpPr>
              <p:cNvPr id="148" name="Freeform 126"/>
              <p:cNvSpPr>
                <a:spLocks/>
              </p:cNvSpPr>
              <p:nvPr/>
            </p:nvSpPr>
            <p:spPr bwMode="auto">
              <a:xfrm>
                <a:off x="9129639" y="4970970"/>
                <a:ext cx="447675" cy="523875"/>
              </a:xfrm>
              <a:custGeom>
                <a:avLst/>
                <a:gdLst>
                  <a:gd name="T0" fmla="*/ 30 w 282"/>
                  <a:gd name="T1" fmla="*/ 0 h 330"/>
                  <a:gd name="T2" fmla="*/ 250 w 282"/>
                  <a:gd name="T3" fmla="*/ 0 h 330"/>
                  <a:gd name="T4" fmla="*/ 266 w 282"/>
                  <a:gd name="T5" fmla="*/ 5 h 330"/>
                  <a:gd name="T6" fmla="*/ 277 w 282"/>
                  <a:gd name="T7" fmla="*/ 16 h 330"/>
                  <a:gd name="T8" fmla="*/ 282 w 282"/>
                  <a:gd name="T9" fmla="*/ 32 h 330"/>
                  <a:gd name="T10" fmla="*/ 282 w 282"/>
                  <a:gd name="T11" fmla="*/ 202 h 330"/>
                  <a:gd name="T12" fmla="*/ 250 w 282"/>
                  <a:gd name="T13" fmla="*/ 238 h 330"/>
                  <a:gd name="T14" fmla="*/ 250 w 282"/>
                  <a:gd name="T15" fmla="*/ 56 h 330"/>
                  <a:gd name="T16" fmla="*/ 250 w 282"/>
                  <a:gd name="T17" fmla="*/ 50 h 330"/>
                  <a:gd name="T18" fmla="*/ 247 w 282"/>
                  <a:gd name="T19" fmla="*/ 43 h 330"/>
                  <a:gd name="T20" fmla="*/ 244 w 282"/>
                  <a:gd name="T21" fmla="*/ 38 h 330"/>
                  <a:gd name="T22" fmla="*/ 239 w 282"/>
                  <a:gd name="T23" fmla="*/ 35 h 330"/>
                  <a:gd name="T24" fmla="*/ 233 w 282"/>
                  <a:gd name="T25" fmla="*/ 32 h 330"/>
                  <a:gd name="T26" fmla="*/ 226 w 282"/>
                  <a:gd name="T27" fmla="*/ 32 h 330"/>
                  <a:gd name="T28" fmla="*/ 55 w 282"/>
                  <a:gd name="T29" fmla="*/ 32 h 330"/>
                  <a:gd name="T30" fmla="*/ 49 w 282"/>
                  <a:gd name="T31" fmla="*/ 32 h 330"/>
                  <a:gd name="T32" fmla="*/ 42 w 282"/>
                  <a:gd name="T33" fmla="*/ 35 h 330"/>
                  <a:gd name="T34" fmla="*/ 38 w 282"/>
                  <a:gd name="T35" fmla="*/ 38 h 330"/>
                  <a:gd name="T36" fmla="*/ 34 w 282"/>
                  <a:gd name="T37" fmla="*/ 43 h 330"/>
                  <a:gd name="T38" fmla="*/ 31 w 282"/>
                  <a:gd name="T39" fmla="*/ 50 h 330"/>
                  <a:gd name="T40" fmla="*/ 31 w 282"/>
                  <a:gd name="T41" fmla="*/ 56 h 330"/>
                  <a:gd name="T42" fmla="*/ 31 w 282"/>
                  <a:gd name="T43" fmla="*/ 275 h 330"/>
                  <a:gd name="T44" fmla="*/ 31 w 282"/>
                  <a:gd name="T45" fmla="*/ 281 h 330"/>
                  <a:gd name="T46" fmla="*/ 34 w 282"/>
                  <a:gd name="T47" fmla="*/ 286 h 330"/>
                  <a:gd name="T48" fmla="*/ 38 w 282"/>
                  <a:gd name="T49" fmla="*/ 291 h 330"/>
                  <a:gd name="T50" fmla="*/ 42 w 282"/>
                  <a:gd name="T51" fmla="*/ 295 h 330"/>
                  <a:gd name="T52" fmla="*/ 49 w 282"/>
                  <a:gd name="T53" fmla="*/ 297 h 330"/>
                  <a:gd name="T54" fmla="*/ 55 w 282"/>
                  <a:gd name="T55" fmla="*/ 299 h 330"/>
                  <a:gd name="T56" fmla="*/ 126 w 282"/>
                  <a:gd name="T57" fmla="*/ 299 h 330"/>
                  <a:gd name="T58" fmla="*/ 130 w 282"/>
                  <a:gd name="T59" fmla="*/ 305 h 330"/>
                  <a:gd name="T60" fmla="*/ 134 w 282"/>
                  <a:gd name="T61" fmla="*/ 311 h 330"/>
                  <a:gd name="T62" fmla="*/ 141 w 282"/>
                  <a:gd name="T63" fmla="*/ 318 h 330"/>
                  <a:gd name="T64" fmla="*/ 155 w 282"/>
                  <a:gd name="T65" fmla="*/ 330 h 330"/>
                  <a:gd name="T66" fmla="*/ 31 w 282"/>
                  <a:gd name="T67" fmla="*/ 330 h 330"/>
                  <a:gd name="T68" fmla="*/ 15 w 282"/>
                  <a:gd name="T69" fmla="*/ 326 h 330"/>
                  <a:gd name="T70" fmla="*/ 4 w 282"/>
                  <a:gd name="T71" fmla="*/ 315 h 330"/>
                  <a:gd name="T72" fmla="*/ 0 w 282"/>
                  <a:gd name="T73" fmla="*/ 299 h 330"/>
                  <a:gd name="T74" fmla="*/ 0 w 282"/>
                  <a:gd name="T75" fmla="*/ 30 h 330"/>
                  <a:gd name="T76" fmla="*/ 3 w 282"/>
                  <a:gd name="T77" fmla="*/ 15 h 330"/>
                  <a:gd name="T78" fmla="*/ 14 w 282"/>
                  <a:gd name="T79" fmla="*/ 4 h 330"/>
                  <a:gd name="T80" fmla="*/ 30 w 282"/>
                  <a:gd name="T8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330">
                    <a:moveTo>
                      <a:pt x="30" y="0"/>
                    </a:moveTo>
                    <a:lnTo>
                      <a:pt x="250" y="0"/>
                    </a:lnTo>
                    <a:lnTo>
                      <a:pt x="266" y="5"/>
                    </a:lnTo>
                    <a:lnTo>
                      <a:pt x="277" y="16"/>
                    </a:lnTo>
                    <a:lnTo>
                      <a:pt x="282" y="32"/>
                    </a:lnTo>
                    <a:lnTo>
                      <a:pt x="282" y="202"/>
                    </a:lnTo>
                    <a:lnTo>
                      <a:pt x="250" y="238"/>
                    </a:lnTo>
                    <a:lnTo>
                      <a:pt x="250" y="56"/>
                    </a:lnTo>
                    <a:lnTo>
                      <a:pt x="250" y="50"/>
                    </a:lnTo>
                    <a:lnTo>
                      <a:pt x="247" y="43"/>
                    </a:lnTo>
                    <a:lnTo>
                      <a:pt x="244" y="38"/>
                    </a:lnTo>
                    <a:lnTo>
                      <a:pt x="239" y="35"/>
                    </a:lnTo>
                    <a:lnTo>
                      <a:pt x="233" y="32"/>
                    </a:lnTo>
                    <a:lnTo>
                      <a:pt x="226" y="32"/>
                    </a:lnTo>
                    <a:lnTo>
                      <a:pt x="55" y="32"/>
                    </a:lnTo>
                    <a:lnTo>
                      <a:pt x="49" y="32"/>
                    </a:lnTo>
                    <a:lnTo>
                      <a:pt x="42" y="35"/>
                    </a:lnTo>
                    <a:lnTo>
                      <a:pt x="38" y="38"/>
                    </a:lnTo>
                    <a:lnTo>
                      <a:pt x="34" y="43"/>
                    </a:lnTo>
                    <a:lnTo>
                      <a:pt x="31" y="50"/>
                    </a:lnTo>
                    <a:lnTo>
                      <a:pt x="31" y="56"/>
                    </a:lnTo>
                    <a:lnTo>
                      <a:pt x="31" y="275"/>
                    </a:lnTo>
                    <a:lnTo>
                      <a:pt x="31" y="281"/>
                    </a:lnTo>
                    <a:lnTo>
                      <a:pt x="34" y="286"/>
                    </a:lnTo>
                    <a:lnTo>
                      <a:pt x="38" y="291"/>
                    </a:lnTo>
                    <a:lnTo>
                      <a:pt x="42" y="295"/>
                    </a:lnTo>
                    <a:lnTo>
                      <a:pt x="49" y="297"/>
                    </a:lnTo>
                    <a:lnTo>
                      <a:pt x="55" y="299"/>
                    </a:lnTo>
                    <a:lnTo>
                      <a:pt x="126" y="299"/>
                    </a:lnTo>
                    <a:lnTo>
                      <a:pt x="130" y="305"/>
                    </a:lnTo>
                    <a:lnTo>
                      <a:pt x="134" y="311"/>
                    </a:lnTo>
                    <a:lnTo>
                      <a:pt x="141" y="318"/>
                    </a:lnTo>
                    <a:lnTo>
                      <a:pt x="155" y="330"/>
                    </a:lnTo>
                    <a:lnTo>
                      <a:pt x="31" y="330"/>
                    </a:lnTo>
                    <a:lnTo>
                      <a:pt x="15" y="326"/>
                    </a:lnTo>
                    <a:lnTo>
                      <a:pt x="4" y="315"/>
                    </a:lnTo>
                    <a:lnTo>
                      <a:pt x="0" y="299"/>
                    </a:lnTo>
                    <a:lnTo>
                      <a:pt x="0" y="30"/>
                    </a:lnTo>
                    <a:lnTo>
                      <a:pt x="3" y="15"/>
                    </a:lnTo>
                    <a:lnTo>
                      <a:pt x="14"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49" name="Freeform 127"/>
              <p:cNvSpPr>
                <a:spLocks/>
              </p:cNvSpPr>
              <p:nvPr/>
            </p:nvSpPr>
            <p:spPr bwMode="auto">
              <a:xfrm>
                <a:off x="9204565" y="5061283"/>
                <a:ext cx="274638" cy="49213"/>
              </a:xfrm>
              <a:custGeom>
                <a:avLst/>
                <a:gdLst>
                  <a:gd name="T0" fmla="*/ 16 w 173"/>
                  <a:gd name="T1" fmla="*/ 0 h 31"/>
                  <a:gd name="T2" fmla="*/ 159 w 173"/>
                  <a:gd name="T3" fmla="*/ 0 h 31"/>
                  <a:gd name="T4" fmla="*/ 163 w 173"/>
                  <a:gd name="T5" fmla="*/ 1 h 31"/>
                  <a:gd name="T6" fmla="*/ 167 w 173"/>
                  <a:gd name="T7" fmla="*/ 3 h 31"/>
                  <a:gd name="T8" fmla="*/ 171 w 173"/>
                  <a:gd name="T9" fmla="*/ 6 h 31"/>
                  <a:gd name="T10" fmla="*/ 173 w 173"/>
                  <a:gd name="T11" fmla="*/ 11 h 31"/>
                  <a:gd name="T12" fmla="*/ 173 w 173"/>
                  <a:gd name="T13" fmla="*/ 16 h 31"/>
                  <a:gd name="T14" fmla="*/ 173 w 173"/>
                  <a:gd name="T15" fmla="*/ 20 h 31"/>
                  <a:gd name="T16" fmla="*/ 171 w 173"/>
                  <a:gd name="T17" fmla="*/ 25 h 31"/>
                  <a:gd name="T18" fmla="*/ 167 w 173"/>
                  <a:gd name="T19" fmla="*/ 28 h 31"/>
                  <a:gd name="T20" fmla="*/ 163 w 173"/>
                  <a:gd name="T21" fmla="*/ 31 h 31"/>
                  <a:gd name="T22" fmla="*/ 159 w 173"/>
                  <a:gd name="T23" fmla="*/ 31 h 31"/>
                  <a:gd name="T24" fmla="*/ 16 w 173"/>
                  <a:gd name="T25" fmla="*/ 31 h 31"/>
                  <a:gd name="T26" fmla="*/ 11 w 173"/>
                  <a:gd name="T27" fmla="*/ 31 h 31"/>
                  <a:gd name="T28" fmla="*/ 6 w 173"/>
                  <a:gd name="T29" fmla="*/ 28 h 31"/>
                  <a:gd name="T30" fmla="*/ 3 w 173"/>
                  <a:gd name="T31" fmla="*/ 25 h 31"/>
                  <a:gd name="T32" fmla="*/ 2 w 173"/>
                  <a:gd name="T33" fmla="*/ 20 h 31"/>
                  <a:gd name="T34" fmla="*/ 0 w 173"/>
                  <a:gd name="T35" fmla="*/ 16 h 31"/>
                  <a:gd name="T36" fmla="*/ 2 w 173"/>
                  <a:gd name="T37" fmla="*/ 11 h 31"/>
                  <a:gd name="T38" fmla="*/ 3 w 173"/>
                  <a:gd name="T39" fmla="*/ 6 h 31"/>
                  <a:gd name="T40" fmla="*/ 6 w 173"/>
                  <a:gd name="T41" fmla="*/ 3 h 31"/>
                  <a:gd name="T42" fmla="*/ 11 w 173"/>
                  <a:gd name="T43" fmla="*/ 1 h 31"/>
                  <a:gd name="T44" fmla="*/ 16 w 173"/>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1">
                    <a:moveTo>
                      <a:pt x="16" y="0"/>
                    </a:moveTo>
                    <a:lnTo>
                      <a:pt x="159" y="0"/>
                    </a:lnTo>
                    <a:lnTo>
                      <a:pt x="163" y="1"/>
                    </a:lnTo>
                    <a:lnTo>
                      <a:pt x="167" y="3"/>
                    </a:lnTo>
                    <a:lnTo>
                      <a:pt x="171" y="6"/>
                    </a:lnTo>
                    <a:lnTo>
                      <a:pt x="173" y="11"/>
                    </a:lnTo>
                    <a:lnTo>
                      <a:pt x="173" y="16"/>
                    </a:lnTo>
                    <a:lnTo>
                      <a:pt x="173" y="20"/>
                    </a:lnTo>
                    <a:lnTo>
                      <a:pt x="171" y="25"/>
                    </a:lnTo>
                    <a:lnTo>
                      <a:pt x="167" y="28"/>
                    </a:lnTo>
                    <a:lnTo>
                      <a:pt x="163" y="31"/>
                    </a:lnTo>
                    <a:lnTo>
                      <a:pt x="159" y="31"/>
                    </a:lnTo>
                    <a:lnTo>
                      <a:pt x="16" y="31"/>
                    </a:lnTo>
                    <a:lnTo>
                      <a:pt x="11" y="31"/>
                    </a:lnTo>
                    <a:lnTo>
                      <a:pt x="6" y="28"/>
                    </a:lnTo>
                    <a:lnTo>
                      <a:pt x="3" y="25"/>
                    </a:lnTo>
                    <a:lnTo>
                      <a:pt x="2" y="20"/>
                    </a:lnTo>
                    <a:lnTo>
                      <a:pt x="0" y="16"/>
                    </a:lnTo>
                    <a:lnTo>
                      <a:pt x="2" y="11"/>
                    </a:lnTo>
                    <a:lnTo>
                      <a:pt x="3" y="6"/>
                    </a:lnTo>
                    <a:lnTo>
                      <a:pt x="6" y="3"/>
                    </a:lnTo>
                    <a:lnTo>
                      <a:pt x="11"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0" name="Freeform 128"/>
              <p:cNvSpPr>
                <a:spLocks/>
              </p:cNvSpPr>
              <p:nvPr/>
            </p:nvSpPr>
            <p:spPr bwMode="auto">
              <a:xfrm>
                <a:off x="9204565" y="5275955"/>
                <a:ext cx="274638" cy="50800"/>
              </a:xfrm>
              <a:custGeom>
                <a:avLst/>
                <a:gdLst>
                  <a:gd name="T0" fmla="*/ 16 w 173"/>
                  <a:gd name="T1" fmla="*/ 0 h 32"/>
                  <a:gd name="T2" fmla="*/ 159 w 173"/>
                  <a:gd name="T3" fmla="*/ 0 h 32"/>
                  <a:gd name="T4" fmla="*/ 163 w 173"/>
                  <a:gd name="T5" fmla="*/ 2 h 32"/>
                  <a:gd name="T6" fmla="*/ 167 w 173"/>
                  <a:gd name="T7" fmla="*/ 3 h 32"/>
                  <a:gd name="T8" fmla="*/ 171 w 173"/>
                  <a:gd name="T9" fmla="*/ 6 h 32"/>
                  <a:gd name="T10" fmla="*/ 173 w 173"/>
                  <a:gd name="T11" fmla="*/ 11 h 32"/>
                  <a:gd name="T12" fmla="*/ 173 w 173"/>
                  <a:gd name="T13" fmla="*/ 16 h 32"/>
                  <a:gd name="T14" fmla="*/ 173 w 173"/>
                  <a:gd name="T15" fmla="*/ 21 h 32"/>
                  <a:gd name="T16" fmla="*/ 171 w 173"/>
                  <a:gd name="T17" fmla="*/ 25 h 32"/>
                  <a:gd name="T18" fmla="*/ 167 w 173"/>
                  <a:gd name="T19" fmla="*/ 29 h 32"/>
                  <a:gd name="T20" fmla="*/ 163 w 173"/>
                  <a:gd name="T21" fmla="*/ 32 h 32"/>
                  <a:gd name="T22" fmla="*/ 159 w 173"/>
                  <a:gd name="T23" fmla="*/ 32 h 32"/>
                  <a:gd name="T24" fmla="*/ 16 w 173"/>
                  <a:gd name="T25" fmla="*/ 32 h 32"/>
                  <a:gd name="T26" fmla="*/ 11 w 173"/>
                  <a:gd name="T27" fmla="*/ 32 h 32"/>
                  <a:gd name="T28" fmla="*/ 6 w 173"/>
                  <a:gd name="T29" fmla="*/ 29 h 32"/>
                  <a:gd name="T30" fmla="*/ 3 w 173"/>
                  <a:gd name="T31" fmla="*/ 25 h 32"/>
                  <a:gd name="T32" fmla="*/ 2 w 173"/>
                  <a:gd name="T33" fmla="*/ 21 h 32"/>
                  <a:gd name="T34" fmla="*/ 0 w 173"/>
                  <a:gd name="T35" fmla="*/ 16 h 32"/>
                  <a:gd name="T36" fmla="*/ 2 w 173"/>
                  <a:gd name="T37" fmla="*/ 11 h 32"/>
                  <a:gd name="T38" fmla="*/ 3 w 173"/>
                  <a:gd name="T39" fmla="*/ 6 h 32"/>
                  <a:gd name="T40" fmla="*/ 6 w 173"/>
                  <a:gd name="T41" fmla="*/ 3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3"/>
                    </a:lnTo>
                    <a:lnTo>
                      <a:pt x="171" y="6"/>
                    </a:lnTo>
                    <a:lnTo>
                      <a:pt x="173" y="11"/>
                    </a:lnTo>
                    <a:lnTo>
                      <a:pt x="173" y="16"/>
                    </a:lnTo>
                    <a:lnTo>
                      <a:pt x="173" y="21"/>
                    </a:lnTo>
                    <a:lnTo>
                      <a:pt x="171" y="25"/>
                    </a:lnTo>
                    <a:lnTo>
                      <a:pt x="167" y="29"/>
                    </a:lnTo>
                    <a:lnTo>
                      <a:pt x="163" y="32"/>
                    </a:lnTo>
                    <a:lnTo>
                      <a:pt x="159" y="32"/>
                    </a:lnTo>
                    <a:lnTo>
                      <a:pt x="16" y="32"/>
                    </a:lnTo>
                    <a:lnTo>
                      <a:pt x="11" y="32"/>
                    </a:lnTo>
                    <a:lnTo>
                      <a:pt x="6" y="29"/>
                    </a:lnTo>
                    <a:lnTo>
                      <a:pt x="3" y="25"/>
                    </a:lnTo>
                    <a:lnTo>
                      <a:pt x="2" y="21"/>
                    </a:lnTo>
                    <a:lnTo>
                      <a:pt x="0" y="16"/>
                    </a:lnTo>
                    <a:lnTo>
                      <a:pt x="2" y="11"/>
                    </a:lnTo>
                    <a:lnTo>
                      <a:pt x="3" y="6"/>
                    </a:lnTo>
                    <a:lnTo>
                      <a:pt x="6" y="3"/>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1" name="Freeform 129"/>
              <p:cNvSpPr>
                <a:spLocks/>
              </p:cNvSpPr>
              <p:nvPr/>
            </p:nvSpPr>
            <p:spPr bwMode="auto">
              <a:xfrm>
                <a:off x="9204565" y="5167151"/>
                <a:ext cx="274638" cy="50800"/>
              </a:xfrm>
              <a:custGeom>
                <a:avLst/>
                <a:gdLst>
                  <a:gd name="T0" fmla="*/ 16 w 173"/>
                  <a:gd name="T1" fmla="*/ 0 h 32"/>
                  <a:gd name="T2" fmla="*/ 159 w 173"/>
                  <a:gd name="T3" fmla="*/ 0 h 32"/>
                  <a:gd name="T4" fmla="*/ 163 w 173"/>
                  <a:gd name="T5" fmla="*/ 2 h 32"/>
                  <a:gd name="T6" fmla="*/ 167 w 173"/>
                  <a:gd name="T7" fmla="*/ 4 h 32"/>
                  <a:gd name="T8" fmla="*/ 171 w 173"/>
                  <a:gd name="T9" fmla="*/ 7 h 32"/>
                  <a:gd name="T10" fmla="*/ 173 w 173"/>
                  <a:gd name="T11" fmla="*/ 12 h 32"/>
                  <a:gd name="T12" fmla="*/ 173 w 173"/>
                  <a:gd name="T13" fmla="*/ 16 h 32"/>
                  <a:gd name="T14" fmla="*/ 173 w 173"/>
                  <a:gd name="T15" fmla="*/ 21 h 32"/>
                  <a:gd name="T16" fmla="*/ 171 w 173"/>
                  <a:gd name="T17" fmla="*/ 26 h 32"/>
                  <a:gd name="T18" fmla="*/ 167 w 173"/>
                  <a:gd name="T19" fmla="*/ 29 h 32"/>
                  <a:gd name="T20" fmla="*/ 163 w 173"/>
                  <a:gd name="T21" fmla="*/ 31 h 32"/>
                  <a:gd name="T22" fmla="*/ 159 w 173"/>
                  <a:gd name="T23" fmla="*/ 32 h 32"/>
                  <a:gd name="T24" fmla="*/ 16 w 173"/>
                  <a:gd name="T25" fmla="*/ 32 h 32"/>
                  <a:gd name="T26" fmla="*/ 11 w 173"/>
                  <a:gd name="T27" fmla="*/ 31 h 32"/>
                  <a:gd name="T28" fmla="*/ 6 w 173"/>
                  <a:gd name="T29" fmla="*/ 29 h 32"/>
                  <a:gd name="T30" fmla="*/ 3 w 173"/>
                  <a:gd name="T31" fmla="*/ 26 h 32"/>
                  <a:gd name="T32" fmla="*/ 2 w 173"/>
                  <a:gd name="T33" fmla="*/ 21 h 32"/>
                  <a:gd name="T34" fmla="*/ 0 w 173"/>
                  <a:gd name="T35" fmla="*/ 16 h 32"/>
                  <a:gd name="T36" fmla="*/ 2 w 173"/>
                  <a:gd name="T37" fmla="*/ 12 h 32"/>
                  <a:gd name="T38" fmla="*/ 3 w 173"/>
                  <a:gd name="T39" fmla="*/ 7 h 32"/>
                  <a:gd name="T40" fmla="*/ 6 w 173"/>
                  <a:gd name="T41" fmla="*/ 4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4"/>
                    </a:lnTo>
                    <a:lnTo>
                      <a:pt x="171" y="7"/>
                    </a:lnTo>
                    <a:lnTo>
                      <a:pt x="173" y="12"/>
                    </a:lnTo>
                    <a:lnTo>
                      <a:pt x="173" y="16"/>
                    </a:lnTo>
                    <a:lnTo>
                      <a:pt x="173" y="21"/>
                    </a:lnTo>
                    <a:lnTo>
                      <a:pt x="171" y="26"/>
                    </a:lnTo>
                    <a:lnTo>
                      <a:pt x="167" y="29"/>
                    </a:lnTo>
                    <a:lnTo>
                      <a:pt x="163" y="31"/>
                    </a:lnTo>
                    <a:lnTo>
                      <a:pt x="159" y="32"/>
                    </a:lnTo>
                    <a:lnTo>
                      <a:pt x="16" y="32"/>
                    </a:lnTo>
                    <a:lnTo>
                      <a:pt x="11" y="31"/>
                    </a:lnTo>
                    <a:lnTo>
                      <a:pt x="6" y="29"/>
                    </a:lnTo>
                    <a:lnTo>
                      <a:pt x="3" y="26"/>
                    </a:lnTo>
                    <a:lnTo>
                      <a:pt x="2" y="21"/>
                    </a:lnTo>
                    <a:lnTo>
                      <a:pt x="0" y="16"/>
                    </a:lnTo>
                    <a:lnTo>
                      <a:pt x="2" y="12"/>
                    </a:lnTo>
                    <a:lnTo>
                      <a:pt x="3" y="7"/>
                    </a:lnTo>
                    <a:lnTo>
                      <a:pt x="6" y="4"/>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2" name="Freeform 132"/>
              <p:cNvSpPr>
                <a:spLocks/>
              </p:cNvSpPr>
              <p:nvPr/>
            </p:nvSpPr>
            <p:spPr bwMode="auto">
              <a:xfrm>
                <a:off x="9302882" y="5258084"/>
                <a:ext cx="363538" cy="287338"/>
              </a:xfrm>
              <a:custGeom>
                <a:avLst/>
                <a:gdLst>
                  <a:gd name="T0" fmla="*/ 207 w 229"/>
                  <a:gd name="T1" fmla="*/ 0 h 181"/>
                  <a:gd name="T2" fmla="*/ 220 w 229"/>
                  <a:gd name="T3" fmla="*/ 4 h 181"/>
                  <a:gd name="T4" fmla="*/ 228 w 229"/>
                  <a:gd name="T5" fmla="*/ 17 h 181"/>
                  <a:gd name="T6" fmla="*/ 229 w 229"/>
                  <a:gd name="T7" fmla="*/ 31 h 181"/>
                  <a:gd name="T8" fmla="*/ 223 w 229"/>
                  <a:gd name="T9" fmla="*/ 44 h 181"/>
                  <a:gd name="T10" fmla="*/ 114 w 229"/>
                  <a:gd name="T11" fmla="*/ 171 h 181"/>
                  <a:gd name="T12" fmla="*/ 109 w 229"/>
                  <a:gd name="T13" fmla="*/ 176 h 181"/>
                  <a:gd name="T14" fmla="*/ 103 w 229"/>
                  <a:gd name="T15" fmla="*/ 179 h 181"/>
                  <a:gd name="T16" fmla="*/ 96 w 229"/>
                  <a:gd name="T17" fmla="*/ 181 h 181"/>
                  <a:gd name="T18" fmla="*/ 93 w 229"/>
                  <a:gd name="T19" fmla="*/ 181 h 181"/>
                  <a:gd name="T20" fmla="*/ 87 w 229"/>
                  <a:gd name="T21" fmla="*/ 181 h 181"/>
                  <a:gd name="T22" fmla="*/ 80 w 229"/>
                  <a:gd name="T23" fmla="*/ 177 h 181"/>
                  <a:gd name="T24" fmla="*/ 76 w 229"/>
                  <a:gd name="T25" fmla="*/ 174 h 181"/>
                  <a:gd name="T26" fmla="*/ 9 w 229"/>
                  <a:gd name="T27" fmla="*/ 117 h 181"/>
                  <a:gd name="T28" fmla="*/ 1 w 229"/>
                  <a:gd name="T29" fmla="*/ 106 h 181"/>
                  <a:gd name="T30" fmla="*/ 0 w 229"/>
                  <a:gd name="T31" fmla="*/ 92 h 181"/>
                  <a:gd name="T32" fmla="*/ 6 w 229"/>
                  <a:gd name="T33" fmla="*/ 79 h 181"/>
                  <a:gd name="T34" fmla="*/ 19 w 229"/>
                  <a:gd name="T35" fmla="*/ 71 h 181"/>
                  <a:gd name="T36" fmla="*/ 33 w 229"/>
                  <a:gd name="T37" fmla="*/ 69 h 181"/>
                  <a:gd name="T38" fmla="*/ 46 w 229"/>
                  <a:gd name="T39" fmla="*/ 76 h 181"/>
                  <a:gd name="T40" fmla="*/ 90 w 229"/>
                  <a:gd name="T41" fmla="*/ 114 h 181"/>
                  <a:gd name="T42" fmla="*/ 180 w 229"/>
                  <a:gd name="T43" fmla="*/ 8 h 181"/>
                  <a:gd name="T44" fmla="*/ 193 w 229"/>
                  <a:gd name="T45" fmla="*/ 0 h 181"/>
                  <a:gd name="T46" fmla="*/ 207 w 229"/>
                  <a:gd name="T4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81">
                    <a:moveTo>
                      <a:pt x="207" y="0"/>
                    </a:moveTo>
                    <a:lnTo>
                      <a:pt x="220" y="4"/>
                    </a:lnTo>
                    <a:lnTo>
                      <a:pt x="228" y="17"/>
                    </a:lnTo>
                    <a:lnTo>
                      <a:pt x="229" y="31"/>
                    </a:lnTo>
                    <a:lnTo>
                      <a:pt x="223" y="44"/>
                    </a:lnTo>
                    <a:lnTo>
                      <a:pt x="114" y="171"/>
                    </a:lnTo>
                    <a:lnTo>
                      <a:pt x="109" y="176"/>
                    </a:lnTo>
                    <a:lnTo>
                      <a:pt x="103" y="179"/>
                    </a:lnTo>
                    <a:lnTo>
                      <a:pt x="96" y="181"/>
                    </a:lnTo>
                    <a:lnTo>
                      <a:pt x="93" y="181"/>
                    </a:lnTo>
                    <a:lnTo>
                      <a:pt x="87" y="181"/>
                    </a:lnTo>
                    <a:lnTo>
                      <a:pt x="80" y="177"/>
                    </a:lnTo>
                    <a:lnTo>
                      <a:pt x="76" y="174"/>
                    </a:lnTo>
                    <a:lnTo>
                      <a:pt x="9" y="117"/>
                    </a:lnTo>
                    <a:lnTo>
                      <a:pt x="1" y="106"/>
                    </a:lnTo>
                    <a:lnTo>
                      <a:pt x="0" y="92"/>
                    </a:lnTo>
                    <a:lnTo>
                      <a:pt x="6" y="79"/>
                    </a:lnTo>
                    <a:lnTo>
                      <a:pt x="19" y="71"/>
                    </a:lnTo>
                    <a:lnTo>
                      <a:pt x="33" y="69"/>
                    </a:lnTo>
                    <a:lnTo>
                      <a:pt x="46" y="76"/>
                    </a:lnTo>
                    <a:lnTo>
                      <a:pt x="90" y="114"/>
                    </a:lnTo>
                    <a:lnTo>
                      <a:pt x="180" y="8"/>
                    </a:lnTo>
                    <a:lnTo>
                      <a:pt x="193" y="0"/>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sp>
        <p:nvSpPr>
          <p:cNvPr id="98" name="Donut 97"/>
          <p:cNvSpPr/>
          <p:nvPr/>
        </p:nvSpPr>
        <p:spPr>
          <a:xfrm>
            <a:off x="7507121" y="3530215"/>
            <a:ext cx="2621899" cy="1982358"/>
          </a:xfrm>
          <a:prstGeom prst="donut">
            <a:avLst>
              <a:gd name="adj" fmla="val 643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4725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Drafting and Validation</a:t>
            </a:r>
          </a:p>
        </p:txBody>
      </p:sp>
      <p:sp>
        <p:nvSpPr>
          <p:cNvPr id="2" name="Rectangle 1"/>
          <p:cNvSpPr/>
          <p:nvPr/>
        </p:nvSpPr>
        <p:spPr>
          <a:xfrm>
            <a:off x="976131" y="1569180"/>
            <a:ext cx="8225742" cy="1569660"/>
          </a:xfrm>
          <a:prstGeom prst="rect">
            <a:avLst/>
          </a:prstGeom>
        </p:spPr>
        <p:txBody>
          <a:bodyPr wrap="square">
            <a:spAutoFit/>
          </a:bodyPr>
          <a:lstStyle/>
          <a:p>
            <a:r>
              <a:rPr lang="en-US" sz="2400" b="1" dirty="0">
                <a:latin typeface="Helvetica" charset="0"/>
                <a:ea typeface="Helvetica" charset="0"/>
                <a:cs typeface="Helvetica" charset="0"/>
              </a:rPr>
              <a:t>Formation of NSOAP Draft </a:t>
            </a:r>
          </a:p>
          <a:p>
            <a:pPr marL="285750" indent="-285750">
              <a:buFont typeface="Arial" charset="0"/>
              <a:buChar char="•"/>
            </a:pPr>
            <a:r>
              <a:rPr lang="en-US" sz="2400" dirty="0">
                <a:latin typeface="Helvetica" charset="0"/>
                <a:ea typeface="Helvetica" charset="0"/>
                <a:cs typeface="Helvetica" charset="0"/>
              </a:rPr>
              <a:t>Based on committee meetings conclusions and recommendations </a:t>
            </a:r>
          </a:p>
          <a:p>
            <a:pPr marL="285750" indent="-285750">
              <a:buFont typeface="Arial" charset="0"/>
              <a:buChar char="•"/>
            </a:pPr>
            <a:r>
              <a:rPr lang="en-US" sz="2400" dirty="0">
                <a:latin typeface="Helvetica" charset="0"/>
                <a:ea typeface="Helvetica" charset="0"/>
                <a:cs typeface="Helvetica" charset="0"/>
              </a:rPr>
              <a:t>Completed by policy writers, familiar with language </a:t>
            </a:r>
          </a:p>
        </p:txBody>
      </p:sp>
    </p:spTree>
    <p:extLst>
      <p:ext uri="{BB962C8B-B14F-4D97-AF65-F5344CB8AC3E}">
        <p14:creationId xmlns:p14="http://schemas.microsoft.com/office/powerpoint/2010/main" val="907168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Drafting and Validation</a:t>
            </a:r>
          </a:p>
        </p:txBody>
      </p:sp>
      <p:sp>
        <p:nvSpPr>
          <p:cNvPr id="2" name="Rectangle 1"/>
          <p:cNvSpPr/>
          <p:nvPr/>
        </p:nvSpPr>
        <p:spPr>
          <a:xfrm>
            <a:off x="976131" y="1569180"/>
            <a:ext cx="8225742" cy="3046988"/>
          </a:xfrm>
          <a:prstGeom prst="rect">
            <a:avLst/>
          </a:prstGeom>
        </p:spPr>
        <p:txBody>
          <a:bodyPr wrap="square">
            <a:spAutoFit/>
          </a:bodyPr>
          <a:lstStyle/>
          <a:p>
            <a:r>
              <a:rPr lang="en-US" sz="2400" b="1" dirty="0">
                <a:solidFill>
                  <a:schemeClr val="bg1">
                    <a:lumMod val="65000"/>
                  </a:schemeClr>
                </a:solidFill>
                <a:latin typeface="Helvetica" charset="0"/>
                <a:ea typeface="Helvetica" charset="0"/>
                <a:cs typeface="Helvetica" charset="0"/>
              </a:rPr>
              <a:t>Formation of NSOAP Draft </a:t>
            </a:r>
          </a:p>
          <a:p>
            <a:pPr marL="285750" indent="-285750">
              <a:buFont typeface="Arial" charset="0"/>
              <a:buChar char="•"/>
            </a:pPr>
            <a:r>
              <a:rPr lang="en-US" sz="2400" dirty="0">
                <a:solidFill>
                  <a:schemeClr val="bg1">
                    <a:lumMod val="65000"/>
                  </a:schemeClr>
                </a:solidFill>
                <a:latin typeface="Helvetica" charset="0"/>
                <a:ea typeface="Helvetica" charset="0"/>
                <a:cs typeface="Helvetica" charset="0"/>
              </a:rPr>
              <a:t>Based on committee meetings conclusions and recommendations </a:t>
            </a:r>
          </a:p>
          <a:p>
            <a:pPr marL="285750" indent="-285750">
              <a:buFont typeface="Arial" charset="0"/>
              <a:buChar char="•"/>
            </a:pPr>
            <a:r>
              <a:rPr lang="en-US" sz="2400" dirty="0">
                <a:solidFill>
                  <a:schemeClr val="bg1">
                    <a:lumMod val="65000"/>
                  </a:schemeClr>
                </a:solidFill>
                <a:latin typeface="Helvetica" charset="0"/>
                <a:ea typeface="Helvetica" charset="0"/>
                <a:cs typeface="Helvetica" charset="0"/>
              </a:rPr>
              <a:t>Completed by policy writers, familiar with language </a:t>
            </a:r>
          </a:p>
          <a:p>
            <a:endParaRPr lang="en-US" sz="2400" dirty="0">
              <a:latin typeface="Helvetica" charset="0"/>
              <a:ea typeface="Helvetica" charset="0"/>
              <a:cs typeface="Helvetica" charset="0"/>
            </a:endParaRPr>
          </a:p>
          <a:p>
            <a:r>
              <a:rPr lang="en-US" sz="2400" b="1" dirty="0">
                <a:latin typeface="Helvetica" charset="0"/>
                <a:ea typeface="Helvetica" charset="0"/>
                <a:cs typeface="Helvetica" charset="0"/>
              </a:rPr>
              <a:t>Writing Workshop or Forum</a:t>
            </a:r>
          </a:p>
          <a:p>
            <a:pPr marL="285750" indent="-285750">
              <a:buFont typeface="Arial" charset="0"/>
              <a:buChar char="•"/>
            </a:pPr>
            <a:r>
              <a:rPr lang="en-US" sz="2400" dirty="0">
                <a:latin typeface="Helvetica" charset="0"/>
                <a:ea typeface="Helvetica" charset="0"/>
                <a:cs typeface="Helvetica" charset="0"/>
              </a:rPr>
              <a:t>All stakeholders meet to discuss and edit the proposed NSOAP</a:t>
            </a:r>
          </a:p>
        </p:txBody>
      </p:sp>
    </p:spTree>
    <p:extLst>
      <p:ext uri="{BB962C8B-B14F-4D97-AF65-F5344CB8AC3E}">
        <p14:creationId xmlns:p14="http://schemas.microsoft.com/office/powerpoint/2010/main" val="12476806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NSOAP Process</a:t>
            </a:r>
          </a:p>
        </p:txBody>
      </p:sp>
      <p:grpSp>
        <p:nvGrpSpPr>
          <p:cNvPr id="99" name="Group 98"/>
          <p:cNvGrpSpPr/>
          <p:nvPr/>
        </p:nvGrpSpPr>
        <p:grpSpPr>
          <a:xfrm>
            <a:off x="1794071" y="1245870"/>
            <a:ext cx="8391652" cy="4668793"/>
            <a:chOff x="1588" y="-34103"/>
            <a:chExt cx="12239625" cy="6892104"/>
          </a:xfrm>
        </p:grpSpPr>
        <p:sp>
          <p:nvSpPr>
            <p:cNvPr id="100" name="Freeform 99"/>
            <p:cNvSpPr>
              <a:spLocks/>
            </p:cNvSpPr>
            <p:nvPr/>
          </p:nvSpPr>
          <p:spPr bwMode="auto">
            <a:xfrm>
              <a:off x="4357688" y="3124207"/>
              <a:ext cx="1055688" cy="1503363"/>
            </a:xfrm>
            <a:custGeom>
              <a:avLst/>
              <a:gdLst>
                <a:gd name="T0" fmla="*/ 456 w 456"/>
                <a:gd name="T1" fmla="*/ 405 h 651"/>
                <a:gd name="T2" fmla="*/ 354 w 456"/>
                <a:gd name="T3" fmla="*/ 166 h 651"/>
                <a:gd name="T4" fmla="*/ 192 w 456"/>
                <a:gd name="T5" fmla="*/ 0 h 651"/>
                <a:gd name="T6" fmla="*/ 0 w 456"/>
                <a:gd name="T7" fmla="*/ 156 h 651"/>
                <a:gd name="T8" fmla="*/ 204 w 456"/>
                <a:gd name="T9" fmla="*/ 651 h 651"/>
                <a:gd name="T10" fmla="*/ 230 w 456"/>
                <a:gd name="T11" fmla="*/ 402 h 651"/>
                <a:gd name="T12" fmla="*/ 456 w 456"/>
                <a:gd name="T13" fmla="*/ 405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456" y="405"/>
                  </a:moveTo>
                  <a:cubicBezTo>
                    <a:pt x="399" y="340"/>
                    <a:pt x="361" y="258"/>
                    <a:pt x="354" y="166"/>
                  </a:cubicBezTo>
                  <a:cubicBezTo>
                    <a:pt x="192" y="0"/>
                    <a:pt x="192" y="0"/>
                    <a:pt x="192" y="0"/>
                  </a:cubicBezTo>
                  <a:cubicBezTo>
                    <a:pt x="0" y="156"/>
                    <a:pt x="0" y="156"/>
                    <a:pt x="0" y="156"/>
                  </a:cubicBezTo>
                  <a:cubicBezTo>
                    <a:pt x="6" y="347"/>
                    <a:pt x="82" y="520"/>
                    <a:pt x="204" y="651"/>
                  </a:cubicBezTo>
                  <a:cubicBezTo>
                    <a:pt x="230" y="402"/>
                    <a:pt x="230" y="402"/>
                    <a:pt x="230" y="402"/>
                  </a:cubicBezTo>
                  <a:lnTo>
                    <a:pt x="456" y="405"/>
                  </a:lnTo>
                  <a:close/>
                </a:path>
              </a:pathLst>
            </a:custGeom>
            <a:solidFill>
              <a:schemeClr val="accent4"/>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1" name="Freeform 100"/>
            <p:cNvSpPr>
              <a:spLocks/>
            </p:cNvSpPr>
            <p:nvPr/>
          </p:nvSpPr>
          <p:spPr bwMode="auto">
            <a:xfrm>
              <a:off x="4359283" y="2224088"/>
              <a:ext cx="1044575" cy="1149350"/>
            </a:xfrm>
            <a:custGeom>
              <a:avLst/>
              <a:gdLst>
                <a:gd name="T0" fmla="*/ 352 w 451"/>
                <a:gd name="T1" fmla="*/ 498 h 498"/>
                <a:gd name="T2" fmla="*/ 448 w 451"/>
                <a:gd name="T3" fmla="*/ 257 h 498"/>
                <a:gd name="T4" fmla="*/ 451 w 451"/>
                <a:gd name="T5" fmla="*/ 25 h 498"/>
                <a:gd name="T6" fmla="*/ 206 w 451"/>
                <a:gd name="T7" fmla="*/ 0 h 498"/>
                <a:gd name="T8" fmla="*/ 0 w 451"/>
                <a:gd name="T9" fmla="*/ 494 h 498"/>
                <a:gd name="T10" fmla="*/ 194 w 451"/>
                <a:gd name="T11" fmla="*/ 336 h 498"/>
                <a:gd name="T12" fmla="*/ 352 w 451"/>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451" h="498">
                  <a:moveTo>
                    <a:pt x="352" y="498"/>
                  </a:moveTo>
                  <a:cubicBezTo>
                    <a:pt x="357" y="407"/>
                    <a:pt x="392" y="323"/>
                    <a:pt x="448" y="257"/>
                  </a:cubicBezTo>
                  <a:cubicBezTo>
                    <a:pt x="451" y="25"/>
                    <a:pt x="451" y="25"/>
                    <a:pt x="451" y="25"/>
                  </a:cubicBezTo>
                  <a:cubicBezTo>
                    <a:pt x="206" y="0"/>
                    <a:pt x="206" y="0"/>
                    <a:pt x="206" y="0"/>
                  </a:cubicBezTo>
                  <a:cubicBezTo>
                    <a:pt x="84" y="130"/>
                    <a:pt x="6" y="303"/>
                    <a:pt x="0" y="494"/>
                  </a:cubicBezTo>
                  <a:cubicBezTo>
                    <a:pt x="194" y="336"/>
                    <a:pt x="194" y="336"/>
                    <a:pt x="194" y="336"/>
                  </a:cubicBezTo>
                  <a:lnTo>
                    <a:pt x="352" y="498"/>
                  </a:lnTo>
                  <a:close/>
                </a:path>
              </a:pathLst>
            </a:custGeom>
            <a:solidFill>
              <a:schemeClr val="accent5"/>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2" name="Freeform 101"/>
            <p:cNvSpPr>
              <a:spLocks/>
            </p:cNvSpPr>
            <p:nvPr/>
          </p:nvSpPr>
          <p:spPr bwMode="auto">
            <a:xfrm>
              <a:off x="4924705" y="1697044"/>
              <a:ext cx="1506538" cy="1052513"/>
            </a:xfrm>
            <a:custGeom>
              <a:avLst/>
              <a:gdLst>
                <a:gd name="T0" fmla="*/ 247 w 651"/>
                <a:gd name="T1" fmla="*/ 456 h 456"/>
                <a:gd name="T2" fmla="*/ 485 w 651"/>
                <a:gd name="T3" fmla="*/ 353 h 456"/>
                <a:gd name="T4" fmla="*/ 651 w 651"/>
                <a:gd name="T5" fmla="*/ 191 h 456"/>
                <a:gd name="T6" fmla="*/ 496 w 651"/>
                <a:gd name="T7" fmla="*/ 0 h 456"/>
                <a:gd name="T8" fmla="*/ 0 w 651"/>
                <a:gd name="T9" fmla="*/ 203 h 456"/>
                <a:gd name="T10" fmla="*/ 250 w 651"/>
                <a:gd name="T11" fmla="*/ 229 h 456"/>
                <a:gd name="T12" fmla="*/ 247 w 651"/>
                <a:gd name="T13" fmla="*/ 456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247" y="456"/>
                  </a:moveTo>
                  <a:cubicBezTo>
                    <a:pt x="311" y="398"/>
                    <a:pt x="394" y="361"/>
                    <a:pt x="485" y="353"/>
                  </a:cubicBezTo>
                  <a:cubicBezTo>
                    <a:pt x="651" y="191"/>
                    <a:pt x="651" y="191"/>
                    <a:pt x="651" y="191"/>
                  </a:cubicBezTo>
                  <a:cubicBezTo>
                    <a:pt x="496" y="0"/>
                    <a:pt x="496" y="0"/>
                    <a:pt x="496" y="0"/>
                  </a:cubicBezTo>
                  <a:cubicBezTo>
                    <a:pt x="305" y="6"/>
                    <a:pt x="131" y="82"/>
                    <a:pt x="0" y="203"/>
                  </a:cubicBezTo>
                  <a:cubicBezTo>
                    <a:pt x="250" y="229"/>
                    <a:pt x="250" y="229"/>
                    <a:pt x="250" y="229"/>
                  </a:cubicBezTo>
                  <a:lnTo>
                    <a:pt x="247" y="456"/>
                  </a:lnTo>
                  <a:close/>
                </a:path>
              </a:pathLst>
            </a:custGeom>
            <a:solidFill>
              <a:schemeClr val="bg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dirty="0"/>
            </a:p>
          </p:txBody>
        </p:sp>
        <p:sp>
          <p:nvSpPr>
            <p:cNvPr id="103" name="Freeform 102"/>
            <p:cNvSpPr>
              <a:spLocks/>
            </p:cNvSpPr>
            <p:nvPr/>
          </p:nvSpPr>
          <p:spPr bwMode="auto">
            <a:xfrm>
              <a:off x="6176970" y="1670050"/>
              <a:ext cx="1152525" cy="1042988"/>
            </a:xfrm>
            <a:custGeom>
              <a:avLst/>
              <a:gdLst>
                <a:gd name="T0" fmla="*/ 0 w 498"/>
                <a:gd name="T1" fmla="*/ 353 h 452"/>
                <a:gd name="T2" fmla="*/ 241 w 498"/>
                <a:gd name="T3" fmla="*/ 449 h 452"/>
                <a:gd name="T4" fmla="*/ 473 w 498"/>
                <a:gd name="T5" fmla="*/ 452 h 452"/>
                <a:gd name="T6" fmla="*/ 498 w 498"/>
                <a:gd name="T7" fmla="*/ 206 h 452"/>
                <a:gd name="T8" fmla="*/ 4 w 498"/>
                <a:gd name="T9" fmla="*/ 0 h 452"/>
                <a:gd name="T10" fmla="*/ 162 w 498"/>
                <a:gd name="T11" fmla="*/ 195 h 452"/>
                <a:gd name="T12" fmla="*/ 0 w 498"/>
                <a:gd name="T13" fmla="*/ 353 h 452"/>
              </a:gdLst>
              <a:ahLst/>
              <a:cxnLst>
                <a:cxn ang="0">
                  <a:pos x="T0" y="T1"/>
                </a:cxn>
                <a:cxn ang="0">
                  <a:pos x="T2" y="T3"/>
                </a:cxn>
                <a:cxn ang="0">
                  <a:pos x="T4" y="T5"/>
                </a:cxn>
                <a:cxn ang="0">
                  <a:pos x="T6" y="T7"/>
                </a:cxn>
                <a:cxn ang="0">
                  <a:pos x="T8" y="T9"/>
                </a:cxn>
                <a:cxn ang="0">
                  <a:pos x="T10" y="T11"/>
                </a:cxn>
                <a:cxn ang="0">
                  <a:pos x="T12" y="T13"/>
                </a:cxn>
              </a:cxnLst>
              <a:rect l="0" t="0" r="r" b="b"/>
              <a:pathLst>
                <a:path w="498" h="452">
                  <a:moveTo>
                    <a:pt x="0" y="353"/>
                  </a:moveTo>
                  <a:cubicBezTo>
                    <a:pt x="92" y="358"/>
                    <a:pt x="175" y="393"/>
                    <a:pt x="241" y="449"/>
                  </a:cubicBezTo>
                  <a:cubicBezTo>
                    <a:pt x="473" y="452"/>
                    <a:pt x="473" y="452"/>
                    <a:pt x="473" y="452"/>
                  </a:cubicBezTo>
                  <a:cubicBezTo>
                    <a:pt x="498" y="206"/>
                    <a:pt x="498" y="206"/>
                    <a:pt x="498" y="206"/>
                  </a:cubicBezTo>
                  <a:cubicBezTo>
                    <a:pt x="368" y="84"/>
                    <a:pt x="195" y="7"/>
                    <a:pt x="4" y="0"/>
                  </a:cubicBezTo>
                  <a:cubicBezTo>
                    <a:pt x="162" y="195"/>
                    <a:pt x="162" y="195"/>
                    <a:pt x="162" y="195"/>
                  </a:cubicBezTo>
                  <a:lnTo>
                    <a:pt x="0" y="353"/>
                  </a:lnTo>
                  <a:close/>
                </a:path>
              </a:pathLst>
            </a:custGeom>
            <a:solidFill>
              <a:schemeClr val="tx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4" name="Freeform 103"/>
            <p:cNvSpPr>
              <a:spLocks/>
            </p:cNvSpPr>
            <p:nvPr/>
          </p:nvSpPr>
          <p:spPr bwMode="auto">
            <a:xfrm>
              <a:off x="6838958" y="3484563"/>
              <a:ext cx="1046163" cy="1149350"/>
            </a:xfrm>
            <a:custGeom>
              <a:avLst/>
              <a:gdLst>
                <a:gd name="T0" fmla="*/ 100 w 452"/>
                <a:gd name="T1" fmla="*/ 0 h 498"/>
                <a:gd name="T2" fmla="*/ 4 w 452"/>
                <a:gd name="T3" fmla="*/ 240 h 498"/>
                <a:gd name="T4" fmla="*/ 0 w 452"/>
                <a:gd name="T5" fmla="*/ 473 h 498"/>
                <a:gd name="T6" fmla="*/ 246 w 452"/>
                <a:gd name="T7" fmla="*/ 498 h 498"/>
                <a:gd name="T8" fmla="*/ 452 w 452"/>
                <a:gd name="T9" fmla="*/ 4 h 498"/>
                <a:gd name="T10" fmla="*/ 258 w 452"/>
                <a:gd name="T11" fmla="*/ 162 h 498"/>
                <a:gd name="T12" fmla="*/ 100 w 452"/>
                <a:gd name="T13" fmla="*/ 0 h 498"/>
              </a:gdLst>
              <a:ahLst/>
              <a:cxnLst>
                <a:cxn ang="0">
                  <a:pos x="T0" y="T1"/>
                </a:cxn>
                <a:cxn ang="0">
                  <a:pos x="T2" y="T3"/>
                </a:cxn>
                <a:cxn ang="0">
                  <a:pos x="T4" y="T5"/>
                </a:cxn>
                <a:cxn ang="0">
                  <a:pos x="T6" y="T7"/>
                </a:cxn>
                <a:cxn ang="0">
                  <a:pos x="T8" y="T9"/>
                </a:cxn>
                <a:cxn ang="0">
                  <a:pos x="T10" y="T11"/>
                </a:cxn>
                <a:cxn ang="0">
                  <a:pos x="T12" y="T13"/>
                </a:cxn>
              </a:cxnLst>
              <a:rect l="0" t="0" r="r" b="b"/>
              <a:pathLst>
                <a:path w="452" h="498">
                  <a:moveTo>
                    <a:pt x="100" y="0"/>
                  </a:moveTo>
                  <a:cubicBezTo>
                    <a:pt x="94" y="91"/>
                    <a:pt x="59" y="175"/>
                    <a:pt x="4" y="240"/>
                  </a:cubicBezTo>
                  <a:cubicBezTo>
                    <a:pt x="0" y="473"/>
                    <a:pt x="0" y="473"/>
                    <a:pt x="0" y="473"/>
                  </a:cubicBezTo>
                  <a:cubicBezTo>
                    <a:pt x="246" y="498"/>
                    <a:pt x="246" y="498"/>
                    <a:pt x="246" y="498"/>
                  </a:cubicBezTo>
                  <a:cubicBezTo>
                    <a:pt x="368" y="368"/>
                    <a:pt x="445" y="195"/>
                    <a:pt x="452" y="4"/>
                  </a:cubicBezTo>
                  <a:cubicBezTo>
                    <a:pt x="258" y="162"/>
                    <a:pt x="258" y="162"/>
                    <a:pt x="258" y="162"/>
                  </a:cubicBezTo>
                  <a:lnTo>
                    <a:pt x="100" y="0"/>
                  </a:lnTo>
                  <a:close/>
                </a:path>
              </a:pathLst>
            </a:custGeom>
            <a:solidFill>
              <a:schemeClr val="accent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5" name="Freeform 104"/>
            <p:cNvSpPr>
              <a:spLocks/>
            </p:cNvSpPr>
            <p:nvPr/>
          </p:nvSpPr>
          <p:spPr bwMode="auto">
            <a:xfrm>
              <a:off x="6829426" y="2230445"/>
              <a:ext cx="1055688" cy="1503363"/>
            </a:xfrm>
            <a:custGeom>
              <a:avLst/>
              <a:gdLst>
                <a:gd name="T0" fmla="*/ 0 w 456"/>
                <a:gd name="T1" fmla="*/ 246 h 651"/>
                <a:gd name="T2" fmla="*/ 103 w 456"/>
                <a:gd name="T3" fmla="*/ 484 h 651"/>
                <a:gd name="T4" fmla="*/ 265 w 456"/>
                <a:gd name="T5" fmla="*/ 651 h 651"/>
                <a:gd name="T6" fmla="*/ 456 w 456"/>
                <a:gd name="T7" fmla="*/ 495 h 651"/>
                <a:gd name="T8" fmla="*/ 253 w 456"/>
                <a:gd name="T9" fmla="*/ 0 h 651"/>
                <a:gd name="T10" fmla="*/ 227 w 456"/>
                <a:gd name="T11" fmla="*/ 249 h 651"/>
                <a:gd name="T12" fmla="*/ 0 w 456"/>
                <a:gd name="T13" fmla="*/ 246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0" y="246"/>
                  </a:moveTo>
                  <a:cubicBezTo>
                    <a:pt x="58" y="311"/>
                    <a:pt x="95" y="393"/>
                    <a:pt x="103" y="484"/>
                  </a:cubicBezTo>
                  <a:cubicBezTo>
                    <a:pt x="265" y="651"/>
                    <a:pt x="265" y="651"/>
                    <a:pt x="265" y="651"/>
                  </a:cubicBezTo>
                  <a:cubicBezTo>
                    <a:pt x="456" y="495"/>
                    <a:pt x="456" y="495"/>
                    <a:pt x="456" y="495"/>
                  </a:cubicBezTo>
                  <a:cubicBezTo>
                    <a:pt x="450" y="304"/>
                    <a:pt x="374" y="131"/>
                    <a:pt x="253" y="0"/>
                  </a:cubicBezTo>
                  <a:cubicBezTo>
                    <a:pt x="227" y="249"/>
                    <a:pt x="227" y="249"/>
                    <a:pt x="227" y="249"/>
                  </a:cubicBezTo>
                  <a:lnTo>
                    <a:pt x="0" y="246"/>
                  </a:lnTo>
                  <a:close/>
                </a:path>
              </a:pathLst>
            </a:custGeom>
            <a:solidFill>
              <a:schemeClr val="accent1"/>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6" name="Freeform 105"/>
            <p:cNvSpPr>
              <a:spLocks/>
            </p:cNvSpPr>
            <p:nvPr/>
          </p:nvSpPr>
          <p:spPr bwMode="auto">
            <a:xfrm>
              <a:off x="5815013" y="4135445"/>
              <a:ext cx="1506538" cy="1052513"/>
            </a:xfrm>
            <a:custGeom>
              <a:avLst/>
              <a:gdLst>
                <a:gd name="T0" fmla="*/ 405 w 651"/>
                <a:gd name="T1" fmla="*/ 0 h 456"/>
                <a:gd name="T2" fmla="*/ 167 w 651"/>
                <a:gd name="T3" fmla="*/ 102 h 456"/>
                <a:gd name="T4" fmla="*/ 0 w 651"/>
                <a:gd name="T5" fmla="*/ 264 h 456"/>
                <a:gd name="T6" fmla="*/ 156 w 651"/>
                <a:gd name="T7" fmla="*/ 456 h 456"/>
                <a:gd name="T8" fmla="*/ 651 w 651"/>
                <a:gd name="T9" fmla="*/ 252 h 456"/>
                <a:gd name="T10" fmla="*/ 402 w 651"/>
                <a:gd name="T11" fmla="*/ 227 h 456"/>
                <a:gd name="T12" fmla="*/ 405 w 651"/>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405" y="0"/>
                  </a:moveTo>
                  <a:cubicBezTo>
                    <a:pt x="341" y="58"/>
                    <a:pt x="258" y="95"/>
                    <a:pt x="167" y="102"/>
                  </a:cubicBezTo>
                  <a:cubicBezTo>
                    <a:pt x="0" y="264"/>
                    <a:pt x="0" y="264"/>
                    <a:pt x="0" y="264"/>
                  </a:cubicBezTo>
                  <a:cubicBezTo>
                    <a:pt x="156" y="456"/>
                    <a:pt x="156" y="456"/>
                    <a:pt x="156" y="456"/>
                  </a:cubicBezTo>
                  <a:cubicBezTo>
                    <a:pt x="347" y="450"/>
                    <a:pt x="520" y="374"/>
                    <a:pt x="651" y="252"/>
                  </a:cubicBezTo>
                  <a:cubicBezTo>
                    <a:pt x="402" y="227"/>
                    <a:pt x="402" y="227"/>
                    <a:pt x="402" y="227"/>
                  </a:cubicBezTo>
                  <a:lnTo>
                    <a:pt x="405" y="0"/>
                  </a:lnTo>
                  <a:close/>
                </a:path>
              </a:pathLst>
            </a:custGeom>
            <a:solidFill>
              <a:schemeClr val="accent3"/>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7" name="Freeform 106"/>
            <p:cNvSpPr>
              <a:spLocks/>
            </p:cNvSpPr>
            <p:nvPr/>
          </p:nvSpPr>
          <p:spPr bwMode="auto">
            <a:xfrm>
              <a:off x="4913320" y="4144963"/>
              <a:ext cx="1154113" cy="1042988"/>
            </a:xfrm>
            <a:custGeom>
              <a:avLst/>
              <a:gdLst>
                <a:gd name="T0" fmla="*/ 499 w 499"/>
                <a:gd name="T1" fmla="*/ 99 h 452"/>
                <a:gd name="T2" fmla="*/ 258 w 499"/>
                <a:gd name="T3" fmla="*/ 3 h 452"/>
                <a:gd name="T4" fmla="*/ 26 w 499"/>
                <a:gd name="T5" fmla="*/ 0 h 452"/>
                <a:gd name="T6" fmla="*/ 0 w 499"/>
                <a:gd name="T7" fmla="*/ 245 h 452"/>
                <a:gd name="T8" fmla="*/ 494 w 499"/>
                <a:gd name="T9" fmla="*/ 452 h 452"/>
                <a:gd name="T10" fmla="*/ 336 w 499"/>
                <a:gd name="T11" fmla="*/ 257 h 452"/>
                <a:gd name="T12" fmla="*/ 499 w 499"/>
                <a:gd name="T13" fmla="*/ 99 h 452"/>
              </a:gdLst>
              <a:ahLst/>
              <a:cxnLst>
                <a:cxn ang="0">
                  <a:pos x="T0" y="T1"/>
                </a:cxn>
                <a:cxn ang="0">
                  <a:pos x="T2" y="T3"/>
                </a:cxn>
                <a:cxn ang="0">
                  <a:pos x="T4" y="T5"/>
                </a:cxn>
                <a:cxn ang="0">
                  <a:pos x="T6" y="T7"/>
                </a:cxn>
                <a:cxn ang="0">
                  <a:pos x="T8" y="T9"/>
                </a:cxn>
                <a:cxn ang="0">
                  <a:pos x="T10" y="T11"/>
                </a:cxn>
                <a:cxn ang="0">
                  <a:pos x="T12" y="T13"/>
                </a:cxn>
              </a:cxnLst>
              <a:rect l="0" t="0" r="r" b="b"/>
              <a:pathLst>
                <a:path w="499" h="452">
                  <a:moveTo>
                    <a:pt x="499" y="99"/>
                  </a:moveTo>
                  <a:cubicBezTo>
                    <a:pt x="407" y="94"/>
                    <a:pt x="324" y="59"/>
                    <a:pt x="258" y="3"/>
                  </a:cubicBezTo>
                  <a:cubicBezTo>
                    <a:pt x="26" y="0"/>
                    <a:pt x="26" y="0"/>
                    <a:pt x="26" y="0"/>
                  </a:cubicBezTo>
                  <a:cubicBezTo>
                    <a:pt x="0" y="245"/>
                    <a:pt x="0" y="245"/>
                    <a:pt x="0" y="245"/>
                  </a:cubicBezTo>
                  <a:cubicBezTo>
                    <a:pt x="130" y="368"/>
                    <a:pt x="303" y="445"/>
                    <a:pt x="494" y="452"/>
                  </a:cubicBezTo>
                  <a:cubicBezTo>
                    <a:pt x="336" y="257"/>
                    <a:pt x="336" y="257"/>
                    <a:pt x="336" y="257"/>
                  </a:cubicBezTo>
                  <a:lnTo>
                    <a:pt x="499" y="99"/>
                  </a:lnTo>
                  <a:close/>
                </a:path>
              </a:pathLst>
            </a:custGeom>
            <a:solidFill>
              <a:schemeClr val="accent6"/>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8" name="Freeform 107"/>
            <p:cNvSpPr>
              <a:spLocks/>
            </p:cNvSpPr>
            <p:nvPr/>
          </p:nvSpPr>
          <p:spPr bwMode="auto">
            <a:xfrm>
              <a:off x="2745965" y="4"/>
              <a:ext cx="3444875" cy="2187575"/>
            </a:xfrm>
            <a:custGeom>
              <a:avLst/>
              <a:gdLst>
                <a:gd name="T0" fmla="*/ 1488 w 1488"/>
                <a:gd name="T1" fmla="*/ 724 h 948"/>
                <a:gd name="T2" fmla="*/ 1488 w 1488"/>
                <a:gd name="T3" fmla="*/ 0 h 948"/>
                <a:gd name="T4" fmla="*/ 0 w 1488"/>
                <a:gd name="T5" fmla="*/ 0 h 948"/>
                <a:gd name="T6" fmla="*/ 949 w 1488"/>
                <a:gd name="T7" fmla="*/ 948 h 948"/>
                <a:gd name="T8" fmla="*/ 1488 w 1488"/>
                <a:gd name="T9" fmla="*/ 724 h 948"/>
              </a:gdLst>
              <a:ahLst/>
              <a:cxnLst>
                <a:cxn ang="0">
                  <a:pos x="T0" y="T1"/>
                </a:cxn>
                <a:cxn ang="0">
                  <a:pos x="T2" y="T3"/>
                </a:cxn>
                <a:cxn ang="0">
                  <a:pos x="T4" y="T5"/>
                </a:cxn>
                <a:cxn ang="0">
                  <a:pos x="T6" y="T7"/>
                </a:cxn>
                <a:cxn ang="0">
                  <a:pos x="T8" y="T9"/>
                </a:cxn>
              </a:cxnLst>
              <a:rect l="0" t="0" r="r" b="b"/>
              <a:pathLst>
                <a:path w="1488" h="948">
                  <a:moveTo>
                    <a:pt x="1488" y="724"/>
                  </a:moveTo>
                  <a:cubicBezTo>
                    <a:pt x="1488" y="0"/>
                    <a:pt x="1488" y="0"/>
                    <a:pt x="1488" y="0"/>
                  </a:cubicBezTo>
                  <a:cubicBezTo>
                    <a:pt x="0" y="0"/>
                    <a:pt x="0" y="0"/>
                    <a:pt x="0" y="0"/>
                  </a:cubicBezTo>
                  <a:cubicBezTo>
                    <a:pt x="949" y="948"/>
                    <a:pt x="949" y="948"/>
                    <a:pt x="949" y="948"/>
                  </a:cubicBezTo>
                  <a:cubicBezTo>
                    <a:pt x="1087" y="810"/>
                    <a:pt x="1278" y="724"/>
                    <a:pt x="1488" y="724"/>
                  </a:cubicBezTo>
                  <a:close/>
                </a:path>
              </a:pathLst>
            </a:custGeom>
            <a:solidFill>
              <a:schemeClr val="bg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9" name="Freeform 108"/>
            <p:cNvSpPr>
              <a:spLocks/>
            </p:cNvSpPr>
            <p:nvPr/>
          </p:nvSpPr>
          <p:spPr bwMode="auto">
            <a:xfrm>
              <a:off x="6121407" y="-1588"/>
              <a:ext cx="3438525" cy="2185988"/>
            </a:xfrm>
            <a:custGeom>
              <a:avLst/>
              <a:gdLst>
                <a:gd name="T0" fmla="*/ 539 w 1486"/>
                <a:gd name="T1" fmla="*/ 947 h 947"/>
                <a:gd name="T2" fmla="*/ 1486 w 1486"/>
                <a:gd name="T3" fmla="*/ 0 h 947"/>
                <a:gd name="T4" fmla="*/ 0 w 1486"/>
                <a:gd name="T5" fmla="*/ 0 h 947"/>
                <a:gd name="T6" fmla="*/ 0 w 1486"/>
                <a:gd name="T7" fmla="*/ 724 h 947"/>
                <a:gd name="T8" fmla="*/ 539 w 1486"/>
                <a:gd name="T9" fmla="*/ 947 h 947"/>
              </a:gdLst>
              <a:ahLst/>
              <a:cxnLst>
                <a:cxn ang="0">
                  <a:pos x="T0" y="T1"/>
                </a:cxn>
                <a:cxn ang="0">
                  <a:pos x="T2" y="T3"/>
                </a:cxn>
                <a:cxn ang="0">
                  <a:pos x="T4" y="T5"/>
                </a:cxn>
                <a:cxn ang="0">
                  <a:pos x="T6" y="T7"/>
                </a:cxn>
                <a:cxn ang="0">
                  <a:pos x="T8" y="T9"/>
                </a:cxn>
              </a:cxnLst>
              <a:rect l="0" t="0" r="r" b="b"/>
              <a:pathLst>
                <a:path w="1486" h="947">
                  <a:moveTo>
                    <a:pt x="539" y="947"/>
                  </a:moveTo>
                  <a:cubicBezTo>
                    <a:pt x="1486" y="0"/>
                    <a:pt x="1486" y="0"/>
                    <a:pt x="1486" y="0"/>
                  </a:cubicBezTo>
                  <a:cubicBezTo>
                    <a:pt x="0" y="0"/>
                    <a:pt x="0" y="0"/>
                    <a:pt x="0" y="0"/>
                  </a:cubicBezTo>
                  <a:cubicBezTo>
                    <a:pt x="0" y="724"/>
                    <a:pt x="0" y="724"/>
                    <a:pt x="0" y="724"/>
                  </a:cubicBezTo>
                  <a:cubicBezTo>
                    <a:pt x="211" y="724"/>
                    <a:pt x="401" y="809"/>
                    <a:pt x="539" y="947"/>
                  </a:cubicBezTo>
                  <a:close/>
                </a:path>
              </a:pathLst>
            </a:custGeom>
            <a:solidFill>
              <a:schemeClr val="tx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0" name="Freeform 109"/>
            <p:cNvSpPr>
              <a:spLocks/>
            </p:cNvSpPr>
            <p:nvPr/>
          </p:nvSpPr>
          <p:spPr bwMode="auto">
            <a:xfrm>
              <a:off x="1588" y="-1588"/>
              <a:ext cx="4872038" cy="3430588"/>
            </a:xfrm>
            <a:custGeom>
              <a:avLst/>
              <a:gdLst>
                <a:gd name="T0" fmla="*/ 1883 w 2105"/>
                <a:gd name="T1" fmla="*/ 1486 h 1486"/>
                <a:gd name="T2" fmla="*/ 2105 w 2105"/>
                <a:gd name="T3" fmla="*/ 948 h 1486"/>
                <a:gd name="T4" fmla="*/ 1156 w 2105"/>
                <a:gd name="T5" fmla="*/ 0 h 1486"/>
                <a:gd name="T6" fmla="*/ 0 w 2105"/>
                <a:gd name="T7" fmla="*/ 0 h 1486"/>
                <a:gd name="T8" fmla="*/ 0 w 2105"/>
                <a:gd name="T9" fmla="*/ 1486 h 1486"/>
                <a:gd name="T10" fmla="*/ 1883 w 2105"/>
                <a:gd name="T11" fmla="*/ 1486 h 1486"/>
              </a:gdLst>
              <a:ahLst/>
              <a:cxnLst>
                <a:cxn ang="0">
                  <a:pos x="T0" y="T1"/>
                </a:cxn>
                <a:cxn ang="0">
                  <a:pos x="T2" y="T3"/>
                </a:cxn>
                <a:cxn ang="0">
                  <a:pos x="T4" y="T5"/>
                </a:cxn>
                <a:cxn ang="0">
                  <a:pos x="T6" y="T7"/>
                </a:cxn>
                <a:cxn ang="0">
                  <a:pos x="T8" y="T9"/>
                </a:cxn>
                <a:cxn ang="0">
                  <a:pos x="T10" y="T11"/>
                </a:cxn>
              </a:cxnLst>
              <a:rect l="0" t="0" r="r" b="b"/>
              <a:pathLst>
                <a:path w="2105" h="1486">
                  <a:moveTo>
                    <a:pt x="1883" y="1486"/>
                  </a:moveTo>
                  <a:cubicBezTo>
                    <a:pt x="1883" y="1276"/>
                    <a:pt x="1968" y="1086"/>
                    <a:pt x="2105" y="948"/>
                  </a:cubicBezTo>
                  <a:cubicBezTo>
                    <a:pt x="1156" y="0"/>
                    <a:pt x="1156" y="0"/>
                    <a:pt x="1156" y="0"/>
                  </a:cubicBezTo>
                  <a:cubicBezTo>
                    <a:pt x="0" y="0"/>
                    <a:pt x="0" y="0"/>
                    <a:pt x="0" y="0"/>
                  </a:cubicBezTo>
                  <a:cubicBezTo>
                    <a:pt x="0" y="1486"/>
                    <a:pt x="0" y="1486"/>
                    <a:pt x="0" y="1486"/>
                  </a:cubicBezTo>
                  <a:cubicBezTo>
                    <a:pt x="1883" y="1486"/>
                    <a:pt x="1883" y="1486"/>
                    <a:pt x="1883" y="1486"/>
                  </a:cubicBezTo>
                  <a:close/>
                </a:path>
              </a:pathLst>
            </a:custGeom>
            <a:solidFill>
              <a:schemeClr val="accent5">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1" name="Freeform 110"/>
            <p:cNvSpPr>
              <a:spLocks/>
            </p:cNvSpPr>
            <p:nvPr/>
          </p:nvSpPr>
          <p:spPr bwMode="auto">
            <a:xfrm>
              <a:off x="7369175" y="0"/>
              <a:ext cx="4872038" cy="3430588"/>
            </a:xfrm>
            <a:custGeom>
              <a:avLst/>
              <a:gdLst>
                <a:gd name="T0" fmla="*/ 223 w 2105"/>
                <a:gd name="T1" fmla="*/ 1486 h 1486"/>
                <a:gd name="T2" fmla="*/ 223 w 2105"/>
                <a:gd name="T3" fmla="*/ 1486 h 1486"/>
                <a:gd name="T4" fmla="*/ 2105 w 2105"/>
                <a:gd name="T5" fmla="*/ 1486 h 1486"/>
                <a:gd name="T6" fmla="*/ 2105 w 2105"/>
                <a:gd name="T7" fmla="*/ 0 h 1486"/>
                <a:gd name="T8" fmla="*/ 947 w 2105"/>
                <a:gd name="T9" fmla="*/ 0 h 1486"/>
                <a:gd name="T10" fmla="*/ 0 w 2105"/>
                <a:gd name="T11" fmla="*/ 947 h 1486"/>
                <a:gd name="T12" fmla="*/ 223 w 2105"/>
                <a:gd name="T13" fmla="*/ 1486 h 1486"/>
              </a:gdLst>
              <a:ahLst/>
              <a:cxnLst>
                <a:cxn ang="0">
                  <a:pos x="T0" y="T1"/>
                </a:cxn>
                <a:cxn ang="0">
                  <a:pos x="T2" y="T3"/>
                </a:cxn>
                <a:cxn ang="0">
                  <a:pos x="T4" y="T5"/>
                </a:cxn>
                <a:cxn ang="0">
                  <a:pos x="T6" y="T7"/>
                </a:cxn>
                <a:cxn ang="0">
                  <a:pos x="T8" y="T9"/>
                </a:cxn>
                <a:cxn ang="0">
                  <a:pos x="T10" y="T11"/>
                </a:cxn>
                <a:cxn ang="0">
                  <a:pos x="T12" y="T13"/>
                </a:cxn>
              </a:cxnLst>
              <a:rect l="0" t="0" r="r" b="b"/>
              <a:pathLst>
                <a:path w="2105" h="1486">
                  <a:moveTo>
                    <a:pt x="223" y="1486"/>
                  </a:moveTo>
                  <a:cubicBezTo>
                    <a:pt x="223" y="1486"/>
                    <a:pt x="223" y="1486"/>
                    <a:pt x="223" y="1486"/>
                  </a:cubicBezTo>
                  <a:cubicBezTo>
                    <a:pt x="2105" y="1486"/>
                    <a:pt x="2105" y="1486"/>
                    <a:pt x="2105" y="1486"/>
                  </a:cubicBezTo>
                  <a:cubicBezTo>
                    <a:pt x="2105" y="0"/>
                    <a:pt x="2105" y="0"/>
                    <a:pt x="2105" y="0"/>
                  </a:cubicBezTo>
                  <a:cubicBezTo>
                    <a:pt x="947" y="0"/>
                    <a:pt x="947" y="0"/>
                    <a:pt x="947" y="0"/>
                  </a:cubicBezTo>
                  <a:cubicBezTo>
                    <a:pt x="0" y="947"/>
                    <a:pt x="0" y="947"/>
                    <a:pt x="0" y="947"/>
                  </a:cubicBezTo>
                  <a:cubicBezTo>
                    <a:pt x="138" y="1085"/>
                    <a:pt x="223" y="1276"/>
                    <a:pt x="223" y="1486"/>
                  </a:cubicBezTo>
                  <a:close/>
                </a:path>
              </a:pathLst>
            </a:custGeom>
            <a:solidFill>
              <a:schemeClr val="accent1">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2" name="Freeform 111"/>
            <p:cNvSpPr>
              <a:spLocks/>
            </p:cNvSpPr>
            <p:nvPr/>
          </p:nvSpPr>
          <p:spPr bwMode="auto">
            <a:xfrm>
              <a:off x="2684463" y="4673600"/>
              <a:ext cx="3436938" cy="2184400"/>
            </a:xfrm>
            <a:custGeom>
              <a:avLst/>
              <a:gdLst>
                <a:gd name="T0" fmla="*/ 947 w 1485"/>
                <a:gd name="T1" fmla="*/ 0 h 946"/>
                <a:gd name="T2" fmla="*/ 0 w 1485"/>
                <a:gd name="T3" fmla="*/ 946 h 946"/>
                <a:gd name="T4" fmla="*/ 1485 w 1485"/>
                <a:gd name="T5" fmla="*/ 946 h 946"/>
                <a:gd name="T6" fmla="*/ 1485 w 1485"/>
                <a:gd name="T7" fmla="*/ 223 h 946"/>
                <a:gd name="T8" fmla="*/ 947 w 1485"/>
                <a:gd name="T9" fmla="*/ 0 h 946"/>
              </a:gdLst>
              <a:ahLst/>
              <a:cxnLst>
                <a:cxn ang="0">
                  <a:pos x="T0" y="T1"/>
                </a:cxn>
                <a:cxn ang="0">
                  <a:pos x="T2" y="T3"/>
                </a:cxn>
                <a:cxn ang="0">
                  <a:pos x="T4" y="T5"/>
                </a:cxn>
                <a:cxn ang="0">
                  <a:pos x="T6" y="T7"/>
                </a:cxn>
                <a:cxn ang="0">
                  <a:pos x="T8" y="T9"/>
                </a:cxn>
              </a:cxnLst>
              <a:rect l="0" t="0" r="r" b="b"/>
              <a:pathLst>
                <a:path w="1485" h="946">
                  <a:moveTo>
                    <a:pt x="947" y="0"/>
                  </a:moveTo>
                  <a:cubicBezTo>
                    <a:pt x="0" y="946"/>
                    <a:pt x="0" y="946"/>
                    <a:pt x="0" y="946"/>
                  </a:cubicBezTo>
                  <a:cubicBezTo>
                    <a:pt x="1485" y="946"/>
                    <a:pt x="1485" y="946"/>
                    <a:pt x="1485" y="946"/>
                  </a:cubicBezTo>
                  <a:cubicBezTo>
                    <a:pt x="1485" y="223"/>
                    <a:pt x="1485" y="223"/>
                    <a:pt x="1485" y="223"/>
                  </a:cubicBezTo>
                  <a:cubicBezTo>
                    <a:pt x="1275" y="223"/>
                    <a:pt x="1084" y="137"/>
                    <a:pt x="947" y="0"/>
                  </a:cubicBezTo>
                  <a:close/>
                </a:path>
              </a:pathLst>
            </a:custGeom>
            <a:solidFill>
              <a:schemeClr val="accent6">
                <a:lumMod val="40000"/>
                <a:lumOff val="6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3" name="Freeform 112"/>
            <p:cNvSpPr>
              <a:spLocks/>
            </p:cNvSpPr>
            <p:nvPr/>
          </p:nvSpPr>
          <p:spPr bwMode="auto">
            <a:xfrm>
              <a:off x="1594" y="3429000"/>
              <a:ext cx="4873625" cy="3429000"/>
            </a:xfrm>
            <a:custGeom>
              <a:avLst/>
              <a:gdLst>
                <a:gd name="T0" fmla="*/ 1883 w 2106"/>
                <a:gd name="T1" fmla="*/ 0 h 1485"/>
                <a:gd name="T2" fmla="*/ 0 w 2106"/>
                <a:gd name="T3" fmla="*/ 0 h 1485"/>
                <a:gd name="T4" fmla="*/ 0 w 2106"/>
                <a:gd name="T5" fmla="*/ 1485 h 1485"/>
                <a:gd name="T6" fmla="*/ 1159 w 2106"/>
                <a:gd name="T7" fmla="*/ 1485 h 1485"/>
                <a:gd name="T8" fmla="*/ 2106 w 2106"/>
                <a:gd name="T9" fmla="*/ 539 h 1485"/>
                <a:gd name="T10" fmla="*/ 1883 w 2106"/>
                <a:gd name="T11" fmla="*/ 0 h 1485"/>
              </a:gdLst>
              <a:ahLst/>
              <a:cxnLst>
                <a:cxn ang="0">
                  <a:pos x="T0" y="T1"/>
                </a:cxn>
                <a:cxn ang="0">
                  <a:pos x="T2" y="T3"/>
                </a:cxn>
                <a:cxn ang="0">
                  <a:pos x="T4" y="T5"/>
                </a:cxn>
                <a:cxn ang="0">
                  <a:pos x="T6" y="T7"/>
                </a:cxn>
                <a:cxn ang="0">
                  <a:pos x="T8" y="T9"/>
                </a:cxn>
                <a:cxn ang="0">
                  <a:pos x="T10" y="T11"/>
                </a:cxn>
              </a:cxnLst>
              <a:rect l="0" t="0" r="r" b="b"/>
              <a:pathLst>
                <a:path w="2106" h="1485">
                  <a:moveTo>
                    <a:pt x="1883" y="0"/>
                  </a:moveTo>
                  <a:cubicBezTo>
                    <a:pt x="0" y="0"/>
                    <a:pt x="0" y="0"/>
                    <a:pt x="0" y="0"/>
                  </a:cubicBezTo>
                  <a:cubicBezTo>
                    <a:pt x="0" y="1485"/>
                    <a:pt x="0" y="1485"/>
                    <a:pt x="0" y="1485"/>
                  </a:cubicBezTo>
                  <a:cubicBezTo>
                    <a:pt x="1159" y="1485"/>
                    <a:pt x="1159" y="1485"/>
                    <a:pt x="1159" y="1485"/>
                  </a:cubicBezTo>
                  <a:cubicBezTo>
                    <a:pt x="2106" y="539"/>
                    <a:pt x="2106" y="539"/>
                    <a:pt x="2106" y="539"/>
                  </a:cubicBezTo>
                  <a:cubicBezTo>
                    <a:pt x="1968" y="401"/>
                    <a:pt x="1883" y="210"/>
                    <a:pt x="1883" y="0"/>
                  </a:cubicBezTo>
                  <a:close/>
                </a:path>
              </a:pathLst>
            </a:custGeom>
            <a:solidFill>
              <a:schemeClr val="accent4">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4" name="Freeform 113"/>
            <p:cNvSpPr>
              <a:spLocks/>
            </p:cNvSpPr>
            <p:nvPr/>
          </p:nvSpPr>
          <p:spPr bwMode="auto">
            <a:xfrm>
              <a:off x="6121408" y="4672013"/>
              <a:ext cx="3446463" cy="2185988"/>
            </a:xfrm>
            <a:custGeom>
              <a:avLst/>
              <a:gdLst>
                <a:gd name="T0" fmla="*/ 0 w 1489"/>
                <a:gd name="T1" fmla="*/ 224 h 947"/>
                <a:gd name="T2" fmla="*/ 0 w 1489"/>
                <a:gd name="T3" fmla="*/ 947 h 947"/>
                <a:gd name="T4" fmla="*/ 1489 w 1489"/>
                <a:gd name="T5" fmla="*/ 947 h 947"/>
                <a:gd name="T6" fmla="*/ 540 w 1489"/>
                <a:gd name="T7" fmla="*/ 0 h 947"/>
                <a:gd name="T8" fmla="*/ 0 w 1489"/>
                <a:gd name="T9" fmla="*/ 224 h 947"/>
              </a:gdLst>
              <a:ahLst/>
              <a:cxnLst>
                <a:cxn ang="0">
                  <a:pos x="T0" y="T1"/>
                </a:cxn>
                <a:cxn ang="0">
                  <a:pos x="T2" y="T3"/>
                </a:cxn>
                <a:cxn ang="0">
                  <a:pos x="T4" y="T5"/>
                </a:cxn>
                <a:cxn ang="0">
                  <a:pos x="T6" y="T7"/>
                </a:cxn>
                <a:cxn ang="0">
                  <a:pos x="T8" y="T9"/>
                </a:cxn>
              </a:cxnLst>
              <a:rect l="0" t="0" r="r" b="b"/>
              <a:pathLst>
                <a:path w="1489" h="947">
                  <a:moveTo>
                    <a:pt x="0" y="224"/>
                  </a:moveTo>
                  <a:cubicBezTo>
                    <a:pt x="0" y="947"/>
                    <a:pt x="0" y="947"/>
                    <a:pt x="0" y="947"/>
                  </a:cubicBezTo>
                  <a:cubicBezTo>
                    <a:pt x="1489" y="947"/>
                    <a:pt x="1489" y="947"/>
                    <a:pt x="1489" y="947"/>
                  </a:cubicBezTo>
                  <a:cubicBezTo>
                    <a:pt x="540" y="0"/>
                    <a:pt x="540" y="0"/>
                    <a:pt x="540" y="0"/>
                  </a:cubicBezTo>
                  <a:cubicBezTo>
                    <a:pt x="402" y="138"/>
                    <a:pt x="211" y="224"/>
                    <a:pt x="0" y="224"/>
                  </a:cubicBezTo>
                  <a:close/>
                </a:path>
              </a:pathLst>
            </a:custGeom>
            <a:solidFill>
              <a:schemeClr val="accent3">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5" name="Freeform 114"/>
            <p:cNvSpPr>
              <a:spLocks/>
            </p:cNvSpPr>
            <p:nvPr/>
          </p:nvSpPr>
          <p:spPr bwMode="auto">
            <a:xfrm>
              <a:off x="7370763" y="3429000"/>
              <a:ext cx="4870450" cy="3429000"/>
            </a:xfrm>
            <a:custGeom>
              <a:avLst/>
              <a:gdLst>
                <a:gd name="T0" fmla="*/ 2104 w 2104"/>
                <a:gd name="T1" fmla="*/ 0 h 1485"/>
                <a:gd name="T2" fmla="*/ 222 w 2104"/>
                <a:gd name="T3" fmla="*/ 0 h 1485"/>
                <a:gd name="T4" fmla="*/ 0 w 2104"/>
                <a:gd name="T5" fmla="*/ 538 h 1485"/>
                <a:gd name="T6" fmla="*/ 949 w 2104"/>
                <a:gd name="T7" fmla="*/ 1485 h 1485"/>
                <a:gd name="T8" fmla="*/ 2104 w 2104"/>
                <a:gd name="T9" fmla="*/ 1485 h 1485"/>
                <a:gd name="T10" fmla="*/ 2104 w 2104"/>
                <a:gd name="T11" fmla="*/ 0 h 1485"/>
              </a:gdLst>
              <a:ahLst/>
              <a:cxnLst>
                <a:cxn ang="0">
                  <a:pos x="T0" y="T1"/>
                </a:cxn>
                <a:cxn ang="0">
                  <a:pos x="T2" y="T3"/>
                </a:cxn>
                <a:cxn ang="0">
                  <a:pos x="T4" y="T5"/>
                </a:cxn>
                <a:cxn ang="0">
                  <a:pos x="T6" y="T7"/>
                </a:cxn>
                <a:cxn ang="0">
                  <a:pos x="T8" y="T9"/>
                </a:cxn>
                <a:cxn ang="0">
                  <a:pos x="T10" y="T11"/>
                </a:cxn>
              </a:cxnLst>
              <a:rect l="0" t="0" r="r" b="b"/>
              <a:pathLst>
                <a:path w="2104" h="1485">
                  <a:moveTo>
                    <a:pt x="2104" y="0"/>
                  </a:moveTo>
                  <a:cubicBezTo>
                    <a:pt x="222" y="0"/>
                    <a:pt x="222" y="0"/>
                    <a:pt x="222" y="0"/>
                  </a:cubicBezTo>
                  <a:cubicBezTo>
                    <a:pt x="222" y="210"/>
                    <a:pt x="137" y="400"/>
                    <a:pt x="0" y="538"/>
                  </a:cubicBezTo>
                  <a:cubicBezTo>
                    <a:pt x="949" y="1485"/>
                    <a:pt x="949" y="1485"/>
                    <a:pt x="949" y="1485"/>
                  </a:cubicBezTo>
                  <a:cubicBezTo>
                    <a:pt x="2104" y="1485"/>
                    <a:pt x="2104" y="1485"/>
                    <a:pt x="2104" y="1485"/>
                  </a:cubicBezTo>
                  <a:lnTo>
                    <a:pt x="2104" y="0"/>
                  </a:lnTo>
                  <a:close/>
                </a:path>
              </a:pathLst>
            </a:custGeom>
            <a:solidFill>
              <a:schemeClr val="accent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6" name="Rectangle 115"/>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7" name="Rectangle 116"/>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8" name="Rectangle 117"/>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nvGrpSpPr>
            <p:cNvPr id="119" name="Group 118"/>
            <p:cNvGrpSpPr/>
            <p:nvPr/>
          </p:nvGrpSpPr>
          <p:grpSpPr>
            <a:xfrm>
              <a:off x="8024083" y="4469696"/>
              <a:ext cx="515812" cy="656176"/>
              <a:chOff x="18924588" y="1846263"/>
              <a:chExt cx="1435100" cy="1825625"/>
            </a:xfrm>
            <a:solidFill>
              <a:schemeClr val="accent2"/>
            </a:solidFill>
          </p:grpSpPr>
          <p:sp>
            <p:nvSpPr>
              <p:cNvPr id="191" name="Freeform 11"/>
              <p:cNvSpPr>
                <a:spLocks noEditPoints="1"/>
              </p:cNvSpPr>
              <p:nvPr/>
            </p:nvSpPr>
            <p:spPr bwMode="auto">
              <a:xfrm>
                <a:off x="19142076" y="2276475"/>
                <a:ext cx="1000125" cy="909638"/>
              </a:xfrm>
              <a:custGeom>
                <a:avLst/>
                <a:gdLst>
                  <a:gd name="T0" fmla="*/ 168 w 336"/>
                  <a:gd name="T1" fmla="*/ 0 h 305"/>
                  <a:gd name="T2" fmla="*/ 0 w 336"/>
                  <a:gd name="T3" fmla="*/ 168 h 305"/>
                  <a:gd name="T4" fmla="*/ 71 w 336"/>
                  <a:gd name="T5" fmla="*/ 305 h 305"/>
                  <a:gd name="T6" fmla="*/ 265 w 336"/>
                  <a:gd name="T7" fmla="*/ 305 h 305"/>
                  <a:gd name="T8" fmla="*/ 336 w 336"/>
                  <a:gd name="T9" fmla="*/ 168 h 305"/>
                  <a:gd name="T10" fmla="*/ 168 w 336"/>
                  <a:gd name="T11" fmla="*/ 0 h 305"/>
                  <a:gd name="T12" fmla="*/ 168 w 336"/>
                  <a:gd name="T13" fmla="*/ 277 h 305"/>
                  <a:gd name="T14" fmla="*/ 150 w 336"/>
                  <a:gd name="T15" fmla="*/ 211 h 305"/>
                  <a:gd name="T16" fmla="*/ 168 w 336"/>
                  <a:gd name="T17" fmla="*/ 146 h 305"/>
                  <a:gd name="T18" fmla="*/ 186 w 336"/>
                  <a:gd name="T19" fmla="*/ 211 h 305"/>
                  <a:gd name="T20" fmla="*/ 168 w 336"/>
                  <a:gd name="T21" fmla="*/ 2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5">
                    <a:moveTo>
                      <a:pt x="168" y="0"/>
                    </a:moveTo>
                    <a:cubicBezTo>
                      <a:pt x="75" y="0"/>
                      <a:pt x="0" y="75"/>
                      <a:pt x="0" y="168"/>
                    </a:cubicBezTo>
                    <a:cubicBezTo>
                      <a:pt x="0" y="225"/>
                      <a:pt x="28" y="274"/>
                      <a:pt x="71" y="305"/>
                    </a:cubicBezTo>
                    <a:cubicBezTo>
                      <a:pt x="265" y="305"/>
                      <a:pt x="265" y="305"/>
                      <a:pt x="265" y="305"/>
                    </a:cubicBezTo>
                    <a:cubicBezTo>
                      <a:pt x="308" y="274"/>
                      <a:pt x="336" y="225"/>
                      <a:pt x="336" y="168"/>
                    </a:cubicBezTo>
                    <a:cubicBezTo>
                      <a:pt x="336" y="75"/>
                      <a:pt x="261" y="0"/>
                      <a:pt x="168" y="0"/>
                    </a:cubicBezTo>
                    <a:close/>
                    <a:moveTo>
                      <a:pt x="168" y="277"/>
                    </a:moveTo>
                    <a:cubicBezTo>
                      <a:pt x="158" y="277"/>
                      <a:pt x="150" y="247"/>
                      <a:pt x="150" y="211"/>
                    </a:cubicBezTo>
                    <a:cubicBezTo>
                      <a:pt x="150" y="175"/>
                      <a:pt x="158" y="146"/>
                      <a:pt x="168" y="146"/>
                    </a:cubicBezTo>
                    <a:cubicBezTo>
                      <a:pt x="178" y="146"/>
                      <a:pt x="186" y="175"/>
                      <a:pt x="186" y="211"/>
                    </a:cubicBezTo>
                    <a:cubicBezTo>
                      <a:pt x="186" y="247"/>
                      <a:pt x="178" y="277"/>
                      <a:pt x="1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2" name="Freeform 12"/>
              <p:cNvSpPr>
                <a:spLocks noEditPoints="1"/>
              </p:cNvSpPr>
              <p:nvPr/>
            </p:nvSpPr>
            <p:spPr bwMode="auto">
              <a:xfrm>
                <a:off x="19356388" y="3244850"/>
                <a:ext cx="571500" cy="427038"/>
              </a:xfrm>
              <a:custGeom>
                <a:avLst/>
                <a:gdLst>
                  <a:gd name="T0" fmla="*/ 0 w 192"/>
                  <a:gd name="T1" fmla="*/ 118 h 143"/>
                  <a:gd name="T2" fmla="*/ 45 w 192"/>
                  <a:gd name="T3" fmla="*/ 118 h 143"/>
                  <a:gd name="T4" fmla="*/ 96 w 192"/>
                  <a:gd name="T5" fmla="*/ 143 h 143"/>
                  <a:gd name="T6" fmla="*/ 147 w 192"/>
                  <a:gd name="T7" fmla="*/ 118 h 143"/>
                  <a:gd name="T8" fmla="*/ 192 w 192"/>
                  <a:gd name="T9" fmla="*/ 118 h 143"/>
                  <a:gd name="T10" fmla="*/ 192 w 192"/>
                  <a:gd name="T11" fmla="*/ 0 h 143"/>
                  <a:gd name="T12" fmla="*/ 0 w 192"/>
                  <a:gd name="T13" fmla="*/ 0 h 143"/>
                  <a:gd name="T14" fmla="*/ 0 w 192"/>
                  <a:gd name="T15" fmla="*/ 118 h 143"/>
                  <a:gd name="T16" fmla="*/ 21 w 192"/>
                  <a:gd name="T17" fmla="*/ 25 h 143"/>
                  <a:gd name="T18" fmla="*/ 171 w 192"/>
                  <a:gd name="T19" fmla="*/ 25 h 143"/>
                  <a:gd name="T20" fmla="*/ 171 w 192"/>
                  <a:gd name="T21" fmla="*/ 46 h 143"/>
                  <a:gd name="T22" fmla="*/ 21 w 192"/>
                  <a:gd name="T23" fmla="*/ 46 h 143"/>
                  <a:gd name="T24" fmla="*/ 21 w 192"/>
                  <a:gd name="T25" fmla="*/ 25 h 143"/>
                  <a:gd name="T26" fmla="*/ 21 w 192"/>
                  <a:gd name="T27" fmla="*/ 67 h 143"/>
                  <a:gd name="T28" fmla="*/ 171 w 192"/>
                  <a:gd name="T29" fmla="*/ 67 h 143"/>
                  <a:gd name="T30" fmla="*/ 171 w 192"/>
                  <a:gd name="T31" fmla="*/ 89 h 143"/>
                  <a:gd name="T32" fmla="*/ 21 w 192"/>
                  <a:gd name="T33" fmla="*/ 89 h 143"/>
                  <a:gd name="T34" fmla="*/ 21 w 192"/>
                  <a:gd name="T35"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43">
                    <a:moveTo>
                      <a:pt x="0" y="118"/>
                    </a:moveTo>
                    <a:cubicBezTo>
                      <a:pt x="45" y="118"/>
                      <a:pt x="45" y="118"/>
                      <a:pt x="45" y="118"/>
                    </a:cubicBezTo>
                    <a:cubicBezTo>
                      <a:pt x="51" y="133"/>
                      <a:pt x="71" y="143"/>
                      <a:pt x="96" y="143"/>
                    </a:cubicBezTo>
                    <a:cubicBezTo>
                      <a:pt x="121" y="143"/>
                      <a:pt x="141" y="133"/>
                      <a:pt x="147" y="118"/>
                    </a:cubicBezTo>
                    <a:cubicBezTo>
                      <a:pt x="192" y="118"/>
                      <a:pt x="192" y="118"/>
                      <a:pt x="192" y="118"/>
                    </a:cubicBezTo>
                    <a:cubicBezTo>
                      <a:pt x="192" y="0"/>
                      <a:pt x="192" y="0"/>
                      <a:pt x="192" y="0"/>
                    </a:cubicBezTo>
                    <a:cubicBezTo>
                      <a:pt x="0" y="0"/>
                      <a:pt x="0" y="0"/>
                      <a:pt x="0" y="0"/>
                    </a:cubicBezTo>
                    <a:lnTo>
                      <a:pt x="0" y="118"/>
                    </a:lnTo>
                    <a:close/>
                    <a:moveTo>
                      <a:pt x="21" y="25"/>
                    </a:moveTo>
                    <a:cubicBezTo>
                      <a:pt x="171" y="25"/>
                      <a:pt x="171" y="25"/>
                      <a:pt x="171" y="25"/>
                    </a:cubicBezTo>
                    <a:cubicBezTo>
                      <a:pt x="171" y="46"/>
                      <a:pt x="171" y="46"/>
                      <a:pt x="171" y="46"/>
                    </a:cubicBezTo>
                    <a:cubicBezTo>
                      <a:pt x="21" y="46"/>
                      <a:pt x="21" y="46"/>
                      <a:pt x="21" y="46"/>
                    </a:cubicBezTo>
                    <a:lnTo>
                      <a:pt x="21" y="25"/>
                    </a:lnTo>
                    <a:close/>
                    <a:moveTo>
                      <a:pt x="21" y="67"/>
                    </a:moveTo>
                    <a:cubicBezTo>
                      <a:pt x="171" y="67"/>
                      <a:pt x="171" y="67"/>
                      <a:pt x="171" y="67"/>
                    </a:cubicBezTo>
                    <a:cubicBezTo>
                      <a:pt x="171" y="89"/>
                      <a:pt x="171" y="89"/>
                      <a:pt x="171" y="89"/>
                    </a:cubicBezTo>
                    <a:cubicBezTo>
                      <a:pt x="21" y="89"/>
                      <a:pt x="21" y="89"/>
                      <a:pt x="21" y="89"/>
                    </a:cubicBez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3" name="Freeform 13"/>
              <p:cNvSpPr>
                <a:spLocks noEditPoints="1"/>
              </p:cNvSpPr>
              <p:nvPr/>
            </p:nvSpPr>
            <p:spPr bwMode="auto">
              <a:xfrm>
                <a:off x="18924588" y="1846263"/>
                <a:ext cx="1435100" cy="560388"/>
              </a:xfrm>
              <a:custGeom>
                <a:avLst/>
                <a:gdLst>
                  <a:gd name="T0" fmla="*/ 413 w 904"/>
                  <a:gd name="T1" fmla="*/ 0 h 353"/>
                  <a:gd name="T2" fmla="*/ 492 w 904"/>
                  <a:gd name="T3" fmla="*/ 0 h 353"/>
                  <a:gd name="T4" fmla="*/ 492 w 904"/>
                  <a:gd name="T5" fmla="*/ 188 h 353"/>
                  <a:gd name="T6" fmla="*/ 413 w 904"/>
                  <a:gd name="T7" fmla="*/ 188 h 353"/>
                  <a:gd name="T8" fmla="*/ 413 w 904"/>
                  <a:gd name="T9" fmla="*/ 0 h 353"/>
                  <a:gd name="T10" fmla="*/ 0 w 904"/>
                  <a:gd name="T11" fmla="*/ 220 h 353"/>
                  <a:gd name="T12" fmla="*/ 57 w 904"/>
                  <a:gd name="T13" fmla="*/ 164 h 353"/>
                  <a:gd name="T14" fmla="*/ 190 w 904"/>
                  <a:gd name="T15" fmla="*/ 295 h 353"/>
                  <a:gd name="T16" fmla="*/ 134 w 904"/>
                  <a:gd name="T17" fmla="*/ 353 h 353"/>
                  <a:gd name="T18" fmla="*/ 0 w 904"/>
                  <a:gd name="T19" fmla="*/ 220 h 353"/>
                  <a:gd name="T20" fmla="*/ 715 w 904"/>
                  <a:gd name="T21" fmla="*/ 295 h 353"/>
                  <a:gd name="T22" fmla="*/ 848 w 904"/>
                  <a:gd name="T23" fmla="*/ 164 h 353"/>
                  <a:gd name="T24" fmla="*/ 904 w 904"/>
                  <a:gd name="T25" fmla="*/ 220 h 353"/>
                  <a:gd name="T26" fmla="*/ 773 w 904"/>
                  <a:gd name="T27" fmla="*/ 353 h 353"/>
                  <a:gd name="T28" fmla="*/ 715 w 904"/>
                  <a:gd name="T29" fmla="*/ 29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353">
                    <a:moveTo>
                      <a:pt x="413" y="0"/>
                    </a:moveTo>
                    <a:lnTo>
                      <a:pt x="492" y="0"/>
                    </a:lnTo>
                    <a:lnTo>
                      <a:pt x="492" y="188"/>
                    </a:lnTo>
                    <a:lnTo>
                      <a:pt x="413" y="188"/>
                    </a:lnTo>
                    <a:lnTo>
                      <a:pt x="413" y="0"/>
                    </a:lnTo>
                    <a:close/>
                    <a:moveTo>
                      <a:pt x="0" y="220"/>
                    </a:moveTo>
                    <a:lnTo>
                      <a:pt x="57" y="164"/>
                    </a:lnTo>
                    <a:lnTo>
                      <a:pt x="190" y="295"/>
                    </a:lnTo>
                    <a:lnTo>
                      <a:pt x="134" y="353"/>
                    </a:lnTo>
                    <a:lnTo>
                      <a:pt x="0" y="220"/>
                    </a:lnTo>
                    <a:close/>
                    <a:moveTo>
                      <a:pt x="715" y="295"/>
                    </a:moveTo>
                    <a:lnTo>
                      <a:pt x="848" y="164"/>
                    </a:lnTo>
                    <a:lnTo>
                      <a:pt x="904" y="220"/>
                    </a:lnTo>
                    <a:lnTo>
                      <a:pt x="773" y="353"/>
                    </a:lnTo>
                    <a:lnTo>
                      <a:pt x="715"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0" name="Group 119"/>
            <p:cNvGrpSpPr/>
            <p:nvPr/>
          </p:nvGrpSpPr>
          <p:grpSpPr>
            <a:xfrm>
              <a:off x="5122194" y="5250703"/>
              <a:ext cx="601400" cy="602540"/>
              <a:chOff x="8885238" y="1852612"/>
              <a:chExt cx="1673225" cy="1676399"/>
            </a:xfrm>
            <a:solidFill>
              <a:schemeClr val="accent6">
                <a:lumMod val="75000"/>
              </a:schemeClr>
            </a:solidFill>
          </p:grpSpPr>
          <p:sp>
            <p:nvSpPr>
              <p:cNvPr id="188" name="Freeform 20"/>
              <p:cNvSpPr>
                <a:spLocks/>
              </p:cNvSpPr>
              <p:nvPr/>
            </p:nvSpPr>
            <p:spPr bwMode="auto">
              <a:xfrm>
                <a:off x="9605963" y="2354263"/>
                <a:ext cx="74613" cy="201613"/>
              </a:xfrm>
              <a:custGeom>
                <a:avLst/>
                <a:gdLst>
                  <a:gd name="T0" fmla="*/ 7 w 25"/>
                  <a:gd name="T1" fmla="*/ 14 h 68"/>
                  <a:gd name="T2" fmla="*/ 0 w 25"/>
                  <a:gd name="T3" fmla="*/ 34 h 68"/>
                  <a:gd name="T4" fmla="*/ 6 w 25"/>
                  <a:gd name="T5" fmla="*/ 54 h 68"/>
                  <a:gd name="T6" fmla="*/ 25 w 25"/>
                  <a:gd name="T7" fmla="*/ 68 h 68"/>
                  <a:gd name="T8" fmla="*/ 25 w 25"/>
                  <a:gd name="T9" fmla="*/ 0 h 68"/>
                  <a:gd name="T10" fmla="*/ 7 w 25"/>
                  <a:gd name="T11" fmla="*/ 14 h 68"/>
                </a:gdLst>
                <a:ahLst/>
                <a:cxnLst>
                  <a:cxn ang="0">
                    <a:pos x="T0" y="T1"/>
                  </a:cxn>
                  <a:cxn ang="0">
                    <a:pos x="T2" y="T3"/>
                  </a:cxn>
                  <a:cxn ang="0">
                    <a:pos x="T4" y="T5"/>
                  </a:cxn>
                  <a:cxn ang="0">
                    <a:pos x="T6" y="T7"/>
                  </a:cxn>
                  <a:cxn ang="0">
                    <a:pos x="T8" y="T9"/>
                  </a:cxn>
                  <a:cxn ang="0">
                    <a:pos x="T10" y="T11"/>
                  </a:cxn>
                </a:cxnLst>
                <a:rect l="0" t="0" r="r" b="b"/>
                <a:pathLst>
                  <a:path w="25" h="68">
                    <a:moveTo>
                      <a:pt x="7" y="14"/>
                    </a:moveTo>
                    <a:cubicBezTo>
                      <a:pt x="2" y="20"/>
                      <a:pt x="0" y="27"/>
                      <a:pt x="0" y="34"/>
                    </a:cubicBezTo>
                    <a:cubicBezTo>
                      <a:pt x="0" y="41"/>
                      <a:pt x="2" y="48"/>
                      <a:pt x="6" y="54"/>
                    </a:cubicBezTo>
                    <a:cubicBezTo>
                      <a:pt x="10" y="60"/>
                      <a:pt x="16" y="64"/>
                      <a:pt x="25" y="68"/>
                    </a:cubicBezTo>
                    <a:cubicBezTo>
                      <a:pt x="25" y="0"/>
                      <a:pt x="25" y="0"/>
                      <a:pt x="25" y="0"/>
                    </a:cubicBezTo>
                    <a:cubicBezTo>
                      <a:pt x="17" y="3"/>
                      <a:pt x="11" y="7"/>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9" name="Freeform 21"/>
              <p:cNvSpPr>
                <a:spLocks noEditPoints="1"/>
              </p:cNvSpPr>
              <p:nvPr/>
            </p:nvSpPr>
            <p:spPr bwMode="auto">
              <a:xfrm>
                <a:off x="8885238" y="1852612"/>
                <a:ext cx="1673225" cy="1676399"/>
              </a:xfrm>
              <a:custGeom>
                <a:avLst/>
                <a:gdLst>
                  <a:gd name="T0" fmla="*/ 355 w 562"/>
                  <a:gd name="T1" fmla="*/ 390 h 562"/>
                  <a:gd name="T2" fmla="*/ 295 w 562"/>
                  <a:gd name="T3" fmla="*/ 419 h 562"/>
                  <a:gd name="T4" fmla="*/ 295 w 562"/>
                  <a:gd name="T5" fmla="*/ 456 h 562"/>
                  <a:gd name="T6" fmla="*/ 267 w 562"/>
                  <a:gd name="T7" fmla="*/ 456 h 562"/>
                  <a:gd name="T8" fmla="*/ 267 w 562"/>
                  <a:gd name="T9" fmla="*/ 420 h 562"/>
                  <a:gd name="T10" fmla="*/ 212 w 562"/>
                  <a:gd name="T11" fmla="*/ 395 h 562"/>
                  <a:gd name="T12" fmla="*/ 185 w 562"/>
                  <a:gd name="T13" fmla="*/ 335 h 562"/>
                  <a:gd name="T14" fmla="*/ 236 w 562"/>
                  <a:gd name="T15" fmla="*/ 330 h 562"/>
                  <a:gd name="T16" fmla="*/ 248 w 562"/>
                  <a:gd name="T17" fmla="*/ 357 h 562"/>
                  <a:gd name="T18" fmla="*/ 267 w 562"/>
                  <a:gd name="T19" fmla="*/ 373 h 562"/>
                  <a:gd name="T20" fmla="*/ 267 w 562"/>
                  <a:gd name="T21" fmla="*/ 292 h 562"/>
                  <a:gd name="T22" fmla="*/ 211 w 562"/>
                  <a:gd name="T23" fmla="*/ 259 h 562"/>
                  <a:gd name="T24" fmla="*/ 193 w 562"/>
                  <a:gd name="T25" fmla="*/ 205 h 562"/>
                  <a:gd name="T26" fmla="*/ 213 w 562"/>
                  <a:gd name="T27" fmla="*/ 151 h 562"/>
                  <a:gd name="T28" fmla="*/ 267 w 562"/>
                  <a:gd name="T29" fmla="*/ 126 h 562"/>
                  <a:gd name="T30" fmla="*/ 267 w 562"/>
                  <a:gd name="T31" fmla="*/ 107 h 562"/>
                  <a:gd name="T32" fmla="*/ 295 w 562"/>
                  <a:gd name="T33" fmla="*/ 107 h 562"/>
                  <a:gd name="T34" fmla="*/ 295 w 562"/>
                  <a:gd name="T35" fmla="*/ 126 h 562"/>
                  <a:gd name="T36" fmla="*/ 345 w 562"/>
                  <a:gd name="T37" fmla="*/ 147 h 562"/>
                  <a:gd name="T38" fmla="*/ 368 w 562"/>
                  <a:gd name="T39" fmla="*/ 194 h 562"/>
                  <a:gd name="T40" fmla="*/ 319 w 562"/>
                  <a:gd name="T41" fmla="*/ 200 h 562"/>
                  <a:gd name="T42" fmla="*/ 295 w 562"/>
                  <a:gd name="T43" fmla="*/ 169 h 562"/>
                  <a:gd name="T44" fmla="*/ 295 w 562"/>
                  <a:gd name="T45" fmla="*/ 245 h 562"/>
                  <a:gd name="T46" fmla="*/ 359 w 562"/>
                  <a:gd name="T47" fmla="*/ 278 h 562"/>
                  <a:gd name="T48" fmla="*/ 376 w 562"/>
                  <a:gd name="T49" fmla="*/ 330 h 562"/>
                  <a:gd name="T50" fmla="*/ 355 w 562"/>
                  <a:gd name="T51" fmla="*/ 390 h 562"/>
                  <a:gd name="T52" fmla="*/ 281 w 562"/>
                  <a:gd name="T53" fmla="*/ 0 h 562"/>
                  <a:gd name="T54" fmla="*/ 0 w 562"/>
                  <a:gd name="T55" fmla="*/ 281 h 562"/>
                  <a:gd name="T56" fmla="*/ 281 w 562"/>
                  <a:gd name="T57" fmla="*/ 562 h 562"/>
                  <a:gd name="T58" fmla="*/ 562 w 562"/>
                  <a:gd name="T59" fmla="*/ 281 h 562"/>
                  <a:gd name="T60" fmla="*/ 281 w 562"/>
                  <a:gd name="T61"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62">
                    <a:moveTo>
                      <a:pt x="355" y="390"/>
                    </a:moveTo>
                    <a:cubicBezTo>
                      <a:pt x="340" y="406"/>
                      <a:pt x="321" y="416"/>
                      <a:pt x="295" y="419"/>
                    </a:cubicBezTo>
                    <a:cubicBezTo>
                      <a:pt x="295" y="456"/>
                      <a:pt x="295" y="456"/>
                      <a:pt x="295" y="456"/>
                    </a:cubicBezTo>
                    <a:cubicBezTo>
                      <a:pt x="267" y="456"/>
                      <a:pt x="267" y="456"/>
                      <a:pt x="267" y="456"/>
                    </a:cubicBezTo>
                    <a:cubicBezTo>
                      <a:pt x="267" y="420"/>
                      <a:pt x="267" y="420"/>
                      <a:pt x="267" y="420"/>
                    </a:cubicBezTo>
                    <a:cubicBezTo>
                      <a:pt x="244" y="417"/>
                      <a:pt x="226" y="409"/>
                      <a:pt x="212" y="395"/>
                    </a:cubicBezTo>
                    <a:cubicBezTo>
                      <a:pt x="198" y="381"/>
                      <a:pt x="189" y="361"/>
                      <a:pt x="185" y="335"/>
                    </a:cubicBezTo>
                    <a:cubicBezTo>
                      <a:pt x="236" y="330"/>
                      <a:pt x="236" y="330"/>
                      <a:pt x="236" y="330"/>
                    </a:cubicBezTo>
                    <a:cubicBezTo>
                      <a:pt x="238" y="340"/>
                      <a:pt x="242" y="349"/>
                      <a:pt x="248" y="357"/>
                    </a:cubicBezTo>
                    <a:cubicBezTo>
                      <a:pt x="254" y="365"/>
                      <a:pt x="260" y="370"/>
                      <a:pt x="267" y="373"/>
                    </a:cubicBezTo>
                    <a:cubicBezTo>
                      <a:pt x="267" y="292"/>
                      <a:pt x="267" y="292"/>
                      <a:pt x="267" y="292"/>
                    </a:cubicBezTo>
                    <a:cubicBezTo>
                      <a:pt x="242" y="284"/>
                      <a:pt x="223" y="273"/>
                      <a:pt x="211" y="259"/>
                    </a:cubicBezTo>
                    <a:cubicBezTo>
                      <a:pt x="199" y="244"/>
                      <a:pt x="193" y="226"/>
                      <a:pt x="193" y="205"/>
                    </a:cubicBezTo>
                    <a:cubicBezTo>
                      <a:pt x="193" y="183"/>
                      <a:pt x="200" y="166"/>
                      <a:pt x="213" y="151"/>
                    </a:cubicBezTo>
                    <a:cubicBezTo>
                      <a:pt x="227" y="136"/>
                      <a:pt x="245" y="128"/>
                      <a:pt x="267" y="126"/>
                    </a:cubicBezTo>
                    <a:cubicBezTo>
                      <a:pt x="267" y="107"/>
                      <a:pt x="267" y="107"/>
                      <a:pt x="267" y="107"/>
                    </a:cubicBezTo>
                    <a:cubicBezTo>
                      <a:pt x="295" y="107"/>
                      <a:pt x="295" y="107"/>
                      <a:pt x="295" y="107"/>
                    </a:cubicBezTo>
                    <a:cubicBezTo>
                      <a:pt x="295" y="126"/>
                      <a:pt x="295" y="126"/>
                      <a:pt x="295" y="126"/>
                    </a:cubicBezTo>
                    <a:cubicBezTo>
                      <a:pt x="316" y="128"/>
                      <a:pt x="332" y="135"/>
                      <a:pt x="345" y="147"/>
                    </a:cubicBezTo>
                    <a:cubicBezTo>
                      <a:pt x="357" y="159"/>
                      <a:pt x="365" y="174"/>
                      <a:pt x="368" y="194"/>
                    </a:cubicBezTo>
                    <a:cubicBezTo>
                      <a:pt x="319" y="200"/>
                      <a:pt x="319" y="200"/>
                      <a:pt x="319" y="200"/>
                    </a:cubicBezTo>
                    <a:cubicBezTo>
                      <a:pt x="316" y="185"/>
                      <a:pt x="308" y="174"/>
                      <a:pt x="295" y="169"/>
                    </a:cubicBezTo>
                    <a:cubicBezTo>
                      <a:pt x="295" y="245"/>
                      <a:pt x="295" y="245"/>
                      <a:pt x="295" y="245"/>
                    </a:cubicBezTo>
                    <a:cubicBezTo>
                      <a:pt x="326" y="254"/>
                      <a:pt x="348" y="265"/>
                      <a:pt x="359" y="278"/>
                    </a:cubicBezTo>
                    <a:cubicBezTo>
                      <a:pt x="370" y="292"/>
                      <a:pt x="376" y="309"/>
                      <a:pt x="376" y="330"/>
                    </a:cubicBezTo>
                    <a:cubicBezTo>
                      <a:pt x="376" y="353"/>
                      <a:pt x="369" y="373"/>
                      <a:pt x="355" y="390"/>
                    </a:cubicBezTo>
                    <a:close/>
                    <a:moveTo>
                      <a:pt x="281" y="0"/>
                    </a:moveTo>
                    <a:cubicBezTo>
                      <a:pt x="126" y="0"/>
                      <a:pt x="0" y="126"/>
                      <a:pt x="0" y="281"/>
                    </a:cubicBezTo>
                    <a:cubicBezTo>
                      <a:pt x="0" y="436"/>
                      <a:pt x="126" y="562"/>
                      <a:pt x="281" y="562"/>
                    </a:cubicBezTo>
                    <a:cubicBezTo>
                      <a:pt x="436" y="562"/>
                      <a:pt x="562" y="436"/>
                      <a:pt x="562" y="281"/>
                    </a:cubicBezTo>
                    <a:cubicBezTo>
                      <a:pt x="562" y="126"/>
                      <a:pt x="436"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0" name="Freeform 22"/>
              <p:cNvSpPr>
                <a:spLocks/>
              </p:cNvSpPr>
              <p:nvPr/>
            </p:nvSpPr>
            <p:spPr bwMode="auto">
              <a:xfrm>
                <a:off x="9763126" y="2747963"/>
                <a:ext cx="98425" cy="225425"/>
              </a:xfrm>
              <a:custGeom>
                <a:avLst/>
                <a:gdLst>
                  <a:gd name="T0" fmla="*/ 0 w 33"/>
                  <a:gd name="T1" fmla="*/ 0 h 76"/>
                  <a:gd name="T2" fmla="*/ 0 w 33"/>
                  <a:gd name="T3" fmla="*/ 76 h 76"/>
                  <a:gd name="T4" fmla="*/ 24 w 33"/>
                  <a:gd name="T5" fmla="*/ 63 h 76"/>
                  <a:gd name="T6" fmla="*/ 33 w 33"/>
                  <a:gd name="T7" fmla="*/ 37 h 76"/>
                  <a:gd name="T8" fmla="*/ 26 w 33"/>
                  <a:gd name="T9" fmla="*/ 14 h 76"/>
                  <a:gd name="T10" fmla="*/ 0 w 33"/>
                  <a:gd name="T11" fmla="*/ 0 h 76"/>
                </a:gdLst>
                <a:ahLst/>
                <a:cxnLst>
                  <a:cxn ang="0">
                    <a:pos x="T0" y="T1"/>
                  </a:cxn>
                  <a:cxn ang="0">
                    <a:pos x="T2" y="T3"/>
                  </a:cxn>
                  <a:cxn ang="0">
                    <a:pos x="T4" y="T5"/>
                  </a:cxn>
                  <a:cxn ang="0">
                    <a:pos x="T6" y="T7"/>
                  </a:cxn>
                  <a:cxn ang="0">
                    <a:pos x="T8" y="T9"/>
                  </a:cxn>
                  <a:cxn ang="0">
                    <a:pos x="T10" y="T11"/>
                  </a:cxn>
                </a:cxnLst>
                <a:rect l="0" t="0" r="r" b="b"/>
                <a:pathLst>
                  <a:path w="33" h="76">
                    <a:moveTo>
                      <a:pt x="0" y="0"/>
                    </a:moveTo>
                    <a:cubicBezTo>
                      <a:pt x="0" y="76"/>
                      <a:pt x="0" y="76"/>
                      <a:pt x="0" y="76"/>
                    </a:cubicBezTo>
                    <a:cubicBezTo>
                      <a:pt x="10" y="74"/>
                      <a:pt x="18" y="70"/>
                      <a:pt x="24" y="63"/>
                    </a:cubicBezTo>
                    <a:cubicBezTo>
                      <a:pt x="30" y="55"/>
                      <a:pt x="33" y="47"/>
                      <a:pt x="33" y="37"/>
                    </a:cubicBezTo>
                    <a:cubicBezTo>
                      <a:pt x="33" y="28"/>
                      <a:pt x="31" y="21"/>
                      <a:pt x="26" y="14"/>
                    </a:cubicBezTo>
                    <a:cubicBezTo>
                      <a:pt x="20" y="8"/>
                      <a:pt x="12"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1" name="Group 120"/>
            <p:cNvGrpSpPr/>
            <p:nvPr/>
          </p:nvGrpSpPr>
          <p:grpSpPr>
            <a:xfrm>
              <a:off x="5255474" y="1007957"/>
              <a:ext cx="452363" cy="578870"/>
              <a:chOff x="811698" y="1691843"/>
              <a:chExt cx="1295400" cy="1657666"/>
            </a:xfrm>
            <a:solidFill>
              <a:schemeClr val="tx1"/>
            </a:solidFill>
          </p:grpSpPr>
          <p:sp>
            <p:nvSpPr>
              <p:cNvPr id="186" name="Freeform 26"/>
              <p:cNvSpPr>
                <a:spLocks/>
              </p:cNvSpPr>
              <p:nvPr/>
            </p:nvSpPr>
            <p:spPr bwMode="auto">
              <a:xfrm>
                <a:off x="995471" y="1691843"/>
                <a:ext cx="863599"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7" name="Freeform 27"/>
              <p:cNvSpPr>
                <a:spLocks/>
              </p:cNvSpPr>
              <p:nvPr/>
            </p:nvSpPr>
            <p:spPr bwMode="auto">
              <a:xfrm>
                <a:off x="811698" y="2592272"/>
                <a:ext cx="1295400" cy="757237"/>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sp>
          <p:nvSpPr>
            <p:cNvPr id="122" name="TextBox 121"/>
            <p:cNvSpPr txBox="1"/>
            <p:nvPr/>
          </p:nvSpPr>
          <p:spPr>
            <a:xfrm>
              <a:off x="3611074" y="2116241"/>
              <a:ext cx="663553" cy="578366"/>
            </a:xfrm>
            <a:prstGeom prst="rect">
              <a:avLst/>
            </a:prstGeom>
            <a:noFill/>
          </p:spPr>
          <p:txBody>
            <a:bodyPr wrap="none" rtlCol="0">
              <a:spAutoFit/>
            </a:bodyPr>
            <a:lstStyle/>
            <a:p>
              <a:pPr algn="ctr"/>
              <a:r>
                <a:rPr lang="en-IN" sz="2000" b="1" dirty="0">
                  <a:solidFill>
                    <a:schemeClr val="accent5"/>
                  </a:solidFill>
                  <a:latin typeface="Arial" panose="020B0604020202020204" pitchFamily="34" charset="0"/>
                  <a:cs typeface="Arial" panose="020B0604020202020204" pitchFamily="34" charset="0"/>
                </a:rPr>
                <a:t>08</a:t>
              </a:r>
            </a:p>
          </p:txBody>
        </p:sp>
        <p:sp>
          <p:nvSpPr>
            <p:cNvPr id="123" name="TextBox 122"/>
            <p:cNvSpPr txBox="1"/>
            <p:nvPr/>
          </p:nvSpPr>
          <p:spPr>
            <a:xfrm>
              <a:off x="940334" y="1989863"/>
              <a:ext cx="3086130" cy="83418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Implementation</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4" name="TextBox 123"/>
            <p:cNvSpPr txBox="1"/>
            <p:nvPr/>
          </p:nvSpPr>
          <p:spPr>
            <a:xfrm>
              <a:off x="826378" y="4286353"/>
              <a:ext cx="2929328"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Governance</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5" name="TextBox 124"/>
            <p:cNvSpPr txBox="1"/>
            <p:nvPr/>
          </p:nvSpPr>
          <p:spPr>
            <a:xfrm>
              <a:off x="3456846" y="3615052"/>
              <a:ext cx="663552" cy="578366"/>
            </a:xfrm>
            <a:prstGeom prst="rect">
              <a:avLst/>
            </a:prstGeom>
            <a:noFill/>
          </p:spPr>
          <p:txBody>
            <a:bodyPr wrap="none" rtlCol="0">
              <a:spAutoFit/>
            </a:bodyPr>
            <a:lstStyle/>
            <a:p>
              <a:pPr algn="ctr"/>
              <a:r>
                <a:rPr lang="en-IN" sz="2000" b="1" dirty="0">
                  <a:solidFill>
                    <a:schemeClr val="accent4"/>
                  </a:solidFill>
                  <a:latin typeface="Arial" panose="020B0604020202020204" pitchFamily="34" charset="0"/>
                  <a:cs typeface="Arial" panose="020B0604020202020204" pitchFamily="34" charset="0"/>
                </a:rPr>
                <a:t>07</a:t>
              </a:r>
            </a:p>
          </p:txBody>
        </p:sp>
        <p:sp>
          <p:nvSpPr>
            <p:cNvPr id="126" name="TextBox 125"/>
            <p:cNvSpPr txBox="1"/>
            <p:nvPr/>
          </p:nvSpPr>
          <p:spPr>
            <a:xfrm>
              <a:off x="4355050" y="5128624"/>
              <a:ext cx="663552" cy="578366"/>
            </a:xfrm>
            <a:prstGeom prst="rect">
              <a:avLst/>
            </a:prstGeom>
            <a:noFill/>
          </p:spPr>
          <p:txBody>
            <a:bodyPr wrap="none" rtlCol="0">
              <a:spAutoFit/>
            </a:bodyPr>
            <a:lstStyle/>
            <a:p>
              <a:pPr algn="ctr"/>
              <a:r>
                <a:rPr lang="en-IN" sz="2000" b="1" dirty="0">
                  <a:solidFill>
                    <a:schemeClr val="accent6"/>
                  </a:solidFill>
                  <a:latin typeface="Arial" panose="020B0604020202020204" pitchFamily="34" charset="0"/>
                  <a:cs typeface="Arial" panose="020B0604020202020204" pitchFamily="34" charset="0"/>
                </a:rPr>
                <a:t>06</a:t>
              </a:r>
            </a:p>
          </p:txBody>
        </p:sp>
        <p:sp>
          <p:nvSpPr>
            <p:cNvPr id="127" name="TextBox 126"/>
            <p:cNvSpPr txBox="1"/>
            <p:nvPr/>
          </p:nvSpPr>
          <p:spPr>
            <a:xfrm>
              <a:off x="7252872" y="5125878"/>
              <a:ext cx="663552" cy="578366"/>
            </a:xfrm>
            <a:prstGeom prst="rect">
              <a:avLst/>
            </a:prstGeom>
            <a:noFill/>
          </p:spPr>
          <p:txBody>
            <a:bodyPr wrap="none" rtlCol="0">
              <a:spAutoFit/>
            </a:bodyPr>
            <a:lstStyle/>
            <a:p>
              <a:pPr algn="ctr"/>
              <a:r>
                <a:rPr lang="en-IN" sz="2000" b="1" dirty="0">
                  <a:solidFill>
                    <a:schemeClr val="accent3"/>
                  </a:solidFill>
                  <a:latin typeface="Arial" panose="020B0604020202020204" pitchFamily="34" charset="0"/>
                  <a:cs typeface="Arial" panose="020B0604020202020204" pitchFamily="34" charset="0"/>
                </a:rPr>
                <a:t>05</a:t>
              </a:r>
            </a:p>
          </p:txBody>
        </p:sp>
        <p:sp>
          <p:nvSpPr>
            <p:cNvPr id="128" name="TextBox 127"/>
            <p:cNvSpPr txBox="1"/>
            <p:nvPr/>
          </p:nvSpPr>
          <p:spPr>
            <a:xfrm>
              <a:off x="8123624" y="3630502"/>
              <a:ext cx="663552" cy="578366"/>
            </a:xfrm>
            <a:prstGeom prst="rect">
              <a:avLst/>
            </a:prstGeom>
            <a:noFill/>
          </p:spPr>
          <p:txBody>
            <a:bodyPr wrap="none" rtlCol="0">
              <a:spAutoFit/>
            </a:bodyPr>
            <a:lstStyle/>
            <a:p>
              <a:pPr algn="ctr"/>
              <a:r>
                <a:rPr lang="en-IN" sz="2000" b="1" dirty="0">
                  <a:solidFill>
                    <a:schemeClr val="accent2"/>
                  </a:solidFill>
                  <a:latin typeface="Arial" panose="020B0604020202020204" pitchFamily="34" charset="0"/>
                  <a:cs typeface="Arial" panose="020B0604020202020204" pitchFamily="34" charset="0"/>
                </a:rPr>
                <a:t>04</a:t>
              </a:r>
            </a:p>
          </p:txBody>
        </p:sp>
        <p:sp>
          <p:nvSpPr>
            <p:cNvPr id="129" name="TextBox 128"/>
            <p:cNvSpPr txBox="1"/>
            <p:nvPr/>
          </p:nvSpPr>
          <p:spPr>
            <a:xfrm>
              <a:off x="7871509" y="1887112"/>
              <a:ext cx="663552" cy="578366"/>
            </a:xfrm>
            <a:prstGeom prst="rect">
              <a:avLst/>
            </a:prstGeom>
            <a:noFill/>
          </p:spPr>
          <p:txBody>
            <a:bodyPr wrap="none" rtlCol="0">
              <a:spAutoFit/>
            </a:bodyPr>
            <a:lstStyle/>
            <a:p>
              <a:pPr algn="ctr"/>
              <a:r>
                <a:rPr lang="en-IN" sz="2000" b="1" dirty="0">
                  <a:solidFill>
                    <a:schemeClr val="accent1"/>
                  </a:solidFill>
                  <a:latin typeface="Arial" panose="020B0604020202020204" pitchFamily="34" charset="0"/>
                  <a:cs typeface="Arial" panose="020B0604020202020204" pitchFamily="34" charset="0"/>
                </a:rPr>
                <a:t>03</a:t>
              </a:r>
            </a:p>
          </p:txBody>
        </p:sp>
        <p:sp>
          <p:nvSpPr>
            <p:cNvPr id="130" name="TextBox 129"/>
            <p:cNvSpPr txBox="1"/>
            <p:nvPr/>
          </p:nvSpPr>
          <p:spPr>
            <a:xfrm>
              <a:off x="6756656" y="1280518"/>
              <a:ext cx="895392" cy="578366"/>
            </a:xfrm>
            <a:prstGeom prst="rect">
              <a:avLst/>
            </a:prstGeom>
            <a:noFill/>
          </p:spPr>
          <p:txBody>
            <a:bodyPr wrap="square" rtlCol="0">
              <a:spAutoFit/>
            </a:bodyPr>
            <a:lstStyle/>
            <a:p>
              <a:pPr algn="ctr"/>
              <a:r>
                <a:rPr lang="en-IN" sz="2000" b="1" dirty="0">
                  <a:solidFill>
                    <a:schemeClr val="tx2"/>
                  </a:solidFill>
                  <a:latin typeface="Arial" panose="020B0604020202020204" pitchFamily="34" charset="0"/>
                  <a:cs typeface="Arial" panose="020B0604020202020204" pitchFamily="34" charset="0"/>
                </a:rPr>
                <a:t>02</a:t>
              </a:r>
            </a:p>
          </p:txBody>
        </p:sp>
        <p:sp>
          <p:nvSpPr>
            <p:cNvPr id="131" name="TextBox 130"/>
            <p:cNvSpPr txBox="1"/>
            <p:nvPr/>
          </p:nvSpPr>
          <p:spPr>
            <a:xfrm>
              <a:off x="4413285" y="951587"/>
              <a:ext cx="895392" cy="578366"/>
            </a:xfrm>
            <a:prstGeom prst="rect">
              <a:avLst/>
            </a:prstGeom>
            <a:noFill/>
          </p:spPr>
          <p:txBody>
            <a:bodyPr wrap="square" rtlCol="0">
              <a:spAutoFit/>
            </a:bodyPr>
            <a:lstStyle/>
            <a:p>
              <a:pPr algn="ctr"/>
              <a:r>
                <a:rPr lang="en-IN" sz="2000" b="1" dirty="0">
                  <a:latin typeface="Arial" panose="020B0604020202020204" pitchFamily="34" charset="0"/>
                  <a:cs typeface="Arial" panose="020B0604020202020204" pitchFamily="34" charset="0"/>
                </a:rPr>
                <a:t>01</a:t>
              </a:r>
            </a:p>
          </p:txBody>
        </p:sp>
        <p:sp>
          <p:nvSpPr>
            <p:cNvPr id="132" name="TextBox 131"/>
            <p:cNvSpPr txBox="1"/>
            <p:nvPr/>
          </p:nvSpPr>
          <p:spPr>
            <a:xfrm>
              <a:off x="3866693" y="172618"/>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Ministry Support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3" name="TextBox 132"/>
            <p:cNvSpPr txBox="1"/>
            <p:nvPr/>
          </p:nvSpPr>
          <p:spPr>
            <a:xfrm>
              <a:off x="6278842" y="-34103"/>
              <a:ext cx="2890592" cy="1056346"/>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Situational analysis and baseline assessment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4" name="TextBox 133"/>
            <p:cNvSpPr txBox="1"/>
            <p:nvPr/>
          </p:nvSpPr>
          <p:spPr>
            <a:xfrm>
              <a:off x="3789192" y="5956869"/>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Costing</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5" name="TextBox 134"/>
            <p:cNvSpPr txBox="1"/>
            <p:nvPr/>
          </p:nvSpPr>
          <p:spPr>
            <a:xfrm>
              <a:off x="6278844" y="5943606"/>
              <a:ext cx="2410183" cy="734079"/>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 Monitoring and evaluation </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6" name="TextBox 135"/>
            <p:cNvSpPr txBox="1"/>
            <p:nvPr/>
          </p:nvSpPr>
          <p:spPr>
            <a:xfrm>
              <a:off x="8532224" y="1445945"/>
              <a:ext cx="3086131"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Stakeholder engagement</a:t>
              </a:r>
              <a:r>
                <a:rPr lang="en-US" sz="1500" b="1" dirty="0">
                  <a:solidFill>
                    <a:schemeClr val="tx1">
                      <a:lumMod val="65000"/>
                      <a:lumOff val="35000"/>
                    </a:schemeClr>
                  </a:solidFill>
                  <a:latin typeface="Arial" panose="020B0604020202020204" pitchFamily="34" charset="0"/>
                  <a:cs typeface="Arial" panose="020B0604020202020204" pitchFamily="34" charset="0"/>
                </a:rPr>
                <a:t> and priority setting</a:t>
              </a:r>
            </a:p>
          </p:txBody>
        </p:sp>
        <p:sp>
          <p:nvSpPr>
            <p:cNvPr id="137" name="TextBox 136"/>
            <p:cNvSpPr txBox="1"/>
            <p:nvPr/>
          </p:nvSpPr>
          <p:spPr>
            <a:xfrm>
              <a:off x="8733157" y="4539981"/>
              <a:ext cx="2929327" cy="64797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Drafting and validation</a:t>
              </a: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38" name="Group 137"/>
            <p:cNvGrpSpPr/>
            <p:nvPr/>
          </p:nvGrpSpPr>
          <p:grpSpPr>
            <a:xfrm>
              <a:off x="8689027" y="2441637"/>
              <a:ext cx="452363" cy="603706"/>
              <a:chOff x="4111626" y="1835150"/>
              <a:chExt cx="1295400" cy="1728788"/>
            </a:xfrm>
            <a:solidFill>
              <a:schemeClr val="accent1">
                <a:lumMod val="75000"/>
              </a:schemeClr>
            </a:solidFill>
          </p:grpSpPr>
          <p:sp>
            <p:nvSpPr>
              <p:cNvPr id="18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39" name="Group 138"/>
            <p:cNvGrpSpPr/>
            <p:nvPr/>
          </p:nvGrpSpPr>
          <p:grpSpPr>
            <a:xfrm>
              <a:off x="9169435" y="2441637"/>
              <a:ext cx="452363" cy="603706"/>
              <a:chOff x="4111626" y="1835150"/>
              <a:chExt cx="1295400" cy="1728788"/>
            </a:xfrm>
            <a:solidFill>
              <a:schemeClr val="accent1">
                <a:lumMod val="75000"/>
              </a:schemeClr>
            </a:solidFill>
          </p:grpSpPr>
          <p:sp>
            <p:nvSpPr>
              <p:cNvPr id="182"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3"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0" name="Group 139"/>
            <p:cNvGrpSpPr/>
            <p:nvPr/>
          </p:nvGrpSpPr>
          <p:grpSpPr>
            <a:xfrm>
              <a:off x="9649843" y="2435842"/>
              <a:ext cx="452363" cy="603706"/>
              <a:chOff x="4111626" y="1835150"/>
              <a:chExt cx="1295400" cy="1728788"/>
            </a:xfrm>
            <a:solidFill>
              <a:schemeClr val="accent1">
                <a:lumMod val="75000"/>
              </a:schemeClr>
            </a:solidFill>
          </p:grpSpPr>
          <p:sp>
            <p:nvSpPr>
              <p:cNvPr id="180"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1"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1" name="Group 140"/>
            <p:cNvGrpSpPr/>
            <p:nvPr/>
          </p:nvGrpSpPr>
          <p:grpSpPr>
            <a:xfrm>
              <a:off x="10130251" y="2435842"/>
              <a:ext cx="452363" cy="603706"/>
              <a:chOff x="4111626" y="1835150"/>
              <a:chExt cx="1295400" cy="1728788"/>
            </a:xfrm>
            <a:solidFill>
              <a:schemeClr val="accent1">
                <a:lumMod val="75000"/>
              </a:schemeClr>
            </a:solidFill>
          </p:grpSpPr>
          <p:sp>
            <p:nvSpPr>
              <p:cNvPr id="178"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9"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2" name="Group 141"/>
            <p:cNvGrpSpPr/>
            <p:nvPr/>
          </p:nvGrpSpPr>
          <p:grpSpPr>
            <a:xfrm>
              <a:off x="11084596" y="2431744"/>
              <a:ext cx="452363" cy="603706"/>
              <a:chOff x="4111626" y="1835150"/>
              <a:chExt cx="1295400" cy="1728788"/>
            </a:xfrm>
            <a:solidFill>
              <a:schemeClr val="accent1">
                <a:lumMod val="75000"/>
              </a:schemeClr>
            </a:solidFill>
          </p:grpSpPr>
          <p:sp>
            <p:nvSpPr>
              <p:cNvPr id="176"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7"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3" name="Group 142"/>
            <p:cNvGrpSpPr/>
            <p:nvPr/>
          </p:nvGrpSpPr>
          <p:grpSpPr>
            <a:xfrm>
              <a:off x="10609047" y="2431744"/>
              <a:ext cx="452363" cy="603706"/>
              <a:chOff x="4111626" y="1835150"/>
              <a:chExt cx="1295400" cy="1728788"/>
            </a:xfrm>
            <a:solidFill>
              <a:schemeClr val="accent1">
                <a:lumMod val="75000"/>
              </a:schemeClr>
            </a:solidFill>
          </p:grpSpPr>
          <p:sp>
            <p:nvSpPr>
              <p:cNvPr id="17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4" name="Group 143"/>
            <p:cNvGrpSpPr/>
            <p:nvPr/>
          </p:nvGrpSpPr>
          <p:grpSpPr>
            <a:xfrm>
              <a:off x="6584913" y="5270255"/>
              <a:ext cx="508078" cy="489991"/>
              <a:chOff x="9488483" y="5113866"/>
              <a:chExt cx="490538" cy="473080"/>
            </a:xfrm>
            <a:solidFill>
              <a:schemeClr val="tx1">
                <a:lumMod val="50000"/>
                <a:lumOff val="50000"/>
              </a:schemeClr>
            </a:solidFill>
          </p:grpSpPr>
          <p:sp>
            <p:nvSpPr>
              <p:cNvPr id="170" name="Freeform 105"/>
              <p:cNvSpPr>
                <a:spLocks/>
              </p:cNvSpPr>
              <p:nvPr/>
            </p:nvSpPr>
            <p:spPr bwMode="auto">
              <a:xfrm>
                <a:off x="9555157" y="5191657"/>
                <a:ext cx="415925" cy="395289"/>
              </a:xfrm>
              <a:custGeom>
                <a:avLst/>
                <a:gdLst>
                  <a:gd name="T0" fmla="*/ 35 w 262"/>
                  <a:gd name="T1" fmla="*/ 0 h 249"/>
                  <a:gd name="T2" fmla="*/ 39 w 262"/>
                  <a:gd name="T3" fmla="*/ 0 h 249"/>
                  <a:gd name="T4" fmla="*/ 42 w 262"/>
                  <a:gd name="T5" fmla="*/ 3 h 249"/>
                  <a:gd name="T6" fmla="*/ 43 w 262"/>
                  <a:gd name="T7" fmla="*/ 7 h 249"/>
                  <a:gd name="T8" fmla="*/ 54 w 262"/>
                  <a:gd name="T9" fmla="*/ 46 h 249"/>
                  <a:gd name="T10" fmla="*/ 54 w 262"/>
                  <a:gd name="T11" fmla="*/ 46 h 249"/>
                  <a:gd name="T12" fmla="*/ 59 w 262"/>
                  <a:gd name="T13" fmla="*/ 51 h 249"/>
                  <a:gd name="T14" fmla="*/ 62 w 262"/>
                  <a:gd name="T15" fmla="*/ 56 h 249"/>
                  <a:gd name="T16" fmla="*/ 64 w 262"/>
                  <a:gd name="T17" fmla="*/ 62 h 249"/>
                  <a:gd name="T18" fmla="*/ 65 w 262"/>
                  <a:gd name="T19" fmla="*/ 70 h 249"/>
                  <a:gd name="T20" fmla="*/ 65 w 262"/>
                  <a:gd name="T21" fmla="*/ 78 h 249"/>
                  <a:gd name="T22" fmla="*/ 65 w 262"/>
                  <a:gd name="T23" fmla="*/ 99 h 249"/>
                  <a:gd name="T24" fmla="*/ 73 w 262"/>
                  <a:gd name="T25" fmla="*/ 116 h 249"/>
                  <a:gd name="T26" fmla="*/ 86 w 262"/>
                  <a:gd name="T27" fmla="*/ 129 h 249"/>
                  <a:gd name="T28" fmla="*/ 100 w 262"/>
                  <a:gd name="T29" fmla="*/ 135 h 249"/>
                  <a:gd name="T30" fmla="*/ 118 w 262"/>
                  <a:gd name="T31" fmla="*/ 138 h 249"/>
                  <a:gd name="T32" fmla="*/ 227 w 262"/>
                  <a:gd name="T33" fmla="*/ 138 h 249"/>
                  <a:gd name="T34" fmla="*/ 241 w 262"/>
                  <a:gd name="T35" fmla="*/ 141 h 249"/>
                  <a:gd name="T36" fmla="*/ 253 w 262"/>
                  <a:gd name="T37" fmla="*/ 151 h 249"/>
                  <a:gd name="T38" fmla="*/ 261 w 262"/>
                  <a:gd name="T39" fmla="*/ 165 h 249"/>
                  <a:gd name="T40" fmla="*/ 262 w 262"/>
                  <a:gd name="T41" fmla="*/ 181 h 249"/>
                  <a:gd name="T42" fmla="*/ 262 w 262"/>
                  <a:gd name="T43" fmla="*/ 249 h 249"/>
                  <a:gd name="T44" fmla="*/ 94 w 262"/>
                  <a:gd name="T45" fmla="*/ 249 h 249"/>
                  <a:gd name="T46" fmla="*/ 92 w 262"/>
                  <a:gd name="T47" fmla="*/ 207 h 249"/>
                  <a:gd name="T48" fmla="*/ 92 w 262"/>
                  <a:gd name="T49" fmla="*/ 207 h 249"/>
                  <a:gd name="T50" fmla="*/ 80 w 262"/>
                  <a:gd name="T51" fmla="*/ 191 h 249"/>
                  <a:gd name="T52" fmla="*/ 65 w 262"/>
                  <a:gd name="T53" fmla="*/ 178 h 249"/>
                  <a:gd name="T54" fmla="*/ 43 w 262"/>
                  <a:gd name="T55" fmla="*/ 159 h 249"/>
                  <a:gd name="T56" fmla="*/ 29 w 262"/>
                  <a:gd name="T57" fmla="*/ 138 h 249"/>
                  <a:gd name="T58" fmla="*/ 18 w 262"/>
                  <a:gd name="T59" fmla="*/ 116 h 249"/>
                  <a:gd name="T60" fmla="*/ 12 w 262"/>
                  <a:gd name="T61" fmla="*/ 97 h 249"/>
                  <a:gd name="T62" fmla="*/ 7 w 262"/>
                  <a:gd name="T63" fmla="*/ 92 h 249"/>
                  <a:gd name="T64" fmla="*/ 4 w 262"/>
                  <a:gd name="T65" fmla="*/ 86 h 249"/>
                  <a:gd name="T66" fmla="*/ 0 w 262"/>
                  <a:gd name="T67" fmla="*/ 80 h 249"/>
                  <a:gd name="T68" fmla="*/ 0 w 262"/>
                  <a:gd name="T69" fmla="*/ 67 h 249"/>
                  <a:gd name="T70" fmla="*/ 4 w 262"/>
                  <a:gd name="T71" fmla="*/ 54 h 249"/>
                  <a:gd name="T72" fmla="*/ 12 w 262"/>
                  <a:gd name="T73" fmla="*/ 45 h 249"/>
                  <a:gd name="T74" fmla="*/ 24 w 262"/>
                  <a:gd name="T75" fmla="*/ 38 h 249"/>
                  <a:gd name="T76" fmla="*/ 26 w 262"/>
                  <a:gd name="T77" fmla="*/ 38 h 249"/>
                  <a:gd name="T78" fmla="*/ 18 w 262"/>
                  <a:gd name="T79" fmla="*/ 13 h 249"/>
                  <a:gd name="T80" fmla="*/ 18 w 262"/>
                  <a:gd name="T81" fmla="*/ 10 h 249"/>
                  <a:gd name="T82" fmla="*/ 20 w 262"/>
                  <a:gd name="T83" fmla="*/ 7 h 249"/>
                  <a:gd name="T84" fmla="*/ 21 w 262"/>
                  <a:gd name="T85" fmla="*/ 3 h 249"/>
                  <a:gd name="T86" fmla="*/ 26 w 262"/>
                  <a:gd name="T87" fmla="*/ 2 h 249"/>
                  <a:gd name="T88" fmla="*/ 32 w 262"/>
                  <a:gd name="T89" fmla="*/ 0 h 249"/>
                  <a:gd name="T90" fmla="*/ 35 w 262"/>
                  <a:gd name="T9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49">
                    <a:moveTo>
                      <a:pt x="35" y="0"/>
                    </a:moveTo>
                    <a:lnTo>
                      <a:pt x="39" y="0"/>
                    </a:lnTo>
                    <a:lnTo>
                      <a:pt x="42" y="3"/>
                    </a:lnTo>
                    <a:lnTo>
                      <a:pt x="43" y="7"/>
                    </a:lnTo>
                    <a:lnTo>
                      <a:pt x="54" y="46"/>
                    </a:lnTo>
                    <a:lnTo>
                      <a:pt x="54" y="46"/>
                    </a:lnTo>
                    <a:lnTo>
                      <a:pt x="59" y="51"/>
                    </a:lnTo>
                    <a:lnTo>
                      <a:pt x="62" y="56"/>
                    </a:lnTo>
                    <a:lnTo>
                      <a:pt x="64" y="62"/>
                    </a:lnTo>
                    <a:lnTo>
                      <a:pt x="65" y="70"/>
                    </a:lnTo>
                    <a:lnTo>
                      <a:pt x="65" y="78"/>
                    </a:lnTo>
                    <a:lnTo>
                      <a:pt x="65" y="99"/>
                    </a:lnTo>
                    <a:lnTo>
                      <a:pt x="73" y="116"/>
                    </a:lnTo>
                    <a:lnTo>
                      <a:pt x="86" y="129"/>
                    </a:lnTo>
                    <a:lnTo>
                      <a:pt x="100" y="135"/>
                    </a:lnTo>
                    <a:lnTo>
                      <a:pt x="118" y="138"/>
                    </a:lnTo>
                    <a:lnTo>
                      <a:pt x="227" y="138"/>
                    </a:lnTo>
                    <a:lnTo>
                      <a:pt x="241" y="141"/>
                    </a:lnTo>
                    <a:lnTo>
                      <a:pt x="253" y="151"/>
                    </a:lnTo>
                    <a:lnTo>
                      <a:pt x="261" y="165"/>
                    </a:lnTo>
                    <a:lnTo>
                      <a:pt x="262" y="181"/>
                    </a:lnTo>
                    <a:lnTo>
                      <a:pt x="262" y="249"/>
                    </a:lnTo>
                    <a:lnTo>
                      <a:pt x="94" y="249"/>
                    </a:lnTo>
                    <a:lnTo>
                      <a:pt x="92" y="207"/>
                    </a:lnTo>
                    <a:lnTo>
                      <a:pt x="92" y="207"/>
                    </a:lnTo>
                    <a:lnTo>
                      <a:pt x="80" y="191"/>
                    </a:lnTo>
                    <a:lnTo>
                      <a:pt x="65" y="178"/>
                    </a:lnTo>
                    <a:lnTo>
                      <a:pt x="43" y="159"/>
                    </a:lnTo>
                    <a:lnTo>
                      <a:pt x="29" y="138"/>
                    </a:lnTo>
                    <a:lnTo>
                      <a:pt x="18" y="116"/>
                    </a:lnTo>
                    <a:lnTo>
                      <a:pt x="12" y="97"/>
                    </a:lnTo>
                    <a:lnTo>
                      <a:pt x="7" y="92"/>
                    </a:lnTo>
                    <a:lnTo>
                      <a:pt x="4" y="86"/>
                    </a:lnTo>
                    <a:lnTo>
                      <a:pt x="0" y="80"/>
                    </a:lnTo>
                    <a:lnTo>
                      <a:pt x="0" y="67"/>
                    </a:lnTo>
                    <a:lnTo>
                      <a:pt x="4" y="54"/>
                    </a:lnTo>
                    <a:lnTo>
                      <a:pt x="12" y="45"/>
                    </a:lnTo>
                    <a:lnTo>
                      <a:pt x="24" y="38"/>
                    </a:lnTo>
                    <a:lnTo>
                      <a:pt x="26" y="38"/>
                    </a:lnTo>
                    <a:lnTo>
                      <a:pt x="18" y="13"/>
                    </a:lnTo>
                    <a:lnTo>
                      <a:pt x="18" y="10"/>
                    </a:lnTo>
                    <a:lnTo>
                      <a:pt x="20" y="7"/>
                    </a:lnTo>
                    <a:lnTo>
                      <a:pt x="21" y="3"/>
                    </a:lnTo>
                    <a:lnTo>
                      <a:pt x="26" y="2"/>
                    </a:lnTo>
                    <a:lnTo>
                      <a:pt x="32"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1" name="Freeform 106"/>
              <p:cNvSpPr>
                <a:spLocks/>
              </p:cNvSpPr>
              <p:nvPr/>
            </p:nvSpPr>
            <p:spPr bwMode="auto">
              <a:xfrm>
                <a:off x="9744068" y="5247217"/>
                <a:ext cx="166688" cy="163513"/>
              </a:xfrm>
              <a:custGeom>
                <a:avLst/>
                <a:gdLst>
                  <a:gd name="T0" fmla="*/ 53 w 105"/>
                  <a:gd name="T1" fmla="*/ 0 h 103"/>
                  <a:gd name="T2" fmla="*/ 73 w 105"/>
                  <a:gd name="T3" fmla="*/ 5 h 103"/>
                  <a:gd name="T4" fmla="*/ 91 w 105"/>
                  <a:gd name="T5" fmla="*/ 16 h 103"/>
                  <a:gd name="T6" fmla="*/ 102 w 105"/>
                  <a:gd name="T7" fmla="*/ 32 h 103"/>
                  <a:gd name="T8" fmla="*/ 105 w 105"/>
                  <a:gd name="T9" fmla="*/ 51 h 103"/>
                  <a:gd name="T10" fmla="*/ 102 w 105"/>
                  <a:gd name="T11" fmla="*/ 72 h 103"/>
                  <a:gd name="T12" fmla="*/ 91 w 105"/>
                  <a:gd name="T13" fmla="*/ 87 h 103"/>
                  <a:gd name="T14" fmla="*/ 73 w 105"/>
                  <a:gd name="T15" fmla="*/ 99 h 103"/>
                  <a:gd name="T16" fmla="*/ 53 w 105"/>
                  <a:gd name="T17" fmla="*/ 103 h 103"/>
                  <a:gd name="T18" fmla="*/ 34 w 105"/>
                  <a:gd name="T19" fmla="*/ 99 h 103"/>
                  <a:gd name="T20" fmla="*/ 16 w 105"/>
                  <a:gd name="T21" fmla="*/ 87 h 103"/>
                  <a:gd name="T22" fmla="*/ 5 w 105"/>
                  <a:gd name="T23" fmla="*/ 72 h 103"/>
                  <a:gd name="T24" fmla="*/ 0 w 105"/>
                  <a:gd name="T25" fmla="*/ 51 h 103"/>
                  <a:gd name="T26" fmla="*/ 5 w 105"/>
                  <a:gd name="T27" fmla="*/ 32 h 103"/>
                  <a:gd name="T28" fmla="*/ 16 w 105"/>
                  <a:gd name="T29" fmla="*/ 16 h 103"/>
                  <a:gd name="T30" fmla="*/ 34 w 105"/>
                  <a:gd name="T31" fmla="*/ 5 h 103"/>
                  <a:gd name="T32" fmla="*/ 53 w 105"/>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3">
                    <a:moveTo>
                      <a:pt x="53" y="0"/>
                    </a:moveTo>
                    <a:lnTo>
                      <a:pt x="73" y="5"/>
                    </a:lnTo>
                    <a:lnTo>
                      <a:pt x="91" y="16"/>
                    </a:lnTo>
                    <a:lnTo>
                      <a:pt x="102" y="32"/>
                    </a:lnTo>
                    <a:lnTo>
                      <a:pt x="105" y="51"/>
                    </a:lnTo>
                    <a:lnTo>
                      <a:pt x="102" y="72"/>
                    </a:lnTo>
                    <a:lnTo>
                      <a:pt x="91" y="87"/>
                    </a:lnTo>
                    <a:lnTo>
                      <a:pt x="73" y="99"/>
                    </a:lnTo>
                    <a:lnTo>
                      <a:pt x="53" y="103"/>
                    </a:lnTo>
                    <a:lnTo>
                      <a:pt x="34" y="99"/>
                    </a:lnTo>
                    <a:lnTo>
                      <a:pt x="16" y="87"/>
                    </a:lnTo>
                    <a:lnTo>
                      <a:pt x="5" y="72"/>
                    </a:lnTo>
                    <a:lnTo>
                      <a:pt x="0" y="51"/>
                    </a:lnTo>
                    <a:lnTo>
                      <a:pt x="5" y="32"/>
                    </a:lnTo>
                    <a:lnTo>
                      <a:pt x="16" y="16"/>
                    </a:lnTo>
                    <a:lnTo>
                      <a:pt x="34" y="5"/>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2" name="Freeform 107"/>
              <p:cNvSpPr>
                <a:spLocks/>
              </p:cNvSpPr>
              <p:nvPr/>
            </p:nvSpPr>
            <p:spPr bwMode="auto">
              <a:xfrm>
                <a:off x="9651994" y="5183717"/>
                <a:ext cx="327025" cy="25400"/>
              </a:xfrm>
              <a:custGeom>
                <a:avLst/>
                <a:gdLst>
                  <a:gd name="T0" fmla="*/ 6 w 206"/>
                  <a:gd name="T1" fmla="*/ 0 h 16"/>
                  <a:gd name="T2" fmla="*/ 200 w 206"/>
                  <a:gd name="T3" fmla="*/ 0 h 16"/>
                  <a:gd name="T4" fmla="*/ 203 w 206"/>
                  <a:gd name="T5" fmla="*/ 0 h 16"/>
                  <a:gd name="T6" fmla="*/ 204 w 206"/>
                  <a:gd name="T7" fmla="*/ 4 h 16"/>
                  <a:gd name="T8" fmla="*/ 206 w 206"/>
                  <a:gd name="T9" fmla="*/ 5 h 16"/>
                  <a:gd name="T10" fmla="*/ 206 w 206"/>
                  <a:gd name="T11" fmla="*/ 10 h 16"/>
                  <a:gd name="T12" fmla="*/ 204 w 206"/>
                  <a:gd name="T13" fmla="*/ 13 h 16"/>
                  <a:gd name="T14" fmla="*/ 203 w 206"/>
                  <a:gd name="T15" fmla="*/ 15 h 16"/>
                  <a:gd name="T16" fmla="*/ 200 w 206"/>
                  <a:gd name="T17" fmla="*/ 16 h 16"/>
                  <a:gd name="T18" fmla="*/ 6 w 206"/>
                  <a:gd name="T19" fmla="*/ 16 h 16"/>
                  <a:gd name="T20" fmla="*/ 3 w 206"/>
                  <a:gd name="T21" fmla="*/ 15 h 16"/>
                  <a:gd name="T22" fmla="*/ 1 w 206"/>
                  <a:gd name="T23" fmla="*/ 13 h 16"/>
                  <a:gd name="T24" fmla="*/ 0 w 206"/>
                  <a:gd name="T25" fmla="*/ 10 h 16"/>
                  <a:gd name="T26" fmla="*/ 0 w 206"/>
                  <a:gd name="T27" fmla="*/ 5 h 16"/>
                  <a:gd name="T28" fmla="*/ 1 w 206"/>
                  <a:gd name="T29" fmla="*/ 4 h 16"/>
                  <a:gd name="T30" fmla="*/ 3 w 206"/>
                  <a:gd name="T31" fmla="*/ 0 h 16"/>
                  <a:gd name="T32" fmla="*/ 6 w 20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
                    <a:moveTo>
                      <a:pt x="6" y="0"/>
                    </a:moveTo>
                    <a:lnTo>
                      <a:pt x="200" y="0"/>
                    </a:lnTo>
                    <a:lnTo>
                      <a:pt x="203" y="0"/>
                    </a:lnTo>
                    <a:lnTo>
                      <a:pt x="204" y="4"/>
                    </a:lnTo>
                    <a:lnTo>
                      <a:pt x="206" y="5"/>
                    </a:lnTo>
                    <a:lnTo>
                      <a:pt x="206" y="10"/>
                    </a:lnTo>
                    <a:lnTo>
                      <a:pt x="204" y="13"/>
                    </a:lnTo>
                    <a:lnTo>
                      <a:pt x="203" y="15"/>
                    </a:lnTo>
                    <a:lnTo>
                      <a:pt x="200" y="16"/>
                    </a:lnTo>
                    <a:lnTo>
                      <a:pt x="6" y="16"/>
                    </a:lnTo>
                    <a:lnTo>
                      <a:pt x="3" y="15"/>
                    </a:lnTo>
                    <a:lnTo>
                      <a:pt x="1" y="13"/>
                    </a:lnTo>
                    <a:lnTo>
                      <a:pt x="0" y="10"/>
                    </a:lnTo>
                    <a:lnTo>
                      <a:pt x="0" y="5"/>
                    </a:lnTo>
                    <a:lnTo>
                      <a:pt x="1" y="4"/>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3" name="Freeform 108"/>
              <p:cNvSpPr>
                <a:spLocks/>
              </p:cNvSpPr>
              <p:nvPr/>
            </p:nvSpPr>
            <p:spPr bwMode="auto">
              <a:xfrm>
                <a:off x="9488483" y="5113866"/>
                <a:ext cx="490538" cy="25400"/>
              </a:xfrm>
              <a:custGeom>
                <a:avLst/>
                <a:gdLst>
                  <a:gd name="T0" fmla="*/ 6 w 309"/>
                  <a:gd name="T1" fmla="*/ 0 h 16"/>
                  <a:gd name="T2" fmla="*/ 303 w 309"/>
                  <a:gd name="T3" fmla="*/ 0 h 16"/>
                  <a:gd name="T4" fmla="*/ 306 w 309"/>
                  <a:gd name="T5" fmla="*/ 0 h 16"/>
                  <a:gd name="T6" fmla="*/ 307 w 309"/>
                  <a:gd name="T7" fmla="*/ 3 h 16"/>
                  <a:gd name="T8" fmla="*/ 309 w 309"/>
                  <a:gd name="T9" fmla="*/ 5 h 16"/>
                  <a:gd name="T10" fmla="*/ 309 w 309"/>
                  <a:gd name="T11" fmla="*/ 10 h 16"/>
                  <a:gd name="T12" fmla="*/ 307 w 309"/>
                  <a:gd name="T13" fmla="*/ 13 h 16"/>
                  <a:gd name="T14" fmla="*/ 306 w 309"/>
                  <a:gd name="T15" fmla="*/ 14 h 16"/>
                  <a:gd name="T16" fmla="*/ 303 w 309"/>
                  <a:gd name="T17" fmla="*/ 16 h 16"/>
                  <a:gd name="T18" fmla="*/ 6 w 309"/>
                  <a:gd name="T19" fmla="*/ 16 h 16"/>
                  <a:gd name="T20" fmla="*/ 3 w 309"/>
                  <a:gd name="T21" fmla="*/ 14 h 16"/>
                  <a:gd name="T22" fmla="*/ 1 w 309"/>
                  <a:gd name="T23" fmla="*/ 13 h 16"/>
                  <a:gd name="T24" fmla="*/ 0 w 309"/>
                  <a:gd name="T25" fmla="*/ 10 h 16"/>
                  <a:gd name="T26" fmla="*/ 0 w 309"/>
                  <a:gd name="T27" fmla="*/ 6 h 16"/>
                  <a:gd name="T28" fmla="*/ 1 w 309"/>
                  <a:gd name="T29" fmla="*/ 3 h 16"/>
                  <a:gd name="T30" fmla="*/ 3 w 309"/>
                  <a:gd name="T31" fmla="*/ 0 h 16"/>
                  <a:gd name="T32" fmla="*/ 6 w 309"/>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9" h="16">
                    <a:moveTo>
                      <a:pt x="6" y="0"/>
                    </a:moveTo>
                    <a:lnTo>
                      <a:pt x="303" y="0"/>
                    </a:lnTo>
                    <a:lnTo>
                      <a:pt x="306" y="0"/>
                    </a:lnTo>
                    <a:lnTo>
                      <a:pt x="307" y="3"/>
                    </a:lnTo>
                    <a:lnTo>
                      <a:pt x="309" y="5"/>
                    </a:lnTo>
                    <a:lnTo>
                      <a:pt x="309" y="10"/>
                    </a:lnTo>
                    <a:lnTo>
                      <a:pt x="307" y="13"/>
                    </a:lnTo>
                    <a:lnTo>
                      <a:pt x="306" y="14"/>
                    </a:lnTo>
                    <a:lnTo>
                      <a:pt x="303" y="16"/>
                    </a:lnTo>
                    <a:lnTo>
                      <a:pt x="6" y="16"/>
                    </a:lnTo>
                    <a:lnTo>
                      <a:pt x="3" y="14"/>
                    </a:lnTo>
                    <a:lnTo>
                      <a:pt x="1" y="13"/>
                    </a:lnTo>
                    <a:lnTo>
                      <a:pt x="0" y="10"/>
                    </a:lnTo>
                    <a:lnTo>
                      <a:pt x="0" y="6"/>
                    </a:lnTo>
                    <a:lnTo>
                      <a:pt x="1"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5" name="Group 144"/>
            <p:cNvGrpSpPr/>
            <p:nvPr/>
          </p:nvGrpSpPr>
          <p:grpSpPr>
            <a:xfrm>
              <a:off x="3458915" y="4493395"/>
              <a:ext cx="628109" cy="572204"/>
              <a:chOff x="8159750" y="3938059"/>
              <a:chExt cx="606425" cy="552450"/>
            </a:xfrm>
            <a:solidFill>
              <a:schemeClr val="accent4">
                <a:lumMod val="75000"/>
              </a:schemeClr>
            </a:solidFill>
          </p:grpSpPr>
          <p:sp>
            <p:nvSpPr>
              <p:cNvPr id="161" name="Freeform 109"/>
              <p:cNvSpPr>
                <a:spLocks/>
              </p:cNvSpPr>
              <p:nvPr/>
            </p:nvSpPr>
            <p:spPr bwMode="auto">
              <a:xfrm>
                <a:off x="8310562" y="4331759"/>
                <a:ext cx="309563" cy="158750"/>
              </a:xfrm>
              <a:custGeom>
                <a:avLst/>
                <a:gdLst>
                  <a:gd name="T0" fmla="*/ 38 w 195"/>
                  <a:gd name="T1" fmla="*/ 0 h 100"/>
                  <a:gd name="T2" fmla="*/ 155 w 195"/>
                  <a:gd name="T3" fmla="*/ 0 h 100"/>
                  <a:gd name="T4" fmla="*/ 171 w 195"/>
                  <a:gd name="T5" fmla="*/ 3 h 100"/>
                  <a:gd name="T6" fmla="*/ 184 w 195"/>
                  <a:gd name="T7" fmla="*/ 11 h 100"/>
                  <a:gd name="T8" fmla="*/ 192 w 195"/>
                  <a:gd name="T9" fmla="*/ 24 h 100"/>
                  <a:gd name="T10" fmla="*/ 195 w 195"/>
                  <a:gd name="T11" fmla="*/ 40 h 100"/>
                  <a:gd name="T12" fmla="*/ 195 w 195"/>
                  <a:gd name="T13" fmla="*/ 100 h 100"/>
                  <a:gd name="T14" fmla="*/ 0 w 195"/>
                  <a:gd name="T15" fmla="*/ 100 h 100"/>
                  <a:gd name="T16" fmla="*/ 0 w 195"/>
                  <a:gd name="T17" fmla="*/ 40 h 100"/>
                  <a:gd name="T18" fmla="*/ 3 w 195"/>
                  <a:gd name="T19" fmla="*/ 24 h 100"/>
                  <a:gd name="T20" fmla="*/ 11 w 195"/>
                  <a:gd name="T21" fmla="*/ 11 h 100"/>
                  <a:gd name="T22" fmla="*/ 23 w 195"/>
                  <a:gd name="T23" fmla="*/ 3 h 100"/>
                  <a:gd name="T24" fmla="*/ 38 w 19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00">
                    <a:moveTo>
                      <a:pt x="38" y="0"/>
                    </a:moveTo>
                    <a:lnTo>
                      <a:pt x="155" y="0"/>
                    </a:lnTo>
                    <a:lnTo>
                      <a:pt x="171" y="3"/>
                    </a:lnTo>
                    <a:lnTo>
                      <a:pt x="184" y="11"/>
                    </a:lnTo>
                    <a:lnTo>
                      <a:pt x="192" y="24"/>
                    </a:lnTo>
                    <a:lnTo>
                      <a:pt x="195" y="40"/>
                    </a:lnTo>
                    <a:lnTo>
                      <a:pt x="195" y="100"/>
                    </a:lnTo>
                    <a:lnTo>
                      <a:pt x="0" y="100"/>
                    </a:lnTo>
                    <a:lnTo>
                      <a:pt x="0" y="40"/>
                    </a:lnTo>
                    <a:lnTo>
                      <a:pt x="3" y="24"/>
                    </a:lnTo>
                    <a:lnTo>
                      <a:pt x="11" y="11"/>
                    </a:lnTo>
                    <a:lnTo>
                      <a:pt x="23"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2" name="Freeform 110"/>
              <p:cNvSpPr>
                <a:spLocks/>
              </p:cNvSpPr>
              <p:nvPr/>
            </p:nvSpPr>
            <p:spPr bwMode="auto">
              <a:xfrm>
                <a:off x="8375650" y="4117446"/>
                <a:ext cx="177800" cy="179388"/>
              </a:xfrm>
              <a:custGeom>
                <a:avLst/>
                <a:gdLst>
                  <a:gd name="T0" fmla="*/ 55 w 112"/>
                  <a:gd name="T1" fmla="*/ 0 h 113"/>
                  <a:gd name="T2" fmla="*/ 78 w 112"/>
                  <a:gd name="T3" fmla="*/ 5 h 113"/>
                  <a:gd name="T4" fmla="*/ 95 w 112"/>
                  <a:gd name="T5" fmla="*/ 18 h 113"/>
                  <a:gd name="T6" fmla="*/ 108 w 112"/>
                  <a:gd name="T7" fmla="*/ 35 h 113"/>
                  <a:gd name="T8" fmla="*/ 112 w 112"/>
                  <a:gd name="T9" fmla="*/ 57 h 113"/>
                  <a:gd name="T10" fmla="*/ 108 w 112"/>
                  <a:gd name="T11" fmla="*/ 78 h 113"/>
                  <a:gd name="T12" fmla="*/ 95 w 112"/>
                  <a:gd name="T13" fmla="*/ 97 h 113"/>
                  <a:gd name="T14" fmla="*/ 78 w 112"/>
                  <a:gd name="T15" fmla="*/ 108 h 113"/>
                  <a:gd name="T16" fmla="*/ 55 w 112"/>
                  <a:gd name="T17" fmla="*/ 113 h 113"/>
                  <a:gd name="T18" fmla="*/ 35 w 112"/>
                  <a:gd name="T19" fmla="*/ 108 h 113"/>
                  <a:gd name="T20" fmla="*/ 16 w 112"/>
                  <a:gd name="T21" fmla="*/ 97 h 113"/>
                  <a:gd name="T22" fmla="*/ 5 w 112"/>
                  <a:gd name="T23" fmla="*/ 78 h 113"/>
                  <a:gd name="T24" fmla="*/ 0 w 112"/>
                  <a:gd name="T25" fmla="*/ 57 h 113"/>
                  <a:gd name="T26" fmla="*/ 5 w 112"/>
                  <a:gd name="T27" fmla="*/ 35 h 113"/>
                  <a:gd name="T28" fmla="*/ 16 w 112"/>
                  <a:gd name="T29" fmla="*/ 18 h 113"/>
                  <a:gd name="T30" fmla="*/ 35 w 112"/>
                  <a:gd name="T31" fmla="*/ 5 h 113"/>
                  <a:gd name="T32" fmla="*/ 55 w 112"/>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3">
                    <a:moveTo>
                      <a:pt x="55" y="0"/>
                    </a:moveTo>
                    <a:lnTo>
                      <a:pt x="78" y="5"/>
                    </a:lnTo>
                    <a:lnTo>
                      <a:pt x="95" y="18"/>
                    </a:lnTo>
                    <a:lnTo>
                      <a:pt x="108" y="35"/>
                    </a:lnTo>
                    <a:lnTo>
                      <a:pt x="112" y="57"/>
                    </a:lnTo>
                    <a:lnTo>
                      <a:pt x="108" y="78"/>
                    </a:lnTo>
                    <a:lnTo>
                      <a:pt x="95" y="97"/>
                    </a:lnTo>
                    <a:lnTo>
                      <a:pt x="78" y="108"/>
                    </a:lnTo>
                    <a:lnTo>
                      <a:pt x="55" y="113"/>
                    </a:lnTo>
                    <a:lnTo>
                      <a:pt x="35" y="108"/>
                    </a:lnTo>
                    <a:lnTo>
                      <a:pt x="16" y="97"/>
                    </a:lnTo>
                    <a:lnTo>
                      <a:pt x="5" y="78"/>
                    </a:lnTo>
                    <a:lnTo>
                      <a:pt x="0" y="57"/>
                    </a:lnTo>
                    <a:lnTo>
                      <a:pt x="5" y="35"/>
                    </a:lnTo>
                    <a:lnTo>
                      <a:pt x="16" y="18"/>
                    </a:lnTo>
                    <a:lnTo>
                      <a:pt x="35" y="5"/>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3" name="Freeform 111"/>
              <p:cNvSpPr>
                <a:spLocks/>
              </p:cNvSpPr>
              <p:nvPr/>
            </p:nvSpPr>
            <p:spPr bwMode="auto">
              <a:xfrm>
                <a:off x="8159750" y="4057121"/>
                <a:ext cx="169863" cy="88900"/>
              </a:xfrm>
              <a:custGeom>
                <a:avLst/>
                <a:gdLst>
                  <a:gd name="T0" fmla="*/ 22 w 107"/>
                  <a:gd name="T1" fmla="*/ 0 h 56"/>
                  <a:gd name="T2" fmla="*/ 85 w 107"/>
                  <a:gd name="T3" fmla="*/ 0 h 56"/>
                  <a:gd name="T4" fmla="*/ 92 w 107"/>
                  <a:gd name="T5" fmla="*/ 0 h 56"/>
                  <a:gd name="T6" fmla="*/ 98 w 107"/>
                  <a:gd name="T7" fmla="*/ 3 h 56"/>
                  <a:gd name="T8" fmla="*/ 103 w 107"/>
                  <a:gd name="T9" fmla="*/ 8 h 56"/>
                  <a:gd name="T10" fmla="*/ 106 w 107"/>
                  <a:gd name="T11" fmla="*/ 14 h 56"/>
                  <a:gd name="T12" fmla="*/ 107 w 107"/>
                  <a:gd name="T13" fmla="*/ 21 h 56"/>
                  <a:gd name="T14" fmla="*/ 107 w 107"/>
                  <a:gd name="T15" fmla="*/ 56 h 56"/>
                  <a:gd name="T16" fmla="*/ 0 w 107"/>
                  <a:gd name="T17" fmla="*/ 56 h 56"/>
                  <a:gd name="T18" fmla="*/ 0 w 107"/>
                  <a:gd name="T19" fmla="*/ 21 h 56"/>
                  <a:gd name="T20" fmla="*/ 1 w 107"/>
                  <a:gd name="T21" fmla="*/ 14 h 56"/>
                  <a:gd name="T22" fmla="*/ 4 w 107"/>
                  <a:gd name="T23" fmla="*/ 8 h 56"/>
                  <a:gd name="T24" fmla="*/ 7 w 107"/>
                  <a:gd name="T25" fmla="*/ 3 h 56"/>
                  <a:gd name="T26" fmla="*/ 14 w 107"/>
                  <a:gd name="T27" fmla="*/ 0 h 56"/>
                  <a:gd name="T28" fmla="*/ 22 w 10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56">
                    <a:moveTo>
                      <a:pt x="22" y="0"/>
                    </a:moveTo>
                    <a:lnTo>
                      <a:pt x="85" y="0"/>
                    </a:lnTo>
                    <a:lnTo>
                      <a:pt x="92" y="0"/>
                    </a:lnTo>
                    <a:lnTo>
                      <a:pt x="98" y="3"/>
                    </a:lnTo>
                    <a:lnTo>
                      <a:pt x="103" y="8"/>
                    </a:lnTo>
                    <a:lnTo>
                      <a:pt x="106" y="14"/>
                    </a:lnTo>
                    <a:lnTo>
                      <a:pt x="107" y="21"/>
                    </a:lnTo>
                    <a:lnTo>
                      <a:pt x="107" y="56"/>
                    </a:lnTo>
                    <a:lnTo>
                      <a:pt x="0" y="56"/>
                    </a:lnTo>
                    <a:lnTo>
                      <a:pt x="0" y="21"/>
                    </a:lnTo>
                    <a:lnTo>
                      <a:pt x="1" y="14"/>
                    </a:lnTo>
                    <a:lnTo>
                      <a:pt x="4" y="8"/>
                    </a:lnTo>
                    <a:lnTo>
                      <a:pt x="7"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4" name="Freeform 112"/>
              <p:cNvSpPr>
                <a:spLocks/>
              </p:cNvSpPr>
              <p:nvPr/>
            </p:nvSpPr>
            <p:spPr bwMode="auto">
              <a:xfrm>
                <a:off x="8194675" y="3938059"/>
                <a:ext cx="98425" cy="98425"/>
              </a:xfrm>
              <a:custGeom>
                <a:avLst/>
                <a:gdLst>
                  <a:gd name="T0" fmla="*/ 31 w 62"/>
                  <a:gd name="T1" fmla="*/ 0 h 62"/>
                  <a:gd name="T2" fmla="*/ 47 w 62"/>
                  <a:gd name="T3" fmla="*/ 5 h 62"/>
                  <a:gd name="T4" fmla="*/ 58 w 62"/>
                  <a:gd name="T5" fmla="*/ 16 h 62"/>
                  <a:gd name="T6" fmla="*/ 62 w 62"/>
                  <a:gd name="T7" fmla="*/ 31 h 62"/>
                  <a:gd name="T8" fmla="*/ 58 w 62"/>
                  <a:gd name="T9" fmla="*/ 46 h 62"/>
                  <a:gd name="T10" fmla="*/ 47 w 62"/>
                  <a:gd name="T11" fmla="*/ 58 h 62"/>
                  <a:gd name="T12" fmla="*/ 31 w 62"/>
                  <a:gd name="T13" fmla="*/ 62 h 62"/>
                  <a:gd name="T14" fmla="*/ 16 w 62"/>
                  <a:gd name="T15" fmla="*/ 58 h 62"/>
                  <a:gd name="T16" fmla="*/ 5 w 62"/>
                  <a:gd name="T17" fmla="*/ 46 h 62"/>
                  <a:gd name="T18" fmla="*/ 0 w 62"/>
                  <a:gd name="T19" fmla="*/ 31 h 62"/>
                  <a:gd name="T20" fmla="*/ 5 w 62"/>
                  <a:gd name="T21" fmla="*/ 16 h 62"/>
                  <a:gd name="T22" fmla="*/ 16 w 62"/>
                  <a:gd name="T23" fmla="*/ 5 h 62"/>
                  <a:gd name="T24" fmla="*/ 31 w 6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31" y="0"/>
                    </a:moveTo>
                    <a:lnTo>
                      <a:pt x="47" y="5"/>
                    </a:lnTo>
                    <a:lnTo>
                      <a:pt x="58" y="16"/>
                    </a:lnTo>
                    <a:lnTo>
                      <a:pt x="62" y="31"/>
                    </a:lnTo>
                    <a:lnTo>
                      <a:pt x="58" y="46"/>
                    </a:lnTo>
                    <a:lnTo>
                      <a:pt x="47" y="58"/>
                    </a:lnTo>
                    <a:lnTo>
                      <a:pt x="31" y="62"/>
                    </a:lnTo>
                    <a:lnTo>
                      <a:pt x="16" y="58"/>
                    </a:lnTo>
                    <a:lnTo>
                      <a:pt x="5" y="46"/>
                    </a:lnTo>
                    <a:lnTo>
                      <a:pt x="0" y="31"/>
                    </a:lnTo>
                    <a:lnTo>
                      <a:pt x="5" y="16"/>
                    </a:lnTo>
                    <a:lnTo>
                      <a:pt x="16"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5" name="Freeform 113"/>
              <p:cNvSpPr>
                <a:spLocks/>
              </p:cNvSpPr>
              <p:nvPr/>
            </p:nvSpPr>
            <p:spPr bwMode="auto">
              <a:xfrm>
                <a:off x="8594725" y="4057121"/>
                <a:ext cx="171450" cy="88900"/>
              </a:xfrm>
              <a:custGeom>
                <a:avLst/>
                <a:gdLst>
                  <a:gd name="T0" fmla="*/ 22 w 108"/>
                  <a:gd name="T1" fmla="*/ 0 h 56"/>
                  <a:gd name="T2" fmla="*/ 85 w 108"/>
                  <a:gd name="T3" fmla="*/ 0 h 56"/>
                  <a:gd name="T4" fmla="*/ 93 w 108"/>
                  <a:gd name="T5" fmla="*/ 0 h 56"/>
                  <a:gd name="T6" fmla="*/ 98 w 108"/>
                  <a:gd name="T7" fmla="*/ 3 h 56"/>
                  <a:gd name="T8" fmla="*/ 103 w 108"/>
                  <a:gd name="T9" fmla="*/ 8 h 56"/>
                  <a:gd name="T10" fmla="*/ 106 w 108"/>
                  <a:gd name="T11" fmla="*/ 14 h 56"/>
                  <a:gd name="T12" fmla="*/ 108 w 108"/>
                  <a:gd name="T13" fmla="*/ 21 h 56"/>
                  <a:gd name="T14" fmla="*/ 108 w 108"/>
                  <a:gd name="T15" fmla="*/ 56 h 56"/>
                  <a:gd name="T16" fmla="*/ 0 w 108"/>
                  <a:gd name="T17" fmla="*/ 56 h 56"/>
                  <a:gd name="T18" fmla="*/ 0 w 108"/>
                  <a:gd name="T19" fmla="*/ 21 h 56"/>
                  <a:gd name="T20" fmla="*/ 1 w 108"/>
                  <a:gd name="T21" fmla="*/ 14 h 56"/>
                  <a:gd name="T22" fmla="*/ 5 w 108"/>
                  <a:gd name="T23" fmla="*/ 8 h 56"/>
                  <a:gd name="T24" fmla="*/ 9 w 108"/>
                  <a:gd name="T25" fmla="*/ 3 h 56"/>
                  <a:gd name="T26" fmla="*/ 14 w 108"/>
                  <a:gd name="T27" fmla="*/ 0 h 56"/>
                  <a:gd name="T28" fmla="*/ 22 w 10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56">
                    <a:moveTo>
                      <a:pt x="22" y="0"/>
                    </a:moveTo>
                    <a:lnTo>
                      <a:pt x="85" y="0"/>
                    </a:lnTo>
                    <a:lnTo>
                      <a:pt x="93" y="0"/>
                    </a:lnTo>
                    <a:lnTo>
                      <a:pt x="98" y="3"/>
                    </a:lnTo>
                    <a:lnTo>
                      <a:pt x="103" y="8"/>
                    </a:lnTo>
                    <a:lnTo>
                      <a:pt x="106" y="14"/>
                    </a:lnTo>
                    <a:lnTo>
                      <a:pt x="108" y="21"/>
                    </a:lnTo>
                    <a:lnTo>
                      <a:pt x="108" y="56"/>
                    </a:lnTo>
                    <a:lnTo>
                      <a:pt x="0" y="56"/>
                    </a:lnTo>
                    <a:lnTo>
                      <a:pt x="0" y="21"/>
                    </a:lnTo>
                    <a:lnTo>
                      <a:pt x="1" y="14"/>
                    </a:lnTo>
                    <a:lnTo>
                      <a:pt x="5" y="8"/>
                    </a:lnTo>
                    <a:lnTo>
                      <a:pt x="9"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6" name="Freeform 114"/>
              <p:cNvSpPr>
                <a:spLocks/>
              </p:cNvSpPr>
              <p:nvPr/>
            </p:nvSpPr>
            <p:spPr bwMode="auto">
              <a:xfrm>
                <a:off x="8632825" y="3938059"/>
                <a:ext cx="95250" cy="98425"/>
              </a:xfrm>
              <a:custGeom>
                <a:avLst/>
                <a:gdLst>
                  <a:gd name="T0" fmla="*/ 30 w 60"/>
                  <a:gd name="T1" fmla="*/ 0 h 62"/>
                  <a:gd name="T2" fmla="*/ 46 w 60"/>
                  <a:gd name="T3" fmla="*/ 5 h 62"/>
                  <a:gd name="T4" fmla="*/ 57 w 60"/>
                  <a:gd name="T5" fmla="*/ 16 h 62"/>
                  <a:gd name="T6" fmla="*/ 60 w 60"/>
                  <a:gd name="T7" fmla="*/ 31 h 62"/>
                  <a:gd name="T8" fmla="*/ 57 w 60"/>
                  <a:gd name="T9" fmla="*/ 46 h 62"/>
                  <a:gd name="T10" fmla="*/ 46 w 60"/>
                  <a:gd name="T11" fmla="*/ 58 h 62"/>
                  <a:gd name="T12" fmla="*/ 30 w 60"/>
                  <a:gd name="T13" fmla="*/ 62 h 62"/>
                  <a:gd name="T14" fmla="*/ 14 w 60"/>
                  <a:gd name="T15" fmla="*/ 58 h 62"/>
                  <a:gd name="T16" fmla="*/ 3 w 60"/>
                  <a:gd name="T17" fmla="*/ 46 h 62"/>
                  <a:gd name="T18" fmla="*/ 0 w 60"/>
                  <a:gd name="T19" fmla="*/ 31 h 62"/>
                  <a:gd name="T20" fmla="*/ 3 w 60"/>
                  <a:gd name="T21" fmla="*/ 16 h 62"/>
                  <a:gd name="T22" fmla="*/ 14 w 60"/>
                  <a:gd name="T23" fmla="*/ 5 h 62"/>
                  <a:gd name="T24" fmla="*/ 30 w 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2">
                    <a:moveTo>
                      <a:pt x="30" y="0"/>
                    </a:moveTo>
                    <a:lnTo>
                      <a:pt x="46" y="5"/>
                    </a:lnTo>
                    <a:lnTo>
                      <a:pt x="57" y="16"/>
                    </a:lnTo>
                    <a:lnTo>
                      <a:pt x="60" y="31"/>
                    </a:lnTo>
                    <a:lnTo>
                      <a:pt x="57" y="46"/>
                    </a:lnTo>
                    <a:lnTo>
                      <a:pt x="46" y="58"/>
                    </a:lnTo>
                    <a:lnTo>
                      <a:pt x="30" y="62"/>
                    </a:lnTo>
                    <a:lnTo>
                      <a:pt x="14" y="58"/>
                    </a:lnTo>
                    <a:lnTo>
                      <a:pt x="3" y="46"/>
                    </a:lnTo>
                    <a:lnTo>
                      <a:pt x="0" y="31"/>
                    </a:lnTo>
                    <a:lnTo>
                      <a:pt x="3" y="16"/>
                    </a:lnTo>
                    <a:lnTo>
                      <a:pt x="14" y="5"/>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7" name="Freeform 115"/>
              <p:cNvSpPr>
                <a:spLocks/>
              </p:cNvSpPr>
              <p:nvPr/>
            </p:nvSpPr>
            <p:spPr bwMode="auto">
              <a:xfrm>
                <a:off x="8370887" y="4022196"/>
                <a:ext cx="193675" cy="38100"/>
              </a:xfrm>
              <a:custGeom>
                <a:avLst/>
                <a:gdLst>
                  <a:gd name="T0" fmla="*/ 11 w 122"/>
                  <a:gd name="T1" fmla="*/ 0 h 24"/>
                  <a:gd name="T2" fmla="*/ 111 w 122"/>
                  <a:gd name="T3" fmla="*/ 0 h 24"/>
                  <a:gd name="T4" fmla="*/ 115 w 122"/>
                  <a:gd name="T5" fmla="*/ 0 h 24"/>
                  <a:gd name="T6" fmla="*/ 119 w 122"/>
                  <a:gd name="T7" fmla="*/ 3 h 24"/>
                  <a:gd name="T8" fmla="*/ 122 w 122"/>
                  <a:gd name="T9" fmla="*/ 6 h 24"/>
                  <a:gd name="T10" fmla="*/ 122 w 122"/>
                  <a:gd name="T11" fmla="*/ 12 h 24"/>
                  <a:gd name="T12" fmla="*/ 122 w 122"/>
                  <a:gd name="T13" fmla="*/ 17 h 24"/>
                  <a:gd name="T14" fmla="*/ 119 w 122"/>
                  <a:gd name="T15" fmla="*/ 20 h 24"/>
                  <a:gd name="T16" fmla="*/ 115 w 122"/>
                  <a:gd name="T17" fmla="*/ 24 h 24"/>
                  <a:gd name="T18" fmla="*/ 111 w 122"/>
                  <a:gd name="T19" fmla="*/ 24 h 24"/>
                  <a:gd name="T20" fmla="*/ 11 w 122"/>
                  <a:gd name="T21" fmla="*/ 24 h 24"/>
                  <a:gd name="T22" fmla="*/ 6 w 122"/>
                  <a:gd name="T23" fmla="*/ 24 h 24"/>
                  <a:gd name="T24" fmla="*/ 3 w 122"/>
                  <a:gd name="T25" fmla="*/ 20 h 24"/>
                  <a:gd name="T26" fmla="*/ 0 w 122"/>
                  <a:gd name="T27" fmla="*/ 17 h 24"/>
                  <a:gd name="T28" fmla="*/ 0 w 122"/>
                  <a:gd name="T29" fmla="*/ 12 h 24"/>
                  <a:gd name="T30" fmla="*/ 0 w 122"/>
                  <a:gd name="T31" fmla="*/ 6 h 24"/>
                  <a:gd name="T32" fmla="*/ 3 w 122"/>
                  <a:gd name="T33" fmla="*/ 3 h 24"/>
                  <a:gd name="T34" fmla="*/ 6 w 122"/>
                  <a:gd name="T35" fmla="*/ 0 h 24"/>
                  <a:gd name="T36" fmla="*/ 11 w 122"/>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4">
                    <a:moveTo>
                      <a:pt x="11" y="0"/>
                    </a:moveTo>
                    <a:lnTo>
                      <a:pt x="111" y="0"/>
                    </a:lnTo>
                    <a:lnTo>
                      <a:pt x="115" y="0"/>
                    </a:lnTo>
                    <a:lnTo>
                      <a:pt x="119" y="3"/>
                    </a:lnTo>
                    <a:lnTo>
                      <a:pt x="122" y="6"/>
                    </a:lnTo>
                    <a:lnTo>
                      <a:pt x="122" y="12"/>
                    </a:lnTo>
                    <a:lnTo>
                      <a:pt x="122" y="17"/>
                    </a:lnTo>
                    <a:lnTo>
                      <a:pt x="119" y="20"/>
                    </a:lnTo>
                    <a:lnTo>
                      <a:pt x="115" y="24"/>
                    </a:lnTo>
                    <a:lnTo>
                      <a:pt x="111" y="24"/>
                    </a:lnTo>
                    <a:lnTo>
                      <a:pt x="11" y="24"/>
                    </a:lnTo>
                    <a:lnTo>
                      <a:pt x="6" y="24"/>
                    </a:lnTo>
                    <a:lnTo>
                      <a:pt x="3" y="20"/>
                    </a:lnTo>
                    <a:lnTo>
                      <a:pt x="0" y="17"/>
                    </a:lnTo>
                    <a:lnTo>
                      <a:pt x="0" y="12"/>
                    </a:lnTo>
                    <a:lnTo>
                      <a:pt x="0" y="6"/>
                    </a:lnTo>
                    <a:lnTo>
                      <a:pt x="3" y="3"/>
                    </a:lnTo>
                    <a:lnTo>
                      <a:pt x="6"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8" name="Freeform 116"/>
              <p:cNvSpPr>
                <a:spLocks/>
              </p:cNvSpPr>
              <p:nvPr/>
            </p:nvSpPr>
            <p:spPr bwMode="auto">
              <a:xfrm>
                <a:off x="8234362" y="4173009"/>
                <a:ext cx="111125" cy="136525"/>
              </a:xfrm>
              <a:custGeom>
                <a:avLst/>
                <a:gdLst>
                  <a:gd name="T0" fmla="*/ 14 w 70"/>
                  <a:gd name="T1" fmla="*/ 0 h 86"/>
                  <a:gd name="T2" fmla="*/ 19 w 70"/>
                  <a:gd name="T3" fmla="*/ 2 h 86"/>
                  <a:gd name="T4" fmla="*/ 22 w 70"/>
                  <a:gd name="T5" fmla="*/ 5 h 86"/>
                  <a:gd name="T6" fmla="*/ 68 w 70"/>
                  <a:gd name="T7" fmla="*/ 67 h 86"/>
                  <a:gd name="T8" fmla="*/ 70 w 70"/>
                  <a:gd name="T9" fmla="*/ 71 h 86"/>
                  <a:gd name="T10" fmla="*/ 70 w 70"/>
                  <a:gd name="T11" fmla="*/ 76 h 86"/>
                  <a:gd name="T12" fmla="*/ 68 w 70"/>
                  <a:gd name="T13" fmla="*/ 79 h 86"/>
                  <a:gd name="T14" fmla="*/ 65 w 70"/>
                  <a:gd name="T15" fmla="*/ 84 h 86"/>
                  <a:gd name="T16" fmla="*/ 62 w 70"/>
                  <a:gd name="T17" fmla="*/ 86 h 86"/>
                  <a:gd name="T18" fmla="*/ 57 w 70"/>
                  <a:gd name="T19" fmla="*/ 86 h 86"/>
                  <a:gd name="T20" fmla="*/ 54 w 70"/>
                  <a:gd name="T21" fmla="*/ 86 h 86"/>
                  <a:gd name="T22" fmla="*/ 51 w 70"/>
                  <a:gd name="T23" fmla="*/ 84 h 86"/>
                  <a:gd name="T24" fmla="*/ 48 w 70"/>
                  <a:gd name="T25" fmla="*/ 81 h 86"/>
                  <a:gd name="T26" fmla="*/ 3 w 70"/>
                  <a:gd name="T27" fmla="*/ 19 h 86"/>
                  <a:gd name="T28" fmla="*/ 0 w 70"/>
                  <a:gd name="T29" fmla="*/ 14 h 86"/>
                  <a:gd name="T30" fmla="*/ 0 w 70"/>
                  <a:gd name="T31" fmla="*/ 10 h 86"/>
                  <a:gd name="T32" fmla="*/ 2 w 70"/>
                  <a:gd name="T33" fmla="*/ 5 h 86"/>
                  <a:gd name="T34" fmla="*/ 5 w 70"/>
                  <a:gd name="T35" fmla="*/ 2 h 86"/>
                  <a:gd name="T36" fmla="*/ 10 w 70"/>
                  <a:gd name="T37" fmla="*/ 0 h 86"/>
                  <a:gd name="T38" fmla="*/ 14 w 70"/>
                  <a:gd name="T3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6">
                    <a:moveTo>
                      <a:pt x="14" y="0"/>
                    </a:moveTo>
                    <a:lnTo>
                      <a:pt x="19" y="2"/>
                    </a:lnTo>
                    <a:lnTo>
                      <a:pt x="22" y="5"/>
                    </a:lnTo>
                    <a:lnTo>
                      <a:pt x="68" y="67"/>
                    </a:lnTo>
                    <a:lnTo>
                      <a:pt x="70" y="71"/>
                    </a:lnTo>
                    <a:lnTo>
                      <a:pt x="70" y="76"/>
                    </a:lnTo>
                    <a:lnTo>
                      <a:pt x="68" y="79"/>
                    </a:lnTo>
                    <a:lnTo>
                      <a:pt x="65" y="84"/>
                    </a:lnTo>
                    <a:lnTo>
                      <a:pt x="62" y="86"/>
                    </a:lnTo>
                    <a:lnTo>
                      <a:pt x="57" y="86"/>
                    </a:lnTo>
                    <a:lnTo>
                      <a:pt x="54" y="86"/>
                    </a:lnTo>
                    <a:lnTo>
                      <a:pt x="51" y="84"/>
                    </a:lnTo>
                    <a:lnTo>
                      <a:pt x="48" y="81"/>
                    </a:lnTo>
                    <a:lnTo>
                      <a:pt x="3" y="19"/>
                    </a:lnTo>
                    <a:lnTo>
                      <a:pt x="0" y="14"/>
                    </a:lnTo>
                    <a:lnTo>
                      <a:pt x="0" y="10"/>
                    </a:lnTo>
                    <a:lnTo>
                      <a:pt x="2" y="5"/>
                    </a:lnTo>
                    <a:lnTo>
                      <a:pt x="5" y="2"/>
                    </a:lnTo>
                    <a:lnTo>
                      <a:pt x="10"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9" name="Freeform 117"/>
              <p:cNvSpPr>
                <a:spLocks/>
              </p:cNvSpPr>
              <p:nvPr/>
            </p:nvSpPr>
            <p:spPr bwMode="auto">
              <a:xfrm>
                <a:off x="8578850" y="4176184"/>
                <a:ext cx="98425" cy="133350"/>
              </a:xfrm>
              <a:custGeom>
                <a:avLst/>
                <a:gdLst>
                  <a:gd name="T0" fmla="*/ 53 w 62"/>
                  <a:gd name="T1" fmla="*/ 0 h 84"/>
                  <a:gd name="T2" fmla="*/ 57 w 62"/>
                  <a:gd name="T3" fmla="*/ 1 h 84"/>
                  <a:gd name="T4" fmla="*/ 61 w 62"/>
                  <a:gd name="T5" fmla="*/ 4 h 84"/>
                  <a:gd name="T6" fmla="*/ 62 w 62"/>
                  <a:gd name="T7" fmla="*/ 9 h 84"/>
                  <a:gd name="T8" fmla="*/ 62 w 62"/>
                  <a:gd name="T9" fmla="*/ 14 h 84"/>
                  <a:gd name="T10" fmla="*/ 61 w 62"/>
                  <a:gd name="T11" fmla="*/ 17 h 84"/>
                  <a:gd name="T12" fmla="*/ 23 w 62"/>
                  <a:gd name="T13" fmla="*/ 79 h 84"/>
                  <a:gd name="T14" fmla="*/ 19 w 62"/>
                  <a:gd name="T15" fmla="*/ 82 h 84"/>
                  <a:gd name="T16" fmla="*/ 16 w 62"/>
                  <a:gd name="T17" fmla="*/ 84 h 84"/>
                  <a:gd name="T18" fmla="*/ 11 w 62"/>
                  <a:gd name="T19" fmla="*/ 84 h 84"/>
                  <a:gd name="T20" fmla="*/ 8 w 62"/>
                  <a:gd name="T21" fmla="*/ 84 h 84"/>
                  <a:gd name="T22" fmla="*/ 5 w 62"/>
                  <a:gd name="T23" fmla="*/ 82 h 84"/>
                  <a:gd name="T24" fmla="*/ 2 w 62"/>
                  <a:gd name="T25" fmla="*/ 79 h 84"/>
                  <a:gd name="T26" fmla="*/ 0 w 62"/>
                  <a:gd name="T27" fmla="*/ 74 h 84"/>
                  <a:gd name="T28" fmla="*/ 0 w 62"/>
                  <a:gd name="T29" fmla="*/ 69 h 84"/>
                  <a:gd name="T30" fmla="*/ 2 w 62"/>
                  <a:gd name="T31" fmla="*/ 65 h 84"/>
                  <a:gd name="T32" fmla="*/ 40 w 62"/>
                  <a:gd name="T33" fmla="*/ 4 h 84"/>
                  <a:gd name="T34" fmla="*/ 43 w 62"/>
                  <a:gd name="T35" fmla="*/ 1 h 84"/>
                  <a:gd name="T36" fmla="*/ 48 w 62"/>
                  <a:gd name="T37" fmla="*/ 0 h 84"/>
                  <a:gd name="T38" fmla="*/ 53 w 62"/>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84">
                    <a:moveTo>
                      <a:pt x="53" y="0"/>
                    </a:moveTo>
                    <a:lnTo>
                      <a:pt x="57" y="1"/>
                    </a:lnTo>
                    <a:lnTo>
                      <a:pt x="61" y="4"/>
                    </a:lnTo>
                    <a:lnTo>
                      <a:pt x="62" y="9"/>
                    </a:lnTo>
                    <a:lnTo>
                      <a:pt x="62" y="14"/>
                    </a:lnTo>
                    <a:lnTo>
                      <a:pt x="61" y="17"/>
                    </a:lnTo>
                    <a:lnTo>
                      <a:pt x="23" y="79"/>
                    </a:lnTo>
                    <a:lnTo>
                      <a:pt x="19" y="82"/>
                    </a:lnTo>
                    <a:lnTo>
                      <a:pt x="16" y="84"/>
                    </a:lnTo>
                    <a:lnTo>
                      <a:pt x="11" y="84"/>
                    </a:lnTo>
                    <a:lnTo>
                      <a:pt x="8" y="84"/>
                    </a:lnTo>
                    <a:lnTo>
                      <a:pt x="5" y="82"/>
                    </a:lnTo>
                    <a:lnTo>
                      <a:pt x="2" y="79"/>
                    </a:lnTo>
                    <a:lnTo>
                      <a:pt x="0" y="74"/>
                    </a:lnTo>
                    <a:lnTo>
                      <a:pt x="0" y="69"/>
                    </a:lnTo>
                    <a:lnTo>
                      <a:pt x="2" y="65"/>
                    </a:lnTo>
                    <a:lnTo>
                      <a:pt x="40" y="4"/>
                    </a:lnTo>
                    <a:lnTo>
                      <a:pt x="43" y="1"/>
                    </a:lnTo>
                    <a:lnTo>
                      <a:pt x="48"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6" name="Group 145"/>
            <p:cNvGrpSpPr/>
            <p:nvPr/>
          </p:nvGrpSpPr>
          <p:grpSpPr>
            <a:xfrm>
              <a:off x="3667660" y="1505327"/>
              <a:ext cx="436562" cy="563563"/>
              <a:chOff x="6097588" y="3276600"/>
              <a:chExt cx="436562" cy="563563"/>
            </a:xfrm>
            <a:solidFill>
              <a:schemeClr val="accent1"/>
            </a:solidFill>
          </p:grpSpPr>
          <p:sp>
            <p:nvSpPr>
              <p:cNvPr id="153" name="Freeform 31"/>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4" name="Freeform 32"/>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5" name="Freeform 33"/>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6" name="Freeform 34"/>
              <p:cNvSpPr>
                <a:spLocks/>
              </p:cNvSpPr>
              <p:nvPr/>
            </p:nvSpPr>
            <p:spPr bwMode="auto">
              <a:xfrm>
                <a:off x="6196013" y="3695700"/>
                <a:ext cx="125412" cy="144463"/>
              </a:xfrm>
              <a:custGeom>
                <a:avLst/>
                <a:gdLst>
                  <a:gd name="T0" fmla="*/ 33 w 48"/>
                  <a:gd name="T1" fmla="*/ 3 h 55"/>
                  <a:gd name="T2" fmla="*/ 33 w 48"/>
                  <a:gd name="T3" fmla="*/ 20 h 55"/>
                  <a:gd name="T4" fmla="*/ 19 w 48"/>
                  <a:gd name="T5" fmla="*/ 32 h 55"/>
                  <a:gd name="T6" fmla="*/ 1 w 48"/>
                  <a:gd name="T7" fmla="*/ 46 h 55"/>
                  <a:gd name="T8" fmla="*/ 48 w 48"/>
                  <a:gd name="T9" fmla="*/ 55 h 55"/>
                  <a:gd name="T10" fmla="*/ 48 w 48"/>
                  <a:gd name="T11" fmla="*/ 0 h 55"/>
                  <a:gd name="T12" fmla="*/ 33 w 48"/>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33" y="3"/>
                    </a:moveTo>
                    <a:cubicBezTo>
                      <a:pt x="33" y="20"/>
                      <a:pt x="33" y="20"/>
                      <a:pt x="33" y="20"/>
                    </a:cubicBezTo>
                    <a:cubicBezTo>
                      <a:pt x="33" y="20"/>
                      <a:pt x="29" y="29"/>
                      <a:pt x="19" y="32"/>
                    </a:cubicBezTo>
                    <a:cubicBezTo>
                      <a:pt x="9" y="35"/>
                      <a:pt x="0" y="41"/>
                      <a:pt x="1" y="46"/>
                    </a:cubicBezTo>
                    <a:cubicBezTo>
                      <a:pt x="2" y="51"/>
                      <a:pt x="14" y="55"/>
                      <a:pt x="48" y="55"/>
                    </a:cubicBezTo>
                    <a:cubicBezTo>
                      <a:pt x="48" y="0"/>
                      <a:pt x="48" y="0"/>
                      <a:pt x="48" y="0"/>
                    </a:cubicBezTo>
                    <a:lnTo>
                      <a:pt x="3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7" name="Freeform 35"/>
              <p:cNvSpPr>
                <a:spLocks/>
              </p:cNvSpPr>
              <p:nvPr/>
            </p:nvSpPr>
            <p:spPr bwMode="auto">
              <a:xfrm>
                <a:off x="6308725" y="3695700"/>
                <a:ext cx="114300" cy="144463"/>
              </a:xfrm>
              <a:custGeom>
                <a:avLst/>
                <a:gdLst>
                  <a:gd name="T0" fmla="*/ 9 w 44"/>
                  <a:gd name="T1" fmla="*/ 3 h 55"/>
                  <a:gd name="T2" fmla="*/ 9 w 44"/>
                  <a:gd name="T3" fmla="*/ 20 h 55"/>
                  <a:gd name="T4" fmla="*/ 23 w 44"/>
                  <a:gd name="T5" fmla="*/ 32 h 55"/>
                  <a:gd name="T6" fmla="*/ 43 w 44"/>
                  <a:gd name="T7" fmla="*/ 46 h 55"/>
                  <a:gd name="T8" fmla="*/ 0 w 44"/>
                  <a:gd name="T9" fmla="*/ 55 h 55"/>
                  <a:gd name="T10" fmla="*/ 0 w 44"/>
                  <a:gd name="T11" fmla="*/ 0 h 55"/>
                  <a:gd name="T12" fmla="*/ 9 w 44"/>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4" h="55">
                    <a:moveTo>
                      <a:pt x="9" y="3"/>
                    </a:moveTo>
                    <a:cubicBezTo>
                      <a:pt x="9" y="20"/>
                      <a:pt x="9" y="20"/>
                      <a:pt x="9" y="20"/>
                    </a:cubicBezTo>
                    <a:cubicBezTo>
                      <a:pt x="9" y="20"/>
                      <a:pt x="13" y="29"/>
                      <a:pt x="23" y="32"/>
                    </a:cubicBezTo>
                    <a:cubicBezTo>
                      <a:pt x="32" y="35"/>
                      <a:pt x="44" y="41"/>
                      <a:pt x="43" y="46"/>
                    </a:cubicBezTo>
                    <a:cubicBezTo>
                      <a:pt x="42" y="51"/>
                      <a:pt x="24" y="55"/>
                      <a:pt x="0" y="55"/>
                    </a:cubicBezTo>
                    <a:cubicBezTo>
                      <a:pt x="0" y="0"/>
                      <a:pt x="0" y="0"/>
                      <a:pt x="0" y="0"/>
                    </a:cubicBez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8" name="Freeform 36"/>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9" name="Freeform 37"/>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0" name="Freeform 38"/>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7" name="Group 146"/>
            <p:cNvGrpSpPr/>
            <p:nvPr/>
          </p:nvGrpSpPr>
          <p:grpSpPr>
            <a:xfrm>
              <a:off x="6251793" y="1044306"/>
              <a:ext cx="555974" cy="594993"/>
              <a:chOff x="9129639" y="4970970"/>
              <a:chExt cx="536781" cy="574452"/>
            </a:xfrm>
            <a:solidFill>
              <a:schemeClr val="bg2">
                <a:lumMod val="50000"/>
              </a:schemeClr>
            </a:solidFill>
          </p:grpSpPr>
          <p:sp>
            <p:nvSpPr>
              <p:cNvPr id="148" name="Freeform 126"/>
              <p:cNvSpPr>
                <a:spLocks/>
              </p:cNvSpPr>
              <p:nvPr/>
            </p:nvSpPr>
            <p:spPr bwMode="auto">
              <a:xfrm>
                <a:off x="9129639" y="4970970"/>
                <a:ext cx="447675" cy="523875"/>
              </a:xfrm>
              <a:custGeom>
                <a:avLst/>
                <a:gdLst>
                  <a:gd name="T0" fmla="*/ 30 w 282"/>
                  <a:gd name="T1" fmla="*/ 0 h 330"/>
                  <a:gd name="T2" fmla="*/ 250 w 282"/>
                  <a:gd name="T3" fmla="*/ 0 h 330"/>
                  <a:gd name="T4" fmla="*/ 266 w 282"/>
                  <a:gd name="T5" fmla="*/ 5 h 330"/>
                  <a:gd name="T6" fmla="*/ 277 w 282"/>
                  <a:gd name="T7" fmla="*/ 16 h 330"/>
                  <a:gd name="T8" fmla="*/ 282 w 282"/>
                  <a:gd name="T9" fmla="*/ 32 h 330"/>
                  <a:gd name="T10" fmla="*/ 282 w 282"/>
                  <a:gd name="T11" fmla="*/ 202 h 330"/>
                  <a:gd name="T12" fmla="*/ 250 w 282"/>
                  <a:gd name="T13" fmla="*/ 238 h 330"/>
                  <a:gd name="T14" fmla="*/ 250 w 282"/>
                  <a:gd name="T15" fmla="*/ 56 h 330"/>
                  <a:gd name="T16" fmla="*/ 250 w 282"/>
                  <a:gd name="T17" fmla="*/ 50 h 330"/>
                  <a:gd name="T18" fmla="*/ 247 w 282"/>
                  <a:gd name="T19" fmla="*/ 43 h 330"/>
                  <a:gd name="T20" fmla="*/ 244 w 282"/>
                  <a:gd name="T21" fmla="*/ 38 h 330"/>
                  <a:gd name="T22" fmla="*/ 239 w 282"/>
                  <a:gd name="T23" fmla="*/ 35 h 330"/>
                  <a:gd name="T24" fmla="*/ 233 w 282"/>
                  <a:gd name="T25" fmla="*/ 32 h 330"/>
                  <a:gd name="T26" fmla="*/ 226 w 282"/>
                  <a:gd name="T27" fmla="*/ 32 h 330"/>
                  <a:gd name="T28" fmla="*/ 55 w 282"/>
                  <a:gd name="T29" fmla="*/ 32 h 330"/>
                  <a:gd name="T30" fmla="*/ 49 w 282"/>
                  <a:gd name="T31" fmla="*/ 32 h 330"/>
                  <a:gd name="T32" fmla="*/ 42 w 282"/>
                  <a:gd name="T33" fmla="*/ 35 h 330"/>
                  <a:gd name="T34" fmla="*/ 38 w 282"/>
                  <a:gd name="T35" fmla="*/ 38 h 330"/>
                  <a:gd name="T36" fmla="*/ 34 w 282"/>
                  <a:gd name="T37" fmla="*/ 43 h 330"/>
                  <a:gd name="T38" fmla="*/ 31 w 282"/>
                  <a:gd name="T39" fmla="*/ 50 h 330"/>
                  <a:gd name="T40" fmla="*/ 31 w 282"/>
                  <a:gd name="T41" fmla="*/ 56 h 330"/>
                  <a:gd name="T42" fmla="*/ 31 w 282"/>
                  <a:gd name="T43" fmla="*/ 275 h 330"/>
                  <a:gd name="T44" fmla="*/ 31 w 282"/>
                  <a:gd name="T45" fmla="*/ 281 h 330"/>
                  <a:gd name="T46" fmla="*/ 34 w 282"/>
                  <a:gd name="T47" fmla="*/ 286 h 330"/>
                  <a:gd name="T48" fmla="*/ 38 w 282"/>
                  <a:gd name="T49" fmla="*/ 291 h 330"/>
                  <a:gd name="T50" fmla="*/ 42 w 282"/>
                  <a:gd name="T51" fmla="*/ 295 h 330"/>
                  <a:gd name="T52" fmla="*/ 49 w 282"/>
                  <a:gd name="T53" fmla="*/ 297 h 330"/>
                  <a:gd name="T54" fmla="*/ 55 w 282"/>
                  <a:gd name="T55" fmla="*/ 299 h 330"/>
                  <a:gd name="T56" fmla="*/ 126 w 282"/>
                  <a:gd name="T57" fmla="*/ 299 h 330"/>
                  <a:gd name="T58" fmla="*/ 130 w 282"/>
                  <a:gd name="T59" fmla="*/ 305 h 330"/>
                  <a:gd name="T60" fmla="*/ 134 w 282"/>
                  <a:gd name="T61" fmla="*/ 311 h 330"/>
                  <a:gd name="T62" fmla="*/ 141 w 282"/>
                  <a:gd name="T63" fmla="*/ 318 h 330"/>
                  <a:gd name="T64" fmla="*/ 155 w 282"/>
                  <a:gd name="T65" fmla="*/ 330 h 330"/>
                  <a:gd name="T66" fmla="*/ 31 w 282"/>
                  <a:gd name="T67" fmla="*/ 330 h 330"/>
                  <a:gd name="T68" fmla="*/ 15 w 282"/>
                  <a:gd name="T69" fmla="*/ 326 h 330"/>
                  <a:gd name="T70" fmla="*/ 4 w 282"/>
                  <a:gd name="T71" fmla="*/ 315 h 330"/>
                  <a:gd name="T72" fmla="*/ 0 w 282"/>
                  <a:gd name="T73" fmla="*/ 299 h 330"/>
                  <a:gd name="T74" fmla="*/ 0 w 282"/>
                  <a:gd name="T75" fmla="*/ 30 h 330"/>
                  <a:gd name="T76" fmla="*/ 3 w 282"/>
                  <a:gd name="T77" fmla="*/ 15 h 330"/>
                  <a:gd name="T78" fmla="*/ 14 w 282"/>
                  <a:gd name="T79" fmla="*/ 4 h 330"/>
                  <a:gd name="T80" fmla="*/ 30 w 282"/>
                  <a:gd name="T8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330">
                    <a:moveTo>
                      <a:pt x="30" y="0"/>
                    </a:moveTo>
                    <a:lnTo>
                      <a:pt x="250" y="0"/>
                    </a:lnTo>
                    <a:lnTo>
                      <a:pt x="266" y="5"/>
                    </a:lnTo>
                    <a:lnTo>
                      <a:pt x="277" y="16"/>
                    </a:lnTo>
                    <a:lnTo>
                      <a:pt x="282" y="32"/>
                    </a:lnTo>
                    <a:lnTo>
                      <a:pt x="282" y="202"/>
                    </a:lnTo>
                    <a:lnTo>
                      <a:pt x="250" y="238"/>
                    </a:lnTo>
                    <a:lnTo>
                      <a:pt x="250" y="56"/>
                    </a:lnTo>
                    <a:lnTo>
                      <a:pt x="250" y="50"/>
                    </a:lnTo>
                    <a:lnTo>
                      <a:pt x="247" y="43"/>
                    </a:lnTo>
                    <a:lnTo>
                      <a:pt x="244" y="38"/>
                    </a:lnTo>
                    <a:lnTo>
                      <a:pt x="239" y="35"/>
                    </a:lnTo>
                    <a:lnTo>
                      <a:pt x="233" y="32"/>
                    </a:lnTo>
                    <a:lnTo>
                      <a:pt x="226" y="32"/>
                    </a:lnTo>
                    <a:lnTo>
                      <a:pt x="55" y="32"/>
                    </a:lnTo>
                    <a:lnTo>
                      <a:pt x="49" y="32"/>
                    </a:lnTo>
                    <a:lnTo>
                      <a:pt x="42" y="35"/>
                    </a:lnTo>
                    <a:lnTo>
                      <a:pt x="38" y="38"/>
                    </a:lnTo>
                    <a:lnTo>
                      <a:pt x="34" y="43"/>
                    </a:lnTo>
                    <a:lnTo>
                      <a:pt x="31" y="50"/>
                    </a:lnTo>
                    <a:lnTo>
                      <a:pt x="31" y="56"/>
                    </a:lnTo>
                    <a:lnTo>
                      <a:pt x="31" y="275"/>
                    </a:lnTo>
                    <a:lnTo>
                      <a:pt x="31" y="281"/>
                    </a:lnTo>
                    <a:lnTo>
                      <a:pt x="34" y="286"/>
                    </a:lnTo>
                    <a:lnTo>
                      <a:pt x="38" y="291"/>
                    </a:lnTo>
                    <a:lnTo>
                      <a:pt x="42" y="295"/>
                    </a:lnTo>
                    <a:lnTo>
                      <a:pt x="49" y="297"/>
                    </a:lnTo>
                    <a:lnTo>
                      <a:pt x="55" y="299"/>
                    </a:lnTo>
                    <a:lnTo>
                      <a:pt x="126" y="299"/>
                    </a:lnTo>
                    <a:lnTo>
                      <a:pt x="130" y="305"/>
                    </a:lnTo>
                    <a:lnTo>
                      <a:pt x="134" y="311"/>
                    </a:lnTo>
                    <a:lnTo>
                      <a:pt x="141" y="318"/>
                    </a:lnTo>
                    <a:lnTo>
                      <a:pt x="155" y="330"/>
                    </a:lnTo>
                    <a:lnTo>
                      <a:pt x="31" y="330"/>
                    </a:lnTo>
                    <a:lnTo>
                      <a:pt x="15" y="326"/>
                    </a:lnTo>
                    <a:lnTo>
                      <a:pt x="4" y="315"/>
                    </a:lnTo>
                    <a:lnTo>
                      <a:pt x="0" y="299"/>
                    </a:lnTo>
                    <a:lnTo>
                      <a:pt x="0" y="30"/>
                    </a:lnTo>
                    <a:lnTo>
                      <a:pt x="3" y="15"/>
                    </a:lnTo>
                    <a:lnTo>
                      <a:pt x="14"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49" name="Freeform 127"/>
              <p:cNvSpPr>
                <a:spLocks/>
              </p:cNvSpPr>
              <p:nvPr/>
            </p:nvSpPr>
            <p:spPr bwMode="auto">
              <a:xfrm>
                <a:off x="9204565" y="5061283"/>
                <a:ext cx="274638" cy="49213"/>
              </a:xfrm>
              <a:custGeom>
                <a:avLst/>
                <a:gdLst>
                  <a:gd name="T0" fmla="*/ 16 w 173"/>
                  <a:gd name="T1" fmla="*/ 0 h 31"/>
                  <a:gd name="T2" fmla="*/ 159 w 173"/>
                  <a:gd name="T3" fmla="*/ 0 h 31"/>
                  <a:gd name="T4" fmla="*/ 163 w 173"/>
                  <a:gd name="T5" fmla="*/ 1 h 31"/>
                  <a:gd name="T6" fmla="*/ 167 w 173"/>
                  <a:gd name="T7" fmla="*/ 3 h 31"/>
                  <a:gd name="T8" fmla="*/ 171 w 173"/>
                  <a:gd name="T9" fmla="*/ 6 h 31"/>
                  <a:gd name="T10" fmla="*/ 173 w 173"/>
                  <a:gd name="T11" fmla="*/ 11 h 31"/>
                  <a:gd name="T12" fmla="*/ 173 w 173"/>
                  <a:gd name="T13" fmla="*/ 16 h 31"/>
                  <a:gd name="T14" fmla="*/ 173 w 173"/>
                  <a:gd name="T15" fmla="*/ 20 h 31"/>
                  <a:gd name="T16" fmla="*/ 171 w 173"/>
                  <a:gd name="T17" fmla="*/ 25 h 31"/>
                  <a:gd name="T18" fmla="*/ 167 w 173"/>
                  <a:gd name="T19" fmla="*/ 28 h 31"/>
                  <a:gd name="T20" fmla="*/ 163 w 173"/>
                  <a:gd name="T21" fmla="*/ 31 h 31"/>
                  <a:gd name="T22" fmla="*/ 159 w 173"/>
                  <a:gd name="T23" fmla="*/ 31 h 31"/>
                  <a:gd name="T24" fmla="*/ 16 w 173"/>
                  <a:gd name="T25" fmla="*/ 31 h 31"/>
                  <a:gd name="T26" fmla="*/ 11 w 173"/>
                  <a:gd name="T27" fmla="*/ 31 h 31"/>
                  <a:gd name="T28" fmla="*/ 6 w 173"/>
                  <a:gd name="T29" fmla="*/ 28 h 31"/>
                  <a:gd name="T30" fmla="*/ 3 w 173"/>
                  <a:gd name="T31" fmla="*/ 25 h 31"/>
                  <a:gd name="T32" fmla="*/ 2 w 173"/>
                  <a:gd name="T33" fmla="*/ 20 h 31"/>
                  <a:gd name="T34" fmla="*/ 0 w 173"/>
                  <a:gd name="T35" fmla="*/ 16 h 31"/>
                  <a:gd name="T36" fmla="*/ 2 w 173"/>
                  <a:gd name="T37" fmla="*/ 11 h 31"/>
                  <a:gd name="T38" fmla="*/ 3 w 173"/>
                  <a:gd name="T39" fmla="*/ 6 h 31"/>
                  <a:gd name="T40" fmla="*/ 6 w 173"/>
                  <a:gd name="T41" fmla="*/ 3 h 31"/>
                  <a:gd name="T42" fmla="*/ 11 w 173"/>
                  <a:gd name="T43" fmla="*/ 1 h 31"/>
                  <a:gd name="T44" fmla="*/ 16 w 173"/>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1">
                    <a:moveTo>
                      <a:pt x="16" y="0"/>
                    </a:moveTo>
                    <a:lnTo>
                      <a:pt x="159" y="0"/>
                    </a:lnTo>
                    <a:lnTo>
                      <a:pt x="163" y="1"/>
                    </a:lnTo>
                    <a:lnTo>
                      <a:pt x="167" y="3"/>
                    </a:lnTo>
                    <a:lnTo>
                      <a:pt x="171" y="6"/>
                    </a:lnTo>
                    <a:lnTo>
                      <a:pt x="173" y="11"/>
                    </a:lnTo>
                    <a:lnTo>
                      <a:pt x="173" y="16"/>
                    </a:lnTo>
                    <a:lnTo>
                      <a:pt x="173" y="20"/>
                    </a:lnTo>
                    <a:lnTo>
                      <a:pt x="171" y="25"/>
                    </a:lnTo>
                    <a:lnTo>
                      <a:pt x="167" y="28"/>
                    </a:lnTo>
                    <a:lnTo>
                      <a:pt x="163" y="31"/>
                    </a:lnTo>
                    <a:lnTo>
                      <a:pt x="159" y="31"/>
                    </a:lnTo>
                    <a:lnTo>
                      <a:pt x="16" y="31"/>
                    </a:lnTo>
                    <a:lnTo>
                      <a:pt x="11" y="31"/>
                    </a:lnTo>
                    <a:lnTo>
                      <a:pt x="6" y="28"/>
                    </a:lnTo>
                    <a:lnTo>
                      <a:pt x="3" y="25"/>
                    </a:lnTo>
                    <a:lnTo>
                      <a:pt x="2" y="20"/>
                    </a:lnTo>
                    <a:lnTo>
                      <a:pt x="0" y="16"/>
                    </a:lnTo>
                    <a:lnTo>
                      <a:pt x="2" y="11"/>
                    </a:lnTo>
                    <a:lnTo>
                      <a:pt x="3" y="6"/>
                    </a:lnTo>
                    <a:lnTo>
                      <a:pt x="6" y="3"/>
                    </a:lnTo>
                    <a:lnTo>
                      <a:pt x="11"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0" name="Freeform 128"/>
              <p:cNvSpPr>
                <a:spLocks/>
              </p:cNvSpPr>
              <p:nvPr/>
            </p:nvSpPr>
            <p:spPr bwMode="auto">
              <a:xfrm>
                <a:off x="9204565" y="5275955"/>
                <a:ext cx="274638" cy="50800"/>
              </a:xfrm>
              <a:custGeom>
                <a:avLst/>
                <a:gdLst>
                  <a:gd name="T0" fmla="*/ 16 w 173"/>
                  <a:gd name="T1" fmla="*/ 0 h 32"/>
                  <a:gd name="T2" fmla="*/ 159 w 173"/>
                  <a:gd name="T3" fmla="*/ 0 h 32"/>
                  <a:gd name="T4" fmla="*/ 163 w 173"/>
                  <a:gd name="T5" fmla="*/ 2 h 32"/>
                  <a:gd name="T6" fmla="*/ 167 w 173"/>
                  <a:gd name="T7" fmla="*/ 3 h 32"/>
                  <a:gd name="T8" fmla="*/ 171 w 173"/>
                  <a:gd name="T9" fmla="*/ 6 h 32"/>
                  <a:gd name="T10" fmla="*/ 173 w 173"/>
                  <a:gd name="T11" fmla="*/ 11 h 32"/>
                  <a:gd name="T12" fmla="*/ 173 w 173"/>
                  <a:gd name="T13" fmla="*/ 16 h 32"/>
                  <a:gd name="T14" fmla="*/ 173 w 173"/>
                  <a:gd name="T15" fmla="*/ 21 h 32"/>
                  <a:gd name="T16" fmla="*/ 171 w 173"/>
                  <a:gd name="T17" fmla="*/ 25 h 32"/>
                  <a:gd name="T18" fmla="*/ 167 w 173"/>
                  <a:gd name="T19" fmla="*/ 29 h 32"/>
                  <a:gd name="T20" fmla="*/ 163 w 173"/>
                  <a:gd name="T21" fmla="*/ 32 h 32"/>
                  <a:gd name="T22" fmla="*/ 159 w 173"/>
                  <a:gd name="T23" fmla="*/ 32 h 32"/>
                  <a:gd name="T24" fmla="*/ 16 w 173"/>
                  <a:gd name="T25" fmla="*/ 32 h 32"/>
                  <a:gd name="T26" fmla="*/ 11 w 173"/>
                  <a:gd name="T27" fmla="*/ 32 h 32"/>
                  <a:gd name="T28" fmla="*/ 6 w 173"/>
                  <a:gd name="T29" fmla="*/ 29 h 32"/>
                  <a:gd name="T30" fmla="*/ 3 w 173"/>
                  <a:gd name="T31" fmla="*/ 25 h 32"/>
                  <a:gd name="T32" fmla="*/ 2 w 173"/>
                  <a:gd name="T33" fmla="*/ 21 h 32"/>
                  <a:gd name="T34" fmla="*/ 0 w 173"/>
                  <a:gd name="T35" fmla="*/ 16 h 32"/>
                  <a:gd name="T36" fmla="*/ 2 w 173"/>
                  <a:gd name="T37" fmla="*/ 11 h 32"/>
                  <a:gd name="T38" fmla="*/ 3 w 173"/>
                  <a:gd name="T39" fmla="*/ 6 h 32"/>
                  <a:gd name="T40" fmla="*/ 6 w 173"/>
                  <a:gd name="T41" fmla="*/ 3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3"/>
                    </a:lnTo>
                    <a:lnTo>
                      <a:pt x="171" y="6"/>
                    </a:lnTo>
                    <a:lnTo>
                      <a:pt x="173" y="11"/>
                    </a:lnTo>
                    <a:lnTo>
                      <a:pt x="173" y="16"/>
                    </a:lnTo>
                    <a:lnTo>
                      <a:pt x="173" y="21"/>
                    </a:lnTo>
                    <a:lnTo>
                      <a:pt x="171" y="25"/>
                    </a:lnTo>
                    <a:lnTo>
                      <a:pt x="167" y="29"/>
                    </a:lnTo>
                    <a:lnTo>
                      <a:pt x="163" y="32"/>
                    </a:lnTo>
                    <a:lnTo>
                      <a:pt x="159" y="32"/>
                    </a:lnTo>
                    <a:lnTo>
                      <a:pt x="16" y="32"/>
                    </a:lnTo>
                    <a:lnTo>
                      <a:pt x="11" y="32"/>
                    </a:lnTo>
                    <a:lnTo>
                      <a:pt x="6" y="29"/>
                    </a:lnTo>
                    <a:lnTo>
                      <a:pt x="3" y="25"/>
                    </a:lnTo>
                    <a:lnTo>
                      <a:pt x="2" y="21"/>
                    </a:lnTo>
                    <a:lnTo>
                      <a:pt x="0" y="16"/>
                    </a:lnTo>
                    <a:lnTo>
                      <a:pt x="2" y="11"/>
                    </a:lnTo>
                    <a:lnTo>
                      <a:pt x="3" y="6"/>
                    </a:lnTo>
                    <a:lnTo>
                      <a:pt x="6" y="3"/>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1" name="Freeform 129"/>
              <p:cNvSpPr>
                <a:spLocks/>
              </p:cNvSpPr>
              <p:nvPr/>
            </p:nvSpPr>
            <p:spPr bwMode="auto">
              <a:xfrm>
                <a:off x="9204565" y="5167151"/>
                <a:ext cx="274638" cy="50800"/>
              </a:xfrm>
              <a:custGeom>
                <a:avLst/>
                <a:gdLst>
                  <a:gd name="T0" fmla="*/ 16 w 173"/>
                  <a:gd name="T1" fmla="*/ 0 h 32"/>
                  <a:gd name="T2" fmla="*/ 159 w 173"/>
                  <a:gd name="T3" fmla="*/ 0 h 32"/>
                  <a:gd name="T4" fmla="*/ 163 w 173"/>
                  <a:gd name="T5" fmla="*/ 2 h 32"/>
                  <a:gd name="T6" fmla="*/ 167 w 173"/>
                  <a:gd name="T7" fmla="*/ 4 h 32"/>
                  <a:gd name="T8" fmla="*/ 171 w 173"/>
                  <a:gd name="T9" fmla="*/ 7 h 32"/>
                  <a:gd name="T10" fmla="*/ 173 w 173"/>
                  <a:gd name="T11" fmla="*/ 12 h 32"/>
                  <a:gd name="T12" fmla="*/ 173 w 173"/>
                  <a:gd name="T13" fmla="*/ 16 h 32"/>
                  <a:gd name="T14" fmla="*/ 173 w 173"/>
                  <a:gd name="T15" fmla="*/ 21 h 32"/>
                  <a:gd name="T16" fmla="*/ 171 w 173"/>
                  <a:gd name="T17" fmla="*/ 26 h 32"/>
                  <a:gd name="T18" fmla="*/ 167 w 173"/>
                  <a:gd name="T19" fmla="*/ 29 h 32"/>
                  <a:gd name="T20" fmla="*/ 163 w 173"/>
                  <a:gd name="T21" fmla="*/ 31 h 32"/>
                  <a:gd name="T22" fmla="*/ 159 w 173"/>
                  <a:gd name="T23" fmla="*/ 32 h 32"/>
                  <a:gd name="T24" fmla="*/ 16 w 173"/>
                  <a:gd name="T25" fmla="*/ 32 h 32"/>
                  <a:gd name="T26" fmla="*/ 11 w 173"/>
                  <a:gd name="T27" fmla="*/ 31 h 32"/>
                  <a:gd name="T28" fmla="*/ 6 w 173"/>
                  <a:gd name="T29" fmla="*/ 29 h 32"/>
                  <a:gd name="T30" fmla="*/ 3 w 173"/>
                  <a:gd name="T31" fmla="*/ 26 h 32"/>
                  <a:gd name="T32" fmla="*/ 2 w 173"/>
                  <a:gd name="T33" fmla="*/ 21 h 32"/>
                  <a:gd name="T34" fmla="*/ 0 w 173"/>
                  <a:gd name="T35" fmla="*/ 16 h 32"/>
                  <a:gd name="T36" fmla="*/ 2 w 173"/>
                  <a:gd name="T37" fmla="*/ 12 h 32"/>
                  <a:gd name="T38" fmla="*/ 3 w 173"/>
                  <a:gd name="T39" fmla="*/ 7 h 32"/>
                  <a:gd name="T40" fmla="*/ 6 w 173"/>
                  <a:gd name="T41" fmla="*/ 4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4"/>
                    </a:lnTo>
                    <a:lnTo>
                      <a:pt x="171" y="7"/>
                    </a:lnTo>
                    <a:lnTo>
                      <a:pt x="173" y="12"/>
                    </a:lnTo>
                    <a:lnTo>
                      <a:pt x="173" y="16"/>
                    </a:lnTo>
                    <a:lnTo>
                      <a:pt x="173" y="21"/>
                    </a:lnTo>
                    <a:lnTo>
                      <a:pt x="171" y="26"/>
                    </a:lnTo>
                    <a:lnTo>
                      <a:pt x="167" y="29"/>
                    </a:lnTo>
                    <a:lnTo>
                      <a:pt x="163" y="31"/>
                    </a:lnTo>
                    <a:lnTo>
                      <a:pt x="159" y="32"/>
                    </a:lnTo>
                    <a:lnTo>
                      <a:pt x="16" y="32"/>
                    </a:lnTo>
                    <a:lnTo>
                      <a:pt x="11" y="31"/>
                    </a:lnTo>
                    <a:lnTo>
                      <a:pt x="6" y="29"/>
                    </a:lnTo>
                    <a:lnTo>
                      <a:pt x="3" y="26"/>
                    </a:lnTo>
                    <a:lnTo>
                      <a:pt x="2" y="21"/>
                    </a:lnTo>
                    <a:lnTo>
                      <a:pt x="0" y="16"/>
                    </a:lnTo>
                    <a:lnTo>
                      <a:pt x="2" y="12"/>
                    </a:lnTo>
                    <a:lnTo>
                      <a:pt x="3" y="7"/>
                    </a:lnTo>
                    <a:lnTo>
                      <a:pt x="6" y="4"/>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2" name="Freeform 132"/>
              <p:cNvSpPr>
                <a:spLocks/>
              </p:cNvSpPr>
              <p:nvPr/>
            </p:nvSpPr>
            <p:spPr bwMode="auto">
              <a:xfrm>
                <a:off x="9302882" y="5258084"/>
                <a:ext cx="363538" cy="287338"/>
              </a:xfrm>
              <a:custGeom>
                <a:avLst/>
                <a:gdLst>
                  <a:gd name="T0" fmla="*/ 207 w 229"/>
                  <a:gd name="T1" fmla="*/ 0 h 181"/>
                  <a:gd name="T2" fmla="*/ 220 w 229"/>
                  <a:gd name="T3" fmla="*/ 4 h 181"/>
                  <a:gd name="T4" fmla="*/ 228 w 229"/>
                  <a:gd name="T5" fmla="*/ 17 h 181"/>
                  <a:gd name="T6" fmla="*/ 229 w 229"/>
                  <a:gd name="T7" fmla="*/ 31 h 181"/>
                  <a:gd name="T8" fmla="*/ 223 w 229"/>
                  <a:gd name="T9" fmla="*/ 44 h 181"/>
                  <a:gd name="T10" fmla="*/ 114 w 229"/>
                  <a:gd name="T11" fmla="*/ 171 h 181"/>
                  <a:gd name="T12" fmla="*/ 109 w 229"/>
                  <a:gd name="T13" fmla="*/ 176 h 181"/>
                  <a:gd name="T14" fmla="*/ 103 w 229"/>
                  <a:gd name="T15" fmla="*/ 179 h 181"/>
                  <a:gd name="T16" fmla="*/ 96 w 229"/>
                  <a:gd name="T17" fmla="*/ 181 h 181"/>
                  <a:gd name="T18" fmla="*/ 93 w 229"/>
                  <a:gd name="T19" fmla="*/ 181 h 181"/>
                  <a:gd name="T20" fmla="*/ 87 w 229"/>
                  <a:gd name="T21" fmla="*/ 181 h 181"/>
                  <a:gd name="T22" fmla="*/ 80 w 229"/>
                  <a:gd name="T23" fmla="*/ 177 h 181"/>
                  <a:gd name="T24" fmla="*/ 76 w 229"/>
                  <a:gd name="T25" fmla="*/ 174 h 181"/>
                  <a:gd name="T26" fmla="*/ 9 w 229"/>
                  <a:gd name="T27" fmla="*/ 117 h 181"/>
                  <a:gd name="T28" fmla="*/ 1 w 229"/>
                  <a:gd name="T29" fmla="*/ 106 h 181"/>
                  <a:gd name="T30" fmla="*/ 0 w 229"/>
                  <a:gd name="T31" fmla="*/ 92 h 181"/>
                  <a:gd name="T32" fmla="*/ 6 w 229"/>
                  <a:gd name="T33" fmla="*/ 79 h 181"/>
                  <a:gd name="T34" fmla="*/ 19 w 229"/>
                  <a:gd name="T35" fmla="*/ 71 h 181"/>
                  <a:gd name="T36" fmla="*/ 33 w 229"/>
                  <a:gd name="T37" fmla="*/ 69 h 181"/>
                  <a:gd name="T38" fmla="*/ 46 w 229"/>
                  <a:gd name="T39" fmla="*/ 76 h 181"/>
                  <a:gd name="T40" fmla="*/ 90 w 229"/>
                  <a:gd name="T41" fmla="*/ 114 h 181"/>
                  <a:gd name="T42" fmla="*/ 180 w 229"/>
                  <a:gd name="T43" fmla="*/ 8 h 181"/>
                  <a:gd name="T44" fmla="*/ 193 w 229"/>
                  <a:gd name="T45" fmla="*/ 0 h 181"/>
                  <a:gd name="T46" fmla="*/ 207 w 229"/>
                  <a:gd name="T4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81">
                    <a:moveTo>
                      <a:pt x="207" y="0"/>
                    </a:moveTo>
                    <a:lnTo>
                      <a:pt x="220" y="4"/>
                    </a:lnTo>
                    <a:lnTo>
                      <a:pt x="228" y="17"/>
                    </a:lnTo>
                    <a:lnTo>
                      <a:pt x="229" y="31"/>
                    </a:lnTo>
                    <a:lnTo>
                      <a:pt x="223" y="44"/>
                    </a:lnTo>
                    <a:lnTo>
                      <a:pt x="114" y="171"/>
                    </a:lnTo>
                    <a:lnTo>
                      <a:pt x="109" y="176"/>
                    </a:lnTo>
                    <a:lnTo>
                      <a:pt x="103" y="179"/>
                    </a:lnTo>
                    <a:lnTo>
                      <a:pt x="96" y="181"/>
                    </a:lnTo>
                    <a:lnTo>
                      <a:pt x="93" y="181"/>
                    </a:lnTo>
                    <a:lnTo>
                      <a:pt x="87" y="181"/>
                    </a:lnTo>
                    <a:lnTo>
                      <a:pt x="80" y="177"/>
                    </a:lnTo>
                    <a:lnTo>
                      <a:pt x="76" y="174"/>
                    </a:lnTo>
                    <a:lnTo>
                      <a:pt x="9" y="117"/>
                    </a:lnTo>
                    <a:lnTo>
                      <a:pt x="1" y="106"/>
                    </a:lnTo>
                    <a:lnTo>
                      <a:pt x="0" y="92"/>
                    </a:lnTo>
                    <a:lnTo>
                      <a:pt x="6" y="79"/>
                    </a:lnTo>
                    <a:lnTo>
                      <a:pt x="19" y="71"/>
                    </a:lnTo>
                    <a:lnTo>
                      <a:pt x="33" y="69"/>
                    </a:lnTo>
                    <a:lnTo>
                      <a:pt x="46" y="76"/>
                    </a:lnTo>
                    <a:lnTo>
                      <a:pt x="90" y="114"/>
                    </a:lnTo>
                    <a:lnTo>
                      <a:pt x="180" y="8"/>
                    </a:lnTo>
                    <a:lnTo>
                      <a:pt x="193" y="0"/>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sp>
        <p:nvSpPr>
          <p:cNvPr id="98" name="Donut 97"/>
          <p:cNvSpPr/>
          <p:nvPr/>
        </p:nvSpPr>
        <p:spPr>
          <a:xfrm>
            <a:off x="5513863" y="4245594"/>
            <a:ext cx="2621899" cy="1982358"/>
          </a:xfrm>
          <a:prstGeom prst="donut">
            <a:avLst>
              <a:gd name="adj" fmla="val 643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7411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Monitoring and Evaluating</a:t>
            </a:r>
          </a:p>
        </p:txBody>
      </p:sp>
      <p:pic>
        <p:nvPicPr>
          <p:cNvPr id="1026" name="Picture 2" descr="mage result for knowled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0737" y="2042599"/>
            <a:ext cx="9246574" cy="300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75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NSOAP Process</a:t>
            </a:r>
          </a:p>
        </p:txBody>
      </p:sp>
      <p:grpSp>
        <p:nvGrpSpPr>
          <p:cNvPr id="99" name="Group 98"/>
          <p:cNvGrpSpPr/>
          <p:nvPr/>
        </p:nvGrpSpPr>
        <p:grpSpPr>
          <a:xfrm>
            <a:off x="1794071" y="1245870"/>
            <a:ext cx="8391652" cy="4668793"/>
            <a:chOff x="1588" y="-34103"/>
            <a:chExt cx="12239625" cy="6892104"/>
          </a:xfrm>
        </p:grpSpPr>
        <p:sp>
          <p:nvSpPr>
            <p:cNvPr id="100" name="Freeform 99"/>
            <p:cNvSpPr>
              <a:spLocks/>
            </p:cNvSpPr>
            <p:nvPr/>
          </p:nvSpPr>
          <p:spPr bwMode="auto">
            <a:xfrm>
              <a:off x="4357688" y="3124207"/>
              <a:ext cx="1055688" cy="1503363"/>
            </a:xfrm>
            <a:custGeom>
              <a:avLst/>
              <a:gdLst>
                <a:gd name="T0" fmla="*/ 456 w 456"/>
                <a:gd name="T1" fmla="*/ 405 h 651"/>
                <a:gd name="T2" fmla="*/ 354 w 456"/>
                <a:gd name="T3" fmla="*/ 166 h 651"/>
                <a:gd name="T4" fmla="*/ 192 w 456"/>
                <a:gd name="T5" fmla="*/ 0 h 651"/>
                <a:gd name="T6" fmla="*/ 0 w 456"/>
                <a:gd name="T7" fmla="*/ 156 h 651"/>
                <a:gd name="T8" fmla="*/ 204 w 456"/>
                <a:gd name="T9" fmla="*/ 651 h 651"/>
                <a:gd name="T10" fmla="*/ 230 w 456"/>
                <a:gd name="T11" fmla="*/ 402 h 651"/>
                <a:gd name="T12" fmla="*/ 456 w 456"/>
                <a:gd name="T13" fmla="*/ 405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456" y="405"/>
                  </a:moveTo>
                  <a:cubicBezTo>
                    <a:pt x="399" y="340"/>
                    <a:pt x="361" y="258"/>
                    <a:pt x="354" y="166"/>
                  </a:cubicBezTo>
                  <a:cubicBezTo>
                    <a:pt x="192" y="0"/>
                    <a:pt x="192" y="0"/>
                    <a:pt x="192" y="0"/>
                  </a:cubicBezTo>
                  <a:cubicBezTo>
                    <a:pt x="0" y="156"/>
                    <a:pt x="0" y="156"/>
                    <a:pt x="0" y="156"/>
                  </a:cubicBezTo>
                  <a:cubicBezTo>
                    <a:pt x="6" y="347"/>
                    <a:pt x="82" y="520"/>
                    <a:pt x="204" y="651"/>
                  </a:cubicBezTo>
                  <a:cubicBezTo>
                    <a:pt x="230" y="402"/>
                    <a:pt x="230" y="402"/>
                    <a:pt x="230" y="402"/>
                  </a:cubicBezTo>
                  <a:lnTo>
                    <a:pt x="456" y="405"/>
                  </a:lnTo>
                  <a:close/>
                </a:path>
              </a:pathLst>
            </a:custGeom>
            <a:solidFill>
              <a:schemeClr val="accent4"/>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1" name="Freeform 100"/>
            <p:cNvSpPr>
              <a:spLocks/>
            </p:cNvSpPr>
            <p:nvPr/>
          </p:nvSpPr>
          <p:spPr bwMode="auto">
            <a:xfrm>
              <a:off x="4359283" y="2224088"/>
              <a:ext cx="1044575" cy="1149350"/>
            </a:xfrm>
            <a:custGeom>
              <a:avLst/>
              <a:gdLst>
                <a:gd name="T0" fmla="*/ 352 w 451"/>
                <a:gd name="T1" fmla="*/ 498 h 498"/>
                <a:gd name="T2" fmla="*/ 448 w 451"/>
                <a:gd name="T3" fmla="*/ 257 h 498"/>
                <a:gd name="T4" fmla="*/ 451 w 451"/>
                <a:gd name="T5" fmla="*/ 25 h 498"/>
                <a:gd name="T6" fmla="*/ 206 w 451"/>
                <a:gd name="T7" fmla="*/ 0 h 498"/>
                <a:gd name="T8" fmla="*/ 0 w 451"/>
                <a:gd name="T9" fmla="*/ 494 h 498"/>
                <a:gd name="T10" fmla="*/ 194 w 451"/>
                <a:gd name="T11" fmla="*/ 336 h 498"/>
                <a:gd name="T12" fmla="*/ 352 w 451"/>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451" h="498">
                  <a:moveTo>
                    <a:pt x="352" y="498"/>
                  </a:moveTo>
                  <a:cubicBezTo>
                    <a:pt x="357" y="407"/>
                    <a:pt x="392" y="323"/>
                    <a:pt x="448" y="257"/>
                  </a:cubicBezTo>
                  <a:cubicBezTo>
                    <a:pt x="451" y="25"/>
                    <a:pt x="451" y="25"/>
                    <a:pt x="451" y="25"/>
                  </a:cubicBezTo>
                  <a:cubicBezTo>
                    <a:pt x="206" y="0"/>
                    <a:pt x="206" y="0"/>
                    <a:pt x="206" y="0"/>
                  </a:cubicBezTo>
                  <a:cubicBezTo>
                    <a:pt x="84" y="130"/>
                    <a:pt x="6" y="303"/>
                    <a:pt x="0" y="494"/>
                  </a:cubicBezTo>
                  <a:cubicBezTo>
                    <a:pt x="194" y="336"/>
                    <a:pt x="194" y="336"/>
                    <a:pt x="194" y="336"/>
                  </a:cubicBezTo>
                  <a:lnTo>
                    <a:pt x="352" y="498"/>
                  </a:lnTo>
                  <a:close/>
                </a:path>
              </a:pathLst>
            </a:custGeom>
            <a:solidFill>
              <a:schemeClr val="accent5"/>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2" name="Freeform 101"/>
            <p:cNvSpPr>
              <a:spLocks/>
            </p:cNvSpPr>
            <p:nvPr/>
          </p:nvSpPr>
          <p:spPr bwMode="auto">
            <a:xfrm>
              <a:off x="4924705" y="1697044"/>
              <a:ext cx="1506538" cy="1052513"/>
            </a:xfrm>
            <a:custGeom>
              <a:avLst/>
              <a:gdLst>
                <a:gd name="T0" fmla="*/ 247 w 651"/>
                <a:gd name="T1" fmla="*/ 456 h 456"/>
                <a:gd name="T2" fmla="*/ 485 w 651"/>
                <a:gd name="T3" fmla="*/ 353 h 456"/>
                <a:gd name="T4" fmla="*/ 651 w 651"/>
                <a:gd name="T5" fmla="*/ 191 h 456"/>
                <a:gd name="T6" fmla="*/ 496 w 651"/>
                <a:gd name="T7" fmla="*/ 0 h 456"/>
                <a:gd name="T8" fmla="*/ 0 w 651"/>
                <a:gd name="T9" fmla="*/ 203 h 456"/>
                <a:gd name="T10" fmla="*/ 250 w 651"/>
                <a:gd name="T11" fmla="*/ 229 h 456"/>
                <a:gd name="T12" fmla="*/ 247 w 651"/>
                <a:gd name="T13" fmla="*/ 456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247" y="456"/>
                  </a:moveTo>
                  <a:cubicBezTo>
                    <a:pt x="311" y="398"/>
                    <a:pt x="394" y="361"/>
                    <a:pt x="485" y="353"/>
                  </a:cubicBezTo>
                  <a:cubicBezTo>
                    <a:pt x="651" y="191"/>
                    <a:pt x="651" y="191"/>
                    <a:pt x="651" y="191"/>
                  </a:cubicBezTo>
                  <a:cubicBezTo>
                    <a:pt x="496" y="0"/>
                    <a:pt x="496" y="0"/>
                    <a:pt x="496" y="0"/>
                  </a:cubicBezTo>
                  <a:cubicBezTo>
                    <a:pt x="305" y="6"/>
                    <a:pt x="131" y="82"/>
                    <a:pt x="0" y="203"/>
                  </a:cubicBezTo>
                  <a:cubicBezTo>
                    <a:pt x="250" y="229"/>
                    <a:pt x="250" y="229"/>
                    <a:pt x="250" y="229"/>
                  </a:cubicBezTo>
                  <a:lnTo>
                    <a:pt x="247" y="456"/>
                  </a:lnTo>
                  <a:close/>
                </a:path>
              </a:pathLst>
            </a:custGeom>
            <a:solidFill>
              <a:schemeClr val="bg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dirty="0"/>
            </a:p>
          </p:txBody>
        </p:sp>
        <p:sp>
          <p:nvSpPr>
            <p:cNvPr id="103" name="Freeform 102"/>
            <p:cNvSpPr>
              <a:spLocks/>
            </p:cNvSpPr>
            <p:nvPr/>
          </p:nvSpPr>
          <p:spPr bwMode="auto">
            <a:xfrm>
              <a:off x="6176970" y="1670050"/>
              <a:ext cx="1152525" cy="1042988"/>
            </a:xfrm>
            <a:custGeom>
              <a:avLst/>
              <a:gdLst>
                <a:gd name="T0" fmla="*/ 0 w 498"/>
                <a:gd name="T1" fmla="*/ 353 h 452"/>
                <a:gd name="T2" fmla="*/ 241 w 498"/>
                <a:gd name="T3" fmla="*/ 449 h 452"/>
                <a:gd name="T4" fmla="*/ 473 w 498"/>
                <a:gd name="T5" fmla="*/ 452 h 452"/>
                <a:gd name="T6" fmla="*/ 498 w 498"/>
                <a:gd name="T7" fmla="*/ 206 h 452"/>
                <a:gd name="T8" fmla="*/ 4 w 498"/>
                <a:gd name="T9" fmla="*/ 0 h 452"/>
                <a:gd name="T10" fmla="*/ 162 w 498"/>
                <a:gd name="T11" fmla="*/ 195 h 452"/>
                <a:gd name="T12" fmla="*/ 0 w 498"/>
                <a:gd name="T13" fmla="*/ 353 h 452"/>
              </a:gdLst>
              <a:ahLst/>
              <a:cxnLst>
                <a:cxn ang="0">
                  <a:pos x="T0" y="T1"/>
                </a:cxn>
                <a:cxn ang="0">
                  <a:pos x="T2" y="T3"/>
                </a:cxn>
                <a:cxn ang="0">
                  <a:pos x="T4" y="T5"/>
                </a:cxn>
                <a:cxn ang="0">
                  <a:pos x="T6" y="T7"/>
                </a:cxn>
                <a:cxn ang="0">
                  <a:pos x="T8" y="T9"/>
                </a:cxn>
                <a:cxn ang="0">
                  <a:pos x="T10" y="T11"/>
                </a:cxn>
                <a:cxn ang="0">
                  <a:pos x="T12" y="T13"/>
                </a:cxn>
              </a:cxnLst>
              <a:rect l="0" t="0" r="r" b="b"/>
              <a:pathLst>
                <a:path w="498" h="452">
                  <a:moveTo>
                    <a:pt x="0" y="353"/>
                  </a:moveTo>
                  <a:cubicBezTo>
                    <a:pt x="92" y="358"/>
                    <a:pt x="175" y="393"/>
                    <a:pt x="241" y="449"/>
                  </a:cubicBezTo>
                  <a:cubicBezTo>
                    <a:pt x="473" y="452"/>
                    <a:pt x="473" y="452"/>
                    <a:pt x="473" y="452"/>
                  </a:cubicBezTo>
                  <a:cubicBezTo>
                    <a:pt x="498" y="206"/>
                    <a:pt x="498" y="206"/>
                    <a:pt x="498" y="206"/>
                  </a:cubicBezTo>
                  <a:cubicBezTo>
                    <a:pt x="368" y="84"/>
                    <a:pt x="195" y="7"/>
                    <a:pt x="4" y="0"/>
                  </a:cubicBezTo>
                  <a:cubicBezTo>
                    <a:pt x="162" y="195"/>
                    <a:pt x="162" y="195"/>
                    <a:pt x="162" y="195"/>
                  </a:cubicBezTo>
                  <a:lnTo>
                    <a:pt x="0" y="353"/>
                  </a:lnTo>
                  <a:close/>
                </a:path>
              </a:pathLst>
            </a:custGeom>
            <a:solidFill>
              <a:schemeClr val="tx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4" name="Freeform 103"/>
            <p:cNvSpPr>
              <a:spLocks/>
            </p:cNvSpPr>
            <p:nvPr/>
          </p:nvSpPr>
          <p:spPr bwMode="auto">
            <a:xfrm>
              <a:off x="6838958" y="3484563"/>
              <a:ext cx="1046163" cy="1149350"/>
            </a:xfrm>
            <a:custGeom>
              <a:avLst/>
              <a:gdLst>
                <a:gd name="T0" fmla="*/ 100 w 452"/>
                <a:gd name="T1" fmla="*/ 0 h 498"/>
                <a:gd name="T2" fmla="*/ 4 w 452"/>
                <a:gd name="T3" fmla="*/ 240 h 498"/>
                <a:gd name="T4" fmla="*/ 0 w 452"/>
                <a:gd name="T5" fmla="*/ 473 h 498"/>
                <a:gd name="T6" fmla="*/ 246 w 452"/>
                <a:gd name="T7" fmla="*/ 498 h 498"/>
                <a:gd name="T8" fmla="*/ 452 w 452"/>
                <a:gd name="T9" fmla="*/ 4 h 498"/>
                <a:gd name="T10" fmla="*/ 258 w 452"/>
                <a:gd name="T11" fmla="*/ 162 h 498"/>
                <a:gd name="T12" fmla="*/ 100 w 452"/>
                <a:gd name="T13" fmla="*/ 0 h 498"/>
              </a:gdLst>
              <a:ahLst/>
              <a:cxnLst>
                <a:cxn ang="0">
                  <a:pos x="T0" y="T1"/>
                </a:cxn>
                <a:cxn ang="0">
                  <a:pos x="T2" y="T3"/>
                </a:cxn>
                <a:cxn ang="0">
                  <a:pos x="T4" y="T5"/>
                </a:cxn>
                <a:cxn ang="0">
                  <a:pos x="T6" y="T7"/>
                </a:cxn>
                <a:cxn ang="0">
                  <a:pos x="T8" y="T9"/>
                </a:cxn>
                <a:cxn ang="0">
                  <a:pos x="T10" y="T11"/>
                </a:cxn>
                <a:cxn ang="0">
                  <a:pos x="T12" y="T13"/>
                </a:cxn>
              </a:cxnLst>
              <a:rect l="0" t="0" r="r" b="b"/>
              <a:pathLst>
                <a:path w="452" h="498">
                  <a:moveTo>
                    <a:pt x="100" y="0"/>
                  </a:moveTo>
                  <a:cubicBezTo>
                    <a:pt x="94" y="91"/>
                    <a:pt x="59" y="175"/>
                    <a:pt x="4" y="240"/>
                  </a:cubicBezTo>
                  <a:cubicBezTo>
                    <a:pt x="0" y="473"/>
                    <a:pt x="0" y="473"/>
                    <a:pt x="0" y="473"/>
                  </a:cubicBezTo>
                  <a:cubicBezTo>
                    <a:pt x="246" y="498"/>
                    <a:pt x="246" y="498"/>
                    <a:pt x="246" y="498"/>
                  </a:cubicBezTo>
                  <a:cubicBezTo>
                    <a:pt x="368" y="368"/>
                    <a:pt x="445" y="195"/>
                    <a:pt x="452" y="4"/>
                  </a:cubicBezTo>
                  <a:cubicBezTo>
                    <a:pt x="258" y="162"/>
                    <a:pt x="258" y="162"/>
                    <a:pt x="258" y="162"/>
                  </a:cubicBezTo>
                  <a:lnTo>
                    <a:pt x="100" y="0"/>
                  </a:lnTo>
                  <a:close/>
                </a:path>
              </a:pathLst>
            </a:custGeom>
            <a:solidFill>
              <a:schemeClr val="accent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5" name="Freeform 104"/>
            <p:cNvSpPr>
              <a:spLocks/>
            </p:cNvSpPr>
            <p:nvPr/>
          </p:nvSpPr>
          <p:spPr bwMode="auto">
            <a:xfrm>
              <a:off x="6829426" y="2230445"/>
              <a:ext cx="1055688" cy="1503363"/>
            </a:xfrm>
            <a:custGeom>
              <a:avLst/>
              <a:gdLst>
                <a:gd name="T0" fmla="*/ 0 w 456"/>
                <a:gd name="T1" fmla="*/ 246 h 651"/>
                <a:gd name="T2" fmla="*/ 103 w 456"/>
                <a:gd name="T3" fmla="*/ 484 h 651"/>
                <a:gd name="T4" fmla="*/ 265 w 456"/>
                <a:gd name="T5" fmla="*/ 651 h 651"/>
                <a:gd name="T6" fmla="*/ 456 w 456"/>
                <a:gd name="T7" fmla="*/ 495 h 651"/>
                <a:gd name="T8" fmla="*/ 253 w 456"/>
                <a:gd name="T9" fmla="*/ 0 h 651"/>
                <a:gd name="T10" fmla="*/ 227 w 456"/>
                <a:gd name="T11" fmla="*/ 249 h 651"/>
                <a:gd name="T12" fmla="*/ 0 w 456"/>
                <a:gd name="T13" fmla="*/ 246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0" y="246"/>
                  </a:moveTo>
                  <a:cubicBezTo>
                    <a:pt x="58" y="311"/>
                    <a:pt x="95" y="393"/>
                    <a:pt x="103" y="484"/>
                  </a:cubicBezTo>
                  <a:cubicBezTo>
                    <a:pt x="265" y="651"/>
                    <a:pt x="265" y="651"/>
                    <a:pt x="265" y="651"/>
                  </a:cubicBezTo>
                  <a:cubicBezTo>
                    <a:pt x="456" y="495"/>
                    <a:pt x="456" y="495"/>
                    <a:pt x="456" y="495"/>
                  </a:cubicBezTo>
                  <a:cubicBezTo>
                    <a:pt x="450" y="304"/>
                    <a:pt x="374" y="131"/>
                    <a:pt x="253" y="0"/>
                  </a:cubicBezTo>
                  <a:cubicBezTo>
                    <a:pt x="227" y="249"/>
                    <a:pt x="227" y="249"/>
                    <a:pt x="227" y="249"/>
                  </a:cubicBezTo>
                  <a:lnTo>
                    <a:pt x="0" y="246"/>
                  </a:lnTo>
                  <a:close/>
                </a:path>
              </a:pathLst>
            </a:custGeom>
            <a:solidFill>
              <a:schemeClr val="accent1"/>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6" name="Freeform 105"/>
            <p:cNvSpPr>
              <a:spLocks/>
            </p:cNvSpPr>
            <p:nvPr/>
          </p:nvSpPr>
          <p:spPr bwMode="auto">
            <a:xfrm>
              <a:off x="5815013" y="4135445"/>
              <a:ext cx="1506538" cy="1052513"/>
            </a:xfrm>
            <a:custGeom>
              <a:avLst/>
              <a:gdLst>
                <a:gd name="T0" fmla="*/ 405 w 651"/>
                <a:gd name="T1" fmla="*/ 0 h 456"/>
                <a:gd name="T2" fmla="*/ 167 w 651"/>
                <a:gd name="T3" fmla="*/ 102 h 456"/>
                <a:gd name="T4" fmla="*/ 0 w 651"/>
                <a:gd name="T5" fmla="*/ 264 h 456"/>
                <a:gd name="T6" fmla="*/ 156 w 651"/>
                <a:gd name="T7" fmla="*/ 456 h 456"/>
                <a:gd name="T8" fmla="*/ 651 w 651"/>
                <a:gd name="T9" fmla="*/ 252 h 456"/>
                <a:gd name="T10" fmla="*/ 402 w 651"/>
                <a:gd name="T11" fmla="*/ 227 h 456"/>
                <a:gd name="T12" fmla="*/ 405 w 651"/>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405" y="0"/>
                  </a:moveTo>
                  <a:cubicBezTo>
                    <a:pt x="341" y="58"/>
                    <a:pt x="258" y="95"/>
                    <a:pt x="167" y="102"/>
                  </a:cubicBezTo>
                  <a:cubicBezTo>
                    <a:pt x="0" y="264"/>
                    <a:pt x="0" y="264"/>
                    <a:pt x="0" y="264"/>
                  </a:cubicBezTo>
                  <a:cubicBezTo>
                    <a:pt x="156" y="456"/>
                    <a:pt x="156" y="456"/>
                    <a:pt x="156" y="456"/>
                  </a:cubicBezTo>
                  <a:cubicBezTo>
                    <a:pt x="347" y="450"/>
                    <a:pt x="520" y="374"/>
                    <a:pt x="651" y="252"/>
                  </a:cubicBezTo>
                  <a:cubicBezTo>
                    <a:pt x="402" y="227"/>
                    <a:pt x="402" y="227"/>
                    <a:pt x="402" y="227"/>
                  </a:cubicBezTo>
                  <a:lnTo>
                    <a:pt x="405" y="0"/>
                  </a:lnTo>
                  <a:close/>
                </a:path>
              </a:pathLst>
            </a:custGeom>
            <a:solidFill>
              <a:schemeClr val="accent3"/>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7" name="Freeform 106"/>
            <p:cNvSpPr>
              <a:spLocks/>
            </p:cNvSpPr>
            <p:nvPr/>
          </p:nvSpPr>
          <p:spPr bwMode="auto">
            <a:xfrm>
              <a:off x="4913320" y="4144963"/>
              <a:ext cx="1154113" cy="1042988"/>
            </a:xfrm>
            <a:custGeom>
              <a:avLst/>
              <a:gdLst>
                <a:gd name="T0" fmla="*/ 499 w 499"/>
                <a:gd name="T1" fmla="*/ 99 h 452"/>
                <a:gd name="T2" fmla="*/ 258 w 499"/>
                <a:gd name="T3" fmla="*/ 3 h 452"/>
                <a:gd name="T4" fmla="*/ 26 w 499"/>
                <a:gd name="T5" fmla="*/ 0 h 452"/>
                <a:gd name="T6" fmla="*/ 0 w 499"/>
                <a:gd name="T7" fmla="*/ 245 h 452"/>
                <a:gd name="T8" fmla="*/ 494 w 499"/>
                <a:gd name="T9" fmla="*/ 452 h 452"/>
                <a:gd name="T10" fmla="*/ 336 w 499"/>
                <a:gd name="T11" fmla="*/ 257 h 452"/>
                <a:gd name="T12" fmla="*/ 499 w 499"/>
                <a:gd name="T13" fmla="*/ 99 h 452"/>
              </a:gdLst>
              <a:ahLst/>
              <a:cxnLst>
                <a:cxn ang="0">
                  <a:pos x="T0" y="T1"/>
                </a:cxn>
                <a:cxn ang="0">
                  <a:pos x="T2" y="T3"/>
                </a:cxn>
                <a:cxn ang="0">
                  <a:pos x="T4" y="T5"/>
                </a:cxn>
                <a:cxn ang="0">
                  <a:pos x="T6" y="T7"/>
                </a:cxn>
                <a:cxn ang="0">
                  <a:pos x="T8" y="T9"/>
                </a:cxn>
                <a:cxn ang="0">
                  <a:pos x="T10" y="T11"/>
                </a:cxn>
                <a:cxn ang="0">
                  <a:pos x="T12" y="T13"/>
                </a:cxn>
              </a:cxnLst>
              <a:rect l="0" t="0" r="r" b="b"/>
              <a:pathLst>
                <a:path w="499" h="452">
                  <a:moveTo>
                    <a:pt x="499" y="99"/>
                  </a:moveTo>
                  <a:cubicBezTo>
                    <a:pt x="407" y="94"/>
                    <a:pt x="324" y="59"/>
                    <a:pt x="258" y="3"/>
                  </a:cubicBezTo>
                  <a:cubicBezTo>
                    <a:pt x="26" y="0"/>
                    <a:pt x="26" y="0"/>
                    <a:pt x="26" y="0"/>
                  </a:cubicBezTo>
                  <a:cubicBezTo>
                    <a:pt x="0" y="245"/>
                    <a:pt x="0" y="245"/>
                    <a:pt x="0" y="245"/>
                  </a:cubicBezTo>
                  <a:cubicBezTo>
                    <a:pt x="130" y="368"/>
                    <a:pt x="303" y="445"/>
                    <a:pt x="494" y="452"/>
                  </a:cubicBezTo>
                  <a:cubicBezTo>
                    <a:pt x="336" y="257"/>
                    <a:pt x="336" y="257"/>
                    <a:pt x="336" y="257"/>
                  </a:cubicBezTo>
                  <a:lnTo>
                    <a:pt x="499" y="99"/>
                  </a:lnTo>
                  <a:close/>
                </a:path>
              </a:pathLst>
            </a:custGeom>
            <a:solidFill>
              <a:schemeClr val="accent6"/>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8" name="Freeform 107"/>
            <p:cNvSpPr>
              <a:spLocks/>
            </p:cNvSpPr>
            <p:nvPr/>
          </p:nvSpPr>
          <p:spPr bwMode="auto">
            <a:xfrm>
              <a:off x="2745965" y="4"/>
              <a:ext cx="3444875" cy="2187575"/>
            </a:xfrm>
            <a:custGeom>
              <a:avLst/>
              <a:gdLst>
                <a:gd name="T0" fmla="*/ 1488 w 1488"/>
                <a:gd name="T1" fmla="*/ 724 h 948"/>
                <a:gd name="T2" fmla="*/ 1488 w 1488"/>
                <a:gd name="T3" fmla="*/ 0 h 948"/>
                <a:gd name="T4" fmla="*/ 0 w 1488"/>
                <a:gd name="T5" fmla="*/ 0 h 948"/>
                <a:gd name="T6" fmla="*/ 949 w 1488"/>
                <a:gd name="T7" fmla="*/ 948 h 948"/>
                <a:gd name="T8" fmla="*/ 1488 w 1488"/>
                <a:gd name="T9" fmla="*/ 724 h 948"/>
              </a:gdLst>
              <a:ahLst/>
              <a:cxnLst>
                <a:cxn ang="0">
                  <a:pos x="T0" y="T1"/>
                </a:cxn>
                <a:cxn ang="0">
                  <a:pos x="T2" y="T3"/>
                </a:cxn>
                <a:cxn ang="0">
                  <a:pos x="T4" y="T5"/>
                </a:cxn>
                <a:cxn ang="0">
                  <a:pos x="T6" y="T7"/>
                </a:cxn>
                <a:cxn ang="0">
                  <a:pos x="T8" y="T9"/>
                </a:cxn>
              </a:cxnLst>
              <a:rect l="0" t="0" r="r" b="b"/>
              <a:pathLst>
                <a:path w="1488" h="948">
                  <a:moveTo>
                    <a:pt x="1488" y="724"/>
                  </a:moveTo>
                  <a:cubicBezTo>
                    <a:pt x="1488" y="0"/>
                    <a:pt x="1488" y="0"/>
                    <a:pt x="1488" y="0"/>
                  </a:cubicBezTo>
                  <a:cubicBezTo>
                    <a:pt x="0" y="0"/>
                    <a:pt x="0" y="0"/>
                    <a:pt x="0" y="0"/>
                  </a:cubicBezTo>
                  <a:cubicBezTo>
                    <a:pt x="949" y="948"/>
                    <a:pt x="949" y="948"/>
                    <a:pt x="949" y="948"/>
                  </a:cubicBezTo>
                  <a:cubicBezTo>
                    <a:pt x="1087" y="810"/>
                    <a:pt x="1278" y="724"/>
                    <a:pt x="1488" y="724"/>
                  </a:cubicBezTo>
                  <a:close/>
                </a:path>
              </a:pathLst>
            </a:custGeom>
            <a:solidFill>
              <a:schemeClr val="bg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9" name="Freeform 108"/>
            <p:cNvSpPr>
              <a:spLocks/>
            </p:cNvSpPr>
            <p:nvPr/>
          </p:nvSpPr>
          <p:spPr bwMode="auto">
            <a:xfrm>
              <a:off x="6121407" y="-1588"/>
              <a:ext cx="3438525" cy="2185988"/>
            </a:xfrm>
            <a:custGeom>
              <a:avLst/>
              <a:gdLst>
                <a:gd name="T0" fmla="*/ 539 w 1486"/>
                <a:gd name="T1" fmla="*/ 947 h 947"/>
                <a:gd name="T2" fmla="*/ 1486 w 1486"/>
                <a:gd name="T3" fmla="*/ 0 h 947"/>
                <a:gd name="T4" fmla="*/ 0 w 1486"/>
                <a:gd name="T5" fmla="*/ 0 h 947"/>
                <a:gd name="T6" fmla="*/ 0 w 1486"/>
                <a:gd name="T7" fmla="*/ 724 h 947"/>
                <a:gd name="T8" fmla="*/ 539 w 1486"/>
                <a:gd name="T9" fmla="*/ 947 h 947"/>
              </a:gdLst>
              <a:ahLst/>
              <a:cxnLst>
                <a:cxn ang="0">
                  <a:pos x="T0" y="T1"/>
                </a:cxn>
                <a:cxn ang="0">
                  <a:pos x="T2" y="T3"/>
                </a:cxn>
                <a:cxn ang="0">
                  <a:pos x="T4" y="T5"/>
                </a:cxn>
                <a:cxn ang="0">
                  <a:pos x="T6" y="T7"/>
                </a:cxn>
                <a:cxn ang="0">
                  <a:pos x="T8" y="T9"/>
                </a:cxn>
              </a:cxnLst>
              <a:rect l="0" t="0" r="r" b="b"/>
              <a:pathLst>
                <a:path w="1486" h="947">
                  <a:moveTo>
                    <a:pt x="539" y="947"/>
                  </a:moveTo>
                  <a:cubicBezTo>
                    <a:pt x="1486" y="0"/>
                    <a:pt x="1486" y="0"/>
                    <a:pt x="1486" y="0"/>
                  </a:cubicBezTo>
                  <a:cubicBezTo>
                    <a:pt x="0" y="0"/>
                    <a:pt x="0" y="0"/>
                    <a:pt x="0" y="0"/>
                  </a:cubicBezTo>
                  <a:cubicBezTo>
                    <a:pt x="0" y="724"/>
                    <a:pt x="0" y="724"/>
                    <a:pt x="0" y="724"/>
                  </a:cubicBezTo>
                  <a:cubicBezTo>
                    <a:pt x="211" y="724"/>
                    <a:pt x="401" y="809"/>
                    <a:pt x="539" y="947"/>
                  </a:cubicBezTo>
                  <a:close/>
                </a:path>
              </a:pathLst>
            </a:custGeom>
            <a:solidFill>
              <a:schemeClr val="tx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0" name="Freeform 109"/>
            <p:cNvSpPr>
              <a:spLocks/>
            </p:cNvSpPr>
            <p:nvPr/>
          </p:nvSpPr>
          <p:spPr bwMode="auto">
            <a:xfrm>
              <a:off x="1588" y="-1588"/>
              <a:ext cx="4872038" cy="3430588"/>
            </a:xfrm>
            <a:custGeom>
              <a:avLst/>
              <a:gdLst>
                <a:gd name="T0" fmla="*/ 1883 w 2105"/>
                <a:gd name="T1" fmla="*/ 1486 h 1486"/>
                <a:gd name="T2" fmla="*/ 2105 w 2105"/>
                <a:gd name="T3" fmla="*/ 948 h 1486"/>
                <a:gd name="T4" fmla="*/ 1156 w 2105"/>
                <a:gd name="T5" fmla="*/ 0 h 1486"/>
                <a:gd name="T6" fmla="*/ 0 w 2105"/>
                <a:gd name="T7" fmla="*/ 0 h 1486"/>
                <a:gd name="T8" fmla="*/ 0 w 2105"/>
                <a:gd name="T9" fmla="*/ 1486 h 1486"/>
                <a:gd name="T10" fmla="*/ 1883 w 2105"/>
                <a:gd name="T11" fmla="*/ 1486 h 1486"/>
              </a:gdLst>
              <a:ahLst/>
              <a:cxnLst>
                <a:cxn ang="0">
                  <a:pos x="T0" y="T1"/>
                </a:cxn>
                <a:cxn ang="0">
                  <a:pos x="T2" y="T3"/>
                </a:cxn>
                <a:cxn ang="0">
                  <a:pos x="T4" y="T5"/>
                </a:cxn>
                <a:cxn ang="0">
                  <a:pos x="T6" y="T7"/>
                </a:cxn>
                <a:cxn ang="0">
                  <a:pos x="T8" y="T9"/>
                </a:cxn>
                <a:cxn ang="0">
                  <a:pos x="T10" y="T11"/>
                </a:cxn>
              </a:cxnLst>
              <a:rect l="0" t="0" r="r" b="b"/>
              <a:pathLst>
                <a:path w="2105" h="1486">
                  <a:moveTo>
                    <a:pt x="1883" y="1486"/>
                  </a:moveTo>
                  <a:cubicBezTo>
                    <a:pt x="1883" y="1276"/>
                    <a:pt x="1968" y="1086"/>
                    <a:pt x="2105" y="948"/>
                  </a:cubicBezTo>
                  <a:cubicBezTo>
                    <a:pt x="1156" y="0"/>
                    <a:pt x="1156" y="0"/>
                    <a:pt x="1156" y="0"/>
                  </a:cubicBezTo>
                  <a:cubicBezTo>
                    <a:pt x="0" y="0"/>
                    <a:pt x="0" y="0"/>
                    <a:pt x="0" y="0"/>
                  </a:cubicBezTo>
                  <a:cubicBezTo>
                    <a:pt x="0" y="1486"/>
                    <a:pt x="0" y="1486"/>
                    <a:pt x="0" y="1486"/>
                  </a:cubicBezTo>
                  <a:cubicBezTo>
                    <a:pt x="1883" y="1486"/>
                    <a:pt x="1883" y="1486"/>
                    <a:pt x="1883" y="1486"/>
                  </a:cubicBezTo>
                  <a:close/>
                </a:path>
              </a:pathLst>
            </a:custGeom>
            <a:solidFill>
              <a:schemeClr val="accent5">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1" name="Freeform 110"/>
            <p:cNvSpPr>
              <a:spLocks/>
            </p:cNvSpPr>
            <p:nvPr/>
          </p:nvSpPr>
          <p:spPr bwMode="auto">
            <a:xfrm>
              <a:off x="7369175" y="0"/>
              <a:ext cx="4872038" cy="3430588"/>
            </a:xfrm>
            <a:custGeom>
              <a:avLst/>
              <a:gdLst>
                <a:gd name="T0" fmla="*/ 223 w 2105"/>
                <a:gd name="T1" fmla="*/ 1486 h 1486"/>
                <a:gd name="T2" fmla="*/ 223 w 2105"/>
                <a:gd name="T3" fmla="*/ 1486 h 1486"/>
                <a:gd name="T4" fmla="*/ 2105 w 2105"/>
                <a:gd name="T5" fmla="*/ 1486 h 1486"/>
                <a:gd name="T6" fmla="*/ 2105 w 2105"/>
                <a:gd name="T7" fmla="*/ 0 h 1486"/>
                <a:gd name="T8" fmla="*/ 947 w 2105"/>
                <a:gd name="T9" fmla="*/ 0 h 1486"/>
                <a:gd name="T10" fmla="*/ 0 w 2105"/>
                <a:gd name="T11" fmla="*/ 947 h 1486"/>
                <a:gd name="T12" fmla="*/ 223 w 2105"/>
                <a:gd name="T13" fmla="*/ 1486 h 1486"/>
              </a:gdLst>
              <a:ahLst/>
              <a:cxnLst>
                <a:cxn ang="0">
                  <a:pos x="T0" y="T1"/>
                </a:cxn>
                <a:cxn ang="0">
                  <a:pos x="T2" y="T3"/>
                </a:cxn>
                <a:cxn ang="0">
                  <a:pos x="T4" y="T5"/>
                </a:cxn>
                <a:cxn ang="0">
                  <a:pos x="T6" y="T7"/>
                </a:cxn>
                <a:cxn ang="0">
                  <a:pos x="T8" y="T9"/>
                </a:cxn>
                <a:cxn ang="0">
                  <a:pos x="T10" y="T11"/>
                </a:cxn>
                <a:cxn ang="0">
                  <a:pos x="T12" y="T13"/>
                </a:cxn>
              </a:cxnLst>
              <a:rect l="0" t="0" r="r" b="b"/>
              <a:pathLst>
                <a:path w="2105" h="1486">
                  <a:moveTo>
                    <a:pt x="223" y="1486"/>
                  </a:moveTo>
                  <a:cubicBezTo>
                    <a:pt x="223" y="1486"/>
                    <a:pt x="223" y="1486"/>
                    <a:pt x="223" y="1486"/>
                  </a:cubicBezTo>
                  <a:cubicBezTo>
                    <a:pt x="2105" y="1486"/>
                    <a:pt x="2105" y="1486"/>
                    <a:pt x="2105" y="1486"/>
                  </a:cubicBezTo>
                  <a:cubicBezTo>
                    <a:pt x="2105" y="0"/>
                    <a:pt x="2105" y="0"/>
                    <a:pt x="2105" y="0"/>
                  </a:cubicBezTo>
                  <a:cubicBezTo>
                    <a:pt x="947" y="0"/>
                    <a:pt x="947" y="0"/>
                    <a:pt x="947" y="0"/>
                  </a:cubicBezTo>
                  <a:cubicBezTo>
                    <a:pt x="0" y="947"/>
                    <a:pt x="0" y="947"/>
                    <a:pt x="0" y="947"/>
                  </a:cubicBezTo>
                  <a:cubicBezTo>
                    <a:pt x="138" y="1085"/>
                    <a:pt x="223" y="1276"/>
                    <a:pt x="223" y="1486"/>
                  </a:cubicBezTo>
                  <a:close/>
                </a:path>
              </a:pathLst>
            </a:custGeom>
            <a:solidFill>
              <a:schemeClr val="accent1">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2" name="Freeform 111"/>
            <p:cNvSpPr>
              <a:spLocks/>
            </p:cNvSpPr>
            <p:nvPr/>
          </p:nvSpPr>
          <p:spPr bwMode="auto">
            <a:xfrm>
              <a:off x="2684463" y="4673600"/>
              <a:ext cx="3436938" cy="2184400"/>
            </a:xfrm>
            <a:custGeom>
              <a:avLst/>
              <a:gdLst>
                <a:gd name="T0" fmla="*/ 947 w 1485"/>
                <a:gd name="T1" fmla="*/ 0 h 946"/>
                <a:gd name="T2" fmla="*/ 0 w 1485"/>
                <a:gd name="T3" fmla="*/ 946 h 946"/>
                <a:gd name="T4" fmla="*/ 1485 w 1485"/>
                <a:gd name="T5" fmla="*/ 946 h 946"/>
                <a:gd name="T6" fmla="*/ 1485 w 1485"/>
                <a:gd name="T7" fmla="*/ 223 h 946"/>
                <a:gd name="T8" fmla="*/ 947 w 1485"/>
                <a:gd name="T9" fmla="*/ 0 h 946"/>
              </a:gdLst>
              <a:ahLst/>
              <a:cxnLst>
                <a:cxn ang="0">
                  <a:pos x="T0" y="T1"/>
                </a:cxn>
                <a:cxn ang="0">
                  <a:pos x="T2" y="T3"/>
                </a:cxn>
                <a:cxn ang="0">
                  <a:pos x="T4" y="T5"/>
                </a:cxn>
                <a:cxn ang="0">
                  <a:pos x="T6" y="T7"/>
                </a:cxn>
                <a:cxn ang="0">
                  <a:pos x="T8" y="T9"/>
                </a:cxn>
              </a:cxnLst>
              <a:rect l="0" t="0" r="r" b="b"/>
              <a:pathLst>
                <a:path w="1485" h="946">
                  <a:moveTo>
                    <a:pt x="947" y="0"/>
                  </a:moveTo>
                  <a:cubicBezTo>
                    <a:pt x="0" y="946"/>
                    <a:pt x="0" y="946"/>
                    <a:pt x="0" y="946"/>
                  </a:cubicBezTo>
                  <a:cubicBezTo>
                    <a:pt x="1485" y="946"/>
                    <a:pt x="1485" y="946"/>
                    <a:pt x="1485" y="946"/>
                  </a:cubicBezTo>
                  <a:cubicBezTo>
                    <a:pt x="1485" y="223"/>
                    <a:pt x="1485" y="223"/>
                    <a:pt x="1485" y="223"/>
                  </a:cubicBezTo>
                  <a:cubicBezTo>
                    <a:pt x="1275" y="223"/>
                    <a:pt x="1084" y="137"/>
                    <a:pt x="947" y="0"/>
                  </a:cubicBezTo>
                  <a:close/>
                </a:path>
              </a:pathLst>
            </a:custGeom>
            <a:solidFill>
              <a:schemeClr val="accent6">
                <a:lumMod val="40000"/>
                <a:lumOff val="6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3" name="Freeform 112"/>
            <p:cNvSpPr>
              <a:spLocks/>
            </p:cNvSpPr>
            <p:nvPr/>
          </p:nvSpPr>
          <p:spPr bwMode="auto">
            <a:xfrm>
              <a:off x="1594" y="3429000"/>
              <a:ext cx="4873625" cy="3429000"/>
            </a:xfrm>
            <a:custGeom>
              <a:avLst/>
              <a:gdLst>
                <a:gd name="T0" fmla="*/ 1883 w 2106"/>
                <a:gd name="T1" fmla="*/ 0 h 1485"/>
                <a:gd name="T2" fmla="*/ 0 w 2106"/>
                <a:gd name="T3" fmla="*/ 0 h 1485"/>
                <a:gd name="T4" fmla="*/ 0 w 2106"/>
                <a:gd name="T5" fmla="*/ 1485 h 1485"/>
                <a:gd name="T6" fmla="*/ 1159 w 2106"/>
                <a:gd name="T7" fmla="*/ 1485 h 1485"/>
                <a:gd name="T8" fmla="*/ 2106 w 2106"/>
                <a:gd name="T9" fmla="*/ 539 h 1485"/>
                <a:gd name="T10" fmla="*/ 1883 w 2106"/>
                <a:gd name="T11" fmla="*/ 0 h 1485"/>
              </a:gdLst>
              <a:ahLst/>
              <a:cxnLst>
                <a:cxn ang="0">
                  <a:pos x="T0" y="T1"/>
                </a:cxn>
                <a:cxn ang="0">
                  <a:pos x="T2" y="T3"/>
                </a:cxn>
                <a:cxn ang="0">
                  <a:pos x="T4" y="T5"/>
                </a:cxn>
                <a:cxn ang="0">
                  <a:pos x="T6" y="T7"/>
                </a:cxn>
                <a:cxn ang="0">
                  <a:pos x="T8" y="T9"/>
                </a:cxn>
                <a:cxn ang="0">
                  <a:pos x="T10" y="T11"/>
                </a:cxn>
              </a:cxnLst>
              <a:rect l="0" t="0" r="r" b="b"/>
              <a:pathLst>
                <a:path w="2106" h="1485">
                  <a:moveTo>
                    <a:pt x="1883" y="0"/>
                  </a:moveTo>
                  <a:cubicBezTo>
                    <a:pt x="0" y="0"/>
                    <a:pt x="0" y="0"/>
                    <a:pt x="0" y="0"/>
                  </a:cubicBezTo>
                  <a:cubicBezTo>
                    <a:pt x="0" y="1485"/>
                    <a:pt x="0" y="1485"/>
                    <a:pt x="0" y="1485"/>
                  </a:cubicBezTo>
                  <a:cubicBezTo>
                    <a:pt x="1159" y="1485"/>
                    <a:pt x="1159" y="1485"/>
                    <a:pt x="1159" y="1485"/>
                  </a:cubicBezTo>
                  <a:cubicBezTo>
                    <a:pt x="2106" y="539"/>
                    <a:pt x="2106" y="539"/>
                    <a:pt x="2106" y="539"/>
                  </a:cubicBezTo>
                  <a:cubicBezTo>
                    <a:pt x="1968" y="401"/>
                    <a:pt x="1883" y="210"/>
                    <a:pt x="1883" y="0"/>
                  </a:cubicBezTo>
                  <a:close/>
                </a:path>
              </a:pathLst>
            </a:custGeom>
            <a:solidFill>
              <a:schemeClr val="accent4">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4" name="Freeform 113"/>
            <p:cNvSpPr>
              <a:spLocks/>
            </p:cNvSpPr>
            <p:nvPr/>
          </p:nvSpPr>
          <p:spPr bwMode="auto">
            <a:xfrm>
              <a:off x="6121408" y="4672013"/>
              <a:ext cx="3446463" cy="2185988"/>
            </a:xfrm>
            <a:custGeom>
              <a:avLst/>
              <a:gdLst>
                <a:gd name="T0" fmla="*/ 0 w 1489"/>
                <a:gd name="T1" fmla="*/ 224 h 947"/>
                <a:gd name="T2" fmla="*/ 0 w 1489"/>
                <a:gd name="T3" fmla="*/ 947 h 947"/>
                <a:gd name="T4" fmla="*/ 1489 w 1489"/>
                <a:gd name="T5" fmla="*/ 947 h 947"/>
                <a:gd name="T6" fmla="*/ 540 w 1489"/>
                <a:gd name="T7" fmla="*/ 0 h 947"/>
                <a:gd name="T8" fmla="*/ 0 w 1489"/>
                <a:gd name="T9" fmla="*/ 224 h 947"/>
              </a:gdLst>
              <a:ahLst/>
              <a:cxnLst>
                <a:cxn ang="0">
                  <a:pos x="T0" y="T1"/>
                </a:cxn>
                <a:cxn ang="0">
                  <a:pos x="T2" y="T3"/>
                </a:cxn>
                <a:cxn ang="0">
                  <a:pos x="T4" y="T5"/>
                </a:cxn>
                <a:cxn ang="0">
                  <a:pos x="T6" y="T7"/>
                </a:cxn>
                <a:cxn ang="0">
                  <a:pos x="T8" y="T9"/>
                </a:cxn>
              </a:cxnLst>
              <a:rect l="0" t="0" r="r" b="b"/>
              <a:pathLst>
                <a:path w="1489" h="947">
                  <a:moveTo>
                    <a:pt x="0" y="224"/>
                  </a:moveTo>
                  <a:cubicBezTo>
                    <a:pt x="0" y="947"/>
                    <a:pt x="0" y="947"/>
                    <a:pt x="0" y="947"/>
                  </a:cubicBezTo>
                  <a:cubicBezTo>
                    <a:pt x="1489" y="947"/>
                    <a:pt x="1489" y="947"/>
                    <a:pt x="1489" y="947"/>
                  </a:cubicBezTo>
                  <a:cubicBezTo>
                    <a:pt x="540" y="0"/>
                    <a:pt x="540" y="0"/>
                    <a:pt x="540" y="0"/>
                  </a:cubicBezTo>
                  <a:cubicBezTo>
                    <a:pt x="402" y="138"/>
                    <a:pt x="211" y="224"/>
                    <a:pt x="0" y="224"/>
                  </a:cubicBezTo>
                  <a:close/>
                </a:path>
              </a:pathLst>
            </a:custGeom>
            <a:solidFill>
              <a:schemeClr val="accent3">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5" name="Freeform 114"/>
            <p:cNvSpPr>
              <a:spLocks/>
            </p:cNvSpPr>
            <p:nvPr/>
          </p:nvSpPr>
          <p:spPr bwMode="auto">
            <a:xfrm>
              <a:off x="7370763" y="3429000"/>
              <a:ext cx="4870450" cy="3429000"/>
            </a:xfrm>
            <a:custGeom>
              <a:avLst/>
              <a:gdLst>
                <a:gd name="T0" fmla="*/ 2104 w 2104"/>
                <a:gd name="T1" fmla="*/ 0 h 1485"/>
                <a:gd name="T2" fmla="*/ 222 w 2104"/>
                <a:gd name="T3" fmla="*/ 0 h 1485"/>
                <a:gd name="T4" fmla="*/ 0 w 2104"/>
                <a:gd name="T5" fmla="*/ 538 h 1485"/>
                <a:gd name="T6" fmla="*/ 949 w 2104"/>
                <a:gd name="T7" fmla="*/ 1485 h 1485"/>
                <a:gd name="T8" fmla="*/ 2104 w 2104"/>
                <a:gd name="T9" fmla="*/ 1485 h 1485"/>
                <a:gd name="T10" fmla="*/ 2104 w 2104"/>
                <a:gd name="T11" fmla="*/ 0 h 1485"/>
              </a:gdLst>
              <a:ahLst/>
              <a:cxnLst>
                <a:cxn ang="0">
                  <a:pos x="T0" y="T1"/>
                </a:cxn>
                <a:cxn ang="0">
                  <a:pos x="T2" y="T3"/>
                </a:cxn>
                <a:cxn ang="0">
                  <a:pos x="T4" y="T5"/>
                </a:cxn>
                <a:cxn ang="0">
                  <a:pos x="T6" y="T7"/>
                </a:cxn>
                <a:cxn ang="0">
                  <a:pos x="T8" y="T9"/>
                </a:cxn>
                <a:cxn ang="0">
                  <a:pos x="T10" y="T11"/>
                </a:cxn>
              </a:cxnLst>
              <a:rect l="0" t="0" r="r" b="b"/>
              <a:pathLst>
                <a:path w="2104" h="1485">
                  <a:moveTo>
                    <a:pt x="2104" y="0"/>
                  </a:moveTo>
                  <a:cubicBezTo>
                    <a:pt x="222" y="0"/>
                    <a:pt x="222" y="0"/>
                    <a:pt x="222" y="0"/>
                  </a:cubicBezTo>
                  <a:cubicBezTo>
                    <a:pt x="222" y="210"/>
                    <a:pt x="137" y="400"/>
                    <a:pt x="0" y="538"/>
                  </a:cubicBezTo>
                  <a:cubicBezTo>
                    <a:pt x="949" y="1485"/>
                    <a:pt x="949" y="1485"/>
                    <a:pt x="949" y="1485"/>
                  </a:cubicBezTo>
                  <a:cubicBezTo>
                    <a:pt x="2104" y="1485"/>
                    <a:pt x="2104" y="1485"/>
                    <a:pt x="2104" y="1485"/>
                  </a:cubicBezTo>
                  <a:lnTo>
                    <a:pt x="2104" y="0"/>
                  </a:lnTo>
                  <a:close/>
                </a:path>
              </a:pathLst>
            </a:custGeom>
            <a:solidFill>
              <a:schemeClr val="accent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6" name="Rectangle 115"/>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7" name="Rectangle 116"/>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8" name="Rectangle 117"/>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nvGrpSpPr>
            <p:cNvPr id="119" name="Group 118"/>
            <p:cNvGrpSpPr/>
            <p:nvPr/>
          </p:nvGrpSpPr>
          <p:grpSpPr>
            <a:xfrm>
              <a:off x="8024083" y="4469696"/>
              <a:ext cx="515812" cy="656176"/>
              <a:chOff x="18924588" y="1846263"/>
              <a:chExt cx="1435100" cy="1825625"/>
            </a:xfrm>
            <a:solidFill>
              <a:schemeClr val="accent2"/>
            </a:solidFill>
          </p:grpSpPr>
          <p:sp>
            <p:nvSpPr>
              <p:cNvPr id="191" name="Freeform 11"/>
              <p:cNvSpPr>
                <a:spLocks noEditPoints="1"/>
              </p:cNvSpPr>
              <p:nvPr/>
            </p:nvSpPr>
            <p:spPr bwMode="auto">
              <a:xfrm>
                <a:off x="19142076" y="2276475"/>
                <a:ext cx="1000125" cy="909638"/>
              </a:xfrm>
              <a:custGeom>
                <a:avLst/>
                <a:gdLst>
                  <a:gd name="T0" fmla="*/ 168 w 336"/>
                  <a:gd name="T1" fmla="*/ 0 h 305"/>
                  <a:gd name="T2" fmla="*/ 0 w 336"/>
                  <a:gd name="T3" fmla="*/ 168 h 305"/>
                  <a:gd name="T4" fmla="*/ 71 w 336"/>
                  <a:gd name="T5" fmla="*/ 305 h 305"/>
                  <a:gd name="T6" fmla="*/ 265 w 336"/>
                  <a:gd name="T7" fmla="*/ 305 h 305"/>
                  <a:gd name="T8" fmla="*/ 336 w 336"/>
                  <a:gd name="T9" fmla="*/ 168 h 305"/>
                  <a:gd name="T10" fmla="*/ 168 w 336"/>
                  <a:gd name="T11" fmla="*/ 0 h 305"/>
                  <a:gd name="T12" fmla="*/ 168 w 336"/>
                  <a:gd name="T13" fmla="*/ 277 h 305"/>
                  <a:gd name="T14" fmla="*/ 150 w 336"/>
                  <a:gd name="T15" fmla="*/ 211 h 305"/>
                  <a:gd name="T16" fmla="*/ 168 w 336"/>
                  <a:gd name="T17" fmla="*/ 146 h 305"/>
                  <a:gd name="T18" fmla="*/ 186 w 336"/>
                  <a:gd name="T19" fmla="*/ 211 h 305"/>
                  <a:gd name="T20" fmla="*/ 168 w 336"/>
                  <a:gd name="T21" fmla="*/ 2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5">
                    <a:moveTo>
                      <a:pt x="168" y="0"/>
                    </a:moveTo>
                    <a:cubicBezTo>
                      <a:pt x="75" y="0"/>
                      <a:pt x="0" y="75"/>
                      <a:pt x="0" y="168"/>
                    </a:cubicBezTo>
                    <a:cubicBezTo>
                      <a:pt x="0" y="225"/>
                      <a:pt x="28" y="274"/>
                      <a:pt x="71" y="305"/>
                    </a:cubicBezTo>
                    <a:cubicBezTo>
                      <a:pt x="265" y="305"/>
                      <a:pt x="265" y="305"/>
                      <a:pt x="265" y="305"/>
                    </a:cubicBezTo>
                    <a:cubicBezTo>
                      <a:pt x="308" y="274"/>
                      <a:pt x="336" y="225"/>
                      <a:pt x="336" y="168"/>
                    </a:cubicBezTo>
                    <a:cubicBezTo>
                      <a:pt x="336" y="75"/>
                      <a:pt x="261" y="0"/>
                      <a:pt x="168" y="0"/>
                    </a:cubicBezTo>
                    <a:close/>
                    <a:moveTo>
                      <a:pt x="168" y="277"/>
                    </a:moveTo>
                    <a:cubicBezTo>
                      <a:pt x="158" y="277"/>
                      <a:pt x="150" y="247"/>
                      <a:pt x="150" y="211"/>
                    </a:cubicBezTo>
                    <a:cubicBezTo>
                      <a:pt x="150" y="175"/>
                      <a:pt x="158" y="146"/>
                      <a:pt x="168" y="146"/>
                    </a:cubicBezTo>
                    <a:cubicBezTo>
                      <a:pt x="178" y="146"/>
                      <a:pt x="186" y="175"/>
                      <a:pt x="186" y="211"/>
                    </a:cubicBezTo>
                    <a:cubicBezTo>
                      <a:pt x="186" y="247"/>
                      <a:pt x="178" y="277"/>
                      <a:pt x="1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2" name="Freeform 12"/>
              <p:cNvSpPr>
                <a:spLocks noEditPoints="1"/>
              </p:cNvSpPr>
              <p:nvPr/>
            </p:nvSpPr>
            <p:spPr bwMode="auto">
              <a:xfrm>
                <a:off x="19356388" y="3244850"/>
                <a:ext cx="571500" cy="427038"/>
              </a:xfrm>
              <a:custGeom>
                <a:avLst/>
                <a:gdLst>
                  <a:gd name="T0" fmla="*/ 0 w 192"/>
                  <a:gd name="T1" fmla="*/ 118 h 143"/>
                  <a:gd name="T2" fmla="*/ 45 w 192"/>
                  <a:gd name="T3" fmla="*/ 118 h 143"/>
                  <a:gd name="T4" fmla="*/ 96 w 192"/>
                  <a:gd name="T5" fmla="*/ 143 h 143"/>
                  <a:gd name="T6" fmla="*/ 147 w 192"/>
                  <a:gd name="T7" fmla="*/ 118 h 143"/>
                  <a:gd name="T8" fmla="*/ 192 w 192"/>
                  <a:gd name="T9" fmla="*/ 118 h 143"/>
                  <a:gd name="T10" fmla="*/ 192 w 192"/>
                  <a:gd name="T11" fmla="*/ 0 h 143"/>
                  <a:gd name="T12" fmla="*/ 0 w 192"/>
                  <a:gd name="T13" fmla="*/ 0 h 143"/>
                  <a:gd name="T14" fmla="*/ 0 w 192"/>
                  <a:gd name="T15" fmla="*/ 118 h 143"/>
                  <a:gd name="T16" fmla="*/ 21 w 192"/>
                  <a:gd name="T17" fmla="*/ 25 h 143"/>
                  <a:gd name="T18" fmla="*/ 171 w 192"/>
                  <a:gd name="T19" fmla="*/ 25 h 143"/>
                  <a:gd name="T20" fmla="*/ 171 w 192"/>
                  <a:gd name="T21" fmla="*/ 46 h 143"/>
                  <a:gd name="T22" fmla="*/ 21 w 192"/>
                  <a:gd name="T23" fmla="*/ 46 h 143"/>
                  <a:gd name="T24" fmla="*/ 21 w 192"/>
                  <a:gd name="T25" fmla="*/ 25 h 143"/>
                  <a:gd name="T26" fmla="*/ 21 w 192"/>
                  <a:gd name="T27" fmla="*/ 67 h 143"/>
                  <a:gd name="T28" fmla="*/ 171 w 192"/>
                  <a:gd name="T29" fmla="*/ 67 h 143"/>
                  <a:gd name="T30" fmla="*/ 171 w 192"/>
                  <a:gd name="T31" fmla="*/ 89 h 143"/>
                  <a:gd name="T32" fmla="*/ 21 w 192"/>
                  <a:gd name="T33" fmla="*/ 89 h 143"/>
                  <a:gd name="T34" fmla="*/ 21 w 192"/>
                  <a:gd name="T35"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43">
                    <a:moveTo>
                      <a:pt x="0" y="118"/>
                    </a:moveTo>
                    <a:cubicBezTo>
                      <a:pt x="45" y="118"/>
                      <a:pt x="45" y="118"/>
                      <a:pt x="45" y="118"/>
                    </a:cubicBezTo>
                    <a:cubicBezTo>
                      <a:pt x="51" y="133"/>
                      <a:pt x="71" y="143"/>
                      <a:pt x="96" y="143"/>
                    </a:cubicBezTo>
                    <a:cubicBezTo>
                      <a:pt x="121" y="143"/>
                      <a:pt x="141" y="133"/>
                      <a:pt x="147" y="118"/>
                    </a:cubicBezTo>
                    <a:cubicBezTo>
                      <a:pt x="192" y="118"/>
                      <a:pt x="192" y="118"/>
                      <a:pt x="192" y="118"/>
                    </a:cubicBezTo>
                    <a:cubicBezTo>
                      <a:pt x="192" y="0"/>
                      <a:pt x="192" y="0"/>
                      <a:pt x="192" y="0"/>
                    </a:cubicBezTo>
                    <a:cubicBezTo>
                      <a:pt x="0" y="0"/>
                      <a:pt x="0" y="0"/>
                      <a:pt x="0" y="0"/>
                    </a:cubicBezTo>
                    <a:lnTo>
                      <a:pt x="0" y="118"/>
                    </a:lnTo>
                    <a:close/>
                    <a:moveTo>
                      <a:pt x="21" y="25"/>
                    </a:moveTo>
                    <a:cubicBezTo>
                      <a:pt x="171" y="25"/>
                      <a:pt x="171" y="25"/>
                      <a:pt x="171" y="25"/>
                    </a:cubicBezTo>
                    <a:cubicBezTo>
                      <a:pt x="171" y="46"/>
                      <a:pt x="171" y="46"/>
                      <a:pt x="171" y="46"/>
                    </a:cubicBezTo>
                    <a:cubicBezTo>
                      <a:pt x="21" y="46"/>
                      <a:pt x="21" y="46"/>
                      <a:pt x="21" y="46"/>
                    </a:cubicBezTo>
                    <a:lnTo>
                      <a:pt x="21" y="25"/>
                    </a:lnTo>
                    <a:close/>
                    <a:moveTo>
                      <a:pt x="21" y="67"/>
                    </a:moveTo>
                    <a:cubicBezTo>
                      <a:pt x="171" y="67"/>
                      <a:pt x="171" y="67"/>
                      <a:pt x="171" y="67"/>
                    </a:cubicBezTo>
                    <a:cubicBezTo>
                      <a:pt x="171" y="89"/>
                      <a:pt x="171" y="89"/>
                      <a:pt x="171" y="89"/>
                    </a:cubicBezTo>
                    <a:cubicBezTo>
                      <a:pt x="21" y="89"/>
                      <a:pt x="21" y="89"/>
                      <a:pt x="21" y="89"/>
                    </a:cubicBez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3" name="Freeform 13"/>
              <p:cNvSpPr>
                <a:spLocks noEditPoints="1"/>
              </p:cNvSpPr>
              <p:nvPr/>
            </p:nvSpPr>
            <p:spPr bwMode="auto">
              <a:xfrm>
                <a:off x="18924588" y="1846263"/>
                <a:ext cx="1435100" cy="560388"/>
              </a:xfrm>
              <a:custGeom>
                <a:avLst/>
                <a:gdLst>
                  <a:gd name="T0" fmla="*/ 413 w 904"/>
                  <a:gd name="T1" fmla="*/ 0 h 353"/>
                  <a:gd name="T2" fmla="*/ 492 w 904"/>
                  <a:gd name="T3" fmla="*/ 0 h 353"/>
                  <a:gd name="T4" fmla="*/ 492 w 904"/>
                  <a:gd name="T5" fmla="*/ 188 h 353"/>
                  <a:gd name="T6" fmla="*/ 413 w 904"/>
                  <a:gd name="T7" fmla="*/ 188 h 353"/>
                  <a:gd name="T8" fmla="*/ 413 w 904"/>
                  <a:gd name="T9" fmla="*/ 0 h 353"/>
                  <a:gd name="T10" fmla="*/ 0 w 904"/>
                  <a:gd name="T11" fmla="*/ 220 h 353"/>
                  <a:gd name="T12" fmla="*/ 57 w 904"/>
                  <a:gd name="T13" fmla="*/ 164 h 353"/>
                  <a:gd name="T14" fmla="*/ 190 w 904"/>
                  <a:gd name="T15" fmla="*/ 295 h 353"/>
                  <a:gd name="T16" fmla="*/ 134 w 904"/>
                  <a:gd name="T17" fmla="*/ 353 h 353"/>
                  <a:gd name="T18" fmla="*/ 0 w 904"/>
                  <a:gd name="T19" fmla="*/ 220 h 353"/>
                  <a:gd name="T20" fmla="*/ 715 w 904"/>
                  <a:gd name="T21" fmla="*/ 295 h 353"/>
                  <a:gd name="T22" fmla="*/ 848 w 904"/>
                  <a:gd name="T23" fmla="*/ 164 h 353"/>
                  <a:gd name="T24" fmla="*/ 904 w 904"/>
                  <a:gd name="T25" fmla="*/ 220 h 353"/>
                  <a:gd name="T26" fmla="*/ 773 w 904"/>
                  <a:gd name="T27" fmla="*/ 353 h 353"/>
                  <a:gd name="T28" fmla="*/ 715 w 904"/>
                  <a:gd name="T29" fmla="*/ 29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353">
                    <a:moveTo>
                      <a:pt x="413" y="0"/>
                    </a:moveTo>
                    <a:lnTo>
                      <a:pt x="492" y="0"/>
                    </a:lnTo>
                    <a:lnTo>
                      <a:pt x="492" y="188"/>
                    </a:lnTo>
                    <a:lnTo>
                      <a:pt x="413" y="188"/>
                    </a:lnTo>
                    <a:lnTo>
                      <a:pt x="413" y="0"/>
                    </a:lnTo>
                    <a:close/>
                    <a:moveTo>
                      <a:pt x="0" y="220"/>
                    </a:moveTo>
                    <a:lnTo>
                      <a:pt x="57" y="164"/>
                    </a:lnTo>
                    <a:lnTo>
                      <a:pt x="190" y="295"/>
                    </a:lnTo>
                    <a:lnTo>
                      <a:pt x="134" y="353"/>
                    </a:lnTo>
                    <a:lnTo>
                      <a:pt x="0" y="220"/>
                    </a:lnTo>
                    <a:close/>
                    <a:moveTo>
                      <a:pt x="715" y="295"/>
                    </a:moveTo>
                    <a:lnTo>
                      <a:pt x="848" y="164"/>
                    </a:lnTo>
                    <a:lnTo>
                      <a:pt x="904" y="220"/>
                    </a:lnTo>
                    <a:lnTo>
                      <a:pt x="773" y="353"/>
                    </a:lnTo>
                    <a:lnTo>
                      <a:pt x="715"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0" name="Group 119"/>
            <p:cNvGrpSpPr/>
            <p:nvPr/>
          </p:nvGrpSpPr>
          <p:grpSpPr>
            <a:xfrm>
              <a:off x="5122194" y="5250703"/>
              <a:ext cx="601400" cy="602540"/>
              <a:chOff x="8885238" y="1852612"/>
              <a:chExt cx="1673225" cy="1676399"/>
            </a:xfrm>
            <a:solidFill>
              <a:schemeClr val="accent6">
                <a:lumMod val="75000"/>
              </a:schemeClr>
            </a:solidFill>
          </p:grpSpPr>
          <p:sp>
            <p:nvSpPr>
              <p:cNvPr id="188" name="Freeform 20"/>
              <p:cNvSpPr>
                <a:spLocks/>
              </p:cNvSpPr>
              <p:nvPr/>
            </p:nvSpPr>
            <p:spPr bwMode="auto">
              <a:xfrm>
                <a:off x="9605963" y="2354263"/>
                <a:ext cx="74613" cy="201613"/>
              </a:xfrm>
              <a:custGeom>
                <a:avLst/>
                <a:gdLst>
                  <a:gd name="T0" fmla="*/ 7 w 25"/>
                  <a:gd name="T1" fmla="*/ 14 h 68"/>
                  <a:gd name="T2" fmla="*/ 0 w 25"/>
                  <a:gd name="T3" fmla="*/ 34 h 68"/>
                  <a:gd name="T4" fmla="*/ 6 w 25"/>
                  <a:gd name="T5" fmla="*/ 54 h 68"/>
                  <a:gd name="T6" fmla="*/ 25 w 25"/>
                  <a:gd name="T7" fmla="*/ 68 h 68"/>
                  <a:gd name="T8" fmla="*/ 25 w 25"/>
                  <a:gd name="T9" fmla="*/ 0 h 68"/>
                  <a:gd name="T10" fmla="*/ 7 w 25"/>
                  <a:gd name="T11" fmla="*/ 14 h 68"/>
                </a:gdLst>
                <a:ahLst/>
                <a:cxnLst>
                  <a:cxn ang="0">
                    <a:pos x="T0" y="T1"/>
                  </a:cxn>
                  <a:cxn ang="0">
                    <a:pos x="T2" y="T3"/>
                  </a:cxn>
                  <a:cxn ang="0">
                    <a:pos x="T4" y="T5"/>
                  </a:cxn>
                  <a:cxn ang="0">
                    <a:pos x="T6" y="T7"/>
                  </a:cxn>
                  <a:cxn ang="0">
                    <a:pos x="T8" y="T9"/>
                  </a:cxn>
                  <a:cxn ang="0">
                    <a:pos x="T10" y="T11"/>
                  </a:cxn>
                </a:cxnLst>
                <a:rect l="0" t="0" r="r" b="b"/>
                <a:pathLst>
                  <a:path w="25" h="68">
                    <a:moveTo>
                      <a:pt x="7" y="14"/>
                    </a:moveTo>
                    <a:cubicBezTo>
                      <a:pt x="2" y="20"/>
                      <a:pt x="0" y="27"/>
                      <a:pt x="0" y="34"/>
                    </a:cubicBezTo>
                    <a:cubicBezTo>
                      <a:pt x="0" y="41"/>
                      <a:pt x="2" y="48"/>
                      <a:pt x="6" y="54"/>
                    </a:cubicBezTo>
                    <a:cubicBezTo>
                      <a:pt x="10" y="60"/>
                      <a:pt x="16" y="64"/>
                      <a:pt x="25" y="68"/>
                    </a:cubicBezTo>
                    <a:cubicBezTo>
                      <a:pt x="25" y="0"/>
                      <a:pt x="25" y="0"/>
                      <a:pt x="25" y="0"/>
                    </a:cubicBezTo>
                    <a:cubicBezTo>
                      <a:pt x="17" y="3"/>
                      <a:pt x="11" y="7"/>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9" name="Freeform 21"/>
              <p:cNvSpPr>
                <a:spLocks noEditPoints="1"/>
              </p:cNvSpPr>
              <p:nvPr/>
            </p:nvSpPr>
            <p:spPr bwMode="auto">
              <a:xfrm>
                <a:off x="8885238" y="1852612"/>
                <a:ext cx="1673225" cy="1676399"/>
              </a:xfrm>
              <a:custGeom>
                <a:avLst/>
                <a:gdLst>
                  <a:gd name="T0" fmla="*/ 355 w 562"/>
                  <a:gd name="T1" fmla="*/ 390 h 562"/>
                  <a:gd name="T2" fmla="*/ 295 w 562"/>
                  <a:gd name="T3" fmla="*/ 419 h 562"/>
                  <a:gd name="T4" fmla="*/ 295 w 562"/>
                  <a:gd name="T5" fmla="*/ 456 h 562"/>
                  <a:gd name="T6" fmla="*/ 267 w 562"/>
                  <a:gd name="T7" fmla="*/ 456 h 562"/>
                  <a:gd name="T8" fmla="*/ 267 w 562"/>
                  <a:gd name="T9" fmla="*/ 420 h 562"/>
                  <a:gd name="T10" fmla="*/ 212 w 562"/>
                  <a:gd name="T11" fmla="*/ 395 h 562"/>
                  <a:gd name="T12" fmla="*/ 185 w 562"/>
                  <a:gd name="T13" fmla="*/ 335 h 562"/>
                  <a:gd name="T14" fmla="*/ 236 w 562"/>
                  <a:gd name="T15" fmla="*/ 330 h 562"/>
                  <a:gd name="T16" fmla="*/ 248 w 562"/>
                  <a:gd name="T17" fmla="*/ 357 h 562"/>
                  <a:gd name="T18" fmla="*/ 267 w 562"/>
                  <a:gd name="T19" fmla="*/ 373 h 562"/>
                  <a:gd name="T20" fmla="*/ 267 w 562"/>
                  <a:gd name="T21" fmla="*/ 292 h 562"/>
                  <a:gd name="T22" fmla="*/ 211 w 562"/>
                  <a:gd name="T23" fmla="*/ 259 h 562"/>
                  <a:gd name="T24" fmla="*/ 193 w 562"/>
                  <a:gd name="T25" fmla="*/ 205 h 562"/>
                  <a:gd name="T26" fmla="*/ 213 w 562"/>
                  <a:gd name="T27" fmla="*/ 151 h 562"/>
                  <a:gd name="T28" fmla="*/ 267 w 562"/>
                  <a:gd name="T29" fmla="*/ 126 h 562"/>
                  <a:gd name="T30" fmla="*/ 267 w 562"/>
                  <a:gd name="T31" fmla="*/ 107 h 562"/>
                  <a:gd name="T32" fmla="*/ 295 w 562"/>
                  <a:gd name="T33" fmla="*/ 107 h 562"/>
                  <a:gd name="T34" fmla="*/ 295 w 562"/>
                  <a:gd name="T35" fmla="*/ 126 h 562"/>
                  <a:gd name="T36" fmla="*/ 345 w 562"/>
                  <a:gd name="T37" fmla="*/ 147 h 562"/>
                  <a:gd name="T38" fmla="*/ 368 w 562"/>
                  <a:gd name="T39" fmla="*/ 194 h 562"/>
                  <a:gd name="T40" fmla="*/ 319 w 562"/>
                  <a:gd name="T41" fmla="*/ 200 h 562"/>
                  <a:gd name="T42" fmla="*/ 295 w 562"/>
                  <a:gd name="T43" fmla="*/ 169 h 562"/>
                  <a:gd name="T44" fmla="*/ 295 w 562"/>
                  <a:gd name="T45" fmla="*/ 245 h 562"/>
                  <a:gd name="T46" fmla="*/ 359 w 562"/>
                  <a:gd name="T47" fmla="*/ 278 h 562"/>
                  <a:gd name="T48" fmla="*/ 376 w 562"/>
                  <a:gd name="T49" fmla="*/ 330 h 562"/>
                  <a:gd name="T50" fmla="*/ 355 w 562"/>
                  <a:gd name="T51" fmla="*/ 390 h 562"/>
                  <a:gd name="T52" fmla="*/ 281 w 562"/>
                  <a:gd name="T53" fmla="*/ 0 h 562"/>
                  <a:gd name="T54" fmla="*/ 0 w 562"/>
                  <a:gd name="T55" fmla="*/ 281 h 562"/>
                  <a:gd name="T56" fmla="*/ 281 w 562"/>
                  <a:gd name="T57" fmla="*/ 562 h 562"/>
                  <a:gd name="T58" fmla="*/ 562 w 562"/>
                  <a:gd name="T59" fmla="*/ 281 h 562"/>
                  <a:gd name="T60" fmla="*/ 281 w 562"/>
                  <a:gd name="T61"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62">
                    <a:moveTo>
                      <a:pt x="355" y="390"/>
                    </a:moveTo>
                    <a:cubicBezTo>
                      <a:pt x="340" y="406"/>
                      <a:pt x="321" y="416"/>
                      <a:pt x="295" y="419"/>
                    </a:cubicBezTo>
                    <a:cubicBezTo>
                      <a:pt x="295" y="456"/>
                      <a:pt x="295" y="456"/>
                      <a:pt x="295" y="456"/>
                    </a:cubicBezTo>
                    <a:cubicBezTo>
                      <a:pt x="267" y="456"/>
                      <a:pt x="267" y="456"/>
                      <a:pt x="267" y="456"/>
                    </a:cubicBezTo>
                    <a:cubicBezTo>
                      <a:pt x="267" y="420"/>
                      <a:pt x="267" y="420"/>
                      <a:pt x="267" y="420"/>
                    </a:cubicBezTo>
                    <a:cubicBezTo>
                      <a:pt x="244" y="417"/>
                      <a:pt x="226" y="409"/>
                      <a:pt x="212" y="395"/>
                    </a:cubicBezTo>
                    <a:cubicBezTo>
                      <a:pt x="198" y="381"/>
                      <a:pt x="189" y="361"/>
                      <a:pt x="185" y="335"/>
                    </a:cubicBezTo>
                    <a:cubicBezTo>
                      <a:pt x="236" y="330"/>
                      <a:pt x="236" y="330"/>
                      <a:pt x="236" y="330"/>
                    </a:cubicBezTo>
                    <a:cubicBezTo>
                      <a:pt x="238" y="340"/>
                      <a:pt x="242" y="349"/>
                      <a:pt x="248" y="357"/>
                    </a:cubicBezTo>
                    <a:cubicBezTo>
                      <a:pt x="254" y="365"/>
                      <a:pt x="260" y="370"/>
                      <a:pt x="267" y="373"/>
                    </a:cubicBezTo>
                    <a:cubicBezTo>
                      <a:pt x="267" y="292"/>
                      <a:pt x="267" y="292"/>
                      <a:pt x="267" y="292"/>
                    </a:cubicBezTo>
                    <a:cubicBezTo>
                      <a:pt x="242" y="284"/>
                      <a:pt x="223" y="273"/>
                      <a:pt x="211" y="259"/>
                    </a:cubicBezTo>
                    <a:cubicBezTo>
                      <a:pt x="199" y="244"/>
                      <a:pt x="193" y="226"/>
                      <a:pt x="193" y="205"/>
                    </a:cubicBezTo>
                    <a:cubicBezTo>
                      <a:pt x="193" y="183"/>
                      <a:pt x="200" y="166"/>
                      <a:pt x="213" y="151"/>
                    </a:cubicBezTo>
                    <a:cubicBezTo>
                      <a:pt x="227" y="136"/>
                      <a:pt x="245" y="128"/>
                      <a:pt x="267" y="126"/>
                    </a:cubicBezTo>
                    <a:cubicBezTo>
                      <a:pt x="267" y="107"/>
                      <a:pt x="267" y="107"/>
                      <a:pt x="267" y="107"/>
                    </a:cubicBezTo>
                    <a:cubicBezTo>
                      <a:pt x="295" y="107"/>
                      <a:pt x="295" y="107"/>
                      <a:pt x="295" y="107"/>
                    </a:cubicBezTo>
                    <a:cubicBezTo>
                      <a:pt x="295" y="126"/>
                      <a:pt x="295" y="126"/>
                      <a:pt x="295" y="126"/>
                    </a:cubicBezTo>
                    <a:cubicBezTo>
                      <a:pt x="316" y="128"/>
                      <a:pt x="332" y="135"/>
                      <a:pt x="345" y="147"/>
                    </a:cubicBezTo>
                    <a:cubicBezTo>
                      <a:pt x="357" y="159"/>
                      <a:pt x="365" y="174"/>
                      <a:pt x="368" y="194"/>
                    </a:cubicBezTo>
                    <a:cubicBezTo>
                      <a:pt x="319" y="200"/>
                      <a:pt x="319" y="200"/>
                      <a:pt x="319" y="200"/>
                    </a:cubicBezTo>
                    <a:cubicBezTo>
                      <a:pt x="316" y="185"/>
                      <a:pt x="308" y="174"/>
                      <a:pt x="295" y="169"/>
                    </a:cubicBezTo>
                    <a:cubicBezTo>
                      <a:pt x="295" y="245"/>
                      <a:pt x="295" y="245"/>
                      <a:pt x="295" y="245"/>
                    </a:cubicBezTo>
                    <a:cubicBezTo>
                      <a:pt x="326" y="254"/>
                      <a:pt x="348" y="265"/>
                      <a:pt x="359" y="278"/>
                    </a:cubicBezTo>
                    <a:cubicBezTo>
                      <a:pt x="370" y="292"/>
                      <a:pt x="376" y="309"/>
                      <a:pt x="376" y="330"/>
                    </a:cubicBezTo>
                    <a:cubicBezTo>
                      <a:pt x="376" y="353"/>
                      <a:pt x="369" y="373"/>
                      <a:pt x="355" y="390"/>
                    </a:cubicBezTo>
                    <a:close/>
                    <a:moveTo>
                      <a:pt x="281" y="0"/>
                    </a:moveTo>
                    <a:cubicBezTo>
                      <a:pt x="126" y="0"/>
                      <a:pt x="0" y="126"/>
                      <a:pt x="0" y="281"/>
                    </a:cubicBezTo>
                    <a:cubicBezTo>
                      <a:pt x="0" y="436"/>
                      <a:pt x="126" y="562"/>
                      <a:pt x="281" y="562"/>
                    </a:cubicBezTo>
                    <a:cubicBezTo>
                      <a:pt x="436" y="562"/>
                      <a:pt x="562" y="436"/>
                      <a:pt x="562" y="281"/>
                    </a:cubicBezTo>
                    <a:cubicBezTo>
                      <a:pt x="562" y="126"/>
                      <a:pt x="436"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0" name="Freeform 22"/>
              <p:cNvSpPr>
                <a:spLocks/>
              </p:cNvSpPr>
              <p:nvPr/>
            </p:nvSpPr>
            <p:spPr bwMode="auto">
              <a:xfrm>
                <a:off x="9763126" y="2747963"/>
                <a:ext cx="98425" cy="225425"/>
              </a:xfrm>
              <a:custGeom>
                <a:avLst/>
                <a:gdLst>
                  <a:gd name="T0" fmla="*/ 0 w 33"/>
                  <a:gd name="T1" fmla="*/ 0 h 76"/>
                  <a:gd name="T2" fmla="*/ 0 w 33"/>
                  <a:gd name="T3" fmla="*/ 76 h 76"/>
                  <a:gd name="T4" fmla="*/ 24 w 33"/>
                  <a:gd name="T5" fmla="*/ 63 h 76"/>
                  <a:gd name="T6" fmla="*/ 33 w 33"/>
                  <a:gd name="T7" fmla="*/ 37 h 76"/>
                  <a:gd name="T8" fmla="*/ 26 w 33"/>
                  <a:gd name="T9" fmla="*/ 14 h 76"/>
                  <a:gd name="T10" fmla="*/ 0 w 33"/>
                  <a:gd name="T11" fmla="*/ 0 h 76"/>
                </a:gdLst>
                <a:ahLst/>
                <a:cxnLst>
                  <a:cxn ang="0">
                    <a:pos x="T0" y="T1"/>
                  </a:cxn>
                  <a:cxn ang="0">
                    <a:pos x="T2" y="T3"/>
                  </a:cxn>
                  <a:cxn ang="0">
                    <a:pos x="T4" y="T5"/>
                  </a:cxn>
                  <a:cxn ang="0">
                    <a:pos x="T6" y="T7"/>
                  </a:cxn>
                  <a:cxn ang="0">
                    <a:pos x="T8" y="T9"/>
                  </a:cxn>
                  <a:cxn ang="0">
                    <a:pos x="T10" y="T11"/>
                  </a:cxn>
                </a:cxnLst>
                <a:rect l="0" t="0" r="r" b="b"/>
                <a:pathLst>
                  <a:path w="33" h="76">
                    <a:moveTo>
                      <a:pt x="0" y="0"/>
                    </a:moveTo>
                    <a:cubicBezTo>
                      <a:pt x="0" y="76"/>
                      <a:pt x="0" y="76"/>
                      <a:pt x="0" y="76"/>
                    </a:cubicBezTo>
                    <a:cubicBezTo>
                      <a:pt x="10" y="74"/>
                      <a:pt x="18" y="70"/>
                      <a:pt x="24" y="63"/>
                    </a:cubicBezTo>
                    <a:cubicBezTo>
                      <a:pt x="30" y="55"/>
                      <a:pt x="33" y="47"/>
                      <a:pt x="33" y="37"/>
                    </a:cubicBezTo>
                    <a:cubicBezTo>
                      <a:pt x="33" y="28"/>
                      <a:pt x="31" y="21"/>
                      <a:pt x="26" y="14"/>
                    </a:cubicBezTo>
                    <a:cubicBezTo>
                      <a:pt x="20" y="8"/>
                      <a:pt x="12"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1" name="Group 120"/>
            <p:cNvGrpSpPr/>
            <p:nvPr/>
          </p:nvGrpSpPr>
          <p:grpSpPr>
            <a:xfrm>
              <a:off x="5255474" y="1007957"/>
              <a:ext cx="452363" cy="578870"/>
              <a:chOff x="811698" y="1691843"/>
              <a:chExt cx="1295400" cy="1657666"/>
            </a:xfrm>
            <a:solidFill>
              <a:schemeClr val="tx1"/>
            </a:solidFill>
          </p:grpSpPr>
          <p:sp>
            <p:nvSpPr>
              <p:cNvPr id="186" name="Freeform 26"/>
              <p:cNvSpPr>
                <a:spLocks/>
              </p:cNvSpPr>
              <p:nvPr/>
            </p:nvSpPr>
            <p:spPr bwMode="auto">
              <a:xfrm>
                <a:off x="995471" y="1691843"/>
                <a:ext cx="863599"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7" name="Freeform 27"/>
              <p:cNvSpPr>
                <a:spLocks/>
              </p:cNvSpPr>
              <p:nvPr/>
            </p:nvSpPr>
            <p:spPr bwMode="auto">
              <a:xfrm>
                <a:off x="811698" y="2592272"/>
                <a:ext cx="1295400" cy="757237"/>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sp>
          <p:nvSpPr>
            <p:cNvPr id="122" name="TextBox 121"/>
            <p:cNvSpPr txBox="1"/>
            <p:nvPr/>
          </p:nvSpPr>
          <p:spPr>
            <a:xfrm>
              <a:off x="3611074" y="2116241"/>
              <a:ext cx="663553" cy="578366"/>
            </a:xfrm>
            <a:prstGeom prst="rect">
              <a:avLst/>
            </a:prstGeom>
            <a:noFill/>
          </p:spPr>
          <p:txBody>
            <a:bodyPr wrap="none" rtlCol="0">
              <a:spAutoFit/>
            </a:bodyPr>
            <a:lstStyle/>
            <a:p>
              <a:pPr algn="ctr"/>
              <a:r>
                <a:rPr lang="en-IN" sz="2000" b="1" dirty="0">
                  <a:solidFill>
                    <a:schemeClr val="accent5"/>
                  </a:solidFill>
                  <a:latin typeface="Arial" panose="020B0604020202020204" pitchFamily="34" charset="0"/>
                  <a:cs typeface="Arial" panose="020B0604020202020204" pitchFamily="34" charset="0"/>
                </a:rPr>
                <a:t>08</a:t>
              </a:r>
            </a:p>
          </p:txBody>
        </p:sp>
        <p:sp>
          <p:nvSpPr>
            <p:cNvPr id="123" name="TextBox 122"/>
            <p:cNvSpPr txBox="1"/>
            <p:nvPr/>
          </p:nvSpPr>
          <p:spPr>
            <a:xfrm>
              <a:off x="940334" y="1989863"/>
              <a:ext cx="3086130" cy="83418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Implementation</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4" name="TextBox 123"/>
            <p:cNvSpPr txBox="1"/>
            <p:nvPr/>
          </p:nvSpPr>
          <p:spPr>
            <a:xfrm>
              <a:off x="826378" y="4286353"/>
              <a:ext cx="2929328"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Governance</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5" name="TextBox 124"/>
            <p:cNvSpPr txBox="1"/>
            <p:nvPr/>
          </p:nvSpPr>
          <p:spPr>
            <a:xfrm>
              <a:off x="3456846" y="3615052"/>
              <a:ext cx="663552" cy="578366"/>
            </a:xfrm>
            <a:prstGeom prst="rect">
              <a:avLst/>
            </a:prstGeom>
            <a:noFill/>
          </p:spPr>
          <p:txBody>
            <a:bodyPr wrap="none" rtlCol="0">
              <a:spAutoFit/>
            </a:bodyPr>
            <a:lstStyle/>
            <a:p>
              <a:pPr algn="ctr"/>
              <a:r>
                <a:rPr lang="en-IN" sz="2000" b="1" dirty="0">
                  <a:solidFill>
                    <a:schemeClr val="accent4"/>
                  </a:solidFill>
                  <a:latin typeface="Arial" panose="020B0604020202020204" pitchFamily="34" charset="0"/>
                  <a:cs typeface="Arial" panose="020B0604020202020204" pitchFamily="34" charset="0"/>
                </a:rPr>
                <a:t>07</a:t>
              </a:r>
            </a:p>
          </p:txBody>
        </p:sp>
        <p:sp>
          <p:nvSpPr>
            <p:cNvPr id="126" name="TextBox 125"/>
            <p:cNvSpPr txBox="1"/>
            <p:nvPr/>
          </p:nvSpPr>
          <p:spPr>
            <a:xfrm>
              <a:off x="4355050" y="5128624"/>
              <a:ext cx="663552" cy="578366"/>
            </a:xfrm>
            <a:prstGeom prst="rect">
              <a:avLst/>
            </a:prstGeom>
            <a:noFill/>
          </p:spPr>
          <p:txBody>
            <a:bodyPr wrap="none" rtlCol="0">
              <a:spAutoFit/>
            </a:bodyPr>
            <a:lstStyle/>
            <a:p>
              <a:pPr algn="ctr"/>
              <a:r>
                <a:rPr lang="en-IN" sz="2000" b="1" dirty="0">
                  <a:solidFill>
                    <a:schemeClr val="accent6"/>
                  </a:solidFill>
                  <a:latin typeface="Arial" panose="020B0604020202020204" pitchFamily="34" charset="0"/>
                  <a:cs typeface="Arial" panose="020B0604020202020204" pitchFamily="34" charset="0"/>
                </a:rPr>
                <a:t>06</a:t>
              </a:r>
            </a:p>
          </p:txBody>
        </p:sp>
        <p:sp>
          <p:nvSpPr>
            <p:cNvPr id="127" name="TextBox 126"/>
            <p:cNvSpPr txBox="1"/>
            <p:nvPr/>
          </p:nvSpPr>
          <p:spPr>
            <a:xfrm>
              <a:off x="7252872" y="5125878"/>
              <a:ext cx="663552" cy="578366"/>
            </a:xfrm>
            <a:prstGeom prst="rect">
              <a:avLst/>
            </a:prstGeom>
            <a:noFill/>
          </p:spPr>
          <p:txBody>
            <a:bodyPr wrap="none" rtlCol="0">
              <a:spAutoFit/>
            </a:bodyPr>
            <a:lstStyle/>
            <a:p>
              <a:pPr algn="ctr"/>
              <a:r>
                <a:rPr lang="en-IN" sz="2000" b="1" dirty="0">
                  <a:solidFill>
                    <a:schemeClr val="accent3"/>
                  </a:solidFill>
                  <a:latin typeface="Arial" panose="020B0604020202020204" pitchFamily="34" charset="0"/>
                  <a:cs typeface="Arial" panose="020B0604020202020204" pitchFamily="34" charset="0"/>
                </a:rPr>
                <a:t>05</a:t>
              </a:r>
            </a:p>
          </p:txBody>
        </p:sp>
        <p:sp>
          <p:nvSpPr>
            <p:cNvPr id="128" name="TextBox 127"/>
            <p:cNvSpPr txBox="1"/>
            <p:nvPr/>
          </p:nvSpPr>
          <p:spPr>
            <a:xfrm>
              <a:off x="8123624" y="3630502"/>
              <a:ext cx="663552" cy="578366"/>
            </a:xfrm>
            <a:prstGeom prst="rect">
              <a:avLst/>
            </a:prstGeom>
            <a:noFill/>
          </p:spPr>
          <p:txBody>
            <a:bodyPr wrap="none" rtlCol="0">
              <a:spAutoFit/>
            </a:bodyPr>
            <a:lstStyle/>
            <a:p>
              <a:pPr algn="ctr"/>
              <a:r>
                <a:rPr lang="en-IN" sz="2000" b="1" dirty="0">
                  <a:solidFill>
                    <a:schemeClr val="accent2"/>
                  </a:solidFill>
                  <a:latin typeface="Arial" panose="020B0604020202020204" pitchFamily="34" charset="0"/>
                  <a:cs typeface="Arial" panose="020B0604020202020204" pitchFamily="34" charset="0"/>
                </a:rPr>
                <a:t>04</a:t>
              </a:r>
            </a:p>
          </p:txBody>
        </p:sp>
        <p:sp>
          <p:nvSpPr>
            <p:cNvPr id="129" name="TextBox 128"/>
            <p:cNvSpPr txBox="1"/>
            <p:nvPr/>
          </p:nvSpPr>
          <p:spPr>
            <a:xfrm>
              <a:off x="7871509" y="1887112"/>
              <a:ext cx="663552" cy="578366"/>
            </a:xfrm>
            <a:prstGeom prst="rect">
              <a:avLst/>
            </a:prstGeom>
            <a:noFill/>
          </p:spPr>
          <p:txBody>
            <a:bodyPr wrap="none" rtlCol="0">
              <a:spAutoFit/>
            </a:bodyPr>
            <a:lstStyle/>
            <a:p>
              <a:pPr algn="ctr"/>
              <a:r>
                <a:rPr lang="en-IN" sz="2000" b="1" dirty="0">
                  <a:solidFill>
                    <a:schemeClr val="accent1"/>
                  </a:solidFill>
                  <a:latin typeface="Arial" panose="020B0604020202020204" pitchFamily="34" charset="0"/>
                  <a:cs typeface="Arial" panose="020B0604020202020204" pitchFamily="34" charset="0"/>
                </a:rPr>
                <a:t>03</a:t>
              </a:r>
            </a:p>
          </p:txBody>
        </p:sp>
        <p:sp>
          <p:nvSpPr>
            <p:cNvPr id="130" name="TextBox 129"/>
            <p:cNvSpPr txBox="1"/>
            <p:nvPr/>
          </p:nvSpPr>
          <p:spPr>
            <a:xfrm>
              <a:off x="6756656" y="1280518"/>
              <a:ext cx="895392" cy="578366"/>
            </a:xfrm>
            <a:prstGeom prst="rect">
              <a:avLst/>
            </a:prstGeom>
            <a:noFill/>
          </p:spPr>
          <p:txBody>
            <a:bodyPr wrap="square" rtlCol="0">
              <a:spAutoFit/>
            </a:bodyPr>
            <a:lstStyle/>
            <a:p>
              <a:pPr algn="ctr"/>
              <a:r>
                <a:rPr lang="en-IN" sz="2000" b="1" dirty="0">
                  <a:solidFill>
                    <a:schemeClr val="tx2"/>
                  </a:solidFill>
                  <a:latin typeface="Arial" panose="020B0604020202020204" pitchFamily="34" charset="0"/>
                  <a:cs typeface="Arial" panose="020B0604020202020204" pitchFamily="34" charset="0"/>
                </a:rPr>
                <a:t>02</a:t>
              </a:r>
            </a:p>
          </p:txBody>
        </p:sp>
        <p:sp>
          <p:nvSpPr>
            <p:cNvPr id="131" name="TextBox 130"/>
            <p:cNvSpPr txBox="1"/>
            <p:nvPr/>
          </p:nvSpPr>
          <p:spPr>
            <a:xfrm>
              <a:off x="4413285" y="951587"/>
              <a:ext cx="895392" cy="578366"/>
            </a:xfrm>
            <a:prstGeom prst="rect">
              <a:avLst/>
            </a:prstGeom>
            <a:noFill/>
          </p:spPr>
          <p:txBody>
            <a:bodyPr wrap="square" rtlCol="0">
              <a:spAutoFit/>
            </a:bodyPr>
            <a:lstStyle/>
            <a:p>
              <a:pPr algn="ctr"/>
              <a:r>
                <a:rPr lang="en-IN" sz="2000" b="1" dirty="0">
                  <a:latin typeface="Arial" panose="020B0604020202020204" pitchFamily="34" charset="0"/>
                  <a:cs typeface="Arial" panose="020B0604020202020204" pitchFamily="34" charset="0"/>
                </a:rPr>
                <a:t>01</a:t>
              </a:r>
            </a:p>
          </p:txBody>
        </p:sp>
        <p:sp>
          <p:nvSpPr>
            <p:cNvPr id="132" name="TextBox 131"/>
            <p:cNvSpPr txBox="1"/>
            <p:nvPr/>
          </p:nvSpPr>
          <p:spPr>
            <a:xfrm>
              <a:off x="3866693" y="172618"/>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Ministry Support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3" name="TextBox 132"/>
            <p:cNvSpPr txBox="1"/>
            <p:nvPr/>
          </p:nvSpPr>
          <p:spPr>
            <a:xfrm>
              <a:off x="6278842" y="-34103"/>
              <a:ext cx="2890592" cy="1056346"/>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Situational analysis and baseline assessment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4" name="TextBox 133"/>
            <p:cNvSpPr txBox="1"/>
            <p:nvPr/>
          </p:nvSpPr>
          <p:spPr>
            <a:xfrm>
              <a:off x="3789192" y="5956869"/>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Costing</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5" name="TextBox 134"/>
            <p:cNvSpPr txBox="1"/>
            <p:nvPr/>
          </p:nvSpPr>
          <p:spPr>
            <a:xfrm>
              <a:off x="6278844" y="5943606"/>
              <a:ext cx="2410183" cy="734079"/>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 Monitoring and evaluation </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6" name="TextBox 135"/>
            <p:cNvSpPr txBox="1"/>
            <p:nvPr/>
          </p:nvSpPr>
          <p:spPr>
            <a:xfrm>
              <a:off x="8532224" y="1445945"/>
              <a:ext cx="3086131"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Stakeholder engagement</a:t>
              </a:r>
              <a:r>
                <a:rPr lang="en-US" sz="1500" b="1" dirty="0">
                  <a:solidFill>
                    <a:schemeClr val="tx1">
                      <a:lumMod val="65000"/>
                      <a:lumOff val="35000"/>
                    </a:schemeClr>
                  </a:solidFill>
                  <a:latin typeface="Arial" panose="020B0604020202020204" pitchFamily="34" charset="0"/>
                  <a:cs typeface="Arial" panose="020B0604020202020204" pitchFamily="34" charset="0"/>
                </a:rPr>
                <a:t> and priority setting</a:t>
              </a:r>
            </a:p>
          </p:txBody>
        </p:sp>
        <p:sp>
          <p:nvSpPr>
            <p:cNvPr id="137" name="TextBox 136"/>
            <p:cNvSpPr txBox="1"/>
            <p:nvPr/>
          </p:nvSpPr>
          <p:spPr>
            <a:xfrm>
              <a:off x="8733157" y="4539981"/>
              <a:ext cx="2929327" cy="64797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Drafting and validation</a:t>
              </a: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38" name="Group 137"/>
            <p:cNvGrpSpPr/>
            <p:nvPr/>
          </p:nvGrpSpPr>
          <p:grpSpPr>
            <a:xfrm>
              <a:off x="8689027" y="2441637"/>
              <a:ext cx="452363" cy="603706"/>
              <a:chOff x="4111626" y="1835150"/>
              <a:chExt cx="1295400" cy="1728788"/>
            </a:xfrm>
            <a:solidFill>
              <a:schemeClr val="accent1">
                <a:lumMod val="75000"/>
              </a:schemeClr>
            </a:solidFill>
          </p:grpSpPr>
          <p:sp>
            <p:nvSpPr>
              <p:cNvPr id="18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39" name="Group 138"/>
            <p:cNvGrpSpPr/>
            <p:nvPr/>
          </p:nvGrpSpPr>
          <p:grpSpPr>
            <a:xfrm>
              <a:off x="9169435" y="2441637"/>
              <a:ext cx="452363" cy="603706"/>
              <a:chOff x="4111626" y="1835150"/>
              <a:chExt cx="1295400" cy="1728788"/>
            </a:xfrm>
            <a:solidFill>
              <a:schemeClr val="accent1">
                <a:lumMod val="75000"/>
              </a:schemeClr>
            </a:solidFill>
          </p:grpSpPr>
          <p:sp>
            <p:nvSpPr>
              <p:cNvPr id="182"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3"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0" name="Group 139"/>
            <p:cNvGrpSpPr/>
            <p:nvPr/>
          </p:nvGrpSpPr>
          <p:grpSpPr>
            <a:xfrm>
              <a:off x="9649843" y="2435842"/>
              <a:ext cx="452363" cy="603706"/>
              <a:chOff x="4111626" y="1835150"/>
              <a:chExt cx="1295400" cy="1728788"/>
            </a:xfrm>
            <a:solidFill>
              <a:schemeClr val="accent1">
                <a:lumMod val="75000"/>
              </a:schemeClr>
            </a:solidFill>
          </p:grpSpPr>
          <p:sp>
            <p:nvSpPr>
              <p:cNvPr id="180"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1"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1" name="Group 140"/>
            <p:cNvGrpSpPr/>
            <p:nvPr/>
          </p:nvGrpSpPr>
          <p:grpSpPr>
            <a:xfrm>
              <a:off x="10130251" y="2435842"/>
              <a:ext cx="452363" cy="603706"/>
              <a:chOff x="4111626" y="1835150"/>
              <a:chExt cx="1295400" cy="1728788"/>
            </a:xfrm>
            <a:solidFill>
              <a:schemeClr val="accent1">
                <a:lumMod val="75000"/>
              </a:schemeClr>
            </a:solidFill>
          </p:grpSpPr>
          <p:sp>
            <p:nvSpPr>
              <p:cNvPr id="178"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9"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2" name="Group 141"/>
            <p:cNvGrpSpPr/>
            <p:nvPr/>
          </p:nvGrpSpPr>
          <p:grpSpPr>
            <a:xfrm>
              <a:off x="11084596" y="2431744"/>
              <a:ext cx="452363" cy="603706"/>
              <a:chOff x="4111626" y="1835150"/>
              <a:chExt cx="1295400" cy="1728788"/>
            </a:xfrm>
            <a:solidFill>
              <a:schemeClr val="accent1">
                <a:lumMod val="75000"/>
              </a:schemeClr>
            </a:solidFill>
          </p:grpSpPr>
          <p:sp>
            <p:nvSpPr>
              <p:cNvPr id="176"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7"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3" name="Group 142"/>
            <p:cNvGrpSpPr/>
            <p:nvPr/>
          </p:nvGrpSpPr>
          <p:grpSpPr>
            <a:xfrm>
              <a:off x="10609047" y="2431744"/>
              <a:ext cx="452363" cy="603706"/>
              <a:chOff x="4111626" y="1835150"/>
              <a:chExt cx="1295400" cy="1728788"/>
            </a:xfrm>
            <a:solidFill>
              <a:schemeClr val="accent1">
                <a:lumMod val="75000"/>
              </a:schemeClr>
            </a:solidFill>
          </p:grpSpPr>
          <p:sp>
            <p:nvSpPr>
              <p:cNvPr id="17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4" name="Group 143"/>
            <p:cNvGrpSpPr/>
            <p:nvPr/>
          </p:nvGrpSpPr>
          <p:grpSpPr>
            <a:xfrm>
              <a:off x="6584913" y="5270255"/>
              <a:ext cx="508078" cy="489991"/>
              <a:chOff x="9488483" y="5113866"/>
              <a:chExt cx="490538" cy="473080"/>
            </a:xfrm>
            <a:solidFill>
              <a:schemeClr val="tx1">
                <a:lumMod val="50000"/>
                <a:lumOff val="50000"/>
              </a:schemeClr>
            </a:solidFill>
          </p:grpSpPr>
          <p:sp>
            <p:nvSpPr>
              <p:cNvPr id="170" name="Freeform 105"/>
              <p:cNvSpPr>
                <a:spLocks/>
              </p:cNvSpPr>
              <p:nvPr/>
            </p:nvSpPr>
            <p:spPr bwMode="auto">
              <a:xfrm>
                <a:off x="9555157" y="5191657"/>
                <a:ext cx="415925" cy="395289"/>
              </a:xfrm>
              <a:custGeom>
                <a:avLst/>
                <a:gdLst>
                  <a:gd name="T0" fmla="*/ 35 w 262"/>
                  <a:gd name="T1" fmla="*/ 0 h 249"/>
                  <a:gd name="T2" fmla="*/ 39 w 262"/>
                  <a:gd name="T3" fmla="*/ 0 h 249"/>
                  <a:gd name="T4" fmla="*/ 42 w 262"/>
                  <a:gd name="T5" fmla="*/ 3 h 249"/>
                  <a:gd name="T6" fmla="*/ 43 w 262"/>
                  <a:gd name="T7" fmla="*/ 7 h 249"/>
                  <a:gd name="T8" fmla="*/ 54 w 262"/>
                  <a:gd name="T9" fmla="*/ 46 h 249"/>
                  <a:gd name="T10" fmla="*/ 54 w 262"/>
                  <a:gd name="T11" fmla="*/ 46 h 249"/>
                  <a:gd name="T12" fmla="*/ 59 w 262"/>
                  <a:gd name="T13" fmla="*/ 51 h 249"/>
                  <a:gd name="T14" fmla="*/ 62 w 262"/>
                  <a:gd name="T15" fmla="*/ 56 h 249"/>
                  <a:gd name="T16" fmla="*/ 64 w 262"/>
                  <a:gd name="T17" fmla="*/ 62 h 249"/>
                  <a:gd name="T18" fmla="*/ 65 w 262"/>
                  <a:gd name="T19" fmla="*/ 70 h 249"/>
                  <a:gd name="T20" fmla="*/ 65 w 262"/>
                  <a:gd name="T21" fmla="*/ 78 h 249"/>
                  <a:gd name="T22" fmla="*/ 65 w 262"/>
                  <a:gd name="T23" fmla="*/ 99 h 249"/>
                  <a:gd name="T24" fmla="*/ 73 w 262"/>
                  <a:gd name="T25" fmla="*/ 116 h 249"/>
                  <a:gd name="T26" fmla="*/ 86 w 262"/>
                  <a:gd name="T27" fmla="*/ 129 h 249"/>
                  <a:gd name="T28" fmla="*/ 100 w 262"/>
                  <a:gd name="T29" fmla="*/ 135 h 249"/>
                  <a:gd name="T30" fmla="*/ 118 w 262"/>
                  <a:gd name="T31" fmla="*/ 138 h 249"/>
                  <a:gd name="T32" fmla="*/ 227 w 262"/>
                  <a:gd name="T33" fmla="*/ 138 h 249"/>
                  <a:gd name="T34" fmla="*/ 241 w 262"/>
                  <a:gd name="T35" fmla="*/ 141 h 249"/>
                  <a:gd name="T36" fmla="*/ 253 w 262"/>
                  <a:gd name="T37" fmla="*/ 151 h 249"/>
                  <a:gd name="T38" fmla="*/ 261 w 262"/>
                  <a:gd name="T39" fmla="*/ 165 h 249"/>
                  <a:gd name="T40" fmla="*/ 262 w 262"/>
                  <a:gd name="T41" fmla="*/ 181 h 249"/>
                  <a:gd name="T42" fmla="*/ 262 w 262"/>
                  <a:gd name="T43" fmla="*/ 249 h 249"/>
                  <a:gd name="T44" fmla="*/ 94 w 262"/>
                  <a:gd name="T45" fmla="*/ 249 h 249"/>
                  <a:gd name="T46" fmla="*/ 92 w 262"/>
                  <a:gd name="T47" fmla="*/ 207 h 249"/>
                  <a:gd name="T48" fmla="*/ 92 w 262"/>
                  <a:gd name="T49" fmla="*/ 207 h 249"/>
                  <a:gd name="T50" fmla="*/ 80 w 262"/>
                  <a:gd name="T51" fmla="*/ 191 h 249"/>
                  <a:gd name="T52" fmla="*/ 65 w 262"/>
                  <a:gd name="T53" fmla="*/ 178 h 249"/>
                  <a:gd name="T54" fmla="*/ 43 w 262"/>
                  <a:gd name="T55" fmla="*/ 159 h 249"/>
                  <a:gd name="T56" fmla="*/ 29 w 262"/>
                  <a:gd name="T57" fmla="*/ 138 h 249"/>
                  <a:gd name="T58" fmla="*/ 18 w 262"/>
                  <a:gd name="T59" fmla="*/ 116 h 249"/>
                  <a:gd name="T60" fmla="*/ 12 w 262"/>
                  <a:gd name="T61" fmla="*/ 97 h 249"/>
                  <a:gd name="T62" fmla="*/ 7 w 262"/>
                  <a:gd name="T63" fmla="*/ 92 h 249"/>
                  <a:gd name="T64" fmla="*/ 4 w 262"/>
                  <a:gd name="T65" fmla="*/ 86 h 249"/>
                  <a:gd name="T66" fmla="*/ 0 w 262"/>
                  <a:gd name="T67" fmla="*/ 80 h 249"/>
                  <a:gd name="T68" fmla="*/ 0 w 262"/>
                  <a:gd name="T69" fmla="*/ 67 h 249"/>
                  <a:gd name="T70" fmla="*/ 4 w 262"/>
                  <a:gd name="T71" fmla="*/ 54 h 249"/>
                  <a:gd name="T72" fmla="*/ 12 w 262"/>
                  <a:gd name="T73" fmla="*/ 45 h 249"/>
                  <a:gd name="T74" fmla="*/ 24 w 262"/>
                  <a:gd name="T75" fmla="*/ 38 h 249"/>
                  <a:gd name="T76" fmla="*/ 26 w 262"/>
                  <a:gd name="T77" fmla="*/ 38 h 249"/>
                  <a:gd name="T78" fmla="*/ 18 w 262"/>
                  <a:gd name="T79" fmla="*/ 13 h 249"/>
                  <a:gd name="T80" fmla="*/ 18 w 262"/>
                  <a:gd name="T81" fmla="*/ 10 h 249"/>
                  <a:gd name="T82" fmla="*/ 20 w 262"/>
                  <a:gd name="T83" fmla="*/ 7 h 249"/>
                  <a:gd name="T84" fmla="*/ 21 w 262"/>
                  <a:gd name="T85" fmla="*/ 3 h 249"/>
                  <a:gd name="T86" fmla="*/ 26 w 262"/>
                  <a:gd name="T87" fmla="*/ 2 h 249"/>
                  <a:gd name="T88" fmla="*/ 32 w 262"/>
                  <a:gd name="T89" fmla="*/ 0 h 249"/>
                  <a:gd name="T90" fmla="*/ 35 w 262"/>
                  <a:gd name="T9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49">
                    <a:moveTo>
                      <a:pt x="35" y="0"/>
                    </a:moveTo>
                    <a:lnTo>
                      <a:pt x="39" y="0"/>
                    </a:lnTo>
                    <a:lnTo>
                      <a:pt x="42" y="3"/>
                    </a:lnTo>
                    <a:lnTo>
                      <a:pt x="43" y="7"/>
                    </a:lnTo>
                    <a:lnTo>
                      <a:pt x="54" y="46"/>
                    </a:lnTo>
                    <a:lnTo>
                      <a:pt x="54" y="46"/>
                    </a:lnTo>
                    <a:lnTo>
                      <a:pt x="59" y="51"/>
                    </a:lnTo>
                    <a:lnTo>
                      <a:pt x="62" y="56"/>
                    </a:lnTo>
                    <a:lnTo>
                      <a:pt x="64" y="62"/>
                    </a:lnTo>
                    <a:lnTo>
                      <a:pt x="65" y="70"/>
                    </a:lnTo>
                    <a:lnTo>
                      <a:pt x="65" y="78"/>
                    </a:lnTo>
                    <a:lnTo>
                      <a:pt x="65" y="99"/>
                    </a:lnTo>
                    <a:lnTo>
                      <a:pt x="73" y="116"/>
                    </a:lnTo>
                    <a:lnTo>
                      <a:pt x="86" y="129"/>
                    </a:lnTo>
                    <a:lnTo>
                      <a:pt x="100" y="135"/>
                    </a:lnTo>
                    <a:lnTo>
                      <a:pt x="118" y="138"/>
                    </a:lnTo>
                    <a:lnTo>
                      <a:pt x="227" y="138"/>
                    </a:lnTo>
                    <a:lnTo>
                      <a:pt x="241" y="141"/>
                    </a:lnTo>
                    <a:lnTo>
                      <a:pt x="253" y="151"/>
                    </a:lnTo>
                    <a:lnTo>
                      <a:pt x="261" y="165"/>
                    </a:lnTo>
                    <a:lnTo>
                      <a:pt x="262" y="181"/>
                    </a:lnTo>
                    <a:lnTo>
                      <a:pt x="262" y="249"/>
                    </a:lnTo>
                    <a:lnTo>
                      <a:pt x="94" y="249"/>
                    </a:lnTo>
                    <a:lnTo>
                      <a:pt x="92" y="207"/>
                    </a:lnTo>
                    <a:lnTo>
                      <a:pt x="92" y="207"/>
                    </a:lnTo>
                    <a:lnTo>
                      <a:pt x="80" y="191"/>
                    </a:lnTo>
                    <a:lnTo>
                      <a:pt x="65" y="178"/>
                    </a:lnTo>
                    <a:lnTo>
                      <a:pt x="43" y="159"/>
                    </a:lnTo>
                    <a:lnTo>
                      <a:pt x="29" y="138"/>
                    </a:lnTo>
                    <a:lnTo>
                      <a:pt x="18" y="116"/>
                    </a:lnTo>
                    <a:lnTo>
                      <a:pt x="12" y="97"/>
                    </a:lnTo>
                    <a:lnTo>
                      <a:pt x="7" y="92"/>
                    </a:lnTo>
                    <a:lnTo>
                      <a:pt x="4" y="86"/>
                    </a:lnTo>
                    <a:lnTo>
                      <a:pt x="0" y="80"/>
                    </a:lnTo>
                    <a:lnTo>
                      <a:pt x="0" y="67"/>
                    </a:lnTo>
                    <a:lnTo>
                      <a:pt x="4" y="54"/>
                    </a:lnTo>
                    <a:lnTo>
                      <a:pt x="12" y="45"/>
                    </a:lnTo>
                    <a:lnTo>
                      <a:pt x="24" y="38"/>
                    </a:lnTo>
                    <a:lnTo>
                      <a:pt x="26" y="38"/>
                    </a:lnTo>
                    <a:lnTo>
                      <a:pt x="18" y="13"/>
                    </a:lnTo>
                    <a:lnTo>
                      <a:pt x="18" y="10"/>
                    </a:lnTo>
                    <a:lnTo>
                      <a:pt x="20" y="7"/>
                    </a:lnTo>
                    <a:lnTo>
                      <a:pt x="21" y="3"/>
                    </a:lnTo>
                    <a:lnTo>
                      <a:pt x="26" y="2"/>
                    </a:lnTo>
                    <a:lnTo>
                      <a:pt x="32"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1" name="Freeform 106"/>
              <p:cNvSpPr>
                <a:spLocks/>
              </p:cNvSpPr>
              <p:nvPr/>
            </p:nvSpPr>
            <p:spPr bwMode="auto">
              <a:xfrm>
                <a:off x="9744068" y="5247217"/>
                <a:ext cx="166688" cy="163513"/>
              </a:xfrm>
              <a:custGeom>
                <a:avLst/>
                <a:gdLst>
                  <a:gd name="T0" fmla="*/ 53 w 105"/>
                  <a:gd name="T1" fmla="*/ 0 h 103"/>
                  <a:gd name="T2" fmla="*/ 73 w 105"/>
                  <a:gd name="T3" fmla="*/ 5 h 103"/>
                  <a:gd name="T4" fmla="*/ 91 w 105"/>
                  <a:gd name="T5" fmla="*/ 16 h 103"/>
                  <a:gd name="T6" fmla="*/ 102 w 105"/>
                  <a:gd name="T7" fmla="*/ 32 h 103"/>
                  <a:gd name="T8" fmla="*/ 105 w 105"/>
                  <a:gd name="T9" fmla="*/ 51 h 103"/>
                  <a:gd name="T10" fmla="*/ 102 w 105"/>
                  <a:gd name="T11" fmla="*/ 72 h 103"/>
                  <a:gd name="T12" fmla="*/ 91 w 105"/>
                  <a:gd name="T13" fmla="*/ 87 h 103"/>
                  <a:gd name="T14" fmla="*/ 73 w 105"/>
                  <a:gd name="T15" fmla="*/ 99 h 103"/>
                  <a:gd name="T16" fmla="*/ 53 w 105"/>
                  <a:gd name="T17" fmla="*/ 103 h 103"/>
                  <a:gd name="T18" fmla="*/ 34 w 105"/>
                  <a:gd name="T19" fmla="*/ 99 h 103"/>
                  <a:gd name="T20" fmla="*/ 16 w 105"/>
                  <a:gd name="T21" fmla="*/ 87 h 103"/>
                  <a:gd name="T22" fmla="*/ 5 w 105"/>
                  <a:gd name="T23" fmla="*/ 72 h 103"/>
                  <a:gd name="T24" fmla="*/ 0 w 105"/>
                  <a:gd name="T25" fmla="*/ 51 h 103"/>
                  <a:gd name="T26" fmla="*/ 5 w 105"/>
                  <a:gd name="T27" fmla="*/ 32 h 103"/>
                  <a:gd name="T28" fmla="*/ 16 w 105"/>
                  <a:gd name="T29" fmla="*/ 16 h 103"/>
                  <a:gd name="T30" fmla="*/ 34 w 105"/>
                  <a:gd name="T31" fmla="*/ 5 h 103"/>
                  <a:gd name="T32" fmla="*/ 53 w 105"/>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3">
                    <a:moveTo>
                      <a:pt x="53" y="0"/>
                    </a:moveTo>
                    <a:lnTo>
                      <a:pt x="73" y="5"/>
                    </a:lnTo>
                    <a:lnTo>
                      <a:pt x="91" y="16"/>
                    </a:lnTo>
                    <a:lnTo>
                      <a:pt x="102" y="32"/>
                    </a:lnTo>
                    <a:lnTo>
                      <a:pt x="105" y="51"/>
                    </a:lnTo>
                    <a:lnTo>
                      <a:pt x="102" y="72"/>
                    </a:lnTo>
                    <a:lnTo>
                      <a:pt x="91" y="87"/>
                    </a:lnTo>
                    <a:lnTo>
                      <a:pt x="73" y="99"/>
                    </a:lnTo>
                    <a:lnTo>
                      <a:pt x="53" y="103"/>
                    </a:lnTo>
                    <a:lnTo>
                      <a:pt x="34" y="99"/>
                    </a:lnTo>
                    <a:lnTo>
                      <a:pt x="16" y="87"/>
                    </a:lnTo>
                    <a:lnTo>
                      <a:pt x="5" y="72"/>
                    </a:lnTo>
                    <a:lnTo>
                      <a:pt x="0" y="51"/>
                    </a:lnTo>
                    <a:lnTo>
                      <a:pt x="5" y="32"/>
                    </a:lnTo>
                    <a:lnTo>
                      <a:pt x="16" y="16"/>
                    </a:lnTo>
                    <a:lnTo>
                      <a:pt x="34" y="5"/>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2" name="Freeform 107"/>
              <p:cNvSpPr>
                <a:spLocks/>
              </p:cNvSpPr>
              <p:nvPr/>
            </p:nvSpPr>
            <p:spPr bwMode="auto">
              <a:xfrm>
                <a:off x="9651994" y="5183717"/>
                <a:ext cx="327025" cy="25400"/>
              </a:xfrm>
              <a:custGeom>
                <a:avLst/>
                <a:gdLst>
                  <a:gd name="T0" fmla="*/ 6 w 206"/>
                  <a:gd name="T1" fmla="*/ 0 h 16"/>
                  <a:gd name="T2" fmla="*/ 200 w 206"/>
                  <a:gd name="T3" fmla="*/ 0 h 16"/>
                  <a:gd name="T4" fmla="*/ 203 w 206"/>
                  <a:gd name="T5" fmla="*/ 0 h 16"/>
                  <a:gd name="T6" fmla="*/ 204 w 206"/>
                  <a:gd name="T7" fmla="*/ 4 h 16"/>
                  <a:gd name="T8" fmla="*/ 206 w 206"/>
                  <a:gd name="T9" fmla="*/ 5 h 16"/>
                  <a:gd name="T10" fmla="*/ 206 w 206"/>
                  <a:gd name="T11" fmla="*/ 10 h 16"/>
                  <a:gd name="T12" fmla="*/ 204 w 206"/>
                  <a:gd name="T13" fmla="*/ 13 h 16"/>
                  <a:gd name="T14" fmla="*/ 203 w 206"/>
                  <a:gd name="T15" fmla="*/ 15 h 16"/>
                  <a:gd name="T16" fmla="*/ 200 w 206"/>
                  <a:gd name="T17" fmla="*/ 16 h 16"/>
                  <a:gd name="T18" fmla="*/ 6 w 206"/>
                  <a:gd name="T19" fmla="*/ 16 h 16"/>
                  <a:gd name="T20" fmla="*/ 3 w 206"/>
                  <a:gd name="T21" fmla="*/ 15 h 16"/>
                  <a:gd name="T22" fmla="*/ 1 w 206"/>
                  <a:gd name="T23" fmla="*/ 13 h 16"/>
                  <a:gd name="T24" fmla="*/ 0 w 206"/>
                  <a:gd name="T25" fmla="*/ 10 h 16"/>
                  <a:gd name="T26" fmla="*/ 0 w 206"/>
                  <a:gd name="T27" fmla="*/ 5 h 16"/>
                  <a:gd name="T28" fmla="*/ 1 w 206"/>
                  <a:gd name="T29" fmla="*/ 4 h 16"/>
                  <a:gd name="T30" fmla="*/ 3 w 206"/>
                  <a:gd name="T31" fmla="*/ 0 h 16"/>
                  <a:gd name="T32" fmla="*/ 6 w 20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
                    <a:moveTo>
                      <a:pt x="6" y="0"/>
                    </a:moveTo>
                    <a:lnTo>
                      <a:pt x="200" y="0"/>
                    </a:lnTo>
                    <a:lnTo>
                      <a:pt x="203" y="0"/>
                    </a:lnTo>
                    <a:lnTo>
                      <a:pt x="204" y="4"/>
                    </a:lnTo>
                    <a:lnTo>
                      <a:pt x="206" y="5"/>
                    </a:lnTo>
                    <a:lnTo>
                      <a:pt x="206" y="10"/>
                    </a:lnTo>
                    <a:lnTo>
                      <a:pt x="204" y="13"/>
                    </a:lnTo>
                    <a:lnTo>
                      <a:pt x="203" y="15"/>
                    </a:lnTo>
                    <a:lnTo>
                      <a:pt x="200" y="16"/>
                    </a:lnTo>
                    <a:lnTo>
                      <a:pt x="6" y="16"/>
                    </a:lnTo>
                    <a:lnTo>
                      <a:pt x="3" y="15"/>
                    </a:lnTo>
                    <a:lnTo>
                      <a:pt x="1" y="13"/>
                    </a:lnTo>
                    <a:lnTo>
                      <a:pt x="0" y="10"/>
                    </a:lnTo>
                    <a:lnTo>
                      <a:pt x="0" y="5"/>
                    </a:lnTo>
                    <a:lnTo>
                      <a:pt x="1" y="4"/>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3" name="Freeform 108"/>
              <p:cNvSpPr>
                <a:spLocks/>
              </p:cNvSpPr>
              <p:nvPr/>
            </p:nvSpPr>
            <p:spPr bwMode="auto">
              <a:xfrm>
                <a:off x="9488483" y="5113866"/>
                <a:ext cx="490538" cy="25400"/>
              </a:xfrm>
              <a:custGeom>
                <a:avLst/>
                <a:gdLst>
                  <a:gd name="T0" fmla="*/ 6 w 309"/>
                  <a:gd name="T1" fmla="*/ 0 h 16"/>
                  <a:gd name="T2" fmla="*/ 303 w 309"/>
                  <a:gd name="T3" fmla="*/ 0 h 16"/>
                  <a:gd name="T4" fmla="*/ 306 w 309"/>
                  <a:gd name="T5" fmla="*/ 0 h 16"/>
                  <a:gd name="T6" fmla="*/ 307 w 309"/>
                  <a:gd name="T7" fmla="*/ 3 h 16"/>
                  <a:gd name="T8" fmla="*/ 309 w 309"/>
                  <a:gd name="T9" fmla="*/ 5 h 16"/>
                  <a:gd name="T10" fmla="*/ 309 w 309"/>
                  <a:gd name="T11" fmla="*/ 10 h 16"/>
                  <a:gd name="T12" fmla="*/ 307 w 309"/>
                  <a:gd name="T13" fmla="*/ 13 h 16"/>
                  <a:gd name="T14" fmla="*/ 306 w 309"/>
                  <a:gd name="T15" fmla="*/ 14 h 16"/>
                  <a:gd name="T16" fmla="*/ 303 w 309"/>
                  <a:gd name="T17" fmla="*/ 16 h 16"/>
                  <a:gd name="T18" fmla="*/ 6 w 309"/>
                  <a:gd name="T19" fmla="*/ 16 h 16"/>
                  <a:gd name="T20" fmla="*/ 3 w 309"/>
                  <a:gd name="T21" fmla="*/ 14 h 16"/>
                  <a:gd name="T22" fmla="*/ 1 w 309"/>
                  <a:gd name="T23" fmla="*/ 13 h 16"/>
                  <a:gd name="T24" fmla="*/ 0 w 309"/>
                  <a:gd name="T25" fmla="*/ 10 h 16"/>
                  <a:gd name="T26" fmla="*/ 0 w 309"/>
                  <a:gd name="T27" fmla="*/ 6 h 16"/>
                  <a:gd name="T28" fmla="*/ 1 w 309"/>
                  <a:gd name="T29" fmla="*/ 3 h 16"/>
                  <a:gd name="T30" fmla="*/ 3 w 309"/>
                  <a:gd name="T31" fmla="*/ 0 h 16"/>
                  <a:gd name="T32" fmla="*/ 6 w 309"/>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9" h="16">
                    <a:moveTo>
                      <a:pt x="6" y="0"/>
                    </a:moveTo>
                    <a:lnTo>
                      <a:pt x="303" y="0"/>
                    </a:lnTo>
                    <a:lnTo>
                      <a:pt x="306" y="0"/>
                    </a:lnTo>
                    <a:lnTo>
                      <a:pt x="307" y="3"/>
                    </a:lnTo>
                    <a:lnTo>
                      <a:pt x="309" y="5"/>
                    </a:lnTo>
                    <a:lnTo>
                      <a:pt x="309" y="10"/>
                    </a:lnTo>
                    <a:lnTo>
                      <a:pt x="307" y="13"/>
                    </a:lnTo>
                    <a:lnTo>
                      <a:pt x="306" y="14"/>
                    </a:lnTo>
                    <a:lnTo>
                      <a:pt x="303" y="16"/>
                    </a:lnTo>
                    <a:lnTo>
                      <a:pt x="6" y="16"/>
                    </a:lnTo>
                    <a:lnTo>
                      <a:pt x="3" y="14"/>
                    </a:lnTo>
                    <a:lnTo>
                      <a:pt x="1" y="13"/>
                    </a:lnTo>
                    <a:lnTo>
                      <a:pt x="0" y="10"/>
                    </a:lnTo>
                    <a:lnTo>
                      <a:pt x="0" y="6"/>
                    </a:lnTo>
                    <a:lnTo>
                      <a:pt x="1"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5" name="Group 144"/>
            <p:cNvGrpSpPr/>
            <p:nvPr/>
          </p:nvGrpSpPr>
          <p:grpSpPr>
            <a:xfrm>
              <a:off x="3458915" y="4493395"/>
              <a:ext cx="628109" cy="572204"/>
              <a:chOff x="8159750" y="3938059"/>
              <a:chExt cx="606425" cy="552450"/>
            </a:xfrm>
            <a:solidFill>
              <a:schemeClr val="accent4">
                <a:lumMod val="75000"/>
              </a:schemeClr>
            </a:solidFill>
          </p:grpSpPr>
          <p:sp>
            <p:nvSpPr>
              <p:cNvPr id="161" name="Freeform 109"/>
              <p:cNvSpPr>
                <a:spLocks/>
              </p:cNvSpPr>
              <p:nvPr/>
            </p:nvSpPr>
            <p:spPr bwMode="auto">
              <a:xfrm>
                <a:off x="8310562" y="4331759"/>
                <a:ext cx="309563" cy="158750"/>
              </a:xfrm>
              <a:custGeom>
                <a:avLst/>
                <a:gdLst>
                  <a:gd name="T0" fmla="*/ 38 w 195"/>
                  <a:gd name="T1" fmla="*/ 0 h 100"/>
                  <a:gd name="T2" fmla="*/ 155 w 195"/>
                  <a:gd name="T3" fmla="*/ 0 h 100"/>
                  <a:gd name="T4" fmla="*/ 171 w 195"/>
                  <a:gd name="T5" fmla="*/ 3 h 100"/>
                  <a:gd name="T6" fmla="*/ 184 w 195"/>
                  <a:gd name="T7" fmla="*/ 11 h 100"/>
                  <a:gd name="T8" fmla="*/ 192 w 195"/>
                  <a:gd name="T9" fmla="*/ 24 h 100"/>
                  <a:gd name="T10" fmla="*/ 195 w 195"/>
                  <a:gd name="T11" fmla="*/ 40 h 100"/>
                  <a:gd name="T12" fmla="*/ 195 w 195"/>
                  <a:gd name="T13" fmla="*/ 100 h 100"/>
                  <a:gd name="T14" fmla="*/ 0 w 195"/>
                  <a:gd name="T15" fmla="*/ 100 h 100"/>
                  <a:gd name="T16" fmla="*/ 0 w 195"/>
                  <a:gd name="T17" fmla="*/ 40 h 100"/>
                  <a:gd name="T18" fmla="*/ 3 w 195"/>
                  <a:gd name="T19" fmla="*/ 24 h 100"/>
                  <a:gd name="T20" fmla="*/ 11 w 195"/>
                  <a:gd name="T21" fmla="*/ 11 h 100"/>
                  <a:gd name="T22" fmla="*/ 23 w 195"/>
                  <a:gd name="T23" fmla="*/ 3 h 100"/>
                  <a:gd name="T24" fmla="*/ 38 w 19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00">
                    <a:moveTo>
                      <a:pt x="38" y="0"/>
                    </a:moveTo>
                    <a:lnTo>
                      <a:pt x="155" y="0"/>
                    </a:lnTo>
                    <a:lnTo>
                      <a:pt x="171" y="3"/>
                    </a:lnTo>
                    <a:lnTo>
                      <a:pt x="184" y="11"/>
                    </a:lnTo>
                    <a:lnTo>
                      <a:pt x="192" y="24"/>
                    </a:lnTo>
                    <a:lnTo>
                      <a:pt x="195" y="40"/>
                    </a:lnTo>
                    <a:lnTo>
                      <a:pt x="195" y="100"/>
                    </a:lnTo>
                    <a:lnTo>
                      <a:pt x="0" y="100"/>
                    </a:lnTo>
                    <a:lnTo>
                      <a:pt x="0" y="40"/>
                    </a:lnTo>
                    <a:lnTo>
                      <a:pt x="3" y="24"/>
                    </a:lnTo>
                    <a:lnTo>
                      <a:pt x="11" y="11"/>
                    </a:lnTo>
                    <a:lnTo>
                      <a:pt x="23"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2" name="Freeform 110"/>
              <p:cNvSpPr>
                <a:spLocks/>
              </p:cNvSpPr>
              <p:nvPr/>
            </p:nvSpPr>
            <p:spPr bwMode="auto">
              <a:xfrm>
                <a:off x="8375650" y="4117446"/>
                <a:ext cx="177800" cy="179388"/>
              </a:xfrm>
              <a:custGeom>
                <a:avLst/>
                <a:gdLst>
                  <a:gd name="T0" fmla="*/ 55 w 112"/>
                  <a:gd name="T1" fmla="*/ 0 h 113"/>
                  <a:gd name="T2" fmla="*/ 78 w 112"/>
                  <a:gd name="T3" fmla="*/ 5 h 113"/>
                  <a:gd name="T4" fmla="*/ 95 w 112"/>
                  <a:gd name="T5" fmla="*/ 18 h 113"/>
                  <a:gd name="T6" fmla="*/ 108 w 112"/>
                  <a:gd name="T7" fmla="*/ 35 h 113"/>
                  <a:gd name="T8" fmla="*/ 112 w 112"/>
                  <a:gd name="T9" fmla="*/ 57 h 113"/>
                  <a:gd name="T10" fmla="*/ 108 w 112"/>
                  <a:gd name="T11" fmla="*/ 78 h 113"/>
                  <a:gd name="T12" fmla="*/ 95 w 112"/>
                  <a:gd name="T13" fmla="*/ 97 h 113"/>
                  <a:gd name="T14" fmla="*/ 78 w 112"/>
                  <a:gd name="T15" fmla="*/ 108 h 113"/>
                  <a:gd name="T16" fmla="*/ 55 w 112"/>
                  <a:gd name="T17" fmla="*/ 113 h 113"/>
                  <a:gd name="T18" fmla="*/ 35 w 112"/>
                  <a:gd name="T19" fmla="*/ 108 h 113"/>
                  <a:gd name="T20" fmla="*/ 16 w 112"/>
                  <a:gd name="T21" fmla="*/ 97 h 113"/>
                  <a:gd name="T22" fmla="*/ 5 w 112"/>
                  <a:gd name="T23" fmla="*/ 78 h 113"/>
                  <a:gd name="T24" fmla="*/ 0 w 112"/>
                  <a:gd name="T25" fmla="*/ 57 h 113"/>
                  <a:gd name="T26" fmla="*/ 5 w 112"/>
                  <a:gd name="T27" fmla="*/ 35 h 113"/>
                  <a:gd name="T28" fmla="*/ 16 w 112"/>
                  <a:gd name="T29" fmla="*/ 18 h 113"/>
                  <a:gd name="T30" fmla="*/ 35 w 112"/>
                  <a:gd name="T31" fmla="*/ 5 h 113"/>
                  <a:gd name="T32" fmla="*/ 55 w 112"/>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3">
                    <a:moveTo>
                      <a:pt x="55" y="0"/>
                    </a:moveTo>
                    <a:lnTo>
                      <a:pt x="78" y="5"/>
                    </a:lnTo>
                    <a:lnTo>
                      <a:pt x="95" y="18"/>
                    </a:lnTo>
                    <a:lnTo>
                      <a:pt x="108" y="35"/>
                    </a:lnTo>
                    <a:lnTo>
                      <a:pt x="112" y="57"/>
                    </a:lnTo>
                    <a:lnTo>
                      <a:pt x="108" y="78"/>
                    </a:lnTo>
                    <a:lnTo>
                      <a:pt x="95" y="97"/>
                    </a:lnTo>
                    <a:lnTo>
                      <a:pt x="78" y="108"/>
                    </a:lnTo>
                    <a:lnTo>
                      <a:pt x="55" y="113"/>
                    </a:lnTo>
                    <a:lnTo>
                      <a:pt x="35" y="108"/>
                    </a:lnTo>
                    <a:lnTo>
                      <a:pt x="16" y="97"/>
                    </a:lnTo>
                    <a:lnTo>
                      <a:pt x="5" y="78"/>
                    </a:lnTo>
                    <a:lnTo>
                      <a:pt x="0" y="57"/>
                    </a:lnTo>
                    <a:lnTo>
                      <a:pt x="5" y="35"/>
                    </a:lnTo>
                    <a:lnTo>
                      <a:pt x="16" y="18"/>
                    </a:lnTo>
                    <a:lnTo>
                      <a:pt x="35" y="5"/>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3" name="Freeform 111"/>
              <p:cNvSpPr>
                <a:spLocks/>
              </p:cNvSpPr>
              <p:nvPr/>
            </p:nvSpPr>
            <p:spPr bwMode="auto">
              <a:xfrm>
                <a:off x="8159750" y="4057121"/>
                <a:ext cx="169863" cy="88900"/>
              </a:xfrm>
              <a:custGeom>
                <a:avLst/>
                <a:gdLst>
                  <a:gd name="T0" fmla="*/ 22 w 107"/>
                  <a:gd name="T1" fmla="*/ 0 h 56"/>
                  <a:gd name="T2" fmla="*/ 85 w 107"/>
                  <a:gd name="T3" fmla="*/ 0 h 56"/>
                  <a:gd name="T4" fmla="*/ 92 w 107"/>
                  <a:gd name="T5" fmla="*/ 0 h 56"/>
                  <a:gd name="T6" fmla="*/ 98 w 107"/>
                  <a:gd name="T7" fmla="*/ 3 h 56"/>
                  <a:gd name="T8" fmla="*/ 103 w 107"/>
                  <a:gd name="T9" fmla="*/ 8 h 56"/>
                  <a:gd name="T10" fmla="*/ 106 w 107"/>
                  <a:gd name="T11" fmla="*/ 14 h 56"/>
                  <a:gd name="T12" fmla="*/ 107 w 107"/>
                  <a:gd name="T13" fmla="*/ 21 h 56"/>
                  <a:gd name="T14" fmla="*/ 107 w 107"/>
                  <a:gd name="T15" fmla="*/ 56 h 56"/>
                  <a:gd name="T16" fmla="*/ 0 w 107"/>
                  <a:gd name="T17" fmla="*/ 56 h 56"/>
                  <a:gd name="T18" fmla="*/ 0 w 107"/>
                  <a:gd name="T19" fmla="*/ 21 h 56"/>
                  <a:gd name="T20" fmla="*/ 1 w 107"/>
                  <a:gd name="T21" fmla="*/ 14 h 56"/>
                  <a:gd name="T22" fmla="*/ 4 w 107"/>
                  <a:gd name="T23" fmla="*/ 8 h 56"/>
                  <a:gd name="T24" fmla="*/ 7 w 107"/>
                  <a:gd name="T25" fmla="*/ 3 h 56"/>
                  <a:gd name="T26" fmla="*/ 14 w 107"/>
                  <a:gd name="T27" fmla="*/ 0 h 56"/>
                  <a:gd name="T28" fmla="*/ 22 w 10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56">
                    <a:moveTo>
                      <a:pt x="22" y="0"/>
                    </a:moveTo>
                    <a:lnTo>
                      <a:pt x="85" y="0"/>
                    </a:lnTo>
                    <a:lnTo>
                      <a:pt x="92" y="0"/>
                    </a:lnTo>
                    <a:lnTo>
                      <a:pt x="98" y="3"/>
                    </a:lnTo>
                    <a:lnTo>
                      <a:pt x="103" y="8"/>
                    </a:lnTo>
                    <a:lnTo>
                      <a:pt x="106" y="14"/>
                    </a:lnTo>
                    <a:lnTo>
                      <a:pt x="107" y="21"/>
                    </a:lnTo>
                    <a:lnTo>
                      <a:pt x="107" y="56"/>
                    </a:lnTo>
                    <a:lnTo>
                      <a:pt x="0" y="56"/>
                    </a:lnTo>
                    <a:lnTo>
                      <a:pt x="0" y="21"/>
                    </a:lnTo>
                    <a:lnTo>
                      <a:pt x="1" y="14"/>
                    </a:lnTo>
                    <a:lnTo>
                      <a:pt x="4" y="8"/>
                    </a:lnTo>
                    <a:lnTo>
                      <a:pt x="7"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4" name="Freeform 112"/>
              <p:cNvSpPr>
                <a:spLocks/>
              </p:cNvSpPr>
              <p:nvPr/>
            </p:nvSpPr>
            <p:spPr bwMode="auto">
              <a:xfrm>
                <a:off x="8194675" y="3938059"/>
                <a:ext cx="98425" cy="98425"/>
              </a:xfrm>
              <a:custGeom>
                <a:avLst/>
                <a:gdLst>
                  <a:gd name="T0" fmla="*/ 31 w 62"/>
                  <a:gd name="T1" fmla="*/ 0 h 62"/>
                  <a:gd name="T2" fmla="*/ 47 w 62"/>
                  <a:gd name="T3" fmla="*/ 5 h 62"/>
                  <a:gd name="T4" fmla="*/ 58 w 62"/>
                  <a:gd name="T5" fmla="*/ 16 h 62"/>
                  <a:gd name="T6" fmla="*/ 62 w 62"/>
                  <a:gd name="T7" fmla="*/ 31 h 62"/>
                  <a:gd name="T8" fmla="*/ 58 w 62"/>
                  <a:gd name="T9" fmla="*/ 46 h 62"/>
                  <a:gd name="T10" fmla="*/ 47 w 62"/>
                  <a:gd name="T11" fmla="*/ 58 h 62"/>
                  <a:gd name="T12" fmla="*/ 31 w 62"/>
                  <a:gd name="T13" fmla="*/ 62 h 62"/>
                  <a:gd name="T14" fmla="*/ 16 w 62"/>
                  <a:gd name="T15" fmla="*/ 58 h 62"/>
                  <a:gd name="T16" fmla="*/ 5 w 62"/>
                  <a:gd name="T17" fmla="*/ 46 h 62"/>
                  <a:gd name="T18" fmla="*/ 0 w 62"/>
                  <a:gd name="T19" fmla="*/ 31 h 62"/>
                  <a:gd name="T20" fmla="*/ 5 w 62"/>
                  <a:gd name="T21" fmla="*/ 16 h 62"/>
                  <a:gd name="T22" fmla="*/ 16 w 62"/>
                  <a:gd name="T23" fmla="*/ 5 h 62"/>
                  <a:gd name="T24" fmla="*/ 31 w 6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31" y="0"/>
                    </a:moveTo>
                    <a:lnTo>
                      <a:pt x="47" y="5"/>
                    </a:lnTo>
                    <a:lnTo>
                      <a:pt x="58" y="16"/>
                    </a:lnTo>
                    <a:lnTo>
                      <a:pt x="62" y="31"/>
                    </a:lnTo>
                    <a:lnTo>
                      <a:pt x="58" y="46"/>
                    </a:lnTo>
                    <a:lnTo>
                      <a:pt x="47" y="58"/>
                    </a:lnTo>
                    <a:lnTo>
                      <a:pt x="31" y="62"/>
                    </a:lnTo>
                    <a:lnTo>
                      <a:pt x="16" y="58"/>
                    </a:lnTo>
                    <a:lnTo>
                      <a:pt x="5" y="46"/>
                    </a:lnTo>
                    <a:lnTo>
                      <a:pt x="0" y="31"/>
                    </a:lnTo>
                    <a:lnTo>
                      <a:pt x="5" y="16"/>
                    </a:lnTo>
                    <a:lnTo>
                      <a:pt x="16"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5" name="Freeform 113"/>
              <p:cNvSpPr>
                <a:spLocks/>
              </p:cNvSpPr>
              <p:nvPr/>
            </p:nvSpPr>
            <p:spPr bwMode="auto">
              <a:xfrm>
                <a:off x="8594725" y="4057121"/>
                <a:ext cx="171450" cy="88900"/>
              </a:xfrm>
              <a:custGeom>
                <a:avLst/>
                <a:gdLst>
                  <a:gd name="T0" fmla="*/ 22 w 108"/>
                  <a:gd name="T1" fmla="*/ 0 h 56"/>
                  <a:gd name="T2" fmla="*/ 85 w 108"/>
                  <a:gd name="T3" fmla="*/ 0 h 56"/>
                  <a:gd name="T4" fmla="*/ 93 w 108"/>
                  <a:gd name="T5" fmla="*/ 0 h 56"/>
                  <a:gd name="T6" fmla="*/ 98 w 108"/>
                  <a:gd name="T7" fmla="*/ 3 h 56"/>
                  <a:gd name="T8" fmla="*/ 103 w 108"/>
                  <a:gd name="T9" fmla="*/ 8 h 56"/>
                  <a:gd name="T10" fmla="*/ 106 w 108"/>
                  <a:gd name="T11" fmla="*/ 14 h 56"/>
                  <a:gd name="T12" fmla="*/ 108 w 108"/>
                  <a:gd name="T13" fmla="*/ 21 h 56"/>
                  <a:gd name="T14" fmla="*/ 108 w 108"/>
                  <a:gd name="T15" fmla="*/ 56 h 56"/>
                  <a:gd name="T16" fmla="*/ 0 w 108"/>
                  <a:gd name="T17" fmla="*/ 56 h 56"/>
                  <a:gd name="T18" fmla="*/ 0 w 108"/>
                  <a:gd name="T19" fmla="*/ 21 h 56"/>
                  <a:gd name="T20" fmla="*/ 1 w 108"/>
                  <a:gd name="T21" fmla="*/ 14 h 56"/>
                  <a:gd name="T22" fmla="*/ 5 w 108"/>
                  <a:gd name="T23" fmla="*/ 8 h 56"/>
                  <a:gd name="T24" fmla="*/ 9 w 108"/>
                  <a:gd name="T25" fmla="*/ 3 h 56"/>
                  <a:gd name="T26" fmla="*/ 14 w 108"/>
                  <a:gd name="T27" fmla="*/ 0 h 56"/>
                  <a:gd name="T28" fmla="*/ 22 w 10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56">
                    <a:moveTo>
                      <a:pt x="22" y="0"/>
                    </a:moveTo>
                    <a:lnTo>
                      <a:pt x="85" y="0"/>
                    </a:lnTo>
                    <a:lnTo>
                      <a:pt x="93" y="0"/>
                    </a:lnTo>
                    <a:lnTo>
                      <a:pt x="98" y="3"/>
                    </a:lnTo>
                    <a:lnTo>
                      <a:pt x="103" y="8"/>
                    </a:lnTo>
                    <a:lnTo>
                      <a:pt x="106" y="14"/>
                    </a:lnTo>
                    <a:lnTo>
                      <a:pt x="108" y="21"/>
                    </a:lnTo>
                    <a:lnTo>
                      <a:pt x="108" y="56"/>
                    </a:lnTo>
                    <a:lnTo>
                      <a:pt x="0" y="56"/>
                    </a:lnTo>
                    <a:lnTo>
                      <a:pt x="0" y="21"/>
                    </a:lnTo>
                    <a:lnTo>
                      <a:pt x="1" y="14"/>
                    </a:lnTo>
                    <a:lnTo>
                      <a:pt x="5" y="8"/>
                    </a:lnTo>
                    <a:lnTo>
                      <a:pt x="9"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6" name="Freeform 114"/>
              <p:cNvSpPr>
                <a:spLocks/>
              </p:cNvSpPr>
              <p:nvPr/>
            </p:nvSpPr>
            <p:spPr bwMode="auto">
              <a:xfrm>
                <a:off x="8632825" y="3938059"/>
                <a:ext cx="95250" cy="98425"/>
              </a:xfrm>
              <a:custGeom>
                <a:avLst/>
                <a:gdLst>
                  <a:gd name="T0" fmla="*/ 30 w 60"/>
                  <a:gd name="T1" fmla="*/ 0 h 62"/>
                  <a:gd name="T2" fmla="*/ 46 w 60"/>
                  <a:gd name="T3" fmla="*/ 5 h 62"/>
                  <a:gd name="T4" fmla="*/ 57 w 60"/>
                  <a:gd name="T5" fmla="*/ 16 h 62"/>
                  <a:gd name="T6" fmla="*/ 60 w 60"/>
                  <a:gd name="T7" fmla="*/ 31 h 62"/>
                  <a:gd name="T8" fmla="*/ 57 w 60"/>
                  <a:gd name="T9" fmla="*/ 46 h 62"/>
                  <a:gd name="T10" fmla="*/ 46 w 60"/>
                  <a:gd name="T11" fmla="*/ 58 h 62"/>
                  <a:gd name="T12" fmla="*/ 30 w 60"/>
                  <a:gd name="T13" fmla="*/ 62 h 62"/>
                  <a:gd name="T14" fmla="*/ 14 w 60"/>
                  <a:gd name="T15" fmla="*/ 58 h 62"/>
                  <a:gd name="T16" fmla="*/ 3 w 60"/>
                  <a:gd name="T17" fmla="*/ 46 h 62"/>
                  <a:gd name="T18" fmla="*/ 0 w 60"/>
                  <a:gd name="T19" fmla="*/ 31 h 62"/>
                  <a:gd name="T20" fmla="*/ 3 w 60"/>
                  <a:gd name="T21" fmla="*/ 16 h 62"/>
                  <a:gd name="T22" fmla="*/ 14 w 60"/>
                  <a:gd name="T23" fmla="*/ 5 h 62"/>
                  <a:gd name="T24" fmla="*/ 30 w 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2">
                    <a:moveTo>
                      <a:pt x="30" y="0"/>
                    </a:moveTo>
                    <a:lnTo>
                      <a:pt x="46" y="5"/>
                    </a:lnTo>
                    <a:lnTo>
                      <a:pt x="57" y="16"/>
                    </a:lnTo>
                    <a:lnTo>
                      <a:pt x="60" y="31"/>
                    </a:lnTo>
                    <a:lnTo>
                      <a:pt x="57" y="46"/>
                    </a:lnTo>
                    <a:lnTo>
                      <a:pt x="46" y="58"/>
                    </a:lnTo>
                    <a:lnTo>
                      <a:pt x="30" y="62"/>
                    </a:lnTo>
                    <a:lnTo>
                      <a:pt x="14" y="58"/>
                    </a:lnTo>
                    <a:lnTo>
                      <a:pt x="3" y="46"/>
                    </a:lnTo>
                    <a:lnTo>
                      <a:pt x="0" y="31"/>
                    </a:lnTo>
                    <a:lnTo>
                      <a:pt x="3" y="16"/>
                    </a:lnTo>
                    <a:lnTo>
                      <a:pt x="14" y="5"/>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7" name="Freeform 115"/>
              <p:cNvSpPr>
                <a:spLocks/>
              </p:cNvSpPr>
              <p:nvPr/>
            </p:nvSpPr>
            <p:spPr bwMode="auto">
              <a:xfrm>
                <a:off x="8370887" y="4022196"/>
                <a:ext cx="193675" cy="38100"/>
              </a:xfrm>
              <a:custGeom>
                <a:avLst/>
                <a:gdLst>
                  <a:gd name="T0" fmla="*/ 11 w 122"/>
                  <a:gd name="T1" fmla="*/ 0 h 24"/>
                  <a:gd name="T2" fmla="*/ 111 w 122"/>
                  <a:gd name="T3" fmla="*/ 0 h 24"/>
                  <a:gd name="T4" fmla="*/ 115 w 122"/>
                  <a:gd name="T5" fmla="*/ 0 h 24"/>
                  <a:gd name="T6" fmla="*/ 119 w 122"/>
                  <a:gd name="T7" fmla="*/ 3 h 24"/>
                  <a:gd name="T8" fmla="*/ 122 w 122"/>
                  <a:gd name="T9" fmla="*/ 6 h 24"/>
                  <a:gd name="T10" fmla="*/ 122 w 122"/>
                  <a:gd name="T11" fmla="*/ 12 h 24"/>
                  <a:gd name="T12" fmla="*/ 122 w 122"/>
                  <a:gd name="T13" fmla="*/ 17 h 24"/>
                  <a:gd name="T14" fmla="*/ 119 w 122"/>
                  <a:gd name="T15" fmla="*/ 20 h 24"/>
                  <a:gd name="T16" fmla="*/ 115 w 122"/>
                  <a:gd name="T17" fmla="*/ 24 h 24"/>
                  <a:gd name="T18" fmla="*/ 111 w 122"/>
                  <a:gd name="T19" fmla="*/ 24 h 24"/>
                  <a:gd name="T20" fmla="*/ 11 w 122"/>
                  <a:gd name="T21" fmla="*/ 24 h 24"/>
                  <a:gd name="T22" fmla="*/ 6 w 122"/>
                  <a:gd name="T23" fmla="*/ 24 h 24"/>
                  <a:gd name="T24" fmla="*/ 3 w 122"/>
                  <a:gd name="T25" fmla="*/ 20 h 24"/>
                  <a:gd name="T26" fmla="*/ 0 w 122"/>
                  <a:gd name="T27" fmla="*/ 17 h 24"/>
                  <a:gd name="T28" fmla="*/ 0 w 122"/>
                  <a:gd name="T29" fmla="*/ 12 h 24"/>
                  <a:gd name="T30" fmla="*/ 0 w 122"/>
                  <a:gd name="T31" fmla="*/ 6 h 24"/>
                  <a:gd name="T32" fmla="*/ 3 w 122"/>
                  <a:gd name="T33" fmla="*/ 3 h 24"/>
                  <a:gd name="T34" fmla="*/ 6 w 122"/>
                  <a:gd name="T35" fmla="*/ 0 h 24"/>
                  <a:gd name="T36" fmla="*/ 11 w 122"/>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4">
                    <a:moveTo>
                      <a:pt x="11" y="0"/>
                    </a:moveTo>
                    <a:lnTo>
                      <a:pt x="111" y="0"/>
                    </a:lnTo>
                    <a:lnTo>
                      <a:pt x="115" y="0"/>
                    </a:lnTo>
                    <a:lnTo>
                      <a:pt x="119" y="3"/>
                    </a:lnTo>
                    <a:lnTo>
                      <a:pt x="122" y="6"/>
                    </a:lnTo>
                    <a:lnTo>
                      <a:pt x="122" y="12"/>
                    </a:lnTo>
                    <a:lnTo>
                      <a:pt x="122" y="17"/>
                    </a:lnTo>
                    <a:lnTo>
                      <a:pt x="119" y="20"/>
                    </a:lnTo>
                    <a:lnTo>
                      <a:pt x="115" y="24"/>
                    </a:lnTo>
                    <a:lnTo>
                      <a:pt x="111" y="24"/>
                    </a:lnTo>
                    <a:lnTo>
                      <a:pt x="11" y="24"/>
                    </a:lnTo>
                    <a:lnTo>
                      <a:pt x="6" y="24"/>
                    </a:lnTo>
                    <a:lnTo>
                      <a:pt x="3" y="20"/>
                    </a:lnTo>
                    <a:lnTo>
                      <a:pt x="0" y="17"/>
                    </a:lnTo>
                    <a:lnTo>
                      <a:pt x="0" y="12"/>
                    </a:lnTo>
                    <a:lnTo>
                      <a:pt x="0" y="6"/>
                    </a:lnTo>
                    <a:lnTo>
                      <a:pt x="3" y="3"/>
                    </a:lnTo>
                    <a:lnTo>
                      <a:pt x="6"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8" name="Freeform 116"/>
              <p:cNvSpPr>
                <a:spLocks/>
              </p:cNvSpPr>
              <p:nvPr/>
            </p:nvSpPr>
            <p:spPr bwMode="auto">
              <a:xfrm>
                <a:off x="8234362" y="4173009"/>
                <a:ext cx="111125" cy="136525"/>
              </a:xfrm>
              <a:custGeom>
                <a:avLst/>
                <a:gdLst>
                  <a:gd name="T0" fmla="*/ 14 w 70"/>
                  <a:gd name="T1" fmla="*/ 0 h 86"/>
                  <a:gd name="T2" fmla="*/ 19 w 70"/>
                  <a:gd name="T3" fmla="*/ 2 h 86"/>
                  <a:gd name="T4" fmla="*/ 22 w 70"/>
                  <a:gd name="T5" fmla="*/ 5 h 86"/>
                  <a:gd name="T6" fmla="*/ 68 w 70"/>
                  <a:gd name="T7" fmla="*/ 67 h 86"/>
                  <a:gd name="T8" fmla="*/ 70 w 70"/>
                  <a:gd name="T9" fmla="*/ 71 h 86"/>
                  <a:gd name="T10" fmla="*/ 70 w 70"/>
                  <a:gd name="T11" fmla="*/ 76 h 86"/>
                  <a:gd name="T12" fmla="*/ 68 w 70"/>
                  <a:gd name="T13" fmla="*/ 79 h 86"/>
                  <a:gd name="T14" fmla="*/ 65 w 70"/>
                  <a:gd name="T15" fmla="*/ 84 h 86"/>
                  <a:gd name="T16" fmla="*/ 62 w 70"/>
                  <a:gd name="T17" fmla="*/ 86 h 86"/>
                  <a:gd name="T18" fmla="*/ 57 w 70"/>
                  <a:gd name="T19" fmla="*/ 86 h 86"/>
                  <a:gd name="T20" fmla="*/ 54 w 70"/>
                  <a:gd name="T21" fmla="*/ 86 h 86"/>
                  <a:gd name="T22" fmla="*/ 51 w 70"/>
                  <a:gd name="T23" fmla="*/ 84 h 86"/>
                  <a:gd name="T24" fmla="*/ 48 w 70"/>
                  <a:gd name="T25" fmla="*/ 81 h 86"/>
                  <a:gd name="T26" fmla="*/ 3 w 70"/>
                  <a:gd name="T27" fmla="*/ 19 h 86"/>
                  <a:gd name="T28" fmla="*/ 0 w 70"/>
                  <a:gd name="T29" fmla="*/ 14 h 86"/>
                  <a:gd name="T30" fmla="*/ 0 w 70"/>
                  <a:gd name="T31" fmla="*/ 10 h 86"/>
                  <a:gd name="T32" fmla="*/ 2 w 70"/>
                  <a:gd name="T33" fmla="*/ 5 h 86"/>
                  <a:gd name="T34" fmla="*/ 5 w 70"/>
                  <a:gd name="T35" fmla="*/ 2 h 86"/>
                  <a:gd name="T36" fmla="*/ 10 w 70"/>
                  <a:gd name="T37" fmla="*/ 0 h 86"/>
                  <a:gd name="T38" fmla="*/ 14 w 70"/>
                  <a:gd name="T3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6">
                    <a:moveTo>
                      <a:pt x="14" y="0"/>
                    </a:moveTo>
                    <a:lnTo>
                      <a:pt x="19" y="2"/>
                    </a:lnTo>
                    <a:lnTo>
                      <a:pt x="22" y="5"/>
                    </a:lnTo>
                    <a:lnTo>
                      <a:pt x="68" y="67"/>
                    </a:lnTo>
                    <a:lnTo>
                      <a:pt x="70" y="71"/>
                    </a:lnTo>
                    <a:lnTo>
                      <a:pt x="70" y="76"/>
                    </a:lnTo>
                    <a:lnTo>
                      <a:pt x="68" y="79"/>
                    </a:lnTo>
                    <a:lnTo>
                      <a:pt x="65" y="84"/>
                    </a:lnTo>
                    <a:lnTo>
                      <a:pt x="62" y="86"/>
                    </a:lnTo>
                    <a:lnTo>
                      <a:pt x="57" y="86"/>
                    </a:lnTo>
                    <a:lnTo>
                      <a:pt x="54" y="86"/>
                    </a:lnTo>
                    <a:lnTo>
                      <a:pt x="51" y="84"/>
                    </a:lnTo>
                    <a:lnTo>
                      <a:pt x="48" y="81"/>
                    </a:lnTo>
                    <a:lnTo>
                      <a:pt x="3" y="19"/>
                    </a:lnTo>
                    <a:lnTo>
                      <a:pt x="0" y="14"/>
                    </a:lnTo>
                    <a:lnTo>
                      <a:pt x="0" y="10"/>
                    </a:lnTo>
                    <a:lnTo>
                      <a:pt x="2" y="5"/>
                    </a:lnTo>
                    <a:lnTo>
                      <a:pt x="5" y="2"/>
                    </a:lnTo>
                    <a:lnTo>
                      <a:pt x="10"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9" name="Freeform 117"/>
              <p:cNvSpPr>
                <a:spLocks/>
              </p:cNvSpPr>
              <p:nvPr/>
            </p:nvSpPr>
            <p:spPr bwMode="auto">
              <a:xfrm>
                <a:off x="8578850" y="4176184"/>
                <a:ext cx="98425" cy="133350"/>
              </a:xfrm>
              <a:custGeom>
                <a:avLst/>
                <a:gdLst>
                  <a:gd name="T0" fmla="*/ 53 w 62"/>
                  <a:gd name="T1" fmla="*/ 0 h 84"/>
                  <a:gd name="T2" fmla="*/ 57 w 62"/>
                  <a:gd name="T3" fmla="*/ 1 h 84"/>
                  <a:gd name="T4" fmla="*/ 61 w 62"/>
                  <a:gd name="T5" fmla="*/ 4 h 84"/>
                  <a:gd name="T6" fmla="*/ 62 w 62"/>
                  <a:gd name="T7" fmla="*/ 9 h 84"/>
                  <a:gd name="T8" fmla="*/ 62 w 62"/>
                  <a:gd name="T9" fmla="*/ 14 h 84"/>
                  <a:gd name="T10" fmla="*/ 61 w 62"/>
                  <a:gd name="T11" fmla="*/ 17 h 84"/>
                  <a:gd name="T12" fmla="*/ 23 w 62"/>
                  <a:gd name="T13" fmla="*/ 79 h 84"/>
                  <a:gd name="T14" fmla="*/ 19 w 62"/>
                  <a:gd name="T15" fmla="*/ 82 h 84"/>
                  <a:gd name="T16" fmla="*/ 16 w 62"/>
                  <a:gd name="T17" fmla="*/ 84 h 84"/>
                  <a:gd name="T18" fmla="*/ 11 w 62"/>
                  <a:gd name="T19" fmla="*/ 84 h 84"/>
                  <a:gd name="T20" fmla="*/ 8 w 62"/>
                  <a:gd name="T21" fmla="*/ 84 h 84"/>
                  <a:gd name="T22" fmla="*/ 5 w 62"/>
                  <a:gd name="T23" fmla="*/ 82 h 84"/>
                  <a:gd name="T24" fmla="*/ 2 w 62"/>
                  <a:gd name="T25" fmla="*/ 79 h 84"/>
                  <a:gd name="T26" fmla="*/ 0 w 62"/>
                  <a:gd name="T27" fmla="*/ 74 h 84"/>
                  <a:gd name="T28" fmla="*/ 0 w 62"/>
                  <a:gd name="T29" fmla="*/ 69 h 84"/>
                  <a:gd name="T30" fmla="*/ 2 w 62"/>
                  <a:gd name="T31" fmla="*/ 65 h 84"/>
                  <a:gd name="T32" fmla="*/ 40 w 62"/>
                  <a:gd name="T33" fmla="*/ 4 h 84"/>
                  <a:gd name="T34" fmla="*/ 43 w 62"/>
                  <a:gd name="T35" fmla="*/ 1 h 84"/>
                  <a:gd name="T36" fmla="*/ 48 w 62"/>
                  <a:gd name="T37" fmla="*/ 0 h 84"/>
                  <a:gd name="T38" fmla="*/ 53 w 62"/>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84">
                    <a:moveTo>
                      <a:pt x="53" y="0"/>
                    </a:moveTo>
                    <a:lnTo>
                      <a:pt x="57" y="1"/>
                    </a:lnTo>
                    <a:lnTo>
                      <a:pt x="61" y="4"/>
                    </a:lnTo>
                    <a:lnTo>
                      <a:pt x="62" y="9"/>
                    </a:lnTo>
                    <a:lnTo>
                      <a:pt x="62" y="14"/>
                    </a:lnTo>
                    <a:lnTo>
                      <a:pt x="61" y="17"/>
                    </a:lnTo>
                    <a:lnTo>
                      <a:pt x="23" y="79"/>
                    </a:lnTo>
                    <a:lnTo>
                      <a:pt x="19" y="82"/>
                    </a:lnTo>
                    <a:lnTo>
                      <a:pt x="16" y="84"/>
                    </a:lnTo>
                    <a:lnTo>
                      <a:pt x="11" y="84"/>
                    </a:lnTo>
                    <a:lnTo>
                      <a:pt x="8" y="84"/>
                    </a:lnTo>
                    <a:lnTo>
                      <a:pt x="5" y="82"/>
                    </a:lnTo>
                    <a:lnTo>
                      <a:pt x="2" y="79"/>
                    </a:lnTo>
                    <a:lnTo>
                      <a:pt x="0" y="74"/>
                    </a:lnTo>
                    <a:lnTo>
                      <a:pt x="0" y="69"/>
                    </a:lnTo>
                    <a:lnTo>
                      <a:pt x="2" y="65"/>
                    </a:lnTo>
                    <a:lnTo>
                      <a:pt x="40" y="4"/>
                    </a:lnTo>
                    <a:lnTo>
                      <a:pt x="43" y="1"/>
                    </a:lnTo>
                    <a:lnTo>
                      <a:pt x="48"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6" name="Group 145"/>
            <p:cNvGrpSpPr/>
            <p:nvPr/>
          </p:nvGrpSpPr>
          <p:grpSpPr>
            <a:xfrm>
              <a:off x="3667660" y="1505327"/>
              <a:ext cx="436562" cy="563563"/>
              <a:chOff x="6097588" y="3276600"/>
              <a:chExt cx="436562" cy="563563"/>
            </a:xfrm>
            <a:solidFill>
              <a:schemeClr val="accent1"/>
            </a:solidFill>
          </p:grpSpPr>
          <p:sp>
            <p:nvSpPr>
              <p:cNvPr id="153" name="Freeform 31"/>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4" name="Freeform 32"/>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5" name="Freeform 33"/>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6" name="Freeform 34"/>
              <p:cNvSpPr>
                <a:spLocks/>
              </p:cNvSpPr>
              <p:nvPr/>
            </p:nvSpPr>
            <p:spPr bwMode="auto">
              <a:xfrm>
                <a:off x="6196013" y="3695700"/>
                <a:ext cx="125412" cy="144463"/>
              </a:xfrm>
              <a:custGeom>
                <a:avLst/>
                <a:gdLst>
                  <a:gd name="T0" fmla="*/ 33 w 48"/>
                  <a:gd name="T1" fmla="*/ 3 h 55"/>
                  <a:gd name="T2" fmla="*/ 33 w 48"/>
                  <a:gd name="T3" fmla="*/ 20 h 55"/>
                  <a:gd name="T4" fmla="*/ 19 w 48"/>
                  <a:gd name="T5" fmla="*/ 32 h 55"/>
                  <a:gd name="T6" fmla="*/ 1 w 48"/>
                  <a:gd name="T7" fmla="*/ 46 h 55"/>
                  <a:gd name="T8" fmla="*/ 48 w 48"/>
                  <a:gd name="T9" fmla="*/ 55 h 55"/>
                  <a:gd name="T10" fmla="*/ 48 w 48"/>
                  <a:gd name="T11" fmla="*/ 0 h 55"/>
                  <a:gd name="T12" fmla="*/ 33 w 48"/>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33" y="3"/>
                    </a:moveTo>
                    <a:cubicBezTo>
                      <a:pt x="33" y="20"/>
                      <a:pt x="33" y="20"/>
                      <a:pt x="33" y="20"/>
                    </a:cubicBezTo>
                    <a:cubicBezTo>
                      <a:pt x="33" y="20"/>
                      <a:pt x="29" y="29"/>
                      <a:pt x="19" y="32"/>
                    </a:cubicBezTo>
                    <a:cubicBezTo>
                      <a:pt x="9" y="35"/>
                      <a:pt x="0" y="41"/>
                      <a:pt x="1" y="46"/>
                    </a:cubicBezTo>
                    <a:cubicBezTo>
                      <a:pt x="2" y="51"/>
                      <a:pt x="14" y="55"/>
                      <a:pt x="48" y="55"/>
                    </a:cubicBezTo>
                    <a:cubicBezTo>
                      <a:pt x="48" y="0"/>
                      <a:pt x="48" y="0"/>
                      <a:pt x="48" y="0"/>
                    </a:cubicBezTo>
                    <a:lnTo>
                      <a:pt x="3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7" name="Freeform 35"/>
              <p:cNvSpPr>
                <a:spLocks/>
              </p:cNvSpPr>
              <p:nvPr/>
            </p:nvSpPr>
            <p:spPr bwMode="auto">
              <a:xfrm>
                <a:off x="6308725" y="3695700"/>
                <a:ext cx="114300" cy="144463"/>
              </a:xfrm>
              <a:custGeom>
                <a:avLst/>
                <a:gdLst>
                  <a:gd name="T0" fmla="*/ 9 w 44"/>
                  <a:gd name="T1" fmla="*/ 3 h 55"/>
                  <a:gd name="T2" fmla="*/ 9 w 44"/>
                  <a:gd name="T3" fmla="*/ 20 h 55"/>
                  <a:gd name="T4" fmla="*/ 23 w 44"/>
                  <a:gd name="T5" fmla="*/ 32 h 55"/>
                  <a:gd name="T6" fmla="*/ 43 w 44"/>
                  <a:gd name="T7" fmla="*/ 46 h 55"/>
                  <a:gd name="T8" fmla="*/ 0 w 44"/>
                  <a:gd name="T9" fmla="*/ 55 h 55"/>
                  <a:gd name="T10" fmla="*/ 0 w 44"/>
                  <a:gd name="T11" fmla="*/ 0 h 55"/>
                  <a:gd name="T12" fmla="*/ 9 w 44"/>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4" h="55">
                    <a:moveTo>
                      <a:pt x="9" y="3"/>
                    </a:moveTo>
                    <a:cubicBezTo>
                      <a:pt x="9" y="20"/>
                      <a:pt x="9" y="20"/>
                      <a:pt x="9" y="20"/>
                    </a:cubicBezTo>
                    <a:cubicBezTo>
                      <a:pt x="9" y="20"/>
                      <a:pt x="13" y="29"/>
                      <a:pt x="23" y="32"/>
                    </a:cubicBezTo>
                    <a:cubicBezTo>
                      <a:pt x="32" y="35"/>
                      <a:pt x="44" y="41"/>
                      <a:pt x="43" y="46"/>
                    </a:cubicBezTo>
                    <a:cubicBezTo>
                      <a:pt x="42" y="51"/>
                      <a:pt x="24" y="55"/>
                      <a:pt x="0" y="55"/>
                    </a:cubicBezTo>
                    <a:cubicBezTo>
                      <a:pt x="0" y="0"/>
                      <a:pt x="0" y="0"/>
                      <a:pt x="0" y="0"/>
                    </a:cubicBez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8" name="Freeform 36"/>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9" name="Freeform 37"/>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0" name="Freeform 38"/>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7" name="Group 146"/>
            <p:cNvGrpSpPr/>
            <p:nvPr/>
          </p:nvGrpSpPr>
          <p:grpSpPr>
            <a:xfrm>
              <a:off x="6251793" y="1044306"/>
              <a:ext cx="555974" cy="594993"/>
              <a:chOff x="9129639" y="4970970"/>
              <a:chExt cx="536781" cy="574452"/>
            </a:xfrm>
            <a:solidFill>
              <a:schemeClr val="bg2">
                <a:lumMod val="50000"/>
              </a:schemeClr>
            </a:solidFill>
          </p:grpSpPr>
          <p:sp>
            <p:nvSpPr>
              <p:cNvPr id="148" name="Freeform 126"/>
              <p:cNvSpPr>
                <a:spLocks/>
              </p:cNvSpPr>
              <p:nvPr/>
            </p:nvSpPr>
            <p:spPr bwMode="auto">
              <a:xfrm>
                <a:off x="9129639" y="4970970"/>
                <a:ext cx="447675" cy="523875"/>
              </a:xfrm>
              <a:custGeom>
                <a:avLst/>
                <a:gdLst>
                  <a:gd name="T0" fmla="*/ 30 w 282"/>
                  <a:gd name="T1" fmla="*/ 0 h 330"/>
                  <a:gd name="T2" fmla="*/ 250 w 282"/>
                  <a:gd name="T3" fmla="*/ 0 h 330"/>
                  <a:gd name="T4" fmla="*/ 266 w 282"/>
                  <a:gd name="T5" fmla="*/ 5 h 330"/>
                  <a:gd name="T6" fmla="*/ 277 w 282"/>
                  <a:gd name="T7" fmla="*/ 16 h 330"/>
                  <a:gd name="T8" fmla="*/ 282 w 282"/>
                  <a:gd name="T9" fmla="*/ 32 h 330"/>
                  <a:gd name="T10" fmla="*/ 282 w 282"/>
                  <a:gd name="T11" fmla="*/ 202 h 330"/>
                  <a:gd name="T12" fmla="*/ 250 w 282"/>
                  <a:gd name="T13" fmla="*/ 238 h 330"/>
                  <a:gd name="T14" fmla="*/ 250 w 282"/>
                  <a:gd name="T15" fmla="*/ 56 h 330"/>
                  <a:gd name="T16" fmla="*/ 250 w 282"/>
                  <a:gd name="T17" fmla="*/ 50 h 330"/>
                  <a:gd name="T18" fmla="*/ 247 w 282"/>
                  <a:gd name="T19" fmla="*/ 43 h 330"/>
                  <a:gd name="T20" fmla="*/ 244 w 282"/>
                  <a:gd name="T21" fmla="*/ 38 h 330"/>
                  <a:gd name="T22" fmla="*/ 239 w 282"/>
                  <a:gd name="T23" fmla="*/ 35 h 330"/>
                  <a:gd name="T24" fmla="*/ 233 w 282"/>
                  <a:gd name="T25" fmla="*/ 32 h 330"/>
                  <a:gd name="T26" fmla="*/ 226 w 282"/>
                  <a:gd name="T27" fmla="*/ 32 h 330"/>
                  <a:gd name="T28" fmla="*/ 55 w 282"/>
                  <a:gd name="T29" fmla="*/ 32 h 330"/>
                  <a:gd name="T30" fmla="*/ 49 w 282"/>
                  <a:gd name="T31" fmla="*/ 32 h 330"/>
                  <a:gd name="T32" fmla="*/ 42 w 282"/>
                  <a:gd name="T33" fmla="*/ 35 h 330"/>
                  <a:gd name="T34" fmla="*/ 38 w 282"/>
                  <a:gd name="T35" fmla="*/ 38 h 330"/>
                  <a:gd name="T36" fmla="*/ 34 w 282"/>
                  <a:gd name="T37" fmla="*/ 43 h 330"/>
                  <a:gd name="T38" fmla="*/ 31 w 282"/>
                  <a:gd name="T39" fmla="*/ 50 h 330"/>
                  <a:gd name="T40" fmla="*/ 31 w 282"/>
                  <a:gd name="T41" fmla="*/ 56 h 330"/>
                  <a:gd name="T42" fmla="*/ 31 w 282"/>
                  <a:gd name="T43" fmla="*/ 275 h 330"/>
                  <a:gd name="T44" fmla="*/ 31 w 282"/>
                  <a:gd name="T45" fmla="*/ 281 h 330"/>
                  <a:gd name="T46" fmla="*/ 34 w 282"/>
                  <a:gd name="T47" fmla="*/ 286 h 330"/>
                  <a:gd name="T48" fmla="*/ 38 w 282"/>
                  <a:gd name="T49" fmla="*/ 291 h 330"/>
                  <a:gd name="T50" fmla="*/ 42 w 282"/>
                  <a:gd name="T51" fmla="*/ 295 h 330"/>
                  <a:gd name="T52" fmla="*/ 49 w 282"/>
                  <a:gd name="T53" fmla="*/ 297 h 330"/>
                  <a:gd name="T54" fmla="*/ 55 w 282"/>
                  <a:gd name="T55" fmla="*/ 299 h 330"/>
                  <a:gd name="T56" fmla="*/ 126 w 282"/>
                  <a:gd name="T57" fmla="*/ 299 h 330"/>
                  <a:gd name="T58" fmla="*/ 130 w 282"/>
                  <a:gd name="T59" fmla="*/ 305 h 330"/>
                  <a:gd name="T60" fmla="*/ 134 w 282"/>
                  <a:gd name="T61" fmla="*/ 311 h 330"/>
                  <a:gd name="T62" fmla="*/ 141 w 282"/>
                  <a:gd name="T63" fmla="*/ 318 h 330"/>
                  <a:gd name="T64" fmla="*/ 155 w 282"/>
                  <a:gd name="T65" fmla="*/ 330 h 330"/>
                  <a:gd name="T66" fmla="*/ 31 w 282"/>
                  <a:gd name="T67" fmla="*/ 330 h 330"/>
                  <a:gd name="T68" fmla="*/ 15 w 282"/>
                  <a:gd name="T69" fmla="*/ 326 h 330"/>
                  <a:gd name="T70" fmla="*/ 4 w 282"/>
                  <a:gd name="T71" fmla="*/ 315 h 330"/>
                  <a:gd name="T72" fmla="*/ 0 w 282"/>
                  <a:gd name="T73" fmla="*/ 299 h 330"/>
                  <a:gd name="T74" fmla="*/ 0 w 282"/>
                  <a:gd name="T75" fmla="*/ 30 h 330"/>
                  <a:gd name="T76" fmla="*/ 3 w 282"/>
                  <a:gd name="T77" fmla="*/ 15 h 330"/>
                  <a:gd name="T78" fmla="*/ 14 w 282"/>
                  <a:gd name="T79" fmla="*/ 4 h 330"/>
                  <a:gd name="T80" fmla="*/ 30 w 282"/>
                  <a:gd name="T8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330">
                    <a:moveTo>
                      <a:pt x="30" y="0"/>
                    </a:moveTo>
                    <a:lnTo>
                      <a:pt x="250" y="0"/>
                    </a:lnTo>
                    <a:lnTo>
                      <a:pt x="266" y="5"/>
                    </a:lnTo>
                    <a:lnTo>
                      <a:pt x="277" y="16"/>
                    </a:lnTo>
                    <a:lnTo>
                      <a:pt x="282" y="32"/>
                    </a:lnTo>
                    <a:lnTo>
                      <a:pt x="282" y="202"/>
                    </a:lnTo>
                    <a:lnTo>
                      <a:pt x="250" y="238"/>
                    </a:lnTo>
                    <a:lnTo>
                      <a:pt x="250" y="56"/>
                    </a:lnTo>
                    <a:lnTo>
                      <a:pt x="250" y="50"/>
                    </a:lnTo>
                    <a:lnTo>
                      <a:pt x="247" y="43"/>
                    </a:lnTo>
                    <a:lnTo>
                      <a:pt x="244" y="38"/>
                    </a:lnTo>
                    <a:lnTo>
                      <a:pt x="239" y="35"/>
                    </a:lnTo>
                    <a:lnTo>
                      <a:pt x="233" y="32"/>
                    </a:lnTo>
                    <a:lnTo>
                      <a:pt x="226" y="32"/>
                    </a:lnTo>
                    <a:lnTo>
                      <a:pt x="55" y="32"/>
                    </a:lnTo>
                    <a:lnTo>
                      <a:pt x="49" y="32"/>
                    </a:lnTo>
                    <a:lnTo>
                      <a:pt x="42" y="35"/>
                    </a:lnTo>
                    <a:lnTo>
                      <a:pt x="38" y="38"/>
                    </a:lnTo>
                    <a:lnTo>
                      <a:pt x="34" y="43"/>
                    </a:lnTo>
                    <a:lnTo>
                      <a:pt x="31" y="50"/>
                    </a:lnTo>
                    <a:lnTo>
                      <a:pt x="31" y="56"/>
                    </a:lnTo>
                    <a:lnTo>
                      <a:pt x="31" y="275"/>
                    </a:lnTo>
                    <a:lnTo>
                      <a:pt x="31" y="281"/>
                    </a:lnTo>
                    <a:lnTo>
                      <a:pt x="34" y="286"/>
                    </a:lnTo>
                    <a:lnTo>
                      <a:pt x="38" y="291"/>
                    </a:lnTo>
                    <a:lnTo>
                      <a:pt x="42" y="295"/>
                    </a:lnTo>
                    <a:lnTo>
                      <a:pt x="49" y="297"/>
                    </a:lnTo>
                    <a:lnTo>
                      <a:pt x="55" y="299"/>
                    </a:lnTo>
                    <a:lnTo>
                      <a:pt x="126" y="299"/>
                    </a:lnTo>
                    <a:lnTo>
                      <a:pt x="130" y="305"/>
                    </a:lnTo>
                    <a:lnTo>
                      <a:pt x="134" y="311"/>
                    </a:lnTo>
                    <a:lnTo>
                      <a:pt x="141" y="318"/>
                    </a:lnTo>
                    <a:lnTo>
                      <a:pt x="155" y="330"/>
                    </a:lnTo>
                    <a:lnTo>
                      <a:pt x="31" y="330"/>
                    </a:lnTo>
                    <a:lnTo>
                      <a:pt x="15" y="326"/>
                    </a:lnTo>
                    <a:lnTo>
                      <a:pt x="4" y="315"/>
                    </a:lnTo>
                    <a:lnTo>
                      <a:pt x="0" y="299"/>
                    </a:lnTo>
                    <a:lnTo>
                      <a:pt x="0" y="30"/>
                    </a:lnTo>
                    <a:lnTo>
                      <a:pt x="3" y="15"/>
                    </a:lnTo>
                    <a:lnTo>
                      <a:pt x="14"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49" name="Freeform 127"/>
              <p:cNvSpPr>
                <a:spLocks/>
              </p:cNvSpPr>
              <p:nvPr/>
            </p:nvSpPr>
            <p:spPr bwMode="auto">
              <a:xfrm>
                <a:off x="9204565" y="5061283"/>
                <a:ext cx="274638" cy="49213"/>
              </a:xfrm>
              <a:custGeom>
                <a:avLst/>
                <a:gdLst>
                  <a:gd name="T0" fmla="*/ 16 w 173"/>
                  <a:gd name="T1" fmla="*/ 0 h 31"/>
                  <a:gd name="T2" fmla="*/ 159 w 173"/>
                  <a:gd name="T3" fmla="*/ 0 h 31"/>
                  <a:gd name="T4" fmla="*/ 163 w 173"/>
                  <a:gd name="T5" fmla="*/ 1 h 31"/>
                  <a:gd name="T6" fmla="*/ 167 w 173"/>
                  <a:gd name="T7" fmla="*/ 3 h 31"/>
                  <a:gd name="T8" fmla="*/ 171 w 173"/>
                  <a:gd name="T9" fmla="*/ 6 h 31"/>
                  <a:gd name="T10" fmla="*/ 173 w 173"/>
                  <a:gd name="T11" fmla="*/ 11 h 31"/>
                  <a:gd name="T12" fmla="*/ 173 w 173"/>
                  <a:gd name="T13" fmla="*/ 16 h 31"/>
                  <a:gd name="T14" fmla="*/ 173 w 173"/>
                  <a:gd name="T15" fmla="*/ 20 h 31"/>
                  <a:gd name="T16" fmla="*/ 171 w 173"/>
                  <a:gd name="T17" fmla="*/ 25 h 31"/>
                  <a:gd name="T18" fmla="*/ 167 w 173"/>
                  <a:gd name="T19" fmla="*/ 28 h 31"/>
                  <a:gd name="T20" fmla="*/ 163 w 173"/>
                  <a:gd name="T21" fmla="*/ 31 h 31"/>
                  <a:gd name="T22" fmla="*/ 159 w 173"/>
                  <a:gd name="T23" fmla="*/ 31 h 31"/>
                  <a:gd name="T24" fmla="*/ 16 w 173"/>
                  <a:gd name="T25" fmla="*/ 31 h 31"/>
                  <a:gd name="T26" fmla="*/ 11 w 173"/>
                  <a:gd name="T27" fmla="*/ 31 h 31"/>
                  <a:gd name="T28" fmla="*/ 6 w 173"/>
                  <a:gd name="T29" fmla="*/ 28 h 31"/>
                  <a:gd name="T30" fmla="*/ 3 w 173"/>
                  <a:gd name="T31" fmla="*/ 25 h 31"/>
                  <a:gd name="T32" fmla="*/ 2 w 173"/>
                  <a:gd name="T33" fmla="*/ 20 h 31"/>
                  <a:gd name="T34" fmla="*/ 0 w 173"/>
                  <a:gd name="T35" fmla="*/ 16 h 31"/>
                  <a:gd name="T36" fmla="*/ 2 w 173"/>
                  <a:gd name="T37" fmla="*/ 11 h 31"/>
                  <a:gd name="T38" fmla="*/ 3 w 173"/>
                  <a:gd name="T39" fmla="*/ 6 h 31"/>
                  <a:gd name="T40" fmla="*/ 6 w 173"/>
                  <a:gd name="T41" fmla="*/ 3 h 31"/>
                  <a:gd name="T42" fmla="*/ 11 w 173"/>
                  <a:gd name="T43" fmla="*/ 1 h 31"/>
                  <a:gd name="T44" fmla="*/ 16 w 173"/>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1">
                    <a:moveTo>
                      <a:pt x="16" y="0"/>
                    </a:moveTo>
                    <a:lnTo>
                      <a:pt x="159" y="0"/>
                    </a:lnTo>
                    <a:lnTo>
                      <a:pt x="163" y="1"/>
                    </a:lnTo>
                    <a:lnTo>
                      <a:pt x="167" y="3"/>
                    </a:lnTo>
                    <a:lnTo>
                      <a:pt x="171" y="6"/>
                    </a:lnTo>
                    <a:lnTo>
                      <a:pt x="173" y="11"/>
                    </a:lnTo>
                    <a:lnTo>
                      <a:pt x="173" y="16"/>
                    </a:lnTo>
                    <a:lnTo>
                      <a:pt x="173" y="20"/>
                    </a:lnTo>
                    <a:lnTo>
                      <a:pt x="171" y="25"/>
                    </a:lnTo>
                    <a:lnTo>
                      <a:pt x="167" y="28"/>
                    </a:lnTo>
                    <a:lnTo>
                      <a:pt x="163" y="31"/>
                    </a:lnTo>
                    <a:lnTo>
                      <a:pt x="159" y="31"/>
                    </a:lnTo>
                    <a:lnTo>
                      <a:pt x="16" y="31"/>
                    </a:lnTo>
                    <a:lnTo>
                      <a:pt x="11" y="31"/>
                    </a:lnTo>
                    <a:lnTo>
                      <a:pt x="6" y="28"/>
                    </a:lnTo>
                    <a:lnTo>
                      <a:pt x="3" y="25"/>
                    </a:lnTo>
                    <a:lnTo>
                      <a:pt x="2" y="20"/>
                    </a:lnTo>
                    <a:lnTo>
                      <a:pt x="0" y="16"/>
                    </a:lnTo>
                    <a:lnTo>
                      <a:pt x="2" y="11"/>
                    </a:lnTo>
                    <a:lnTo>
                      <a:pt x="3" y="6"/>
                    </a:lnTo>
                    <a:lnTo>
                      <a:pt x="6" y="3"/>
                    </a:lnTo>
                    <a:lnTo>
                      <a:pt x="11"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0" name="Freeform 128"/>
              <p:cNvSpPr>
                <a:spLocks/>
              </p:cNvSpPr>
              <p:nvPr/>
            </p:nvSpPr>
            <p:spPr bwMode="auto">
              <a:xfrm>
                <a:off x="9204565" y="5275955"/>
                <a:ext cx="274638" cy="50800"/>
              </a:xfrm>
              <a:custGeom>
                <a:avLst/>
                <a:gdLst>
                  <a:gd name="T0" fmla="*/ 16 w 173"/>
                  <a:gd name="T1" fmla="*/ 0 h 32"/>
                  <a:gd name="T2" fmla="*/ 159 w 173"/>
                  <a:gd name="T3" fmla="*/ 0 h 32"/>
                  <a:gd name="T4" fmla="*/ 163 w 173"/>
                  <a:gd name="T5" fmla="*/ 2 h 32"/>
                  <a:gd name="T6" fmla="*/ 167 w 173"/>
                  <a:gd name="T7" fmla="*/ 3 h 32"/>
                  <a:gd name="T8" fmla="*/ 171 w 173"/>
                  <a:gd name="T9" fmla="*/ 6 h 32"/>
                  <a:gd name="T10" fmla="*/ 173 w 173"/>
                  <a:gd name="T11" fmla="*/ 11 h 32"/>
                  <a:gd name="T12" fmla="*/ 173 w 173"/>
                  <a:gd name="T13" fmla="*/ 16 h 32"/>
                  <a:gd name="T14" fmla="*/ 173 w 173"/>
                  <a:gd name="T15" fmla="*/ 21 h 32"/>
                  <a:gd name="T16" fmla="*/ 171 w 173"/>
                  <a:gd name="T17" fmla="*/ 25 h 32"/>
                  <a:gd name="T18" fmla="*/ 167 w 173"/>
                  <a:gd name="T19" fmla="*/ 29 h 32"/>
                  <a:gd name="T20" fmla="*/ 163 w 173"/>
                  <a:gd name="T21" fmla="*/ 32 h 32"/>
                  <a:gd name="T22" fmla="*/ 159 w 173"/>
                  <a:gd name="T23" fmla="*/ 32 h 32"/>
                  <a:gd name="T24" fmla="*/ 16 w 173"/>
                  <a:gd name="T25" fmla="*/ 32 h 32"/>
                  <a:gd name="T26" fmla="*/ 11 w 173"/>
                  <a:gd name="T27" fmla="*/ 32 h 32"/>
                  <a:gd name="T28" fmla="*/ 6 w 173"/>
                  <a:gd name="T29" fmla="*/ 29 h 32"/>
                  <a:gd name="T30" fmla="*/ 3 w 173"/>
                  <a:gd name="T31" fmla="*/ 25 h 32"/>
                  <a:gd name="T32" fmla="*/ 2 w 173"/>
                  <a:gd name="T33" fmla="*/ 21 h 32"/>
                  <a:gd name="T34" fmla="*/ 0 w 173"/>
                  <a:gd name="T35" fmla="*/ 16 h 32"/>
                  <a:gd name="T36" fmla="*/ 2 w 173"/>
                  <a:gd name="T37" fmla="*/ 11 h 32"/>
                  <a:gd name="T38" fmla="*/ 3 w 173"/>
                  <a:gd name="T39" fmla="*/ 6 h 32"/>
                  <a:gd name="T40" fmla="*/ 6 w 173"/>
                  <a:gd name="T41" fmla="*/ 3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3"/>
                    </a:lnTo>
                    <a:lnTo>
                      <a:pt x="171" y="6"/>
                    </a:lnTo>
                    <a:lnTo>
                      <a:pt x="173" y="11"/>
                    </a:lnTo>
                    <a:lnTo>
                      <a:pt x="173" y="16"/>
                    </a:lnTo>
                    <a:lnTo>
                      <a:pt x="173" y="21"/>
                    </a:lnTo>
                    <a:lnTo>
                      <a:pt x="171" y="25"/>
                    </a:lnTo>
                    <a:lnTo>
                      <a:pt x="167" y="29"/>
                    </a:lnTo>
                    <a:lnTo>
                      <a:pt x="163" y="32"/>
                    </a:lnTo>
                    <a:lnTo>
                      <a:pt x="159" y="32"/>
                    </a:lnTo>
                    <a:lnTo>
                      <a:pt x="16" y="32"/>
                    </a:lnTo>
                    <a:lnTo>
                      <a:pt x="11" y="32"/>
                    </a:lnTo>
                    <a:lnTo>
                      <a:pt x="6" y="29"/>
                    </a:lnTo>
                    <a:lnTo>
                      <a:pt x="3" y="25"/>
                    </a:lnTo>
                    <a:lnTo>
                      <a:pt x="2" y="21"/>
                    </a:lnTo>
                    <a:lnTo>
                      <a:pt x="0" y="16"/>
                    </a:lnTo>
                    <a:lnTo>
                      <a:pt x="2" y="11"/>
                    </a:lnTo>
                    <a:lnTo>
                      <a:pt x="3" y="6"/>
                    </a:lnTo>
                    <a:lnTo>
                      <a:pt x="6" y="3"/>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1" name="Freeform 129"/>
              <p:cNvSpPr>
                <a:spLocks/>
              </p:cNvSpPr>
              <p:nvPr/>
            </p:nvSpPr>
            <p:spPr bwMode="auto">
              <a:xfrm>
                <a:off x="9204565" y="5167151"/>
                <a:ext cx="274638" cy="50800"/>
              </a:xfrm>
              <a:custGeom>
                <a:avLst/>
                <a:gdLst>
                  <a:gd name="T0" fmla="*/ 16 w 173"/>
                  <a:gd name="T1" fmla="*/ 0 h 32"/>
                  <a:gd name="T2" fmla="*/ 159 w 173"/>
                  <a:gd name="T3" fmla="*/ 0 h 32"/>
                  <a:gd name="T4" fmla="*/ 163 w 173"/>
                  <a:gd name="T5" fmla="*/ 2 h 32"/>
                  <a:gd name="T6" fmla="*/ 167 w 173"/>
                  <a:gd name="T7" fmla="*/ 4 h 32"/>
                  <a:gd name="T8" fmla="*/ 171 w 173"/>
                  <a:gd name="T9" fmla="*/ 7 h 32"/>
                  <a:gd name="T10" fmla="*/ 173 w 173"/>
                  <a:gd name="T11" fmla="*/ 12 h 32"/>
                  <a:gd name="T12" fmla="*/ 173 w 173"/>
                  <a:gd name="T13" fmla="*/ 16 h 32"/>
                  <a:gd name="T14" fmla="*/ 173 w 173"/>
                  <a:gd name="T15" fmla="*/ 21 h 32"/>
                  <a:gd name="T16" fmla="*/ 171 w 173"/>
                  <a:gd name="T17" fmla="*/ 26 h 32"/>
                  <a:gd name="T18" fmla="*/ 167 w 173"/>
                  <a:gd name="T19" fmla="*/ 29 h 32"/>
                  <a:gd name="T20" fmla="*/ 163 w 173"/>
                  <a:gd name="T21" fmla="*/ 31 h 32"/>
                  <a:gd name="T22" fmla="*/ 159 w 173"/>
                  <a:gd name="T23" fmla="*/ 32 h 32"/>
                  <a:gd name="T24" fmla="*/ 16 w 173"/>
                  <a:gd name="T25" fmla="*/ 32 h 32"/>
                  <a:gd name="T26" fmla="*/ 11 w 173"/>
                  <a:gd name="T27" fmla="*/ 31 h 32"/>
                  <a:gd name="T28" fmla="*/ 6 w 173"/>
                  <a:gd name="T29" fmla="*/ 29 h 32"/>
                  <a:gd name="T30" fmla="*/ 3 w 173"/>
                  <a:gd name="T31" fmla="*/ 26 h 32"/>
                  <a:gd name="T32" fmla="*/ 2 w 173"/>
                  <a:gd name="T33" fmla="*/ 21 h 32"/>
                  <a:gd name="T34" fmla="*/ 0 w 173"/>
                  <a:gd name="T35" fmla="*/ 16 h 32"/>
                  <a:gd name="T36" fmla="*/ 2 w 173"/>
                  <a:gd name="T37" fmla="*/ 12 h 32"/>
                  <a:gd name="T38" fmla="*/ 3 w 173"/>
                  <a:gd name="T39" fmla="*/ 7 h 32"/>
                  <a:gd name="T40" fmla="*/ 6 w 173"/>
                  <a:gd name="T41" fmla="*/ 4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4"/>
                    </a:lnTo>
                    <a:lnTo>
                      <a:pt x="171" y="7"/>
                    </a:lnTo>
                    <a:lnTo>
                      <a:pt x="173" y="12"/>
                    </a:lnTo>
                    <a:lnTo>
                      <a:pt x="173" y="16"/>
                    </a:lnTo>
                    <a:lnTo>
                      <a:pt x="173" y="21"/>
                    </a:lnTo>
                    <a:lnTo>
                      <a:pt x="171" y="26"/>
                    </a:lnTo>
                    <a:lnTo>
                      <a:pt x="167" y="29"/>
                    </a:lnTo>
                    <a:lnTo>
                      <a:pt x="163" y="31"/>
                    </a:lnTo>
                    <a:lnTo>
                      <a:pt x="159" y="32"/>
                    </a:lnTo>
                    <a:lnTo>
                      <a:pt x="16" y="32"/>
                    </a:lnTo>
                    <a:lnTo>
                      <a:pt x="11" y="31"/>
                    </a:lnTo>
                    <a:lnTo>
                      <a:pt x="6" y="29"/>
                    </a:lnTo>
                    <a:lnTo>
                      <a:pt x="3" y="26"/>
                    </a:lnTo>
                    <a:lnTo>
                      <a:pt x="2" y="21"/>
                    </a:lnTo>
                    <a:lnTo>
                      <a:pt x="0" y="16"/>
                    </a:lnTo>
                    <a:lnTo>
                      <a:pt x="2" y="12"/>
                    </a:lnTo>
                    <a:lnTo>
                      <a:pt x="3" y="7"/>
                    </a:lnTo>
                    <a:lnTo>
                      <a:pt x="6" y="4"/>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2" name="Freeform 132"/>
              <p:cNvSpPr>
                <a:spLocks/>
              </p:cNvSpPr>
              <p:nvPr/>
            </p:nvSpPr>
            <p:spPr bwMode="auto">
              <a:xfrm>
                <a:off x="9302882" y="5258084"/>
                <a:ext cx="363538" cy="287338"/>
              </a:xfrm>
              <a:custGeom>
                <a:avLst/>
                <a:gdLst>
                  <a:gd name="T0" fmla="*/ 207 w 229"/>
                  <a:gd name="T1" fmla="*/ 0 h 181"/>
                  <a:gd name="T2" fmla="*/ 220 w 229"/>
                  <a:gd name="T3" fmla="*/ 4 h 181"/>
                  <a:gd name="T4" fmla="*/ 228 w 229"/>
                  <a:gd name="T5" fmla="*/ 17 h 181"/>
                  <a:gd name="T6" fmla="*/ 229 w 229"/>
                  <a:gd name="T7" fmla="*/ 31 h 181"/>
                  <a:gd name="T8" fmla="*/ 223 w 229"/>
                  <a:gd name="T9" fmla="*/ 44 h 181"/>
                  <a:gd name="T10" fmla="*/ 114 w 229"/>
                  <a:gd name="T11" fmla="*/ 171 h 181"/>
                  <a:gd name="T12" fmla="*/ 109 w 229"/>
                  <a:gd name="T13" fmla="*/ 176 h 181"/>
                  <a:gd name="T14" fmla="*/ 103 w 229"/>
                  <a:gd name="T15" fmla="*/ 179 h 181"/>
                  <a:gd name="T16" fmla="*/ 96 w 229"/>
                  <a:gd name="T17" fmla="*/ 181 h 181"/>
                  <a:gd name="T18" fmla="*/ 93 w 229"/>
                  <a:gd name="T19" fmla="*/ 181 h 181"/>
                  <a:gd name="T20" fmla="*/ 87 w 229"/>
                  <a:gd name="T21" fmla="*/ 181 h 181"/>
                  <a:gd name="T22" fmla="*/ 80 w 229"/>
                  <a:gd name="T23" fmla="*/ 177 h 181"/>
                  <a:gd name="T24" fmla="*/ 76 w 229"/>
                  <a:gd name="T25" fmla="*/ 174 h 181"/>
                  <a:gd name="T26" fmla="*/ 9 w 229"/>
                  <a:gd name="T27" fmla="*/ 117 h 181"/>
                  <a:gd name="T28" fmla="*/ 1 w 229"/>
                  <a:gd name="T29" fmla="*/ 106 h 181"/>
                  <a:gd name="T30" fmla="*/ 0 w 229"/>
                  <a:gd name="T31" fmla="*/ 92 h 181"/>
                  <a:gd name="T32" fmla="*/ 6 w 229"/>
                  <a:gd name="T33" fmla="*/ 79 h 181"/>
                  <a:gd name="T34" fmla="*/ 19 w 229"/>
                  <a:gd name="T35" fmla="*/ 71 h 181"/>
                  <a:gd name="T36" fmla="*/ 33 w 229"/>
                  <a:gd name="T37" fmla="*/ 69 h 181"/>
                  <a:gd name="T38" fmla="*/ 46 w 229"/>
                  <a:gd name="T39" fmla="*/ 76 h 181"/>
                  <a:gd name="T40" fmla="*/ 90 w 229"/>
                  <a:gd name="T41" fmla="*/ 114 h 181"/>
                  <a:gd name="T42" fmla="*/ 180 w 229"/>
                  <a:gd name="T43" fmla="*/ 8 h 181"/>
                  <a:gd name="T44" fmla="*/ 193 w 229"/>
                  <a:gd name="T45" fmla="*/ 0 h 181"/>
                  <a:gd name="T46" fmla="*/ 207 w 229"/>
                  <a:gd name="T4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81">
                    <a:moveTo>
                      <a:pt x="207" y="0"/>
                    </a:moveTo>
                    <a:lnTo>
                      <a:pt x="220" y="4"/>
                    </a:lnTo>
                    <a:lnTo>
                      <a:pt x="228" y="17"/>
                    </a:lnTo>
                    <a:lnTo>
                      <a:pt x="229" y="31"/>
                    </a:lnTo>
                    <a:lnTo>
                      <a:pt x="223" y="44"/>
                    </a:lnTo>
                    <a:lnTo>
                      <a:pt x="114" y="171"/>
                    </a:lnTo>
                    <a:lnTo>
                      <a:pt x="109" y="176"/>
                    </a:lnTo>
                    <a:lnTo>
                      <a:pt x="103" y="179"/>
                    </a:lnTo>
                    <a:lnTo>
                      <a:pt x="96" y="181"/>
                    </a:lnTo>
                    <a:lnTo>
                      <a:pt x="93" y="181"/>
                    </a:lnTo>
                    <a:lnTo>
                      <a:pt x="87" y="181"/>
                    </a:lnTo>
                    <a:lnTo>
                      <a:pt x="80" y="177"/>
                    </a:lnTo>
                    <a:lnTo>
                      <a:pt x="76" y="174"/>
                    </a:lnTo>
                    <a:lnTo>
                      <a:pt x="9" y="117"/>
                    </a:lnTo>
                    <a:lnTo>
                      <a:pt x="1" y="106"/>
                    </a:lnTo>
                    <a:lnTo>
                      <a:pt x="0" y="92"/>
                    </a:lnTo>
                    <a:lnTo>
                      <a:pt x="6" y="79"/>
                    </a:lnTo>
                    <a:lnTo>
                      <a:pt x="19" y="71"/>
                    </a:lnTo>
                    <a:lnTo>
                      <a:pt x="33" y="69"/>
                    </a:lnTo>
                    <a:lnTo>
                      <a:pt x="46" y="76"/>
                    </a:lnTo>
                    <a:lnTo>
                      <a:pt x="90" y="114"/>
                    </a:lnTo>
                    <a:lnTo>
                      <a:pt x="180" y="8"/>
                    </a:lnTo>
                    <a:lnTo>
                      <a:pt x="193" y="0"/>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sp>
        <p:nvSpPr>
          <p:cNvPr id="98" name="Donut 97"/>
          <p:cNvSpPr/>
          <p:nvPr/>
        </p:nvSpPr>
        <p:spPr>
          <a:xfrm>
            <a:off x="3932488" y="4133026"/>
            <a:ext cx="2621899" cy="1982358"/>
          </a:xfrm>
          <a:prstGeom prst="donut">
            <a:avLst>
              <a:gd name="adj" fmla="val 643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0424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Costing</a:t>
            </a:r>
          </a:p>
        </p:txBody>
      </p:sp>
      <p:graphicFrame>
        <p:nvGraphicFramePr>
          <p:cNvPr id="4" name="Diagram 3"/>
          <p:cNvGraphicFramePr/>
          <p:nvPr>
            <p:extLst>
              <p:ext uri="{D42A27DB-BD31-4B8C-83A1-F6EECF244321}">
                <p14:modId xmlns:p14="http://schemas.microsoft.com/office/powerpoint/2010/main" val="592963802"/>
              </p:ext>
            </p:extLst>
          </p:nvPr>
        </p:nvGraphicFramePr>
        <p:xfrm>
          <a:off x="750454" y="1496289"/>
          <a:ext cx="10603346" cy="4350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984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F69A7C1-1AC2-4CEE-ABBD-3C94946CF9E9}"/>
                                            </p:graphicEl>
                                          </p:spTgt>
                                        </p:tgtEl>
                                        <p:attrNameLst>
                                          <p:attrName>style.visibility</p:attrName>
                                        </p:attrNameLst>
                                      </p:cBhvr>
                                      <p:to>
                                        <p:strVal val="visible"/>
                                      </p:to>
                                    </p:set>
                                    <p:animEffect transition="in" filter="fade">
                                      <p:cBhvr>
                                        <p:cTn id="7" dur="500"/>
                                        <p:tgtEl>
                                          <p:spTgt spid="4">
                                            <p:graphicEl>
                                              <a:dgm id="{9F69A7C1-1AC2-4CEE-ABBD-3C94946CF9E9}"/>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3A9204CF-0ECD-4FCA-9162-7756C2F4C6EB}"/>
                                            </p:graphicEl>
                                          </p:spTgt>
                                        </p:tgtEl>
                                        <p:attrNameLst>
                                          <p:attrName>style.visibility</p:attrName>
                                        </p:attrNameLst>
                                      </p:cBhvr>
                                      <p:to>
                                        <p:strVal val="visible"/>
                                      </p:to>
                                    </p:set>
                                    <p:animEffect transition="in" filter="fade">
                                      <p:cBhvr>
                                        <p:cTn id="11" dur="1000"/>
                                        <p:tgtEl>
                                          <p:spTgt spid="4">
                                            <p:graphicEl>
                                              <a:dgm id="{3A9204CF-0ECD-4FCA-9162-7756C2F4C6EB}"/>
                                            </p:graphic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FFF08EBB-5766-426F-B3A7-9549F6D010A1}"/>
                                            </p:graphicEl>
                                          </p:spTgt>
                                        </p:tgtEl>
                                        <p:attrNameLst>
                                          <p:attrName>style.visibility</p:attrName>
                                        </p:attrNameLst>
                                      </p:cBhvr>
                                      <p:to>
                                        <p:strVal val="visible"/>
                                      </p:to>
                                    </p:set>
                                    <p:animEffect transition="in" filter="fade">
                                      <p:cBhvr>
                                        <p:cTn id="15" dur="1000"/>
                                        <p:tgtEl>
                                          <p:spTgt spid="4">
                                            <p:graphicEl>
                                              <a:dgm id="{FFF08EBB-5766-426F-B3A7-9549F6D010A1}"/>
                                            </p:graphic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509EFD82-3724-46D5-9F01-4300BF96BDB1}"/>
                                            </p:graphicEl>
                                          </p:spTgt>
                                        </p:tgtEl>
                                        <p:attrNameLst>
                                          <p:attrName>style.visibility</p:attrName>
                                        </p:attrNameLst>
                                      </p:cBhvr>
                                      <p:to>
                                        <p:strVal val="visible"/>
                                      </p:to>
                                    </p:set>
                                    <p:animEffect transition="in" filter="fade">
                                      <p:cBhvr>
                                        <p:cTn id="19" dur="1000"/>
                                        <p:tgtEl>
                                          <p:spTgt spid="4">
                                            <p:graphicEl>
                                              <a:dgm id="{509EFD82-3724-46D5-9F01-4300BF96BDB1}"/>
                                            </p:graphic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F98CF5EC-9467-41FB-9B2B-FE0F391F2DB1}"/>
                                            </p:graphicEl>
                                          </p:spTgt>
                                        </p:tgtEl>
                                        <p:attrNameLst>
                                          <p:attrName>style.visibility</p:attrName>
                                        </p:attrNameLst>
                                      </p:cBhvr>
                                      <p:to>
                                        <p:strVal val="visible"/>
                                      </p:to>
                                    </p:set>
                                    <p:animEffect transition="in" filter="fade">
                                      <p:cBhvr>
                                        <p:cTn id="23" dur="1000"/>
                                        <p:tgtEl>
                                          <p:spTgt spid="4">
                                            <p:graphicEl>
                                              <a:dgm id="{F98CF5EC-9467-41FB-9B2B-FE0F391F2DB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NSOAP Process</a:t>
            </a:r>
          </a:p>
        </p:txBody>
      </p:sp>
      <p:grpSp>
        <p:nvGrpSpPr>
          <p:cNvPr id="99" name="Group 98"/>
          <p:cNvGrpSpPr/>
          <p:nvPr/>
        </p:nvGrpSpPr>
        <p:grpSpPr>
          <a:xfrm>
            <a:off x="1794071" y="1245870"/>
            <a:ext cx="8391652" cy="4668793"/>
            <a:chOff x="1588" y="-34103"/>
            <a:chExt cx="12239625" cy="6892104"/>
          </a:xfrm>
        </p:grpSpPr>
        <p:sp>
          <p:nvSpPr>
            <p:cNvPr id="100" name="Freeform 99"/>
            <p:cNvSpPr>
              <a:spLocks/>
            </p:cNvSpPr>
            <p:nvPr/>
          </p:nvSpPr>
          <p:spPr bwMode="auto">
            <a:xfrm>
              <a:off x="4357688" y="3124207"/>
              <a:ext cx="1055688" cy="1503363"/>
            </a:xfrm>
            <a:custGeom>
              <a:avLst/>
              <a:gdLst>
                <a:gd name="T0" fmla="*/ 456 w 456"/>
                <a:gd name="T1" fmla="*/ 405 h 651"/>
                <a:gd name="T2" fmla="*/ 354 w 456"/>
                <a:gd name="T3" fmla="*/ 166 h 651"/>
                <a:gd name="T4" fmla="*/ 192 w 456"/>
                <a:gd name="T5" fmla="*/ 0 h 651"/>
                <a:gd name="T6" fmla="*/ 0 w 456"/>
                <a:gd name="T7" fmla="*/ 156 h 651"/>
                <a:gd name="T8" fmla="*/ 204 w 456"/>
                <a:gd name="T9" fmla="*/ 651 h 651"/>
                <a:gd name="T10" fmla="*/ 230 w 456"/>
                <a:gd name="T11" fmla="*/ 402 h 651"/>
                <a:gd name="T12" fmla="*/ 456 w 456"/>
                <a:gd name="T13" fmla="*/ 405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456" y="405"/>
                  </a:moveTo>
                  <a:cubicBezTo>
                    <a:pt x="399" y="340"/>
                    <a:pt x="361" y="258"/>
                    <a:pt x="354" y="166"/>
                  </a:cubicBezTo>
                  <a:cubicBezTo>
                    <a:pt x="192" y="0"/>
                    <a:pt x="192" y="0"/>
                    <a:pt x="192" y="0"/>
                  </a:cubicBezTo>
                  <a:cubicBezTo>
                    <a:pt x="0" y="156"/>
                    <a:pt x="0" y="156"/>
                    <a:pt x="0" y="156"/>
                  </a:cubicBezTo>
                  <a:cubicBezTo>
                    <a:pt x="6" y="347"/>
                    <a:pt x="82" y="520"/>
                    <a:pt x="204" y="651"/>
                  </a:cubicBezTo>
                  <a:cubicBezTo>
                    <a:pt x="230" y="402"/>
                    <a:pt x="230" y="402"/>
                    <a:pt x="230" y="402"/>
                  </a:cubicBezTo>
                  <a:lnTo>
                    <a:pt x="456" y="405"/>
                  </a:lnTo>
                  <a:close/>
                </a:path>
              </a:pathLst>
            </a:custGeom>
            <a:solidFill>
              <a:schemeClr val="accent4"/>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1" name="Freeform 100"/>
            <p:cNvSpPr>
              <a:spLocks/>
            </p:cNvSpPr>
            <p:nvPr/>
          </p:nvSpPr>
          <p:spPr bwMode="auto">
            <a:xfrm>
              <a:off x="4359283" y="2224088"/>
              <a:ext cx="1044575" cy="1149350"/>
            </a:xfrm>
            <a:custGeom>
              <a:avLst/>
              <a:gdLst>
                <a:gd name="T0" fmla="*/ 352 w 451"/>
                <a:gd name="T1" fmla="*/ 498 h 498"/>
                <a:gd name="T2" fmla="*/ 448 w 451"/>
                <a:gd name="T3" fmla="*/ 257 h 498"/>
                <a:gd name="T4" fmla="*/ 451 w 451"/>
                <a:gd name="T5" fmla="*/ 25 h 498"/>
                <a:gd name="T6" fmla="*/ 206 w 451"/>
                <a:gd name="T7" fmla="*/ 0 h 498"/>
                <a:gd name="T8" fmla="*/ 0 w 451"/>
                <a:gd name="T9" fmla="*/ 494 h 498"/>
                <a:gd name="T10" fmla="*/ 194 w 451"/>
                <a:gd name="T11" fmla="*/ 336 h 498"/>
                <a:gd name="T12" fmla="*/ 352 w 451"/>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451" h="498">
                  <a:moveTo>
                    <a:pt x="352" y="498"/>
                  </a:moveTo>
                  <a:cubicBezTo>
                    <a:pt x="357" y="407"/>
                    <a:pt x="392" y="323"/>
                    <a:pt x="448" y="257"/>
                  </a:cubicBezTo>
                  <a:cubicBezTo>
                    <a:pt x="451" y="25"/>
                    <a:pt x="451" y="25"/>
                    <a:pt x="451" y="25"/>
                  </a:cubicBezTo>
                  <a:cubicBezTo>
                    <a:pt x="206" y="0"/>
                    <a:pt x="206" y="0"/>
                    <a:pt x="206" y="0"/>
                  </a:cubicBezTo>
                  <a:cubicBezTo>
                    <a:pt x="84" y="130"/>
                    <a:pt x="6" y="303"/>
                    <a:pt x="0" y="494"/>
                  </a:cubicBezTo>
                  <a:cubicBezTo>
                    <a:pt x="194" y="336"/>
                    <a:pt x="194" y="336"/>
                    <a:pt x="194" y="336"/>
                  </a:cubicBezTo>
                  <a:lnTo>
                    <a:pt x="352" y="498"/>
                  </a:lnTo>
                  <a:close/>
                </a:path>
              </a:pathLst>
            </a:custGeom>
            <a:solidFill>
              <a:schemeClr val="accent5"/>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2" name="Freeform 101"/>
            <p:cNvSpPr>
              <a:spLocks/>
            </p:cNvSpPr>
            <p:nvPr/>
          </p:nvSpPr>
          <p:spPr bwMode="auto">
            <a:xfrm>
              <a:off x="4924705" y="1697044"/>
              <a:ext cx="1506538" cy="1052513"/>
            </a:xfrm>
            <a:custGeom>
              <a:avLst/>
              <a:gdLst>
                <a:gd name="T0" fmla="*/ 247 w 651"/>
                <a:gd name="T1" fmla="*/ 456 h 456"/>
                <a:gd name="T2" fmla="*/ 485 w 651"/>
                <a:gd name="T3" fmla="*/ 353 h 456"/>
                <a:gd name="T4" fmla="*/ 651 w 651"/>
                <a:gd name="T5" fmla="*/ 191 h 456"/>
                <a:gd name="T6" fmla="*/ 496 w 651"/>
                <a:gd name="T7" fmla="*/ 0 h 456"/>
                <a:gd name="T8" fmla="*/ 0 w 651"/>
                <a:gd name="T9" fmla="*/ 203 h 456"/>
                <a:gd name="T10" fmla="*/ 250 w 651"/>
                <a:gd name="T11" fmla="*/ 229 h 456"/>
                <a:gd name="T12" fmla="*/ 247 w 651"/>
                <a:gd name="T13" fmla="*/ 456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247" y="456"/>
                  </a:moveTo>
                  <a:cubicBezTo>
                    <a:pt x="311" y="398"/>
                    <a:pt x="394" y="361"/>
                    <a:pt x="485" y="353"/>
                  </a:cubicBezTo>
                  <a:cubicBezTo>
                    <a:pt x="651" y="191"/>
                    <a:pt x="651" y="191"/>
                    <a:pt x="651" y="191"/>
                  </a:cubicBezTo>
                  <a:cubicBezTo>
                    <a:pt x="496" y="0"/>
                    <a:pt x="496" y="0"/>
                    <a:pt x="496" y="0"/>
                  </a:cubicBezTo>
                  <a:cubicBezTo>
                    <a:pt x="305" y="6"/>
                    <a:pt x="131" y="82"/>
                    <a:pt x="0" y="203"/>
                  </a:cubicBezTo>
                  <a:cubicBezTo>
                    <a:pt x="250" y="229"/>
                    <a:pt x="250" y="229"/>
                    <a:pt x="250" y="229"/>
                  </a:cubicBezTo>
                  <a:lnTo>
                    <a:pt x="247" y="456"/>
                  </a:lnTo>
                  <a:close/>
                </a:path>
              </a:pathLst>
            </a:custGeom>
            <a:solidFill>
              <a:schemeClr val="bg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dirty="0"/>
            </a:p>
          </p:txBody>
        </p:sp>
        <p:sp>
          <p:nvSpPr>
            <p:cNvPr id="103" name="Freeform 102"/>
            <p:cNvSpPr>
              <a:spLocks/>
            </p:cNvSpPr>
            <p:nvPr/>
          </p:nvSpPr>
          <p:spPr bwMode="auto">
            <a:xfrm>
              <a:off x="6176970" y="1670050"/>
              <a:ext cx="1152525" cy="1042988"/>
            </a:xfrm>
            <a:custGeom>
              <a:avLst/>
              <a:gdLst>
                <a:gd name="T0" fmla="*/ 0 w 498"/>
                <a:gd name="T1" fmla="*/ 353 h 452"/>
                <a:gd name="T2" fmla="*/ 241 w 498"/>
                <a:gd name="T3" fmla="*/ 449 h 452"/>
                <a:gd name="T4" fmla="*/ 473 w 498"/>
                <a:gd name="T5" fmla="*/ 452 h 452"/>
                <a:gd name="T6" fmla="*/ 498 w 498"/>
                <a:gd name="T7" fmla="*/ 206 h 452"/>
                <a:gd name="T8" fmla="*/ 4 w 498"/>
                <a:gd name="T9" fmla="*/ 0 h 452"/>
                <a:gd name="T10" fmla="*/ 162 w 498"/>
                <a:gd name="T11" fmla="*/ 195 h 452"/>
                <a:gd name="T12" fmla="*/ 0 w 498"/>
                <a:gd name="T13" fmla="*/ 353 h 452"/>
              </a:gdLst>
              <a:ahLst/>
              <a:cxnLst>
                <a:cxn ang="0">
                  <a:pos x="T0" y="T1"/>
                </a:cxn>
                <a:cxn ang="0">
                  <a:pos x="T2" y="T3"/>
                </a:cxn>
                <a:cxn ang="0">
                  <a:pos x="T4" y="T5"/>
                </a:cxn>
                <a:cxn ang="0">
                  <a:pos x="T6" y="T7"/>
                </a:cxn>
                <a:cxn ang="0">
                  <a:pos x="T8" y="T9"/>
                </a:cxn>
                <a:cxn ang="0">
                  <a:pos x="T10" y="T11"/>
                </a:cxn>
                <a:cxn ang="0">
                  <a:pos x="T12" y="T13"/>
                </a:cxn>
              </a:cxnLst>
              <a:rect l="0" t="0" r="r" b="b"/>
              <a:pathLst>
                <a:path w="498" h="452">
                  <a:moveTo>
                    <a:pt x="0" y="353"/>
                  </a:moveTo>
                  <a:cubicBezTo>
                    <a:pt x="92" y="358"/>
                    <a:pt x="175" y="393"/>
                    <a:pt x="241" y="449"/>
                  </a:cubicBezTo>
                  <a:cubicBezTo>
                    <a:pt x="473" y="452"/>
                    <a:pt x="473" y="452"/>
                    <a:pt x="473" y="452"/>
                  </a:cubicBezTo>
                  <a:cubicBezTo>
                    <a:pt x="498" y="206"/>
                    <a:pt x="498" y="206"/>
                    <a:pt x="498" y="206"/>
                  </a:cubicBezTo>
                  <a:cubicBezTo>
                    <a:pt x="368" y="84"/>
                    <a:pt x="195" y="7"/>
                    <a:pt x="4" y="0"/>
                  </a:cubicBezTo>
                  <a:cubicBezTo>
                    <a:pt x="162" y="195"/>
                    <a:pt x="162" y="195"/>
                    <a:pt x="162" y="195"/>
                  </a:cubicBezTo>
                  <a:lnTo>
                    <a:pt x="0" y="353"/>
                  </a:lnTo>
                  <a:close/>
                </a:path>
              </a:pathLst>
            </a:custGeom>
            <a:solidFill>
              <a:schemeClr val="tx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4" name="Freeform 103"/>
            <p:cNvSpPr>
              <a:spLocks/>
            </p:cNvSpPr>
            <p:nvPr/>
          </p:nvSpPr>
          <p:spPr bwMode="auto">
            <a:xfrm>
              <a:off x="6838958" y="3484563"/>
              <a:ext cx="1046163" cy="1149350"/>
            </a:xfrm>
            <a:custGeom>
              <a:avLst/>
              <a:gdLst>
                <a:gd name="T0" fmla="*/ 100 w 452"/>
                <a:gd name="T1" fmla="*/ 0 h 498"/>
                <a:gd name="T2" fmla="*/ 4 w 452"/>
                <a:gd name="T3" fmla="*/ 240 h 498"/>
                <a:gd name="T4" fmla="*/ 0 w 452"/>
                <a:gd name="T5" fmla="*/ 473 h 498"/>
                <a:gd name="T6" fmla="*/ 246 w 452"/>
                <a:gd name="T7" fmla="*/ 498 h 498"/>
                <a:gd name="T8" fmla="*/ 452 w 452"/>
                <a:gd name="T9" fmla="*/ 4 h 498"/>
                <a:gd name="T10" fmla="*/ 258 w 452"/>
                <a:gd name="T11" fmla="*/ 162 h 498"/>
                <a:gd name="T12" fmla="*/ 100 w 452"/>
                <a:gd name="T13" fmla="*/ 0 h 498"/>
              </a:gdLst>
              <a:ahLst/>
              <a:cxnLst>
                <a:cxn ang="0">
                  <a:pos x="T0" y="T1"/>
                </a:cxn>
                <a:cxn ang="0">
                  <a:pos x="T2" y="T3"/>
                </a:cxn>
                <a:cxn ang="0">
                  <a:pos x="T4" y="T5"/>
                </a:cxn>
                <a:cxn ang="0">
                  <a:pos x="T6" y="T7"/>
                </a:cxn>
                <a:cxn ang="0">
                  <a:pos x="T8" y="T9"/>
                </a:cxn>
                <a:cxn ang="0">
                  <a:pos x="T10" y="T11"/>
                </a:cxn>
                <a:cxn ang="0">
                  <a:pos x="T12" y="T13"/>
                </a:cxn>
              </a:cxnLst>
              <a:rect l="0" t="0" r="r" b="b"/>
              <a:pathLst>
                <a:path w="452" h="498">
                  <a:moveTo>
                    <a:pt x="100" y="0"/>
                  </a:moveTo>
                  <a:cubicBezTo>
                    <a:pt x="94" y="91"/>
                    <a:pt x="59" y="175"/>
                    <a:pt x="4" y="240"/>
                  </a:cubicBezTo>
                  <a:cubicBezTo>
                    <a:pt x="0" y="473"/>
                    <a:pt x="0" y="473"/>
                    <a:pt x="0" y="473"/>
                  </a:cubicBezTo>
                  <a:cubicBezTo>
                    <a:pt x="246" y="498"/>
                    <a:pt x="246" y="498"/>
                    <a:pt x="246" y="498"/>
                  </a:cubicBezTo>
                  <a:cubicBezTo>
                    <a:pt x="368" y="368"/>
                    <a:pt x="445" y="195"/>
                    <a:pt x="452" y="4"/>
                  </a:cubicBezTo>
                  <a:cubicBezTo>
                    <a:pt x="258" y="162"/>
                    <a:pt x="258" y="162"/>
                    <a:pt x="258" y="162"/>
                  </a:cubicBezTo>
                  <a:lnTo>
                    <a:pt x="100" y="0"/>
                  </a:lnTo>
                  <a:close/>
                </a:path>
              </a:pathLst>
            </a:custGeom>
            <a:solidFill>
              <a:schemeClr val="accent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5" name="Freeform 104"/>
            <p:cNvSpPr>
              <a:spLocks/>
            </p:cNvSpPr>
            <p:nvPr/>
          </p:nvSpPr>
          <p:spPr bwMode="auto">
            <a:xfrm>
              <a:off x="6829426" y="2230445"/>
              <a:ext cx="1055688" cy="1503363"/>
            </a:xfrm>
            <a:custGeom>
              <a:avLst/>
              <a:gdLst>
                <a:gd name="T0" fmla="*/ 0 w 456"/>
                <a:gd name="T1" fmla="*/ 246 h 651"/>
                <a:gd name="T2" fmla="*/ 103 w 456"/>
                <a:gd name="T3" fmla="*/ 484 h 651"/>
                <a:gd name="T4" fmla="*/ 265 w 456"/>
                <a:gd name="T5" fmla="*/ 651 h 651"/>
                <a:gd name="T6" fmla="*/ 456 w 456"/>
                <a:gd name="T7" fmla="*/ 495 h 651"/>
                <a:gd name="T8" fmla="*/ 253 w 456"/>
                <a:gd name="T9" fmla="*/ 0 h 651"/>
                <a:gd name="T10" fmla="*/ 227 w 456"/>
                <a:gd name="T11" fmla="*/ 249 h 651"/>
                <a:gd name="T12" fmla="*/ 0 w 456"/>
                <a:gd name="T13" fmla="*/ 246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0" y="246"/>
                  </a:moveTo>
                  <a:cubicBezTo>
                    <a:pt x="58" y="311"/>
                    <a:pt x="95" y="393"/>
                    <a:pt x="103" y="484"/>
                  </a:cubicBezTo>
                  <a:cubicBezTo>
                    <a:pt x="265" y="651"/>
                    <a:pt x="265" y="651"/>
                    <a:pt x="265" y="651"/>
                  </a:cubicBezTo>
                  <a:cubicBezTo>
                    <a:pt x="456" y="495"/>
                    <a:pt x="456" y="495"/>
                    <a:pt x="456" y="495"/>
                  </a:cubicBezTo>
                  <a:cubicBezTo>
                    <a:pt x="450" y="304"/>
                    <a:pt x="374" y="131"/>
                    <a:pt x="253" y="0"/>
                  </a:cubicBezTo>
                  <a:cubicBezTo>
                    <a:pt x="227" y="249"/>
                    <a:pt x="227" y="249"/>
                    <a:pt x="227" y="249"/>
                  </a:cubicBezTo>
                  <a:lnTo>
                    <a:pt x="0" y="246"/>
                  </a:lnTo>
                  <a:close/>
                </a:path>
              </a:pathLst>
            </a:custGeom>
            <a:solidFill>
              <a:schemeClr val="accent1"/>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6" name="Freeform 105"/>
            <p:cNvSpPr>
              <a:spLocks/>
            </p:cNvSpPr>
            <p:nvPr/>
          </p:nvSpPr>
          <p:spPr bwMode="auto">
            <a:xfrm>
              <a:off x="5815013" y="4135445"/>
              <a:ext cx="1506538" cy="1052513"/>
            </a:xfrm>
            <a:custGeom>
              <a:avLst/>
              <a:gdLst>
                <a:gd name="T0" fmla="*/ 405 w 651"/>
                <a:gd name="T1" fmla="*/ 0 h 456"/>
                <a:gd name="T2" fmla="*/ 167 w 651"/>
                <a:gd name="T3" fmla="*/ 102 h 456"/>
                <a:gd name="T4" fmla="*/ 0 w 651"/>
                <a:gd name="T5" fmla="*/ 264 h 456"/>
                <a:gd name="T6" fmla="*/ 156 w 651"/>
                <a:gd name="T7" fmla="*/ 456 h 456"/>
                <a:gd name="T8" fmla="*/ 651 w 651"/>
                <a:gd name="T9" fmla="*/ 252 h 456"/>
                <a:gd name="T10" fmla="*/ 402 w 651"/>
                <a:gd name="T11" fmla="*/ 227 h 456"/>
                <a:gd name="T12" fmla="*/ 405 w 651"/>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405" y="0"/>
                  </a:moveTo>
                  <a:cubicBezTo>
                    <a:pt x="341" y="58"/>
                    <a:pt x="258" y="95"/>
                    <a:pt x="167" y="102"/>
                  </a:cubicBezTo>
                  <a:cubicBezTo>
                    <a:pt x="0" y="264"/>
                    <a:pt x="0" y="264"/>
                    <a:pt x="0" y="264"/>
                  </a:cubicBezTo>
                  <a:cubicBezTo>
                    <a:pt x="156" y="456"/>
                    <a:pt x="156" y="456"/>
                    <a:pt x="156" y="456"/>
                  </a:cubicBezTo>
                  <a:cubicBezTo>
                    <a:pt x="347" y="450"/>
                    <a:pt x="520" y="374"/>
                    <a:pt x="651" y="252"/>
                  </a:cubicBezTo>
                  <a:cubicBezTo>
                    <a:pt x="402" y="227"/>
                    <a:pt x="402" y="227"/>
                    <a:pt x="402" y="227"/>
                  </a:cubicBezTo>
                  <a:lnTo>
                    <a:pt x="405" y="0"/>
                  </a:lnTo>
                  <a:close/>
                </a:path>
              </a:pathLst>
            </a:custGeom>
            <a:solidFill>
              <a:schemeClr val="accent3"/>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7" name="Freeform 106"/>
            <p:cNvSpPr>
              <a:spLocks/>
            </p:cNvSpPr>
            <p:nvPr/>
          </p:nvSpPr>
          <p:spPr bwMode="auto">
            <a:xfrm>
              <a:off x="4913320" y="4144963"/>
              <a:ext cx="1154113" cy="1042988"/>
            </a:xfrm>
            <a:custGeom>
              <a:avLst/>
              <a:gdLst>
                <a:gd name="T0" fmla="*/ 499 w 499"/>
                <a:gd name="T1" fmla="*/ 99 h 452"/>
                <a:gd name="T2" fmla="*/ 258 w 499"/>
                <a:gd name="T3" fmla="*/ 3 h 452"/>
                <a:gd name="T4" fmla="*/ 26 w 499"/>
                <a:gd name="T5" fmla="*/ 0 h 452"/>
                <a:gd name="T6" fmla="*/ 0 w 499"/>
                <a:gd name="T7" fmla="*/ 245 h 452"/>
                <a:gd name="T8" fmla="*/ 494 w 499"/>
                <a:gd name="T9" fmla="*/ 452 h 452"/>
                <a:gd name="T10" fmla="*/ 336 w 499"/>
                <a:gd name="T11" fmla="*/ 257 h 452"/>
                <a:gd name="T12" fmla="*/ 499 w 499"/>
                <a:gd name="T13" fmla="*/ 99 h 452"/>
              </a:gdLst>
              <a:ahLst/>
              <a:cxnLst>
                <a:cxn ang="0">
                  <a:pos x="T0" y="T1"/>
                </a:cxn>
                <a:cxn ang="0">
                  <a:pos x="T2" y="T3"/>
                </a:cxn>
                <a:cxn ang="0">
                  <a:pos x="T4" y="T5"/>
                </a:cxn>
                <a:cxn ang="0">
                  <a:pos x="T6" y="T7"/>
                </a:cxn>
                <a:cxn ang="0">
                  <a:pos x="T8" y="T9"/>
                </a:cxn>
                <a:cxn ang="0">
                  <a:pos x="T10" y="T11"/>
                </a:cxn>
                <a:cxn ang="0">
                  <a:pos x="T12" y="T13"/>
                </a:cxn>
              </a:cxnLst>
              <a:rect l="0" t="0" r="r" b="b"/>
              <a:pathLst>
                <a:path w="499" h="452">
                  <a:moveTo>
                    <a:pt x="499" y="99"/>
                  </a:moveTo>
                  <a:cubicBezTo>
                    <a:pt x="407" y="94"/>
                    <a:pt x="324" y="59"/>
                    <a:pt x="258" y="3"/>
                  </a:cubicBezTo>
                  <a:cubicBezTo>
                    <a:pt x="26" y="0"/>
                    <a:pt x="26" y="0"/>
                    <a:pt x="26" y="0"/>
                  </a:cubicBezTo>
                  <a:cubicBezTo>
                    <a:pt x="0" y="245"/>
                    <a:pt x="0" y="245"/>
                    <a:pt x="0" y="245"/>
                  </a:cubicBezTo>
                  <a:cubicBezTo>
                    <a:pt x="130" y="368"/>
                    <a:pt x="303" y="445"/>
                    <a:pt x="494" y="452"/>
                  </a:cubicBezTo>
                  <a:cubicBezTo>
                    <a:pt x="336" y="257"/>
                    <a:pt x="336" y="257"/>
                    <a:pt x="336" y="257"/>
                  </a:cubicBezTo>
                  <a:lnTo>
                    <a:pt x="499" y="99"/>
                  </a:lnTo>
                  <a:close/>
                </a:path>
              </a:pathLst>
            </a:custGeom>
            <a:solidFill>
              <a:schemeClr val="accent6"/>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8" name="Freeform 107"/>
            <p:cNvSpPr>
              <a:spLocks/>
            </p:cNvSpPr>
            <p:nvPr/>
          </p:nvSpPr>
          <p:spPr bwMode="auto">
            <a:xfrm>
              <a:off x="2745965" y="4"/>
              <a:ext cx="3444875" cy="2187575"/>
            </a:xfrm>
            <a:custGeom>
              <a:avLst/>
              <a:gdLst>
                <a:gd name="T0" fmla="*/ 1488 w 1488"/>
                <a:gd name="T1" fmla="*/ 724 h 948"/>
                <a:gd name="T2" fmla="*/ 1488 w 1488"/>
                <a:gd name="T3" fmla="*/ 0 h 948"/>
                <a:gd name="T4" fmla="*/ 0 w 1488"/>
                <a:gd name="T5" fmla="*/ 0 h 948"/>
                <a:gd name="T6" fmla="*/ 949 w 1488"/>
                <a:gd name="T7" fmla="*/ 948 h 948"/>
                <a:gd name="T8" fmla="*/ 1488 w 1488"/>
                <a:gd name="T9" fmla="*/ 724 h 948"/>
              </a:gdLst>
              <a:ahLst/>
              <a:cxnLst>
                <a:cxn ang="0">
                  <a:pos x="T0" y="T1"/>
                </a:cxn>
                <a:cxn ang="0">
                  <a:pos x="T2" y="T3"/>
                </a:cxn>
                <a:cxn ang="0">
                  <a:pos x="T4" y="T5"/>
                </a:cxn>
                <a:cxn ang="0">
                  <a:pos x="T6" y="T7"/>
                </a:cxn>
                <a:cxn ang="0">
                  <a:pos x="T8" y="T9"/>
                </a:cxn>
              </a:cxnLst>
              <a:rect l="0" t="0" r="r" b="b"/>
              <a:pathLst>
                <a:path w="1488" h="948">
                  <a:moveTo>
                    <a:pt x="1488" y="724"/>
                  </a:moveTo>
                  <a:cubicBezTo>
                    <a:pt x="1488" y="0"/>
                    <a:pt x="1488" y="0"/>
                    <a:pt x="1488" y="0"/>
                  </a:cubicBezTo>
                  <a:cubicBezTo>
                    <a:pt x="0" y="0"/>
                    <a:pt x="0" y="0"/>
                    <a:pt x="0" y="0"/>
                  </a:cubicBezTo>
                  <a:cubicBezTo>
                    <a:pt x="949" y="948"/>
                    <a:pt x="949" y="948"/>
                    <a:pt x="949" y="948"/>
                  </a:cubicBezTo>
                  <a:cubicBezTo>
                    <a:pt x="1087" y="810"/>
                    <a:pt x="1278" y="724"/>
                    <a:pt x="1488" y="724"/>
                  </a:cubicBezTo>
                  <a:close/>
                </a:path>
              </a:pathLst>
            </a:custGeom>
            <a:solidFill>
              <a:schemeClr val="bg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09" name="Freeform 108"/>
            <p:cNvSpPr>
              <a:spLocks/>
            </p:cNvSpPr>
            <p:nvPr/>
          </p:nvSpPr>
          <p:spPr bwMode="auto">
            <a:xfrm>
              <a:off x="6121407" y="-1588"/>
              <a:ext cx="3438525" cy="2185988"/>
            </a:xfrm>
            <a:custGeom>
              <a:avLst/>
              <a:gdLst>
                <a:gd name="T0" fmla="*/ 539 w 1486"/>
                <a:gd name="T1" fmla="*/ 947 h 947"/>
                <a:gd name="T2" fmla="*/ 1486 w 1486"/>
                <a:gd name="T3" fmla="*/ 0 h 947"/>
                <a:gd name="T4" fmla="*/ 0 w 1486"/>
                <a:gd name="T5" fmla="*/ 0 h 947"/>
                <a:gd name="T6" fmla="*/ 0 w 1486"/>
                <a:gd name="T7" fmla="*/ 724 h 947"/>
                <a:gd name="T8" fmla="*/ 539 w 1486"/>
                <a:gd name="T9" fmla="*/ 947 h 947"/>
              </a:gdLst>
              <a:ahLst/>
              <a:cxnLst>
                <a:cxn ang="0">
                  <a:pos x="T0" y="T1"/>
                </a:cxn>
                <a:cxn ang="0">
                  <a:pos x="T2" y="T3"/>
                </a:cxn>
                <a:cxn ang="0">
                  <a:pos x="T4" y="T5"/>
                </a:cxn>
                <a:cxn ang="0">
                  <a:pos x="T6" y="T7"/>
                </a:cxn>
                <a:cxn ang="0">
                  <a:pos x="T8" y="T9"/>
                </a:cxn>
              </a:cxnLst>
              <a:rect l="0" t="0" r="r" b="b"/>
              <a:pathLst>
                <a:path w="1486" h="947">
                  <a:moveTo>
                    <a:pt x="539" y="947"/>
                  </a:moveTo>
                  <a:cubicBezTo>
                    <a:pt x="1486" y="0"/>
                    <a:pt x="1486" y="0"/>
                    <a:pt x="1486" y="0"/>
                  </a:cubicBezTo>
                  <a:cubicBezTo>
                    <a:pt x="0" y="0"/>
                    <a:pt x="0" y="0"/>
                    <a:pt x="0" y="0"/>
                  </a:cubicBezTo>
                  <a:cubicBezTo>
                    <a:pt x="0" y="724"/>
                    <a:pt x="0" y="724"/>
                    <a:pt x="0" y="724"/>
                  </a:cubicBezTo>
                  <a:cubicBezTo>
                    <a:pt x="211" y="724"/>
                    <a:pt x="401" y="809"/>
                    <a:pt x="539" y="947"/>
                  </a:cubicBezTo>
                  <a:close/>
                </a:path>
              </a:pathLst>
            </a:custGeom>
            <a:solidFill>
              <a:schemeClr val="tx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0" name="Freeform 109"/>
            <p:cNvSpPr>
              <a:spLocks/>
            </p:cNvSpPr>
            <p:nvPr/>
          </p:nvSpPr>
          <p:spPr bwMode="auto">
            <a:xfrm>
              <a:off x="1588" y="-1588"/>
              <a:ext cx="4872038" cy="3430588"/>
            </a:xfrm>
            <a:custGeom>
              <a:avLst/>
              <a:gdLst>
                <a:gd name="T0" fmla="*/ 1883 w 2105"/>
                <a:gd name="T1" fmla="*/ 1486 h 1486"/>
                <a:gd name="T2" fmla="*/ 2105 w 2105"/>
                <a:gd name="T3" fmla="*/ 948 h 1486"/>
                <a:gd name="T4" fmla="*/ 1156 w 2105"/>
                <a:gd name="T5" fmla="*/ 0 h 1486"/>
                <a:gd name="T6" fmla="*/ 0 w 2105"/>
                <a:gd name="T7" fmla="*/ 0 h 1486"/>
                <a:gd name="T8" fmla="*/ 0 w 2105"/>
                <a:gd name="T9" fmla="*/ 1486 h 1486"/>
                <a:gd name="T10" fmla="*/ 1883 w 2105"/>
                <a:gd name="T11" fmla="*/ 1486 h 1486"/>
              </a:gdLst>
              <a:ahLst/>
              <a:cxnLst>
                <a:cxn ang="0">
                  <a:pos x="T0" y="T1"/>
                </a:cxn>
                <a:cxn ang="0">
                  <a:pos x="T2" y="T3"/>
                </a:cxn>
                <a:cxn ang="0">
                  <a:pos x="T4" y="T5"/>
                </a:cxn>
                <a:cxn ang="0">
                  <a:pos x="T6" y="T7"/>
                </a:cxn>
                <a:cxn ang="0">
                  <a:pos x="T8" y="T9"/>
                </a:cxn>
                <a:cxn ang="0">
                  <a:pos x="T10" y="T11"/>
                </a:cxn>
              </a:cxnLst>
              <a:rect l="0" t="0" r="r" b="b"/>
              <a:pathLst>
                <a:path w="2105" h="1486">
                  <a:moveTo>
                    <a:pt x="1883" y="1486"/>
                  </a:moveTo>
                  <a:cubicBezTo>
                    <a:pt x="1883" y="1276"/>
                    <a:pt x="1968" y="1086"/>
                    <a:pt x="2105" y="948"/>
                  </a:cubicBezTo>
                  <a:cubicBezTo>
                    <a:pt x="1156" y="0"/>
                    <a:pt x="1156" y="0"/>
                    <a:pt x="1156" y="0"/>
                  </a:cubicBezTo>
                  <a:cubicBezTo>
                    <a:pt x="0" y="0"/>
                    <a:pt x="0" y="0"/>
                    <a:pt x="0" y="0"/>
                  </a:cubicBezTo>
                  <a:cubicBezTo>
                    <a:pt x="0" y="1486"/>
                    <a:pt x="0" y="1486"/>
                    <a:pt x="0" y="1486"/>
                  </a:cubicBezTo>
                  <a:cubicBezTo>
                    <a:pt x="1883" y="1486"/>
                    <a:pt x="1883" y="1486"/>
                    <a:pt x="1883" y="1486"/>
                  </a:cubicBezTo>
                  <a:close/>
                </a:path>
              </a:pathLst>
            </a:custGeom>
            <a:solidFill>
              <a:schemeClr val="accent5">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1" name="Freeform 110"/>
            <p:cNvSpPr>
              <a:spLocks/>
            </p:cNvSpPr>
            <p:nvPr/>
          </p:nvSpPr>
          <p:spPr bwMode="auto">
            <a:xfrm>
              <a:off x="7369175" y="0"/>
              <a:ext cx="4872038" cy="3430588"/>
            </a:xfrm>
            <a:custGeom>
              <a:avLst/>
              <a:gdLst>
                <a:gd name="T0" fmla="*/ 223 w 2105"/>
                <a:gd name="T1" fmla="*/ 1486 h 1486"/>
                <a:gd name="T2" fmla="*/ 223 w 2105"/>
                <a:gd name="T3" fmla="*/ 1486 h 1486"/>
                <a:gd name="T4" fmla="*/ 2105 w 2105"/>
                <a:gd name="T5" fmla="*/ 1486 h 1486"/>
                <a:gd name="T6" fmla="*/ 2105 w 2105"/>
                <a:gd name="T7" fmla="*/ 0 h 1486"/>
                <a:gd name="T8" fmla="*/ 947 w 2105"/>
                <a:gd name="T9" fmla="*/ 0 h 1486"/>
                <a:gd name="T10" fmla="*/ 0 w 2105"/>
                <a:gd name="T11" fmla="*/ 947 h 1486"/>
                <a:gd name="T12" fmla="*/ 223 w 2105"/>
                <a:gd name="T13" fmla="*/ 1486 h 1486"/>
              </a:gdLst>
              <a:ahLst/>
              <a:cxnLst>
                <a:cxn ang="0">
                  <a:pos x="T0" y="T1"/>
                </a:cxn>
                <a:cxn ang="0">
                  <a:pos x="T2" y="T3"/>
                </a:cxn>
                <a:cxn ang="0">
                  <a:pos x="T4" y="T5"/>
                </a:cxn>
                <a:cxn ang="0">
                  <a:pos x="T6" y="T7"/>
                </a:cxn>
                <a:cxn ang="0">
                  <a:pos x="T8" y="T9"/>
                </a:cxn>
                <a:cxn ang="0">
                  <a:pos x="T10" y="T11"/>
                </a:cxn>
                <a:cxn ang="0">
                  <a:pos x="T12" y="T13"/>
                </a:cxn>
              </a:cxnLst>
              <a:rect l="0" t="0" r="r" b="b"/>
              <a:pathLst>
                <a:path w="2105" h="1486">
                  <a:moveTo>
                    <a:pt x="223" y="1486"/>
                  </a:moveTo>
                  <a:cubicBezTo>
                    <a:pt x="223" y="1486"/>
                    <a:pt x="223" y="1486"/>
                    <a:pt x="223" y="1486"/>
                  </a:cubicBezTo>
                  <a:cubicBezTo>
                    <a:pt x="2105" y="1486"/>
                    <a:pt x="2105" y="1486"/>
                    <a:pt x="2105" y="1486"/>
                  </a:cubicBezTo>
                  <a:cubicBezTo>
                    <a:pt x="2105" y="0"/>
                    <a:pt x="2105" y="0"/>
                    <a:pt x="2105" y="0"/>
                  </a:cubicBezTo>
                  <a:cubicBezTo>
                    <a:pt x="947" y="0"/>
                    <a:pt x="947" y="0"/>
                    <a:pt x="947" y="0"/>
                  </a:cubicBezTo>
                  <a:cubicBezTo>
                    <a:pt x="0" y="947"/>
                    <a:pt x="0" y="947"/>
                    <a:pt x="0" y="947"/>
                  </a:cubicBezTo>
                  <a:cubicBezTo>
                    <a:pt x="138" y="1085"/>
                    <a:pt x="223" y="1276"/>
                    <a:pt x="223" y="1486"/>
                  </a:cubicBezTo>
                  <a:close/>
                </a:path>
              </a:pathLst>
            </a:custGeom>
            <a:solidFill>
              <a:schemeClr val="accent1">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2" name="Freeform 111"/>
            <p:cNvSpPr>
              <a:spLocks/>
            </p:cNvSpPr>
            <p:nvPr/>
          </p:nvSpPr>
          <p:spPr bwMode="auto">
            <a:xfrm>
              <a:off x="2684463" y="4673600"/>
              <a:ext cx="3436938" cy="2184400"/>
            </a:xfrm>
            <a:custGeom>
              <a:avLst/>
              <a:gdLst>
                <a:gd name="T0" fmla="*/ 947 w 1485"/>
                <a:gd name="T1" fmla="*/ 0 h 946"/>
                <a:gd name="T2" fmla="*/ 0 w 1485"/>
                <a:gd name="T3" fmla="*/ 946 h 946"/>
                <a:gd name="T4" fmla="*/ 1485 w 1485"/>
                <a:gd name="T5" fmla="*/ 946 h 946"/>
                <a:gd name="T6" fmla="*/ 1485 w 1485"/>
                <a:gd name="T7" fmla="*/ 223 h 946"/>
                <a:gd name="T8" fmla="*/ 947 w 1485"/>
                <a:gd name="T9" fmla="*/ 0 h 946"/>
              </a:gdLst>
              <a:ahLst/>
              <a:cxnLst>
                <a:cxn ang="0">
                  <a:pos x="T0" y="T1"/>
                </a:cxn>
                <a:cxn ang="0">
                  <a:pos x="T2" y="T3"/>
                </a:cxn>
                <a:cxn ang="0">
                  <a:pos x="T4" y="T5"/>
                </a:cxn>
                <a:cxn ang="0">
                  <a:pos x="T6" y="T7"/>
                </a:cxn>
                <a:cxn ang="0">
                  <a:pos x="T8" y="T9"/>
                </a:cxn>
              </a:cxnLst>
              <a:rect l="0" t="0" r="r" b="b"/>
              <a:pathLst>
                <a:path w="1485" h="946">
                  <a:moveTo>
                    <a:pt x="947" y="0"/>
                  </a:moveTo>
                  <a:cubicBezTo>
                    <a:pt x="0" y="946"/>
                    <a:pt x="0" y="946"/>
                    <a:pt x="0" y="946"/>
                  </a:cubicBezTo>
                  <a:cubicBezTo>
                    <a:pt x="1485" y="946"/>
                    <a:pt x="1485" y="946"/>
                    <a:pt x="1485" y="946"/>
                  </a:cubicBezTo>
                  <a:cubicBezTo>
                    <a:pt x="1485" y="223"/>
                    <a:pt x="1485" y="223"/>
                    <a:pt x="1485" y="223"/>
                  </a:cubicBezTo>
                  <a:cubicBezTo>
                    <a:pt x="1275" y="223"/>
                    <a:pt x="1084" y="137"/>
                    <a:pt x="947" y="0"/>
                  </a:cubicBezTo>
                  <a:close/>
                </a:path>
              </a:pathLst>
            </a:custGeom>
            <a:solidFill>
              <a:schemeClr val="accent6">
                <a:lumMod val="40000"/>
                <a:lumOff val="6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3" name="Freeform 112"/>
            <p:cNvSpPr>
              <a:spLocks/>
            </p:cNvSpPr>
            <p:nvPr/>
          </p:nvSpPr>
          <p:spPr bwMode="auto">
            <a:xfrm>
              <a:off x="1594" y="3429000"/>
              <a:ext cx="4873625" cy="3429000"/>
            </a:xfrm>
            <a:custGeom>
              <a:avLst/>
              <a:gdLst>
                <a:gd name="T0" fmla="*/ 1883 w 2106"/>
                <a:gd name="T1" fmla="*/ 0 h 1485"/>
                <a:gd name="T2" fmla="*/ 0 w 2106"/>
                <a:gd name="T3" fmla="*/ 0 h 1485"/>
                <a:gd name="T4" fmla="*/ 0 w 2106"/>
                <a:gd name="T5" fmla="*/ 1485 h 1485"/>
                <a:gd name="T6" fmla="*/ 1159 w 2106"/>
                <a:gd name="T7" fmla="*/ 1485 h 1485"/>
                <a:gd name="T8" fmla="*/ 2106 w 2106"/>
                <a:gd name="T9" fmla="*/ 539 h 1485"/>
                <a:gd name="T10" fmla="*/ 1883 w 2106"/>
                <a:gd name="T11" fmla="*/ 0 h 1485"/>
              </a:gdLst>
              <a:ahLst/>
              <a:cxnLst>
                <a:cxn ang="0">
                  <a:pos x="T0" y="T1"/>
                </a:cxn>
                <a:cxn ang="0">
                  <a:pos x="T2" y="T3"/>
                </a:cxn>
                <a:cxn ang="0">
                  <a:pos x="T4" y="T5"/>
                </a:cxn>
                <a:cxn ang="0">
                  <a:pos x="T6" y="T7"/>
                </a:cxn>
                <a:cxn ang="0">
                  <a:pos x="T8" y="T9"/>
                </a:cxn>
                <a:cxn ang="0">
                  <a:pos x="T10" y="T11"/>
                </a:cxn>
              </a:cxnLst>
              <a:rect l="0" t="0" r="r" b="b"/>
              <a:pathLst>
                <a:path w="2106" h="1485">
                  <a:moveTo>
                    <a:pt x="1883" y="0"/>
                  </a:moveTo>
                  <a:cubicBezTo>
                    <a:pt x="0" y="0"/>
                    <a:pt x="0" y="0"/>
                    <a:pt x="0" y="0"/>
                  </a:cubicBezTo>
                  <a:cubicBezTo>
                    <a:pt x="0" y="1485"/>
                    <a:pt x="0" y="1485"/>
                    <a:pt x="0" y="1485"/>
                  </a:cubicBezTo>
                  <a:cubicBezTo>
                    <a:pt x="1159" y="1485"/>
                    <a:pt x="1159" y="1485"/>
                    <a:pt x="1159" y="1485"/>
                  </a:cubicBezTo>
                  <a:cubicBezTo>
                    <a:pt x="2106" y="539"/>
                    <a:pt x="2106" y="539"/>
                    <a:pt x="2106" y="539"/>
                  </a:cubicBezTo>
                  <a:cubicBezTo>
                    <a:pt x="1968" y="401"/>
                    <a:pt x="1883" y="210"/>
                    <a:pt x="1883" y="0"/>
                  </a:cubicBezTo>
                  <a:close/>
                </a:path>
              </a:pathLst>
            </a:custGeom>
            <a:solidFill>
              <a:schemeClr val="accent4">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4" name="Freeform 113"/>
            <p:cNvSpPr>
              <a:spLocks/>
            </p:cNvSpPr>
            <p:nvPr/>
          </p:nvSpPr>
          <p:spPr bwMode="auto">
            <a:xfrm>
              <a:off x="6121408" y="4672013"/>
              <a:ext cx="3446463" cy="2185988"/>
            </a:xfrm>
            <a:custGeom>
              <a:avLst/>
              <a:gdLst>
                <a:gd name="T0" fmla="*/ 0 w 1489"/>
                <a:gd name="T1" fmla="*/ 224 h 947"/>
                <a:gd name="T2" fmla="*/ 0 w 1489"/>
                <a:gd name="T3" fmla="*/ 947 h 947"/>
                <a:gd name="T4" fmla="*/ 1489 w 1489"/>
                <a:gd name="T5" fmla="*/ 947 h 947"/>
                <a:gd name="T6" fmla="*/ 540 w 1489"/>
                <a:gd name="T7" fmla="*/ 0 h 947"/>
                <a:gd name="T8" fmla="*/ 0 w 1489"/>
                <a:gd name="T9" fmla="*/ 224 h 947"/>
              </a:gdLst>
              <a:ahLst/>
              <a:cxnLst>
                <a:cxn ang="0">
                  <a:pos x="T0" y="T1"/>
                </a:cxn>
                <a:cxn ang="0">
                  <a:pos x="T2" y="T3"/>
                </a:cxn>
                <a:cxn ang="0">
                  <a:pos x="T4" y="T5"/>
                </a:cxn>
                <a:cxn ang="0">
                  <a:pos x="T6" y="T7"/>
                </a:cxn>
                <a:cxn ang="0">
                  <a:pos x="T8" y="T9"/>
                </a:cxn>
              </a:cxnLst>
              <a:rect l="0" t="0" r="r" b="b"/>
              <a:pathLst>
                <a:path w="1489" h="947">
                  <a:moveTo>
                    <a:pt x="0" y="224"/>
                  </a:moveTo>
                  <a:cubicBezTo>
                    <a:pt x="0" y="947"/>
                    <a:pt x="0" y="947"/>
                    <a:pt x="0" y="947"/>
                  </a:cubicBezTo>
                  <a:cubicBezTo>
                    <a:pt x="1489" y="947"/>
                    <a:pt x="1489" y="947"/>
                    <a:pt x="1489" y="947"/>
                  </a:cubicBezTo>
                  <a:cubicBezTo>
                    <a:pt x="540" y="0"/>
                    <a:pt x="540" y="0"/>
                    <a:pt x="540" y="0"/>
                  </a:cubicBezTo>
                  <a:cubicBezTo>
                    <a:pt x="402" y="138"/>
                    <a:pt x="211" y="224"/>
                    <a:pt x="0" y="224"/>
                  </a:cubicBezTo>
                  <a:close/>
                </a:path>
              </a:pathLst>
            </a:custGeom>
            <a:solidFill>
              <a:schemeClr val="accent3">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5" name="Freeform 114"/>
            <p:cNvSpPr>
              <a:spLocks/>
            </p:cNvSpPr>
            <p:nvPr/>
          </p:nvSpPr>
          <p:spPr bwMode="auto">
            <a:xfrm>
              <a:off x="7370763" y="3429000"/>
              <a:ext cx="4870450" cy="3429000"/>
            </a:xfrm>
            <a:custGeom>
              <a:avLst/>
              <a:gdLst>
                <a:gd name="T0" fmla="*/ 2104 w 2104"/>
                <a:gd name="T1" fmla="*/ 0 h 1485"/>
                <a:gd name="T2" fmla="*/ 222 w 2104"/>
                <a:gd name="T3" fmla="*/ 0 h 1485"/>
                <a:gd name="T4" fmla="*/ 0 w 2104"/>
                <a:gd name="T5" fmla="*/ 538 h 1485"/>
                <a:gd name="T6" fmla="*/ 949 w 2104"/>
                <a:gd name="T7" fmla="*/ 1485 h 1485"/>
                <a:gd name="T8" fmla="*/ 2104 w 2104"/>
                <a:gd name="T9" fmla="*/ 1485 h 1485"/>
                <a:gd name="T10" fmla="*/ 2104 w 2104"/>
                <a:gd name="T11" fmla="*/ 0 h 1485"/>
              </a:gdLst>
              <a:ahLst/>
              <a:cxnLst>
                <a:cxn ang="0">
                  <a:pos x="T0" y="T1"/>
                </a:cxn>
                <a:cxn ang="0">
                  <a:pos x="T2" y="T3"/>
                </a:cxn>
                <a:cxn ang="0">
                  <a:pos x="T4" y="T5"/>
                </a:cxn>
                <a:cxn ang="0">
                  <a:pos x="T6" y="T7"/>
                </a:cxn>
                <a:cxn ang="0">
                  <a:pos x="T8" y="T9"/>
                </a:cxn>
                <a:cxn ang="0">
                  <a:pos x="T10" y="T11"/>
                </a:cxn>
              </a:cxnLst>
              <a:rect l="0" t="0" r="r" b="b"/>
              <a:pathLst>
                <a:path w="2104" h="1485">
                  <a:moveTo>
                    <a:pt x="2104" y="0"/>
                  </a:moveTo>
                  <a:cubicBezTo>
                    <a:pt x="222" y="0"/>
                    <a:pt x="222" y="0"/>
                    <a:pt x="222" y="0"/>
                  </a:cubicBezTo>
                  <a:cubicBezTo>
                    <a:pt x="222" y="210"/>
                    <a:pt x="137" y="400"/>
                    <a:pt x="0" y="538"/>
                  </a:cubicBezTo>
                  <a:cubicBezTo>
                    <a:pt x="949" y="1485"/>
                    <a:pt x="949" y="1485"/>
                    <a:pt x="949" y="1485"/>
                  </a:cubicBezTo>
                  <a:cubicBezTo>
                    <a:pt x="2104" y="1485"/>
                    <a:pt x="2104" y="1485"/>
                    <a:pt x="2104" y="1485"/>
                  </a:cubicBezTo>
                  <a:lnTo>
                    <a:pt x="2104" y="0"/>
                  </a:lnTo>
                  <a:close/>
                </a:path>
              </a:pathLst>
            </a:custGeom>
            <a:solidFill>
              <a:schemeClr val="accent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16" name="Rectangle 115"/>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7" name="Rectangle 116"/>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8" name="Rectangle 117"/>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nvGrpSpPr>
            <p:cNvPr id="119" name="Group 118"/>
            <p:cNvGrpSpPr/>
            <p:nvPr/>
          </p:nvGrpSpPr>
          <p:grpSpPr>
            <a:xfrm>
              <a:off x="8024083" y="4469696"/>
              <a:ext cx="515812" cy="656176"/>
              <a:chOff x="18924588" y="1846263"/>
              <a:chExt cx="1435100" cy="1825625"/>
            </a:xfrm>
            <a:solidFill>
              <a:schemeClr val="accent2"/>
            </a:solidFill>
          </p:grpSpPr>
          <p:sp>
            <p:nvSpPr>
              <p:cNvPr id="191" name="Freeform 11"/>
              <p:cNvSpPr>
                <a:spLocks noEditPoints="1"/>
              </p:cNvSpPr>
              <p:nvPr/>
            </p:nvSpPr>
            <p:spPr bwMode="auto">
              <a:xfrm>
                <a:off x="19142076" y="2276475"/>
                <a:ext cx="1000125" cy="909638"/>
              </a:xfrm>
              <a:custGeom>
                <a:avLst/>
                <a:gdLst>
                  <a:gd name="T0" fmla="*/ 168 w 336"/>
                  <a:gd name="T1" fmla="*/ 0 h 305"/>
                  <a:gd name="T2" fmla="*/ 0 w 336"/>
                  <a:gd name="T3" fmla="*/ 168 h 305"/>
                  <a:gd name="T4" fmla="*/ 71 w 336"/>
                  <a:gd name="T5" fmla="*/ 305 h 305"/>
                  <a:gd name="T6" fmla="*/ 265 w 336"/>
                  <a:gd name="T7" fmla="*/ 305 h 305"/>
                  <a:gd name="T8" fmla="*/ 336 w 336"/>
                  <a:gd name="T9" fmla="*/ 168 h 305"/>
                  <a:gd name="T10" fmla="*/ 168 w 336"/>
                  <a:gd name="T11" fmla="*/ 0 h 305"/>
                  <a:gd name="T12" fmla="*/ 168 w 336"/>
                  <a:gd name="T13" fmla="*/ 277 h 305"/>
                  <a:gd name="T14" fmla="*/ 150 w 336"/>
                  <a:gd name="T15" fmla="*/ 211 h 305"/>
                  <a:gd name="T16" fmla="*/ 168 w 336"/>
                  <a:gd name="T17" fmla="*/ 146 h 305"/>
                  <a:gd name="T18" fmla="*/ 186 w 336"/>
                  <a:gd name="T19" fmla="*/ 211 h 305"/>
                  <a:gd name="T20" fmla="*/ 168 w 336"/>
                  <a:gd name="T21" fmla="*/ 2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5">
                    <a:moveTo>
                      <a:pt x="168" y="0"/>
                    </a:moveTo>
                    <a:cubicBezTo>
                      <a:pt x="75" y="0"/>
                      <a:pt x="0" y="75"/>
                      <a:pt x="0" y="168"/>
                    </a:cubicBezTo>
                    <a:cubicBezTo>
                      <a:pt x="0" y="225"/>
                      <a:pt x="28" y="274"/>
                      <a:pt x="71" y="305"/>
                    </a:cubicBezTo>
                    <a:cubicBezTo>
                      <a:pt x="265" y="305"/>
                      <a:pt x="265" y="305"/>
                      <a:pt x="265" y="305"/>
                    </a:cubicBezTo>
                    <a:cubicBezTo>
                      <a:pt x="308" y="274"/>
                      <a:pt x="336" y="225"/>
                      <a:pt x="336" y="168"/>
                    </a:cubicBezTo>
                    <a:cubicBezTo>
                      <a:pt x="336" y="75"/>
                      <a:pt x="261" y="0"/>
                      <a:pt x="168" y="0"/>
                    </a:cubicBezTo>
                    <a:close/>
                    <a:moveTo>
                      <a:pt x="168" y="277"/>
                    </a:moveTo>
                    <a:cubicBezTo>
                      <a:pt x="158" y="277"/>
                      <a:pt x="150" y="247"/>
                      <a:pt x="150" y="211"/>
                    </a:cubicBezTo>
                    <a:cubicBezTo>
                      <a:pt x="150" y="175"/>
                      <a:pt x="158" y="146"/>
                      <a:pt x="168" y="146"/>
                    </a:cubicBezTo>
                    <a:cubicBezTo>
                      <a:pt x="178" y="146"/>
                      <a:pt x="186" y="175"/>
                      <a:pt x="186" y="211"/>
                    </a:cubicBezTo>
                    <a:cubicBezTo>
                      <a:pt x="186" y="247"/>
                      <a:pt x="178" y="277"/>
                      <a:pt x="1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2" name="Freeform 12"/>
              <p:cNvSpPr>
                <a:spLocks noEditPoints="1"/>
              </p:cNvSpPr>
              <p:nvPr/>
            </p:nvSpPr>
            <p:spPr bwMode="auto">
              <a:xfrm>
                <a:off x="19356388" y="3244850"/>
                <a:ext cx="571500" cy="427038"/>
              </a:xfrm>
              <a:custGeom>
                <a:avLst/>
                <a:gdLst>
                  <a:gd name="T0" fmla="*/ 0 w 192"/>
                  <a:gd name="T1" fmla="*/ 118 h 143"/>
                  <a:gd name="T2" fmla="*/ 45 w 192"/>
                  <a:gd name="T3" fmla="*/ 118 h 143"/>
                  <a:gd name="T4" fmla="*/ 96 w 192"/>
                  <a:gd name="T5" fmla="*/ 143 h 143"/>
                  <a:gd name="T6" fmla="*/ 147 w 192"/>
                  <a:gd name="T7" fmla="*/ 118 h 143"/>
                  <a:gd name="T8" fmla="*/ 192 w 192"/>
                  <a:gd name="T9" fmla="*/ 118 h 143"/>
                  <a:gd name="T10" fmla="*/ 192 w 192"/>
                  <a:gd name="T11" fmla="*/ 0 h 143"/>
                  <a:gd name="T12" fmla="*/ 0 w 192"/>
                  <a:gd name="T13" fmla="*/ 0 h 143"/>
                  <a:gd name="T14" fmla="*/ 0 w 192"/>
                  <a:gd name="T15" fmla="*/ 118 h 143"/>
                  <a:gd name="T16" fmla="*/ 21 w 192"/>
                  <a:gd name="T17" fmla="*/ 25 h 143"/>
                  <a:gd name="T18" fmla="*/ 171 w 192"/>
                  <a:gd name="T19" fmla="*/ 25 h 143"/>
                  <a:gd name="T20" fmla="*/ 171 w 192"/>
                  <a:gd name="T21" fmla="*/ 46 h 143"/>
                  <a:gd name="T22" fmla="*/ 21 w 192"/>
                  <a:gd name="T23" fmla="*/ 46 h 143"/>
                  <a:gd name="T24" fmla="*/ 21 w 192"/>
                  <a:gd name="T25" fmla="*/ 25 h 143"/>
                  <a:gd name="T26" fmla="*/ 21 w 192"/>
                  <a:gd name="T27" fmla="*/ 67 h 143"/>
                  <a:gd name="T28" fmla="*/ 171 w 192"/>
                  <a:gd name="T29" fmla="*/ 67 h 143"/>
                  <a:gd name="T30" fmla="*/ 171 w 192"/>
                  <a:gd name="T31" fmla="*/ 89 h 143"/>
                  <a:gd name="T32" fmla="*/ 21 w 192"/>
                  <a:gd name="T33" fmla="*/ 89 h 143"/>
                  <a:gd name="T34" fmla="*/ 21 w 192"/>
                  <a:gd name="T35"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43">
                    <a:moveTo>
                      <a:pt x="0" y="118"/>
                    </a:moveTo>
                    <a:cubicBezTo>
                      <a:pt x="45" y="118"/>
                      <a:pt x="45" y="118"/>
                      <a:pt x="45" y="118"/>
                    </a:cubicBezTo>
                    <a:cubicBezTo>
                      <a:pt x="51" y="133"/>
                      <a:pt x="71" y="143"/>
                      <a:pt x="96" y="143"/>
                    </a:cubicBezTo>
                    <a:cubicBezTo>
                      <a:pt x="121" y="143"/>
                      <a:pt x="141" y="133"/>
                      <a:pt x="147" y="118"/>
                    </a:cubicBezTo>
                    <a:cubicBezTo>
                      <a:pt x="192" y="118"/>
                      <a:pt x="192" y="118"/>
                      <a:pt x="192" y="118"/>
                    </a:cubicBezTo>
                    <a:cubicBezTo>
                      <a:pt x="192" y="0"/>
                      <a:pt x="192" y="0"/>
                      <a:pt x="192" y="0"/>
                    </a:cubicBezTo>
                    <a:cubicBezTo>
                      <a:pt x="0" y="0"/>
                      <a:pt x="0" y="0"/>
                      <a:pt x="0" y="0"/>
                    </a:cubicBezTo>
                    <a:lnTo>
                      <a:pt x="0" y="118"/>
                    </a:lnTo>
                    <a:close/>
                    <a:moveTo>
                      <a:pt x="21" y="25"/>
                    </a:moveTo>
                    <a:cubicBezTo>
                      <a:pt x="171" y="25"/>
                      <a:pt x="171" y="25"/>
                      <a:pt x="171" y="25"/>
                    </a:cubicBezTo>
                    <a:cubicBezTo>
                      <a:pt x="171" y="46"/>
                      <a:pt x="171" y="46"/>
                      <a:pt x="171" y="46"/>
                    </a:cubicBezTo>
                    <a:cubicBezTo>
                      <a:pt x="21" y="46"/>
                      <a:pt x="21" y="46"/>
                      <a:pt x="21" y="46"/>
                    </a:cubicBezTo>
                    <a:lnTo>
                      <a:pt x="21" y="25"/>
                    </a:lnTo>
                    <a:close/>
                    <a:moveTo>
                      <a:pt x="21" y="67"/>
                    </a:moveTo>
                    <a:cubicBezTo>
                      <a:pt x="171" y="67"/>
                      <a:pt x="171" y="67"/>
                      <a:pt x="171" y="67"/>
                    </a:cubicBezTo>
                    <a:cubicBezTo>
                      <a:pt x="171" y="89"/>
                      <a:pt x="171" y="89"/>
                      <a:pt x="171" y="89"/>
                    </a:cubicBezTo>
                    <a:cubicBezTo>
                      <a:pt x="21" y="89"/>
                      <a:pt x="21" y="89"/>
                      <a:pt x="21" y="89"/>
                    </a:cubicBez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3" name="Freeform 13"/>
              <p:cNvSpPr>
                <a:spLocks noEditPoints="1"/>
              </p:cNvSpPr>
              <p:nvPr/>
            </p:nvSpPr>
            <p:spPr bwMode="auto">
              <a:xfrm>
                <a:off x="18924588" y="1846263"/>
                <a:ext cx="1435100" cy="560388"/>
              </a:xfrm>
              <a:custGeom>
                <a:avLst/>
                <a:gdLst>
                  <a:gd name="T0" fmla="*/ 413 w 904"/>
                  <a:gd name="T1" fmla="*/ 0 h 353"/>
                  <a:gd name="T2" fmla="*/ 492 w 904"/>
                  <a:gd name="T3" fmla="*/ 0 h 353"/>
                  <a:gd name="T4" fmla="*/ 492 w 904"/>
                  <a:gd name="T5" fmla="*/ 188 h 353"/>
                  <a:gd name="T6" fmla="*/ 413 w 904"/>
                  <a:gd name="T7" fmla="*/ 188 h 353"/>
                  <a:gd name="T8" fmla="*/ 413 w 904"/>
                  <a:gd name="T9" fmla="*/ 0 h 353"/>
                  <a:gd name="T10" fmla="*/ 0 w 904"/>
                  <a:gd name="T11" fmla="*/ 220 h 353"/>
                  <a:gd name="T12" fmla="*/ 57 w 904"/>
                  <a:gd name="T13" fmla="*/ 164 h 353"/>
                  <a:gd name="T14" fmla="*/ 190 w 904"/>
                  <a:gd name="T15" fmla="*/ 295 h 353"/>
                  <a:gd name="T16" fmla="*/ 134 w 904"/>
                  <a:gd name="T17" fmla="*/ 353 h 353"/>
                  <a:gd name="T18" fmla="*/ 0 w 904"/>
                  <a:gd name="T19" fmla="*/ 220 h 353"/>
                  <a:gd name="T20" fmla="*/ 715 w 904"/>
                  <a:gd name="T21" fmla="*/ 295 h 353"/>
                  <a:gd name="T22" fmla="*/ 848 w 904"/>
                  <a:gd name="T23" fmla="*/ 164 h 353"/>
                  <a:gd name="T24" fmla="*/ 904 w 904"/>
                  <a:gd name="T25" fmla="*/ 220 h 353"/>
                  <a:gd name="T26" fmla="*/ 773 w 904"/>
                  <a:gd name="T27" fmla="*/ 353 h 353"/>
                  <a:gd name="T28" fmla="*/ 715 w 904"/>
                  <a:gd name="T29" fmla="*/ 29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353">
                    <a:moveTo>
                      <a:pt x="413" y="0"/>
                    </a:moveTo>
                    <a:lnTo>
                      <a:pt x="492" y="0"/>
                    </a:lnTo>
                    <a:lnTo>
                      <a:pt x="492" y="188"/>
                    </a:lnTo>
                    <a:lnTo>
                      <a:pt x="413" y="188"/>
                    </a:lnTo>
                    <a:lnTo>
                      <a:pt x="413" y="0"/>
                    </a:lnTo>
                    <a:close/>
                    <a:moveTo>
                      <a:pt x="0" y="220"/>
                    </a:moveTo>
                    <a:lnTo>
                      <a:pt x="57" y="164"/>
                    </a:lnTo>
                    <a:lnTo>
                      <a:pt x="190" y="295"/>
                    </a:lnTo>
                    <a:lnTo>
                      <a:pt x="134" y="353"/>
                    </a:lnTo>
                    <a:lnTo>
                      <a:pt x="0" y="220"/>
                    </a:lnTo>
                    <a:close/>
                    <a:moveTo>
                      <a:pt x="715" y="295"/>
                    </a:moveTo>
                    <a:lnTo>
                      <a:pt x="848" y="164"/>
                    </a:lnTo>
                    <a:lnTo>
                      <a:pt x="904" y="220"/>
                    </a:lnTo>
                    <a:lnTo>
                      <a:pt x="773" y="353"/>
                    </a:lnTo>
                    <a:lnTo>
                      <a:pt x="715"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0" name="Group 119"/>
            <p:cNvGrpSpPr/>
            <p:nvPr/>
          </p:nvGrpSpPr>
          <p:grpSpPr>
            <a:xfrm>
              <a:off x="5122194" y="5250703"/>
              <a:ext cx="601400" cy="602540"/>
              <a:chOff x="8885238" y="1852612"/>
              <a:chExt cx="1673225" cy="1676399"/>
            </a:xfrm>
            <a:solidFill>
              <a:schemeClr val="accent6">
                <a:lumMod val="75000"/>
              </a:schemeClr>
            </a:solidFill>
          </p:grpSpPr>
          <p:sp>
            <p:nvSpPr>
              <p:cNvPr id="188" name="Freeform 20"/>
              <p:cNvSpPr>
                <a:spLocks/>
              </p:cNvSpPr>
              <p:nvPr/>
            </p:nvSpPr>
            <p:spPr bwMode="auto">
              <a:xfrm>
                <a:off x="9605963" y="2354263"/>
                <a:ext cx="74613" cy="201613"/>
              </a:xfrm>
              <a:custGeom>
                <a:avLst/>
                <a:gdLst>
                  <a:gd name="T0" fmla="*/ 7 w 25"/>
                  <a:gd name="T1" fmla="*/ 14 h 68"/>
                  <a:gd name="T2" fmla="*/ 0 w 25"/>
                  <a:gd name="T3" fmla="*/ 34 h 68"/>
                  <a:gd name="T4" fmla="*/ 6 w 25"/>
                  <a:gd name="T5" fmla="*/ 54 h 68"/>
                  <a:gd name="T6" fmla="*/ 25 w 25"/>
                  <a:gd name="T7" fmla="*/ 68 h 68"/>
                  <a:gd name="T8" fmla="*/ 25 w 25"/>
                  <a:gd name="T9" fmla="*/ 0 h 68"/>
                  <a:gd name="T10" fmla="*/ 7 w 25"/>
                  <a:gd name="T11" fmla="*/ 14 h 68"/>
                </a:gdLst>
                <a:ahLst/>
                <a:cxnLst>
                  <a:cxn ang="0">
                    <a:pos x="T0" y="T1"/>
                  </a:cxn>
                  <a:cxn ang="0">
                    <a:pos x="T2" y="T3"/>
                  </a:cxn>
                  <a:cxn ang="0">
                    <a:pos x="T4" y="T5"/>
                  </a:cxn>
                  <a:cxn ang="0">
                    <a:pos x="T6" y="T7"/>
                  </a:cxn>
                  <a:cxn ang="0">
                    <a:pos x="T8" y="T9"/>
                  </a:cxn>
                  <a:cxn ang="0">
                    <a:pos x="T10" y="T11"/>
                  </a:cxn>
                </a:cxnLst>
                <a:rect l="0" t="0" r="r" b="b"/>
                <a:pathLst>
                  <a:path w="25" h="68">
                    <a:moveTo>
                      <a:pt x="7" y="14"/>
                    </a:moveTo>
                    <a:cubicBezTo>
                      <a:pt x="2" y="20"/>
                      <a:pt x="0" y="27"/>
                      <a:pt x="0" y="34"/>
                    </a:cubicBezTo>
                    <a:cubicBezTo>
                      <a:pt x="0" y="41"/>
                      <a:pt x="2" y="48"/>
                      <a:pt x="6" y="54"/>
                    </a:cubicBezTo>
                    <a:cubicBezTo>
                      <a:pt x="10" y="60"/>
                      <a:pt x="16" y="64"/>
                      <a:pt x="25" y="68"/>
                    </a:cubicBezTo>
                    <a:cubicBezTo>
                      <a:pt x="25" y="0"/>
                      <a:pt x="25" y="0"/>
                      <a:pt x="25" y="0"/>
                    </a:cubicBezTo>
                    <a:cubicBezTo>
                      <a:pt x="17" y="3"/>
                      <a:pt x="11" y="7"/>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9" name="Freeform 21"/>
              <p:cNvSpPr>
                <a:spLocks noEditPoints="1"/>
              </p:cNvSpPr>
              <p:nvPr/>
            </p:nvSpPr>
            <p:spPr bwMode="auto">
              <a:xfrm>
                <a:off x="8885238" y="1852612"/>
                <a:ext cx="1673225" cy="1676399"/>
              </a:xfrm>
              <a:custGeom>
                <a:avLst/>
                <a:gdLst>
                  <a:gd name="T0" fmla="*/ 355 w 562"/>
                  <a:gd name="T1" fmla="*/ 390 h 562"/>
                  <a:gd name="T2" fmla="*/ 295 w 562"/>
                  <a:gd name="T3" fmla="*/ 419 h 562"/>
                  <a:gd name="T4" fmla="*/ 295 w 562"/>
                  <a:gd name="T5" fmla="*/ 456 h 562"/>
                  <a:gd name="T6" fmla="*/ 267 w 562"/>
                  <a:gd name="T7" fmla="*/ 456 h 562"/>
                  <a:gd name="T8" fmla="*/ 267 w 562"/>
                  <a:gd name="T9" fmla="*/ 420 h 562"/>
                  <a:gd name="T10" fmla="*/ 212 w 562"/>
                  <a:gd name="T11" fmla="*/ 395 h 562"/>
                  <a:gd name="T12" fmla="*/ 185 w 562"/>
                  <a:gd name="T13" fmla="*/ 335 h 562"/>
                  <a:gd name="T14" fmla="*/ 236 w 562"/>
                  <a:gd name="T15" fmla="*/ 330 h 562"/>
                  <a:gd name="T16" fmla="*/ 248 w 562"/>
                  <a:gd name="T17" fmla="*/ 357 h 562"/>
                  <a:gd name="T18" fmla="*/ 267 w 562"/>
                  <a:gd name="T19" fmla="*/ 373 h 562"/>
                  <a:gd name="T20" fmla="*/ 267 w 562"/>
                  <a:gd name="T21" fmla="*/ 292 h 562"/>
                  <a:gd name="T22" fmla="*/ 211 w 562"/>
                  <a:gd name="T23" fmla="*/ 259 h 562"/>
                  <a:gd name="T24" fmla="*/ 193 w 562"/>
                  <a:gd name="T25" fmla="*/ 205 h 562"/>
                  <a:gd name="T26" fmla="*/ 213 w 562"/>
                  <a:gd name="T27" fmla="*/ 151 h 562"/>
                  <a:gd name="T28" fmla="*/ 267 w 562"/>
                  <a:gd name="T29" fmla="*/ 126 h 562"/>
                  <a:gd name="T30" fmla="*/ 267 w 562"/>
                  <a:gd name="T31" fmla="*/ 107 h 562"/>
                  <a:gd name="T32" fmla="*/ 295 w 562"/>
                  <a:gd name="T33" fmla="*/ 107 h 562"/>
                  <a:gd name="T34" fmla="*/ 295 w 562"/>
                  <a:gd name="T35" fmla="*/ 126 h 562"/>
                  <a:gd name="T36" fmla="*/ 345 w 562"/>
                  <a:gd name="T37" fmla="*/ 147 h 562"/>
                  <a:gd name="T38" fmla="*/ 368 w 562"/>
                  <a:gd name="T39" fmla="*/ 194 h 562"/>
                  <a:gd name="T40" fmla="*/ 319 w 562"/>
                  <a:gd name="T41" fmla="*/ 200 h 562"/>
                  <a:gd name="T42" fmla="*/ 295 w 562"/>
                  <a:gd name="T43" fmla="*/ 169 h 562"/>
                  <a:gd name="T44" fmla="*/ 295 w 562"/>
                  <a:gd name="T45" fmla="*/ 245 h 562"/>
                  <a:gd name="T46" fmla="*/ 359 w 562"/>
                  <a:gd name="T47" fmla="*/ 278 h 562"/>
                  <a:gd name="T48" fmla="*/ 376 w 562"/>
                  <a:gd name="T49" fmla="*/ 330 h 562"/>
                  <a:gd name="T50" fmla="*/ 355 w 562"/>
                  <a:gd name="T51" fmla="*/ 390 h 562"/>
                  <a:gd name="T52" fmla="*/ 281 w 562"/>
                  <a:gd name="T53" fmla="*/ 0 h 562"/>
                  <a:gd name="T54" fmla="*/ 0 w 562"/>
                  <a:gd name="T55" fmla="*/ 281 h 562"/>
                  <a:gd name="T56" fmla="*/ 281 w 562"/>
                  <a:gd name="T57" fmla="*/ 562 h 562"/>
                  <a:gd name="T58" fmla="*/ 562 w 562"/>
                  <a:gd name="T59" fmla="*/ 281 h 562"/>
                  <a:gd name="T60" fmla="*/ 281 w 562"/>
                  <a:gd name="T61"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62">
                    <a:moveTo>
                      <a:pt x="355" y="390"/>
                    </a:moveTo>
                    <a:cubicBezTo>
                      <a:pt x="340" y="406"/>
                      <a:pt x="321" y="416"/>
                      <a:pt x="295" y="419"/>
                    </a:cubicBezTo>
                    <a:cubicBezTo>
                      <a:pt x="295" y="456"/>
                      <a:pt x="295" y="456"/>
                      <a:pt x="295" y="456"/>
                    </a:cubicBezTo>
                    <a:cubicBezTo>
                      <a:pt x="267" y="456"/>
                      <a:pt x="267" y="456"/>
                      <a:pt x="267" y="456"/>
                    </a:cubicBezTo>
                    <a:cubicBezTo>
                      <a:pt x="267" y="420"/>
                      <a:pt x="267" y="420"/>
                      <a:pt x="267" y="420"/>
                    </a:cubicBezTo>
                    <a:cubicBezTo>
                      <a:pt x="244" y="417"/>
                      <a:pt x="226" y="409"/>
                      <a:pt x="212" y="395"/>
                    </a:cubicBezTo>
                    <a:cubicBezTo>
                      <a:pt x="198" y="381"/>
                      <a:pt x="189" y="361"/>
                      <a:pt x="185" y="335"/>
                    </a:cubicBezTo>
                    <a:cubicBezTo>
                      <a:pt x="236" y="330"/>
                      <a:pt x="236" y="330"/>
                      <a:pt x="236" y="330"/>
                    </a:cubicBezTo>
                    <a:cubicBezTo>
                      <a:pt x="238" y="340"/>
                      <a:pt x="242" y="349"/>
                      <a:pt x="248" y="357"/>
                    </a:cubicBezTo>
                    <a:cubicBezTo>
                      <a:pt x="254" y="365"/>
                      <a:pt x="260" y="370"/>
                      <a:pt x="267" y="373"/>
                    </a:cubicBezTo>
                    <a:cubicBezTo>
                      <a:pt x="267" y="292"/>
                      <a:pt x="267" y="292"/>
                      <a:pt x="267" y="292"/>
                    </a:cubicBezTo>
                    <a:cubicBezTo>
                      <a:pt x="242" y="284"/>
                      <a:pt x="223" y="273"/>
                      <a:pt x="211" y="259"/>
                    </a:cubicBezTo>
                    <a:cubicBezTo>
                      <a:pt x="199" y="244"/>
                      <a:pt x="193" y="226"/>
                      <a:pt x="193" y="205"/>
                    </a:cubicBezTo>
                    <a:cubicBezTo>
                      <a:pt x="193" y="183"/>
                      <a:pt x="200" y="166"/>
                      <a:pt x="213" y="151"/>
                    </a:cubicBezTo>
                    <a:cubicBezTo>
                      <a:pt x="227" y="136"/>
                      <a:pt x="245" y="128"/>
                      <a:pt x="267" y="126"/>
                    </a:cubicBezTo>
                    <a:cubicBezTo>
                      <a:pt x="267" y="107"/>
                      <a:pt x="267" y="107"/>
                      <a:pt x="267" y="107"/>
                    </a:cubicBezTo>
                    <a:cubicBezTo>
                      <a:pt x="295" y="107"/>
                      <a:pt x="295" y="107"/>
                      <a:pt x="295" y="107"/>
                    </a:cubicBezTo>
                    <a:cubicBezTo>
                      <a:pt x="295" y="126"/>
                      <a:pt x="295" y="126"/>
                      <a:pt x="295" y="126"/>
                    </a:cubicBezTo>
                    <a:cubicBezTo>
                      <a:pt x="316" y="128"/>
                      <a:pt x="332" y="135"/>
                      <a:pt x="345" y="147"/>
                    </a:cubicBezTo>
                    <a:cubicBezTo>
                      <a:pt x="357" y="159"/>
                      <a:pt x="365" y="174"/>
                      <a:pt x="368" y="194"/>
                    </a:cubicBezTo>
                    <a:cubicBezTo>
                      <a:pt x="319" y="200"/>
                      <a:pt x="319" y="200"/>
                      <a:pt x="319" y="200"/>
                    </a:cubicBezTo>
                    <a:cubicBezTo>
                      <a:pt x="316" y="185"/>
                      <a:pt x="308" y="174"/>
                      <a:pt x="295" y="169"/>
                    </a:cubicBezTo>
                    <a:cubicBezTo>
                      <a:pt x="295" y="245"/>
                      <a:pt x="295" y="245"/>
                      <a:pt x="295" y="245"/>
                    </a:cubicBezTo>
                    <a:cubicBezTo>
                      <a:pt x="326" y="254"/>
                      <a:pt x="348" y="265"/>
                      <a:pt x="359" y="278"/>
                    </a:cubicBezTo>
                    <a:cubicBezTo>
                      <a:pt x="370" y="292"/>
                      <a:pt x="376" y="309"/>
                      <a:pt x="376" y="330"/>
                    </a:cubicBezTo>
                    <a:cubicBezTo>
                      <a:pt x="376" y="353"/>
                      <a:pt x="369" y="373"/>
                      <a:pt x="355" y="390"/>
                    </a:cubicBezTo>
                    <a:close/>
                    <a:moveTo>
                      <a:pt x="281" y="0"/>
                    </a:moveTo>
                    <a:cubicBezTo>
                      <a:pt x="126" y="0"/>
                      <a:pt x="0" y="126"/>
                      <a:pt x="0" y="281"/>
                    </a:cubicBezTo>
                    <a:cubicBezTo>
                      <a:pt x="0" y="436"/>
                      <a:pt x="126" y="562"/>
                      <a:pt x="281" y="562"/>
                    </a:cubicBezTo>
                    <a:cubicBezTo>
                      <a:pt x="436" y="562"/>
                      <a:pt x="562" y="436"/>
                      <a:pt x="562" y="281"/>
                    </a:cubicBezTo>
                    <a:cubicBezTo>
                      <a:pt x="562" y="126"/>
                      <a:pt x="436"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90" name="Freeform 22"/>
              <p:cNvSpPr>
                <a:spLocks/>
              </p:cNvSpPr>
              <p:nvPr/>
            </p:nvSpPr>
            <p:spPr bwMode="auto">
              <a:xfrm>
                <a:off x="9763126" y="2747963"/>
                <a:ext cx="98425" cy="225425"/>
              </a:xfrm>
              <a:custGeom>
                <a:avLst/>
                <a:gdLst>
                  <a:gd name="T0" fmla="*/ 0 w 33"/>
                  <a:gd name="T1" fmla="*/ 0 h 76"/>
                  <a:gd name="T2" fmla="*/ 0 w 33"/>
                  <a:gd name="T3" fmla="*/ 76 h 76"/>
                  <a:gd name="T4" fmla="*/ 24 w 33"/>
                  <a:gd name="T5" fmla="*/ 63 h 76"/>
                  <a:gd name="T6" fmla="*/ 33 w 33"/>
                  <a:gd name="T7" fmla="*/ 37 h 76"/>
                  <a:gd name="T8" fmla="*/ 26 w 33"/>
                  <a:gd name="T9" fmla="*/ 14 h 76"/>
                  <a:gd name="T10" fmla="*/ 0 w 33"/>
                  <a:gd name="T11" fmla="*/ 0 h 76"/>
                </a:gdLst>
                <a:ahLst/>
                <a:cxnLst>
                  <a:cxn ang="0">
                    <a:pos x="T0" y="T1"/>
                  </a:cxn>
                  <a:cxn ang="0">
                    <a:pos x="T2" y="T3"/>
                  </a:cxn>
                  <a:cxn ang="0">
                    <a:pos x="T4" y="T5"/>
                  </a:cxn>
                  <a:cxn ang="0">
                    <a:pos x="T6" y="T7"/>
                  </a:cxn>
                  <a:cxn ang="0">
                    <a:pos x="T8" y="T9"/>
                  </a:cxn>
                  <a:cxn ang="0">
                    <a:pos x="T10" y="T11"/>
                  </a:cxn>
                </a:cxnLst>
                <a:rect l="0" t="0" r="r" b="b"/>
                <a:pathLst>
                  <a:path w="33" h="76">
                    <a:moveTo>
                      <a:pt x="0" y="0"/>
                    </a:moveTo>
                    <a:cubicBezTo>
                      <a:pt x="0" y="76"/>
                      <a:pt x="0" y="76"/>
                      <a:pt x="0" y="76"/>
                    </a:cubicBezTo>
                    <a:cubicBezTo>
                      <a:pt x="10" y="74"/>
                      <a:pt x="18" y="70"/>
                      <a:pt x="24" y="63"/>
                    </a:cubicBezTo>
                    <a:cubicBezTo>
                      <a:pt x="30" y="55"/>
                      <a:pt x="33" y="47"/>
                      <a:pt x="33" y="37"/>
                    </a:cubicBezTo>
                    <a:cubicBezTo>
                      <a:pt x="33" y="28"/>
                      <a:pt x="31" y="21"/>
                      <a:pt x="26" y="14"/>
                    </a:cubicBezTo>
                    <a:cubicBezTo>
                      <a:pt x="20" y="8"/>
                      <a:pt x="12"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21" name="Group 120"/>
            <p:cNvGrpSpPr/>
            <p:nvPr/>
          </p:nvGrpSpPr>
          <p:grpSpPr>
            <a:xfrm>
              <a:off x="5255474" y="1007957"/>
              <a:ext cx="452363" cy="578870"/>
              <a:chOff x="811698" y="1691843"/>
              <a:chExt cx="1295400" cy="1657666"/>
            </a:xfrm>
            <a:solidFill>
              <a:schemeClr val="tx1"/>
            </a:solidFill>
          </p:grpSpPr>
          <p:sp>
            <p:nvSpPr>
              <p:cNvPr id="186" name="Freeform 26"/>
              <p:cNvSpPr>
                <a:spLocks/>
              </p:cNvSpPr>
              <p:nvPr/>
            </p:nvSpPr>
            <p:spPr bwMode="auto">
              <a:xfrm>
                <a:off x="995471" y="1691843"/>
                <a:ext cx="863599"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7" name="Freeform 27"/>
              <p:cNvSpPr>
                <a:spLocks/>
              </p:cNvSpPr>
              <p:nvPr/>
            </p:nvSpPr>
            <p:spPr bwMode="auto">
              <a:xfrm>
                <a:off x="811698" y="2592272"/>
                <a:ext cx="1295400" cy="757237"/>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sp>
          <p:nvSpPr>
            <p:cNvPr id="122" name="TextBox 121"/>
            <p:cNvSpPr txBox="1"/>
            <p:nvPr/>
          </p:nvSpPr>
          <p:spPr>
            <a:xfrm>
              <a:off x="3611074" y="2116241"/>
              <a:ext cx="663553" cy="578366"/>
            </a:xfrm>
            <a:prstGeom prst="rect">
              <a:avLst/>
            </a:prstGeom>
            <a:noFill/>
          </p:spPr>
          <p:txBody>
            <a:bodyPr wrap="none" rtlCol="0">
              <a:spAutoFit/>
            </a:bodyPr>
            <a:lstStyle/>
            <a:p>
              <a:pPr algn="ctr"/>
              <a:r>
                <a:rPr lang="en-IN" sz="2000" b="1" dirty="0">
                  <a:solidFill>
                    <a:schemeClr val="accent5"/>
                  </a:solidFill>
                  <a:latin typeface="Arial" panose="020B0604020202020204" pitchFamily="34" charset="0"/>
                  <a:cs typeface="Arial" panose="020B0604020202020204" pitchFamily="34" charset="0"/>
                </a:rPr>
                <a:t>08</a:t>
              </a:r>
            </a:p>
          </p:txBody>
        </p:sp>
        <p:sp>
          <p:nvSpPr>
            <p:cNvPr id="123" name="TextBox 122"/>
            <p:cNvSpPr txBox="1"/>
            <p:nvPr/>
          </p:nvSpPr>
          <p:spPr>
            <a:xfrm>
              <a:off x="940334" y="1989863"/>
              <a:ext cx="3086130" cy="83418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Implementation</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4" name="TextBox 123"/>
            <p:cNvSpPr txBox="1"/>
            <p:nvPr/>
          </p:nvSpPr>
          <p:spPr>
            <a:xfrm>
              <a:off x="826378" y="4286353"/>
              <a:ext cx="2929328"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Governance</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5" name="TextBox 124"/>
            <p:cNvSpPr txBox="1"/>
            <p:nvPr/>
          </p:nvSpPr>
          <p:spPr>
            <a:xfrm>
              <a:off x="3456846" y="3615052"/>
              <a:ext cx="663552" cy="578366"/>
            </a:xfrm>
            <a:prstGeom prst="rect">
              <a:avLst/>
            </a:prstGeom>
            <a:noFill/>
          </p:spPr>
          <p:txBody>
            <a:bodyPr wrap="none" rtlCol="0">
              <a:spAutoFit/>
            </a:bodyPr>
            <a:lstStyle/>
            <a:p>
              <a:pPr algn="ctr"/>
              <a:r>
                <a:rPr lang="en-IN" sz="2000" b="1" dirty="0">
                  <a:solidFill>
                    <a:schemeClr val="accent4"/>
                  </a:solidFill>
                  <a:latin typeface="Arial" panose="020B0604020202020204" pitchFamily="34" charset="0"/>
                  <a:cs typeface="Arial" panose="020B0604020202020204" pitchFamily="34" charset="0"/>
                </a:rPr>
                <a:t>07</a:t>
              </a:r>
            </a:p>
          </p:txBody>
        </p:sp>
        <p:sp>
          <p:nvSpPr>
            <p:cNvPr id="126" name="TextBox 125"/>
            <p:cNvSpPr txBox="1"/>
            <p:nvPr/>
          </p:nvSpPr>
          <p:spPr>
            <a:xfrm>
              <a:off x="4355050" y="5128624"/>
              <a:ext cx="663552" cy="578366"/>
            </a:xfrm>
            <a:prstGeom prst="rect">
              <a:avLst/>
            </a:prstGeom>
            <a:noFill/>
          </p:spPr>
          <p:txBody>
            <a:bodyPr wrap="none" rtlCol="0">
              <a:spAutoFit/>
            </a:bodyPr>
            <a:lstStyle/>
            <a:p>
              <a:pPr algn="ctr"/>
              <a:r>
                <a:rPr lang="en-IN" sz="2000" b="1" dirty="0">
                  <a:solidFill>
                    <a:schemeClr val="accent6"/>
                  </a:solidFill>
                  <a:latin typeface="Arial" panose="020B0604020202020204" pitchFamily="34" charset="0"/>
                  <a:cs typeface="Arial" panose="020B0604020202020204" pitchFamily="34" charset="0"/>
                </a:rPr>
                <a:t>06</a:t>
              </a:r>
            </a:p>
          </p:txBody>
        </p:sp>
        <p:sp>
          <p:nvSpPr>
            <p:cNvPr id="127" name="TextBox 126"/>
            <p:cNvSpPr txBox="1"/>
            <p:nvPr/>
          </p:nvSpPr>
          <p:spPr>
            <a:xfrm>
              <a:off x="7252872" y="5125878"/>
              <a:ext cx="663552" cy="578366"/>
            </a:xfrm>
            <a:prstGeom prst="rect">
              <a:avLst/>
            </a:prstGeom>
            <a:noFill/>
          </p:spPr>
          <p:txBody>
            <a:bodyPr wrap="none" rtlCol="0">
              <a:spAutoFit/>
            </a:bodyPr>
            <a:lstStyle/>
            <a:p>
              <a:pPr algn="ctr"/>
              <a:r>
                <a:rPr lang="en-IN" sz="2000" b="1" dirty="0">
                  <a:solidFill>
                    <a:schemeClr val="accent3"/>
                  </a:solidFill>
                  <a:latin typeface="Arial" panose="020B0604020202020204" pitchFamily="34" charset="0"/>
                  <a:cs typeface="Arial" panose="020B0604020202020204" pitchFamily="34" charset="0"/>
                </a:rPr>
                <a:t>05</a:t>
              </a:r>
            </a:p>
          </p:txBody>
        </p:sp>
        <p:sp>
          <p:nvSpPr>
            <p:cNvPr id="128" name="TextBox 127"/>
            <p:cNvSpPr txBox="1"/>
            <p:nvPr/>
          </p:nvSpPr>
          <p:spPr>
            <a:xfrm>
              <a:off x="8123624" y="3630502"/>
              <a:ext cx="663552" cy="578366"/>
            </a:xfrm>
            <a:prstGeom prst="rect">
              <a:avLst/>
            </a:prstGeom>
            <a:noFill/>
          </p:spPr>
          <p:txBody>
            <a:bodyPr wrap="none" rtlCol="0">
              <a:spAutoFit/>
            </a:bodyPr>
            <a:lstStyle/>
            <a:p>
              <a:pPr algn="ctr"/>
              <a:r>
                <a:rPr lang="en-IN" sz="2000" b="1" dirty="0">
                  <a:solidFill>
                    <a:schemeClr val="accent2"/>
                  </a:solidFill>
                  <a:latin typeface="Arial" panose="020B0604020202020204" pitchFamily="34" charset="0"/>
                  <a:cs typeface="Arial" panose="020B0604020202020204" pitchFamily="34" charset="0"/>
                </a:rPr>
                <a:t>04</a:t>
              </a:r>
            </a:p>
          </p:txBody>
        </p:sp>
        <p:sp>
          <p:nvSpPr>
            <p:cNvPr id="129" name="TextBox 128"/>
            <p:cNvSpPr txBox="1"/>
            <p:nvPr/>
          </p:nvSpPr>
          <p:spPr>
            <a:xfrm>
              <a:off x="7871509" y="1887112"/>
              <a:ext cx="663552" cy="578366"/>
            </a:xfrm>
            <a:prstGeom prst="rect">
              <a:avLst/>
            </a:prstGeom>
            <a:noFill/>
          </p:spPr>
          <p:txBody>
            <a:bodyPr wrap="none" rtlCol="0">
              <a:spAutoFit/>
            </a:bodyPr>
            <a:lstStyle/>
            <a:p>
              <a:pPr algn="ctr"/>
              <a:r>
                <a:rPr lang="en-IN" sz="2000" b="1" dirty="0">
                  <a:solidFill>
                    <a:schemeClr val="accent1"/>
                  </a:solidFill>
                  <a:latin typeface="Arial" panose="020B0604020202020204" pitchFamily="34" charset="0"/>
                  <a:cs typeface="Arial" panose="020B0604020202020204" pitchFamily="34" charset="0"/>
                </a:rPr>
                <a:t>03</a:t>
              </a:r>
            </a:p>
          </p:txBody>
        </p:sp>
        <p:sp>
          <p:nvSpPr>
            <p:cNvPr id="130" name="TextBox 129"/>
            <p:cNvSpPr txBox="1"/>
            <p:nvPr/>
          </p:nvSpPr>
          <p:spPr>
            <a:xfrm>
              <a:off x="6756656" y="1280518"/>
              <a:ext cx="895392" cy="578366"/>
            </a:xfrm>
            <a:prstGeom prst="rect">
              <a:avLst/>
            </a:prstGeom>
            <a:noFill/>
          </p:spPr>
          <p:txBody>
            <a:bodyPr wrap="square" rtlCol="0">
              <a:spAutoFit/>
            </a:bodyPr>
            <a:lstStyle/>
            <a:p>
              <a:pPr algn="ctr"/>
              <a:r>
                <a:rPr lang="en-IN" sz="2000" b="1" dirty="0">
                  <a:solidFill>
                    <a:schemeClr val="tx2"/>
                  </a:solidFill>
                  <a:latin typeface="Arial" panose="020B0604020202020204" pitchFamily="34" charset="0"/>
                  <a:cs typeface="Arial" panose="020B0604020202020204" pitchFamily="34" charset="0"/>
                </a:rPr>
                <a:t>02</a:t>
              </a:r>
            </a:p>
          </p:txBody>
        </p:sp>
        <p:sp>
          <p:nvSpPr>
            <p:cNvPr id="131" name="TextBox 130"/>
            <p:cNvSpPr txBox="1"/>
            <p:nvPr/>
          </p:nvSpPr>
          <p:spPr>
            <a:xfrm>
              <a:off x="4413285" y="951587"/>
              <a:ext cx="895392" cy="578366"/>
            </a:xfrm>
            <a:prstGeom prst="rect">
              <a:avLst/>
            </a:prstGeom>
            <a:noFill/>
          </p:spPr>
          <p:txBody>
            <a:bodyPr wrap="square" rtlCol="0">
              <a:spAutoFit/>
            </a:bodyPr>
            <a:lstStyle/>
            <a:p>
              <a:pPr algn="ctr"/>
              <a:r>
                <a:rPr lang="en-IN" sz="2000" b="1" dirty="0">
                  <a:latin typeface="Arial" panose="020B0604020202020204" pitchFamily="34" charset="0"/>
                  <a:cs typeface="Arial" panose="020B0604020202020204" pitchFamily="34" charset="0"/>
                </a:rPr>
                <a:t>01</a:t>
              </a:r>
            </a:p>
          </p:txBody>
        </p:sp>
        <p:sp>
          <p:nvSpPr>
            <p:cNvPr id="132" name="TextBox 131"/>
            <p:cNvSpPr txBox="1"/>
            <p:nvPr/>
          </p:nvSpPr>
          <p:spPr>
            <a:xfrm>
              <a:off x="3866693" y="172618"/>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Ministry Support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3" name="TextBox 132"/>
            <p:cNvSpPr txBox="1"/>
            <p:nvPr/>
          </p:nvSpPr>
          <p:spPr>
            <a:xfrm>
              <a:off x="6278842" y="-34103"/>
              <a:ext cx="2890592" cy="1056346"/>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Situational analysis and baseline assessment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4" name="TextBox 133"/>
            <p:cNvSpPr txBox="1"/>
            <p:nvPr/>
          </p:nvSpPr>
          <p:spPr>
            <a:xfrm>
              <a:off x="3789192" y="5956869"/>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Costing</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5" name="TextBox 134"/>
            <p:cNvSpPr txBox="1"/>
            <p:nvPr/>
          </p:nvSpPr>
          <p:spPr>
            <a:xfrm>
              <a:off x="6278844" y="5943606"/>
              <a:ext cx="2410183" cy="734079"/>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 Monitoring and evaluation </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6" name="TextBox 135"/>
            <p:cNvSpPr txBox="1"/>
            <p:nvPr/>
          </p:nvSpPr>
          <p:spPr>
            <a:xfrm>
              <a:off x="8532224" y="1445945"/>
              <a:ext cx="3086131"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Stakeholder engagement</a:t>
              </a:r>
              <a:r>
                <a:rPr lang="en-US" sz="1500" b="1" dirty="0">
                  <a:solidFill>
                    <a:schemeClr val="tx1">
                      <a:lumMod val="65000"/>
                      <a:lumOff val="35000"/>
                    </a:schemeClr>
                  </a:solidFill>
                  <a:latin typeface="Arial" panose="020B0604020202020204" pitchFamily="34" charset="0"/>
                  <a:cs typeface="Arial" panose="020B0604020202020204" pitchFamily="34" charset="0"/>
                </a:rPr>
                <a:t> and priority setting</a:t>
              </a:r>
            </a:p>
          </p:txBody>
        </p:sp>
        <p:sp>
          <p:nvSpPr>
            <p:cNvPr id="137" name="TextBox 136"/>
            <p:cNvSpPr txBox="1"/>
            <p:nvPr/>
          </p:nvSpPr>
          <p:spPr>
            <a:xfrm>
              <a:off x="8733157" y="4539981"/>
              <a:ext cx="2929327" cy="64797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Drafting and validation</a:t>
              </a: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38" name="Group 137"/>
            <p:cNvGrpSpPr/>
            <p:nvPr/>
          </p:nvGrpSpPr>
          <p:grpSpPr>
            <a:xfrm>
              <a:off x="8689027" y="2441637"/>
              <a:ext cx="452363" cy="603706"/>
              <a:chOff x="4111626" y="1835150"/>
              <a:chExt cx="1295400" cy="1728788"/>
            </a:xfrm>
            <a:solidFill>
              <a:schemeClr val="accent1">
                <a:lumMod val="75000"/>
              </a:schemeClr>
            </a:solidFill>
          </p:grpSpPr>
          <p:sp>
            <p:nvSpPr>
              <p:cNvPr id="18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39" name="Group 138"/>
            <p:cNvGrpSpPr/>
            <p:nvPr/>
          </p:nvGrpSpPr>
          <p:grpSpPr>
            <a:xfrm>
              <a:off x="9169435" y="2441637"/>
              <a:ext cx="452363" cy="603706"/>
              <a:chOff x="4111626" y="1835150"/>
              <a:chExt cx="1295400" cy="1728788"/>
            </a:xfrm>
            <a:solidFill>
              <a:schemeClr val="accent1">
                <a:lumMod val="75000"/>
              </a:schemeClr>
            </a:solidFill>
          </p:grpSpPr>
          <p:sp>
            <p:nvSpPr>
              <p:cNvPr id="182"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3"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0" name="Group 139"/>
            <p:cNvGrpSpPr/>
            <p:nvPr/>
          </p:nvGrpSpPr>
          <p:grpSpPr>
            <a:xfrm>
              <a:off x="9649843" y="2435842"/>
              <a:ext cx="452363" cy="603706"/>
              <a:chOff x="4111626" y="1835150"/>
              <a:chExt cx="1295400" cy="1728788"/>
            </a:xfrm>
            <a:solidFill>
              <a:schemeClr val="accent1">
                <a:lumMod val="75000"/>
              </a:schemeClr>
            </a:solidFill>
          </p:grpSpPr>
          <p:sp>
            <p:nvSpPr>
              <p:cNvPr id="180"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81"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1" name="Group 140"/>
            <p:cNvGrpSpPr/>
            <p:nvPr/>
          </p:nvGrpSpPr>
          <p:grpSpPr>
            <a:xfrm>
              <a:off x="10130251" y="2435842"/>
              <a:ext cx="452363" cy="603706"/>
              <a:chOff x="4111626" y="1835150"/>
              <a:chExt cx="1295400" cy="1728788"/>
            </a:xfrm>
            <a:solidFill>
              <a:schemeClr val="accent1">
                <a:lumMod val="75000"/>
              </a:schemeClr>
            </a:solidFill>
          </p:grpSpPr>
          <p:sp>
            <p:nvSpPr>
              <p:cNvPr id="178"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9"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2" name="Group 141"/>
            <p:cNvGrpSpPr/>
            <p:nvPr/>
          </p:nvGrpSpPr>
          <p:grpSpPr>
            <a:xfrm>
              <a:off x="11084596" y="2431744"/>
              <a:ext cx="452363" cy="603706"/>
              <a:chOff x="4111626" y="1835150"/>
              <a:chExt cx="1295400" cy="1728788"/>
            </a:xfrm>
            <a:solidFill>
              <a:schemeClr val="accent1">
                <a:lumMod val="75000"/>
              </a:schemeClr>
            </a:solidFill>
          </p:grpSpPr>
          <p:sp>
            <p:nvSpPr>
              <p:cNvPr id="176"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7"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3" name="Group 142"/>
            <p:cNvGrpSpPr/>
            <p:nvPr/>
          </p:nvGrpSpPr>
          <p:grpSpPr>
            <a:xfrm>
              <a:off x="10609047" y="2431744"/>
              <a:ext cx="452363" cy="603706"/>
              <a:chOff x="4111626" y="1835150"/>
              <a:chExt cx="1295400" cy="1728788"/>
            </a:xfrm>
            <a:solidFill>
              <a:schemeClr val="accent1">
                <a:lumMod val="75000"/>
              </a:schemeClr>
            </a:solidFill>
          </p:grpSpPr>
          <p:sp>
            <p:nvSpPr>
              <p:cNvPr id="17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7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144" name="Group 143"/>
            <p:cNvGrpSpPr/>
            <p:nvPr/>
          </p:nvGrpSpPr>
          <p:grpSpPr>
            <a:xfrm>
              <a:off x="6584913" y="5270255"/>
              <a:ext cx="508078" cy="489991"/>
              <a:chOff x="9488483" y="5113866"/>
              <a:chExt cx="490538" cy="473080"/>
            </a:xfrm>
            <a:solidFill>
              <a:schemeClr val="tx1">
                <a:lumMod val="50000"/>
                <a:lumOff val="50000"/>
              </a:schemeClr>
            </a:solidFill>
          </p:grpSpPr>
          <p:sp>
            <p:nvSpPr>
              <p:cNvPr id="170" name="Freeform 105"/>
              <p:cNvSpPr>
                <a:spLocks/>
              </p:cNvSpPr>
              <p:nvPr/>
            </p:nvSpPr>
            <p:spPr bwMode="auto">
              <a:xfrm>
                <a:off x="9555157" y="5191657"/>
                <a:ext cx="415925" cy="395289"/>
              </a:xfrm>
              <a:custGeom>
                <a:avLst/>
                <a:gdLst>
                  <a:gd name="T0" fmla="*/ 35 w 262"/>
                  <a:gd name="T1" fmla="*/ 0 h 249"/>
                  <a:gd name="T2" fmla="*/ 39 w 262"/>
                  <a:gd name="T3" fmla="*/ 0 h 249"/>
                  <a:gd name="T4" fmla="*/ 42 w 262"/>
                  <a:gd name="T5" fmla="*/ 3 h 249"/>
                  <a:gd name="T6" fmla="*/ 43 w 262"/>
                  <a:gd name="T7" fmla="*/ 7 h 249"/>
                  <a:gd name="T8" fmla="*/ 54 w 262"/>
                  <a:gd name="T9" fmla="*/ 46 h 249"/>
                  <a:gd name="T10" fmla="*/ 54 w 262"/>
                  <a:gd name="T11" fmla="*/ 46 h 249"/>
                  <a:gd name="T12" fmla="*/ 59 w 262"/>
                  <a:gd name="T13" fmla="*/ 51 h 249"/>
                  <a:gd name="T14" fmla="*/ 62 w 262"/>
                  <a:gd name="T15" fmla="*/ 56 h 249"/>
                  <a:gd name="T16" fmla="*/ 64 w 262"/>
                  <a:gd name="T17" fmla="*/ 62 h 249"/>
                  <a:gd name="T18" fmla="*/ 65 w 262"/>
                  <a:gd name="T19" fmla="*/ 70 h 249"/>
                  <a:gd name="T20" fmla="*/ 65 w 262"/>
                  <a:gd name="T21" fmla="*/ 78 h 249"/>
                  <a:gd name="T22" fmla="*/ 65 w 262"/>
                  <a:gd name="T23" fmla="*/ 99 h 249"/>
                  <a:gd name="T24" fmla="*/ 73 w 262"/>
                  <a:gd name="T25" fmla="*/ 116 h 249"/>
                  <a:gd name="T26" fmla="*/ 86 w 262"/>
                  <a:gd name="T27" fmla="*/ 129 h 249"/>
                  <a:gd name="T28" fmla="*/ 100 w 262"/>
                  <a:gd name="T29" fmla="*/ 135 h 249"/>
                  <a:gd name="T30" fmla="*/ 118 w 262"/>
                  <a:gd name="T31" fmla="*/ 138 h 249"/>
                  <a:gd name="T32" fmla="*/ 227 w 262"/>
                  <a:gd name="T33" fmla="*/ 138 h 249"/>
                  <a:gd name="T34" fmla="*/ 241 w 262"/>
                  <a:gd name="T35" fmla="*/ 141 h 249"/>
                  <a:gd name="T36" fmla="*/ 253 w 262"/>
                  <a:gd name="T37" fmla="*/ 151 h 249"/>
                  <a:gd name="T38" fmla="*/ 261 w 262"/>
                  <a:gd name="T39" fmla="*/ 165 h 249"/>
                  <a:gd name="T40" fmla="*/ 262 w 262"/>
                  <a:gd name="T41" fmla="*/ 181 h 249"/>
                  <a:gd name="T42" fmla="*/ 262 w 262"/>
                  <a:gd name="T43" fmla="*/ 249 h 249"/>
                  <a:gd name="T44" fmla="*/ 94 w 262"/>
                  <a:gd name="T45" fmla="*/ 249 h 249"/>
                  <a:gd name="T46" fmla="*/ 92 w 262"/>
                  <a:gd name="T47" fmla="*/ 207 h 249"/>
                  <a:gd name="T48" fmla="*/ 92 w 262"/>
                  <a:gd name="T49" fmla="*/ 207 h 249"/>
                  <a:gd name="T50" fmla="*/ 80 w 262"/>
                  <a:gd name="T51" fmla="*/ 191 h 249"/>
                  <a:gd name="T52" fmla="*/ 65 w 262"/>
                  <a:gd name="T53" fmla="*/ 178 h 249"/>
                  <a:gd name="T54" fmla="*/ 43 w 262"/>
                  <a:gd name="T55" fmla="*/ 159 h 249"/>
                  <a:gd name="T56" fmla="*/ 29 w 262"/>
                  <a:gd name="T57" fmla="*/ 138 h 249"/>
                  <a:gd name="T58" fmla="*/ 18 w 262"/>
                  <a:gd name="T59" fmla="*/ 116 h 249"/>
                  <a:gd name="T60" fmla="*/ 12 w 262"/>
                  <a:gd name="T61" fmla="*/ 97 h 249"/>
                  <a:gd name="T62" fmla="*/ 7 w 262"/>
                  <a:gd name="T63" fmla="*/ 92 h 249"/>
                  <a:gd name="T64" fmla="*/ 4 w 262"/>
                  <a:gd name="T65" fmla="*/ 86 h 249"/>
                  <a:gd name="T66" fmla="*/ 0 w 262"/>
                  <a:gd name="T67" fmla="*/ 80 h 249"/>
                  <a:gd name="T68" fmla="*/ 0 w 262"/>
                  <a:gd name="T69" fmla="*/ 67 h 249"/>
                  <a:gd name="T70" fmla="*/ 4 w 262"/>
                  <a:gd name="T71" fmla="*/ 54 h 249"/>
                  <a:gd name="T72" fmla="*/ 12 w 262"/>
                  <a:gd name="T73" fmla="*/ 45 h 249"/>
                  <a:gd name="T74" fmla="*/ 24 w 262"/>
                  <a:gd name="T75" fmla="*/ 38 h 249"/>
                  <a:gd name="T76" fmla="*/ 26 w 262"/>
                  <a:gd name="T77" fmla="*/ 38 h 249"/>
                  <a:gd name="T78" fmla="*/ 18 w 262"/>
                  <a:gd name="T79" fmla="*/ 13 h 249"/>
                  <a:gd name="T80" fmla="*/ 18 w 262"/>
                  <a:gd name="T81" fmla="*/ 10 h 249"/>
                  <a:gd name="T82" fmla="*/ 20 w 262"/>
                  <a:gd name="T83" fmla="*/ 7 h 249"/>
                  <a:gd name="T84" fmla="*/ 21 w 262"/>
                  <a:gd name="T85" fmla="*/ 3 h 249"/>
                  <a:gd name="T86" fmla="*/ 26 w 262"/>
                  <a:gd name="T87" fmla="*/ 2 h 249"/>
                  <a:gd name="T88" fmla="*/ 32 w 262"/>
                  <a:gd name="T89" fmla="*/ 0 h 249"/>
                  <a:gd name="T90" fmla="*/ 35 w 262"/>
                  <a:gd name="T9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49">
                    <a:moveTo>
                      <a:pt x="35" y="0"/>
                    </a:moveTo>
                    <a:lnTo>
                      <a:pt x="39" y="0"/>
                    </a:lnTo>
                    <a:lnTo>
                      <a:pt x="42" y="3"/>
                    </a:lnTo>
                    <a:lnTo>
                      <a:pt x="43" y="7"/>
                    </a:lnTo>
                    <a:lnTo>
                      <a:pt x="54" y="46"/>
                    </a:lnTo>
                    <a:lnTo>
                      <a:pt x="54" y="46"/>
                    </a:lnTo>
                    <a:lnTo>
                      <a:pt x="59" y="51"/>
                    </a:lnTo>
                    <a:lnTo>
                      <a:pt x="62" y="56"/>
                    </a:lnTo>
                    <a:lnTo>
                      <a:pt x="64" y="62"/>
                    </a:lnTo>
                    <a:lnTo>
                      <a:pt x="65" y="70"/>
                    </a:lnTo>
                    <a:lnTo>
                      <a:pt x="65" y="78"/>
                    </a:lnTo>
                    <a:lnTo>
                      <a:pt x="65" y="99"/>
                    </a:lnTo>
                    <a:lnTo>
                      <a:pt x="73" y="116"/>
                    </a:lnTo>
                    <a:lnTo>
                      <a:pt x="86" y="129"/>
                    </a:lnTo>
                    <a:lnTo>
                      <a:pt x="100" y="135"/>
                    </a:lnTo>
                    <a:lnTo>
                      <a:pt x="118" y="138"/>
                    </a:lnTo>
                    <a:lnTo>
                      <a:pt x="227" y="138"/>
                    </a:lnTo>
                    <a:lnTo>
                      <a:pt x="241" y="141"/>
                    </a:lnTo>
                    <a:lnTo>
                      <a:pt x="253" y="151"/>
                    </a:lnTo>
                    <a:lnTo>
                      <a:pt x="261" y="165"/>
                    </a:lnTo>
                    <a:lnTo>
                      <a:pt x="262" y="181"/>
                    </a:lnTo>
                    <a:lnTo>
                      <a:pt x="262" y="249"/>
                    </a:lnTo>
                    <a:lnTo>
                      <a:pt x="94" y="249"/>
                    </a:lnTo>
                    <a:lnTo>
                      <a:pt x="92" y="207"/>
                    </a:lnTo>
                    <a:lnTo>
                      <a:pt x="92" y="207"/>
                    </a:lnTo>
                    <a:lnTo>
                      <a:pt x="80" y="191"/>
                    </a:lnTo>
                    <a:lnTo>
                      <a:pt x="65" y="178"/>
                    </a:lnTo>
                    <a:lnTo>
                      <a:pt x="43" y="159"/>
                    </a:lnTo>
                    <a:lnTo>
                      <a:pt x="29" y="138"/>
                    </a:lnTo>
                    <a:lnTo>
                      <a:pt x="18" y="116"/>
                    </a:lnTo>
                    <a:lnTo>
                      <a:pt x="12" y="97"/>
                    </a:lnTo>
                    <a:lnTo>
                      <a:pt x="7" y="92"/>
                    </a:lnTo>
                    <a:lnTo>
                      <a:pt x="4" y="86"/>
                    </a:lnTo>
                    <a:lnTo>
                      <a:pt x="0" y="80"/>
                    </a:lnTo>
                    <a:lnTo>
                      <a:pt x="0" y="67"/>
                    </a:lnTo>
                    <a:lnTo>
                      <a:pt x="4" y="54"/>
                    </a:lnTo>
                    <a:lnTo>
                      <a:pt x="12" y="45"/>
                    </a:lnTo>
                    <a:lnTo>
                      <a:pt x="24" y="38"/>
                    </a:lnTo>
                    <a:lnTo>
                      <a:pt x="26" y="38"/>
                    </a:lnTo>
                    <a:lnTo>
                      <a:pt x="18" y="13"/>
                    </a:lnTo>
                    <a:lnTo>
                      <a:pt x="18" y="10"/>
                    </a:lnTo>
                    <a:lnTo>
                      <a:pt x="20" y="7"/>
                    </a:lnTo>
                    <a:lnTo>
                      <a:pt x="21" y="3"/>
                    </a:lnTo>
                    <a:lnTo>
                      <a:pt x="26" y="2"/>
                    </a:lnTo>
                    <a:lnTo>
                      <a:pt x="32"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1" name="Freeform 106"/>
              <p:cNvSpPr>
                <a:spLocks/>
              </p:cNvSpPr>
              <p:nvPr/>
            </p:nvSpPr>
            <p:spPr bwMode="auto">
              <a:xfrm>
                <a:off x="9744068" y="5247217"/>
                <a:ext cx="166688" cy="163513"/>
              </a:xfrm>
              <a:custGeom>
                <a:avLst/>
                <a:gdLst>
                  <a:gd name="T0" fmla="*/ 53 w 105"/>
                  <a:gd name="T1" fmla="*/ 0 h 103"/>
                  <a:gd name="T2" fmla="*/ 73 w 105"/>
                  <a:gd name="T3" fmla="*/ 5 h 103"/>
                  <a:gd name="T4" fmla="*/ 91 w 105"/>
                  <a:gd name="T5" fmla="*/ 16 h 103"/>
                  <a:gd name="T6" fmla="*/ 102 w 105"/>
                  <a:gd name="T7" fmla="*/ 32 h 103"/>
                  <a:gd name="T8" fmla="*/ 105 w 105"/>
                  <a:gd name="T9" fmla="*/ 51 h 103"/>
                  <a:gd name="T10" fmla="*/ 102 w 105"/>
                  <a:gd name="T11" fmla="*/ 72 h 103"/>
                  <a:gd name="T12" fmla="*/ 91 w 105"/>
                  <a:gd name="T13" fmla="*/ 87 h 103"/>
                  <a:gd name="T14" fmla="*/ 73 w 105"/>
                  <a:gd name="T15" fmla="*/ 99 h 103"/>
                  <a:gd name="T16" fmla="*/ 53 w 105"/>
                  <a:gd name="T17" fmla="*/ 103 h 103"/>
                  <a:gd name="T18" fmla="*/ 34 w 105"/>
                  <a:gd name="T19" fmla="*/ 99 h 103"/>
                  <a:gd name="T20" fmla="*/ 16 w 105"/>
                  <a:gd name="T21" fmla="*/ 87 h 103"/>
                  <a:gd name="T22" fmla="*/ 5 w 105"/>
                  <a:gd name="T23" fmla="*/ 72 h 103"/>
                  <a:gd name="T24" fmla="*/ 0 w 105"/>
                  <a:gd name="T25" fmla="*/ 51 h 103"/>
                  <a:gd name="T26" fmla="*/ 5 w 105"/>
                  <a:gd name="T27" fmla="*/ 32 h 103"/>
                  <a:gd name="T28" fmla="*/ 16 w 105"/>
                  <a:gd name="T29" fmla="*/ 16 h 103"/>
                  <a:gd name="T30" fmla="*/ 34 w 105"/>
                  <a:gd name="T31" fmla="*/ 5 h 103"/>
                  <a:gd name="T32" fmla="*/ 53 w 105"/>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3">
                    <a:moveTo>
                      <a:pt x="53" y="0"/>
                    </a:moveTo>
                    <a:lnTo>
                      <a:pt x="73" y="5"/>
                    </a:lnTo>
                    <a:lnTo>
                      <a:pt x="91" y="16"/>
                    </a:lnTo>
                    <a:lnTo>
                      <a:pt x="102" y="32"/>
                    </a:lnTo>
                    <a:lnTo>
                      <a:pt x="105" y="51"/>
                    </a:lnTo>
                    <a:lnTo>
                      <a:pt x="102" y="72"/>
                    </a:lnTo>
                    <a:lnTo>
                      <a:pt x="91" y="87"/>
                    </a:lnTo>
                    <a:lnTo>
                      <a:pt x="73" y="99"/>
                    </a:lnTo>
                    <a:lnTo>
                      <a:pt x="53" y="103"/>
                    </a:lnTo>
                    <a:lnTo>
                      <a:pt x="34" y="99"/>
                    </a:lnTo>
                    <a:lnTo>
                      <a:pt x="16" y="87"/>
                    </a:lnTo>
                    <a:lnTo>
                      <a:pt x="5" y="72"/>
                    </a:lnTo>
                    <a:lnTo>
                      <a:pt x="0" y="51"/>
                    </a:lnTo>
                    <a:lnTo>
                      <a:pt x="5" y="32"/>
                    </a:lnTo>
                    <a:lnTo>
                      <a:pt x="16" y="16"/>
                    </a:lnTo>
                    <a:lnTo>
                      <a:pt x="34" y="5"/>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2" name="Freeform 107"/>
              <p:cNvSpPr>
                <a:spLocks/>
              </p:cNvSpPr>
              <p:nvPr/>
            </p:nvSpPr>
            <p:spPr bwMode="auto">
              <a:xfrm>
                <a:off x="9651994" y="5183717"/>
                <a:ext cx="327025" cy="25400"/>
              </a:xfrm>
              <a:custGeom>
                <a:avLst/>
                <a:gdLst>
                  <a:gd name="T0" fmla="*/ 6 w 206"/>
                  <a:gd name="T1" fmla="*/ 0 h 16"/>
                  <a:gd name="T2" fmla="*/ 200 w 206"/>
                  <a:gd name="T3" fmla="*/ 0 h 16"/>
                  <a:gd name="T4" fmla="*/ 203 w 206"/>
                  <a:gd name="T5" fmla="*/ 0 h 16"/>
                  <a:gd name="T6" fmla="*/ 204 w 206"/>
                  <a:gd name="T7" fmla="*/ 4 h 16"/>
                  <a:gd name="T8" fmla="*/ 206 w 206"/>
                  <a:gd name="T9" fmla="*/ 5 h 16"/>
                  <a:gd name="T10" fmla="*/ 206 w 206"/>
                  <a:gd name="T11" fmla="*/ 10 h 16"/>
                  <a:gd name="T12" fmla="*/ 204 w 206"/>
                  <a:gd name="T13" fmla="*/ 13 h 16"/>
                  <a:gd name="T14" fmla="*/ 203 w 206"/>
                  <a:gd name="T15" fmla="*/ 15 h 16"/>
                  <a:gd name="T16" fmla="*/ 200 w 206"/>
                  <a:gd name="T17" fmla="*/ 16 h 16"/>
                  <a:gd name="T18" fmla="*/ 6 w 206"/>
                  <a:gd name="T19" fmla="*/ 16 h 16"/>
                  <a:gd name="T20" fmla="*/ 3 w 206"/>
                  <a:gd name="T21" fmla="*/ 15 h 16"/>
                  <a:gd name="T22" fmla="*/ 1 w 206"/>
                  <a:gd name="T23" fmla="*/ 13 h 16"/>
                  <a:gd name="T24" fmla="*/ 0 w 206"/>
                  <a:gd name="T25" fmla="*/ 10 h 16"/>
                  <a:gd name="T26" fmla="*/ 0 w 206"/>
                  <a:gd name="T27" fmla="*/ 5 h 16"/>
                  <a:gd name="T28" fmla="*/ 1 w 206"/>
                  <a:gd name="T29" fmla="*/ 4 h 16"/>
                  <a:gd name="T30" fmla="*/ 3 w 206"/>
                  <a:gd name="T31" fmla="*/ 0 h 16"/>
                  <a:gd name="T32" fmla="*/ 6 w 20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
                    <a:moveTo>
                      <a:pt x="6" y="0"/>
                    </a:moveTo>
                    <a:lnTo>
                      <a:pt x="200" y="0"/>
                    </a:lnTo>
                    <a:lnTo>
                      <a:pt x="203" y="0"/>
                    </a:lnTo>
                    <a:lnTo>
                      <a:pt x="204" y="4"/>
                    </a:lnTo>
                    <a:lnTo>
                      <a:pt x="206" y="5"/>
                    </a:lnTo>
                    <a:lnTo>
                      <a:pt x="206" y="10"/>
                    </a:lnTo>
                    <a:lnTo>
                      <a:pt x="204" y="13"/>
                    </a:lnTo>
                    <a:lnTo>
                      <a:pt x="203" y="15"/>
                    </a:lnTo>
                    <a:lnTo>
                      <a:pt x="200" y="16"/>
                    </a:lnTo>
                    <a:lnTo>
                      <a:pt x="6" y="16"/>
                    </a:lnTo>
                    <a:lnTo>
                      <a:pt x="3" y="15"/>
                    </a:lnTo>
                    <a:lnTo>
                      <a:pt x="1" y="13"/>
                    </a:lnTo>
                    <a:lnTo>
                      <a:pt x="0" y="10"/>
                    </a:lnTo>
                    <a:lnTo>
                      <a:pt x="0" y="5"/>
                    </a:lnTo>
                    <a:lnTo>
                      <a:pt x="1" y="4"/>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73" name="Freeform 108"/>
              <p:cNvSpPr>
                <a:spLocks/>
              </p:cNvSpPr>
              <p:nvPr/>
            </p:nvSpPr>
            <p:spPr bwMode="auto">
              <a:xfrm>
                <a:off x="9488483" y="5113866"/>
                <a:ext cx="490538" cy="25400"/>
              </a:xfrm>
              <a:custGeom>
                <a:avLst/>
                <a:gdLst>
                  <a:gd name="T0" fmla="*/ 6 w 309"/>
                  <a:gd name="T1" fmla="*/ 0 h 16"/>
                  <a:gd name="T2" fmla="*/ 303 w 309"/>
                  <a:gd name="T3" fmla="*/ 0 h 16"/>
                  <a:gd name="T4" fmla="*/ 306 w 309"/>
                  <a:gd name="T5" fmla="*/ 0 h 16"/>
                  <a:gd name="T6" fmla="*/ 307 w 309"/>
                  <a:gd name="T7" fmla="*/ 3 h 16"/>
                  <a:gd name="T8" fmla="*/ 309 w 309"/>
                  <a:gd name="T9" fmla="*/ 5 h 16"/>
                  <a:gd name="T10" fmla="*/ 309 w 309"/>
                  <a:gd name="T11" fmla="*/ 10 h 16"/>
                  <a:gd name="T12" fmla="*/ 307 w 309"/>
                  <a:gd name="T13" fmla="*/ 13 h 16"/>
                  <a:gd name="T14" fmla="*/ 306 w 309"/>
                  <a:gd name="T15" fmla="*/ 14 h 16"/>
                  <a:gd name="T16" fmla="*/ 303 w 309"/>
                  <a:gd name="T17" fmla="*/ 16 h 16"/>
                  <a:gd name="T18" fmla="*/ 6 w 309"/>
                  <a:gd name="T19" fmla="*/ 16 h 16"/>
                  <a:gd name="T20" fmla="*/ 3 w 309"/>
                  <a:gd name="T21" fmla="*/ 14 h 16"/>
                  <a:gd name="T22" fmla="*/ 1 w 309"/>
                  <a:gd name="T23" fmla="*/ 13 h 16"/>
                  <a:gd name="T24" fmla="*/ 0 w 309"/>
                  <a:gd name="T25" fmla="*/ 10 h 16"/>
                  <a:gd name="T26" fmla="*/ 0 w 309"/>
                  <a:gd name="T27" fmla="*/ 6 h 16"/>
                  <a:gd name="T28" fmla="*/ 1 w 309"/>
                  <a:gd name="T29" fmla="*/ 3 h 16"/>
                  <a:gd name="T30" fmla="*/ 3 w 309"/>
                  <a:gd name="T31" fmla="*/ 0 h 16"/>
                  <a:gd name="T32" fmla="*/ 6 w 309"/>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9" h="16">
                    <a:moveTo>
                      <a:pt x="6" y="0"/>
                    </a:moveTo>
                    <a:lnTo>
                      <a:pt x="303" y="0"/>
                    </a:lnTo>
                    <a:lnTo>
                      <a:pt x="306" y="0"/>
                    </a:lnTo>
                    <a:lnTo>
                      <a:pt x="307" y="3"/>
                    </a:lnTo>
                    <a:lnTo>
                      <a:pt x="309" y="5"/>
                    </a:lnTo>
                    <a:lnTo>
                      <a:pt x="309" y="10"/>
                    </a:lnTo>
                    <a:lnTo>
                      <a:pt x="307" y="13"/>
                    </a:lnTo>
                    <a:lnTo>
                      <a:pt x="306" y="14"/>
                    </a:lnTo>
                    <a:lnTo>
                      <a:pt x="303" y="16"/>
                    </a:lnTo>
                    <a:lnTo>
                      <a:pt x="6" y="16"/>
                    </a:lnTo>
                    <a:lnTo>
                      <a:pt x="3" y="14"/>
                    </a:lnTo>
                    <a:lnTo>
                      <a:pt x="1" y="13"/>
                    </a:lnTo>
                    <a:lnTo>
                      <a:pt x="0" y="10"/>
                    </a:lnTo>
                    <a:lnTo>
                      <a:pt x="0" y="6"/>
                    </a:lnTo>
                    <a:lnTo>
                      <a:pt x="1"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5" name="Group 144"/>
            <p:cNvGrpSpPr/>
            <p:nvPr/>
          </p:nvGrpSpPr>
          <p:grpSpPr>
            <a:xfrm>
              <a:off x="3458915" y="4493395"/>
              <a:ext cx="628109" cy="572204"/>
              <a:chOff x="8159750" y="3938059"/>
              <a:chExt cx="606425" cy="552450"/>
            </a:xfrm>
            <a:solidFill>
              <a:schemeClr val="accent4">
                <a:lumMod val="75000"/>
              </a:schemeClr>
            </a:solidFill>
          </p:grpSpPr>
          <p:sp>
            <p:nvSpPr>
              <p:cNvPr id="161" name="Freeform 109"/>
              <p:cNvSpPr>
                <a:spLocks/>
              </p:cNvSpPr>
              <p:nvPr/>
            </p:nvSpPr>
            <p:spPr bwMode="auto">
              <a:xfrm>
                <a:off x="8310562" y="4331759"/>
                <a:ext cx="309563" cy="158750"/>
              </a:xfrm>
              <a:custGeom>
                <a:avLst/>
                <a:gdLst>
                  <a:gd name="T0" fmla="*/ 38 w 195"/>
                  <a:gd name="T1" fmla="*/ 0 h 100"/>
                  <a:gd name="T2" fmla="*/ 155 w 195"/>
                  <a:gd name="T3" fmla="*/ 0 h 100"/>
                  <a:gd name="T4" fmla="*/ 171 w 195"/>
                  <a:gd name="T5" fmla="*/ 3 h 100"/>
                  <a:gd name="T6" fmla="*/ 184 w 195"/>
                  <a:gd name="T7" fmla="*/ 11 h 100"/>
                  <a:gd name="T8" fmla="*/ 192 w 195"/>
                  <a:gd name="T9" fmla="*/ 24 h 100"/>
                  <a:gd name="T10" fmla="*/ 195 w 195"/>
                  <a:gd name="T11" fmla="*/ 40 h 100"/>
                  <a:gd name="T12" fmla="*/ 195 w 195"/>
                  <a:gd name="T13" fmla="*/ 100 h 100"/>
                  <a:gd name="T14" fmla="*/ 0 w 195"/>
                  <a:gd name="T15" fmla="*/ 100 h 100"/>
                  <a:gd name="T16" fmla="*/ 0 w 195"/>
                  <a:gd name="T17" fmla="*/ 40 h 100"/>
                  <a:gd name="T18" fmla="*/ 3 w 195"/>
                  <a:gd name="T19" fmla="*/ 24 h 100"/>
                  <a:gd name="T20" fmla="*/ 11 w 195"/>
                  <a:gd name="T21" fmla="*/ 11 h 100"/>
                  <a:gd name="T22" fmla="*/ 23 w 195"/>
                  <a:gd name="T23" fmla="*/ 3 h 100"/>
                  <a:gd name="T24" fmla="*/ 38 w 19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00">
                    <a:moveTo>
                      <a:pt x="38" y="0"/>
                    </a:moveTo>
                    <a:lnTo>
                      <a:pt x="155" y="0"/>
                    </a:lnTo>
                    <a:lnTo>
                      <a:pt x="171" y="3"/>
                    </a:lnTo>
                    <a:lnTo>
                      <a:pt x="184" y="11"/>
                    </a:lnTo>
                    <a:lnTo>
                      <a:pt x="192" y="24"/>
                    </a:lnTo>
                    <a:lnTo>
                      <a:pt x="195" y="40"/>
                    </a:lnTo>
                    <a:lnTo>
                      <a:pt x="195" y="100"/>
                    </a:lnTo>
                    <a:lnTo>
                      <a:pt x="0" y="100"/>
                    </a:lnTo>
                    <a:lnTo>
                      <a:pt x="0" y="40"/>
                    </a:lnTo>
                    <a:lnTo>
                      <a:pt x="3" y="24"/>
                    </a:lnTo>
                    <a:lnTo>
                      <a:pt x="11" y="11"/>
                    </a:lnTo>
                    <a:lnTo>
                      <a:pt x="23"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2" name="Freeform 110"/>
              <p:cNvSpPr>
                <a:spLocks/>
              </p:cNvSpPr>
              <p:nvPr/>
            </p:nvSpPr>
            <p:spPr bwMode="auto">
              <a:xfrm>
                <a:off x="8375650" y="4117446"/>
                <a:ext cx="177800" cy="179388"/>
              </a:xfrm>
              <a:custGeom>
                <a:avLst/>
                <a:gdLst>
                  <a:gd name="T0" fmla="*/ 55 w 112"/>
                  <a:gd name="T1" fmla="*/ 0 h 113"/>
                  <a:gd name="T2" fmla="*/ 78 w 112"/>
                  <a:gd name="T3" fmla="*/ 5 h 113"/>
                  <a:gd name="T4" fmla="*/ 95 w 112"/>
                  <a:gd name="T5" fmla="*/ 18 h 113"/>
                  <a:gd name="T6" fmla="*/ 108 w 112"/>
                  <a:gd name="T7" fmla="*/ 35 h 113"/>
                  <a:gd name="T8" fmla="*/ 112 w 112"/>
                  <a:gd name="T9" fmla="*/ 57 h 113"/>
                  <a:gd name="T10" fmla="*/ 108 w 112"/>
                  <a:gd name="T11" fmla="*/ 78 h 113"/>
                  <a:gd name="T12" fmla="*/ 95 w 112"/>
                  <a:gd name="T13" fmla="*/ 97 h 113"/>
                  <a:gd name="T14" fmla="*/ 78 w 112"/>
                  <a:gd name="T15" fmla="*/ 108 h 113"/>
                  <a:gd name="T16" fmla="*/ 55 w 112"/>
                  <a:gd name="T17" fmla="*/ 113 h 113"/>
                  <a:gd name="T18" fmla="*/ 35 w 112"/>
                  <a:gd name="T19" fmla="*/ 108 h 113"/>
                  <a:gd name="T20" fmla="*/ 16 w 112"/>
                  <a:gd name="T21" fmla="*/ 97 h 113"/>
                  <a:gd name="T22" fmla="*/ 5 w 112"/>
                  <a:gd name="T23" fmla="*/ 78 h 113"/>
                  <a:gd name="T24" fmla="*/ 0 w 112"/>
                  <a:gd name="T25" fmla="*/ 57 h 113"/>
                  <a:gd name="T26" fmla="*/ 5 w 112"/>
                  <a:gd name="T27" fmla="*/ 35 h 113"/>
                  <a:gd name="T28" fmla="*/ 16 w 112"/>
                  <a:gd name="T29" fmla="*/ 18 h 113"/>
                  <a:gd name="T30" fmla="*/ 35 w 112"/>
                  <a:gd name="T31" fmla="*/ 5 h 113"/>
                  <a:gd name="T32" fmla="*/ 55 w 112"/>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3">
                    <a:moveTo>
                      <a:pt x="55" y="0"/>
                    </a:moveTo>
                    <a:lnTo>
                      <a:pt x="78" y="5"/>
                    </a:lnTo>
                    <a:lnTo>
                      <a:pt x="95" y="18"/>
                    </a:lnTo>
                    <a:lnTo>
                      <a:pt x="108" y="35"/>
                    </a:lnTo>
                    <a:lnTo>
                      <a:pt x="112" y="57"/>
                    </a:lnTo>
                    <a:lnTo>
                      <a:pt x="108" y="78"/>
                    </a:lnTo>
                    <a:lnTo>
                      <a:pt x="95" y="97"/>
                    </a:lnTo>
                    <a:lnTo>
                      <a:pt x="78" y="108"/>
                    </a:lnTo>
                    <a:lnTo>
                      <a:pt x="55" y="113"/>
                    </a:lnTo>
                    <a:lnTo>
                      <a:pt x="35" y="108"/>
                    </a:lnTo>
                    <a:lnTo>
                      <a:pt x="16" y="97"/>
                    </a:lnTo>
                    <a:lnTo>
                      <a:pt x="5" y="78"/>
                    </a:lnTo>
                    <a:lnTo>
                      <a:pt x="0" y="57"/>
                    </a:lnTo>
                    <a:lnTo>
                      <a:pt x="5" y="35"/>
                    </a:lnTo>
                    <a:lnTo>
                      <a:pt x="16" y="18"/>
                    </a:lnTo>
                    <a:lnTo>
                      <a:pt x="35" y="5"/>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3" name="Freeform 111"/>
              <p:cNvSpPr>
                <a:spLocks/>
              </p:cNvSpPr>
              <p:nvPr/>
            </p:nvSpPr>
            <p:spPr bwMode="auto">
              <a:xfrm>
                <a:off x="8159750" y="4057121"/>
                <a:ext cx="169863" cy="88900"/>
              </a:xfrm>
              <a:custGeom>
                <a:avLst/>
                <a:gdLst>
                  <a:gd name="T0" fmla="*/ 22 w 107"/>
                  <a:gd name="T1" fmla="*/ 0 h 56"/>
                  <a:gd name="T2" fmla="*/ 85 w 107"/>
                  <a:gd name="T3" fmla="*/ 0 h 56"/>
                  <a:gd name="T4" fmla="*/ 92 w 107"/>
                  <a:gd name="T5" fmla="*/ 0 h 56"/>
                  <a:gd name="T6" fmla="*/ 98 w 107"/>
                  <a:gd name="T7" fmla="*/ 3 h 56"/>
                  <a:gd name="T8" fmla="*/ 103 w 107"/>
                  <a:gd name="T9" fmla="*/ 8 h 56"/>
                  <a:gd name="T10" fmla="*/ 106 w 107"/>
                  <a:gd name="T11" fmla="*/ 14 h 56"/>
                  <a:gd name="T12" fmla="*/ 107 w 107"/>
                  <a:gd name="T13" fmla="*/ 21 h 56"/>
                  <a:gd name="T14" fmla="*/ 107 w 107"/>
                  <a:gd name="T15" fmla="*/ 56 h 56"/>
                  <a:gd name="T16" fmla="*/ 0 w 107"/>
                  <a:gd name="T17" fmla="*/ 56 h 56"/>
                  <a:gd name="T18" fmla="*/ 0 w 107"/>
                  <a:gd name="T19" fmla="*/ 21 h 56"/>
                  <a:gd name="T20" fmla="*/ 1 w 107"/>
                  <a:gd name="T21" fmla="*/ 14 h 56"/>
                  <a:gd name="T22" fmla="*/ 4 w 107"/>
                  <a:gd name="T23" fmla="*/ 8 h 56"/>
                  <a:gd name="T24" fmla="*/ 7 w 107"/>
                  <a:gd name="T25" fmla="*/ 3 h 56"/>
                  <a:gd name="T26" fmla="*/ 14 w 107"/>
                  <a:gd name="T27" fmla="*/ 0 h 56"/>
                  <a:gd name="T28" fmla="*/ 22 w 10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56">
                    <a:moveTo>
                      <a:pt x="22" y="0"/>
                    </a:moveTo>
                    <a:lnTo>
                      <a:pt x="85" y="0"/>
                    </a:lnTo>
                    <a:lnTo>
                      <a:pt x="92" y="0"/>
                    </a:lnTo>
                    <a:lnTo>
                      <a:pt x="98" y="3"/>
                    </a:lnTo>
                    <a:lnTo>
                      <a:pt x="103" y="8"/>
                    </a:lnTo>
                    <a:lnTo>
                      <a:pt x="106" y="14"/>
                    </a:lnTo>
                    <a:lnTo>
                      <a:pt x="107" y="21"/>
                    </a:lnTo>
                    <a:lnTo>
                      <a:pt x="107" y="56"/>
                    </a:lnTo>
                    <a:lnTo>
                      <a:pt x="0" y="56"/>
                    </a:lnTo>
                    <a:lnTo>
                      <a:pt x="0" y="21"/>
                    </a:lnTo>
                    <a:lnTo>
                      <a:pt x="1" y="14"/>
                    </a:lnTo>
                    <a:lnTo>
                      <a:pt x="4" y="8"/>
                    </a:lnTo>
                    <a:lnTo>
                      <a:pt x="7"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4" name="Freeform 112"/>
              <p:cNvSpPr>
                <a:spLocks/>
              </p:cNvSpPr>
              <p:nvPr/>
            </p:nvSpPr>
            <p:spPr bwMode="auto">
              <a:xfrm>
                <a:off x="8194675" y="3938059"/>
                <a:ext cx="98425" cy="98425"/>
              </a:xfrm>
              <a:custGeom>
                <a:avLst/>
                <a:gdLst>
                  <a:gd name="T0" fmla="*/ 31 w 62"/>
                  <a:gd name="T1" fmla="*/ 0 h 62"/>
                  <a:gd name="T2" fmla="*/ 47 w 62"/>
                  <a:gd name="T3" fmla="*/ 5 h 62"/>
                  <a:gd name="T4" fmla="*/ 58 w 62"/>
                  <a:gd name="T5" fmla="*/ 16 h 62"/>
                  <a:gd name="T6" fmla="*/ 62 w 62"/>
                  <a:gd name="T7" fmla="*/ 31 h 62"/>
                  <a:gd name="T8" fmla="*/ 58 w 62"/>
                  <a:gd name="T9" fmla="*/ 46 h 62"/>
                  <a:gd name="T10" fmla="*/ 47 w 62"/>
                  <a:gd name="T11" fmla="*/ 58 h 62"/>
                  <a:gd name="T12" fmla="*/ 31 w 62"/>
                  <a:gd name="T13" fmla="*/ 62 h 62"/>
                  <a:gd name="T14" fmla="*/ 16 w 62"/>
                  <a:gd name="T15" fmla="*/ 58 h 62"/>
                  <a:gd name="T16" fmla="*/ 5 w 62"/>
                  <a:gd name="T17" fmla="*/ 46 h 62"/>
                  <a:gd name="T18" fmla="*/ 0 w 62"/>
                  <a:gd name="T19" fmla="*/ 31 h 62"/>
                  <a:gd name="T20" fmla="*/ 5 w 62"/>
                  <a:gd name="T21" fmla="*/ 16 h 62"/>
                  <a:gd name="T22" fmla="*/ 16 w 62"/>
                  <a:gd name="T23" fmla="*/ 5 h 62"/>
                  <a:gd name="T24" fmla="*/ 31 w 6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31" y="0"/>
                    </a:moveTo>
                    <a:lnTo>
                      <a:pt x="47" y="5"/>
                    </a:lnTo>
                    <a:lnTo>
                      <a:pt x="58" y="16"/>
                    </a:lnTo>
                    <a:lnTo>
                      <a:pt x="62" y="31"/>
                    </a:lnTo>
                    <a:lnTo>
                      <a:pt x="58" y="46"/>
                    </a:lnTo>
                    <a:lnTo>
                      <a:pt x="47" y="58"/>
                    </a:lnTo>
                    <a:lnTo>
                      <a:pt x="31" y="62"/>
                    </a:lnTo>
                    <a:lnTo>
                      <a:pt x="16" y="58"/>
                    </a:lnTo>
                    <a:lnTo>
                      <a:pt x="5" y="46"/>
                    </a:lnTo>
                    <a:lnTo>
                      <a:pt x="0" y="31"/>
                    </a:lnTo>
                    <a:lnTo>
                      <a:pt x="5" y="16"/>
                    </a:lnTo>
                    <a:lnTo>
                      <a:pt x="16"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5" name="Freeform 113"/>
              <p:cNvSpPr>
                <a:spLocks/>
              </p:cNvSpPr>
              <p:nvPr/>
            </p:nvSpPr>
            <p:spPr bwMode="auto">
              <a:xfrm>
                <a:off x="8594725" y="4057121"/>
                <a:ext cx="171450" cy="88900"/>
              </a:xfrm>
              <a:custGeom>
                <a:avLst/>
                <a:gdLst>
                  <a:gd name="T0" fmla="*/ 22 w 108"/>
                  <a:gd name="T1" fmla="*/ 0 h 56"/>
                  <a:gd name="T2" fmla="*/ 85 w 108"/>
                  <a:gd name="T3" fmla="*/ 0 h 56"/>
                  <a:gd name="T4" fmla="*/ 93 w 108"/>
                  <a:gd name="T5" fmla="*/ 0 h 56"/>
                  <a:gd name="T6" fmla="*/ 98 w 108"/>
                  <a:gd name="T7" fmla="*/ 3 h 56"/>
                  <a:gd name="T8" fmla="*/ 103 w 108"/>
                  <a:gd name="T9" fmla="*/ 8 h 56"/>
                  <a:gd name="T10" fmla="*/ 106 w 108"/>
                  <a:gd name="T11" fmla="*/ 14 h 56"/>
                  <a:gd name="T12" fmla="*/ 108 w 108"/>
                  <a:gd name="T13" fmla="*/ 21 h 56"/>
                  <a:gd name="T14" fmla="*/ 108 w 108"/>
                  <a:gd name="T15" fmla="*/ 56 h 56"/>
                  <a:gd name="T16" fmla="*/ 0 w 108"/>
                  <a:gd name="T17" fmla="*/ 56 h 56"/>
                  <a:gd name="T18" fmla="*/ 0 w 108"/>
                  <a:gd name="T19" fmla="*/ 21 h 56"/>
                  <a:gd name="T20" fmla="*/ 1 w 108"/>
                  <a:gd name="T21" fmla="*/ 14 h 56"/>
                  <a:gd name="T22" fmla="*/ 5 w 108"/>
                  <a:gd name="T23" fmla="*/ 8 h 56"/>
                  <a:gd name="T24" fmla="*/ 9 w 108"/>
                  <a:gd name="T25" fmla="*/ 3 h 56"/>
                  <a:gd name="T26" fmla="*/ 14 w 108"/>
                  <a:gd name="T27" fmla="*/ 0 h 56"/>
                  <a:gd name="T28" fmla="*/ 22 w 10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56">
                    <a:moveTo>
                      <a:pt x="22" y="0"/>
                    </a:moveTo>
                    <a:lnTo>
                      <a:pt x="85" y="0"/>
                    </a:lnTo>
                    <a:lnTo>
                      <a:pt x="93" y="0"/>
                    </a:lnTo>
                    <a:lnTo>
                      <a:pt x="98" y="3"/>
                    </a:lnTo>
                    <a:lnTo>
                      <a:pt x="103" y="8"/>
                    </a:lnTo>
                    <a:lnTo>
                      <a:pt x="106" y="14"/>
                    </a:lnTo>
                    <a:lnTo>
                      <a:pt x="108" y="21"/>
                    </a:lnTo>
                    <a:lnTo>
                      <a:pt x="108" y="56"/>
                    </a:lnTo>
                    <a:lnTo>
                      <a:pt x="0" y="56"/>
                    </a:lnTo>
                    <a:lnTo>
                      <a:pt x="0" y="21"/>
                    </a:lnTo>
                    <a:lnTo>
                      <a:pt x="1" y="14"/>
                    </a:lnTo>
                    <a:lnTo>
                      <a:pt x="5" y="8"/>
                    </a:lnTo>
                    <a:lnTo>
                      <a:pt x="9"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6" name="Freeform 114"/>
              <p:cNvSpPr>
                <a:spLocks/>
              </p:cNvSpPr>
              <p:nvPr/>
            </p:nvSpPr>
            <p:spPr bwMode="auto">
              <a:xfrm>
                <a:off x="8632825" y="3938059"/>
                <a:ext cx="95250" cy="98425"/>
              </a:xfrm>
              <a:custGeom>
                <a:avLst/>
                <a:gdLst>
                  <a:gd name="T0" fmla="*/ 30 w 60"/>
                  <a:gd name="T1" fmla="*/ 0 h 62"/>
                  <a:gd name="T2" fmla="*/ 46 w 60"/>
                  <a:gd name="T3" fmla="*/ 5 h 62"/>
                  <a:gd name="T4" fmla="*/ 57 w 60"/>
                  <a:gd name="T5" fmla="*/ 16 h 62"/>
                  <a:gd name="T6" fmla="*/ 60 w 60"/>
                  <a:gd name="T7" fmla="*/ 31 h 62"/>
                  <a:gd name="T8" fmla="*/ 57 w 60"/>
                  <a:gd name="T9" fmla="*/ 46 h 62"/>
                  <a:gd name="T10" fmla="*/ 46 w 60"/>
                  <a:gd name="T11" fmla="*/ 58 h 62"/>
                  <a:gd name="T12" fmla="*/ 30 w 60"/>
                  <a:gd name="T13" fmla="*/ 62 h 62"/>
                  <a:gd name="T14" fmla="*/ 14 w 60"/>
                  <a:gd name="T15" fmla="*/ 58 h 62"/>
                  <a:gd name="T16" fmla="*/ 3 w 60"/>
                  <a:gd name="T17" fmla="*/ 46 h 62"/>
                  <a:gd name="T18" fmla="*/ 0 w 60"/>
                  <a:gd name="T19" fmla="*/ 31 h 62"/>
                  <a:gd name="T20" fmla="*/ 3 w 60"/>
                  <a:gd name="T21" fmla="*/ 16 h 62"/>
                  <a:gd name="T22" fmla="*/ 14 w 60"/>
                  <a:gd name="T23" fmla="*/ 5 h 62"/>
                  <a:gd name="T24" fmla="*/ 30 w 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2">
                    <a:moveTo>
                      <a:pt x="30" y="0"/>
                    </a:moveTo>
                    <a:lnTo>
                      <a:pt x="46" y="5"/>
                    </a:lnTo>
                    <a:lnTo>
                      <a:pt x="57" y="16"/>
                    </a:lnTo>
                    <a:lnTo>
                      <a:pt x="60" y="31"/>
                    </a:lnTo>
                    <a:lnTo>
                      <a:pt x="57" y="46"/>
                    </a:lnTo>
                    <a:lnTo>
                      <a:pt x="46" y="58"/>
                    </a:lnTo>
                    <a:lnTo>
                      <a:pt x="30" y="62"/>
                    </a:lnTo>
                    <a:lnTo>
                      <a:pt x="14" y="58"/>
                    </a:lnTo>
                    <a:lnTo>
                      <a:pt x="3" y="46"/>
                    </a:lnTo>
                    <a:lnTo>
                      <a:pt x="0" y="31"/>
                    </a:lnTo>
                    <a:lnTo>
                      <a:pt x="3" y="16"/>
                    </a:lnTo>
                    <a:lnTo>
                      <a:pt x="14" y="5"/>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7" name="Freeform 115"/>
              <p:cNvSpPr>
                <a:spLocks/>
              </p:cNvSpPr>
              <p:nvPr/>
            </p:nvSpPr>
            <p:spPr bwMode="auto">
              <a:xfrm>
                <a:off x="8370887" y="4022196"/>
                <a:ext cx="193675" cy="38100"/>
              </a:xfrm>
              <a:custGeom>
                <a:avLst/>
                <a:gdLst>
                  <a:gd name="T0" fmla="*/ 11 w 122"/>
                  <a:gd name="T1" fmla="*/ 0 h 24"/>
                  <a:gd name="T2" fmla="*/ 111 w 122"/>
                  <a:gd name="T3" fmla="*/ 0 h 24"/>
                  <a:gd name="T4" fmla="*/ 115 w 122"/>
                  <a:gd name="T5" fmla="*/ 0 h 24"/>
                  <a:gd name="T6" fmla="*/ 119 w 122"/>
                  <a:gd name="T7" fmla="*/ 3 h 24"/>
                  <a:gd name="T8" fmla="*/ 122 w 122"/>
                  <a:gd name="T9" fmla="*/ 6 h 24"/>
                  <a:gd name="T10" fmla="*/ 122 w 122"/>
                  <a:gd name="T11" fmla="*/ 12 h 24"/>
                  <a:gd name="T12" fmla="*/ 122 w 122"/>
                  <a:gd name="T13" fmla="*/ 17 h 24"/>
                  <a:gd name="T14" fmla="*/ 119 w 122"/>
                  <a:gd name="T15" fmla="*/ 20 h 24"/>
                  <a:gd name="T16" fmla="*/ 115 w 122"/>
                  <a:gd name="T17" fmla="*/ 24 h 24"/>
                  <a:gd name="T18" fmla="*/ 111 w 122"/>
                  <a:gd name="T19" fmla="*/ 24 h 24"/>
                  <a:gd name="T20" fmla="*/ 11 w 122"/>
                  <a:gd name="T21" fmla="*/ 24 h 24"/>
                  <a:gd name="T22" fmla="*/ 6 w 122"/>
                  <a:gd name="T23" fmla="*/ 24 h 24"/>
                  <a:gd name="T24" fmla="*/ 3 w 122"/>
                  <a:gd name="T25" fmla="*/ 20 h 24"/>
                  <a:gd name="T26" fmla="*/ 0 w 122"/>
                  <a:gd name="T27" fmla="*/ 17 h 24"/>
                  <a:gd name="T28" fmla="*/ 0 w 122"/>
                  <a:gd name="T29" fmla="*/ 12 h 24"/>
                  <a:gd name="T30" fmla="*/ 0 w 122"/>
                  <a:gd name="T31" fmla="*/ 6 h 24"/>
                  <a:gd name="T32" fmla="*/ 3 w 122"/>
                  <a:gd name="T33" fmla="*/ 3 h 24"/>
                  <a:gd name="T34" fmla="*/ 6 w 122"/>
                  <a:gd name="T35" fmla="*/ 0 h 24"/>
                  <a:gd name="T36" fmla="*/ 11 w 122"/>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4">
                    <a:moveTo>
                      <a:pt x="11" y="0"/>
                    </a:moveTo>
                    <a:lnTo>
                      <a:pt x="111" y="0"/>
                    </a:lnTo>
                    <a:lnTo>
                      <a:pt x="115" y="0"/>
                    </a:lnTo>
                    <a:lnTo>
                      <a:pt x="119" y="3"/>
                    </a:lnTo>
                    <a:lnTo>
                      <a:pt x="122" y="6"/>
                    </a:lnTo>
                    <a:lnTo>
                      <a:pt x="122" y="12"/>
                    </a:lnTo>
                    <a:lnTo>
                      <a:pt x="122" y="17"/>
                    </a:lnTo>
                    <a:lnTo>
                      <a:pt x="119" y="20"/>
                    </a:lnTo>
                    <a:lnTo>
                      <a:pt x="115" y="24"/>
                    </a:lnTo>
                    <a:lnTo>
                      <a:pt x="111" y="24"/>
                    </a:lnTo>
                    <a:lnTo>
                      <a:pt x="11" y="24"/>
                    </a:lnTo>
                    <a:lnTo>
                      <a:pt x="6" y="24"/>
                    </a:lnTo>
                    <a:lnTo>
                      <a:pt x="3" y="20"/>
                    </a:lnTo>
                    <a:lnTo>
                      <a:pt x="0" y="17"/>
                    </a:lnTo>
                    <a:lnTo>
                      <a:pt x="0" y="12"/>
                    </a:lnTo>
                    <a:lnTo>
                      <a:pt x="0" y="6"/>
                    </a:lnTo>
                    <a:lnTo>
                      <a:pt x="3" y="3"/>
                    </a:lnTo>
                    <a:lnTo>
                      <a:pt x="6"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8" name="Freeform 116"/>
              <p:cNvSpPr>
                <a:spLocks/>
              </p:cNvSpPr>
              <p:nvPr/>
            </p:nvSpPr>
            <p:spPr bwMode="auto">
              <a:xfrm>
                <a:off x="8234362" y="4173009"/>
                <a:ext cx="111125" cy="136525"/>
              </a:xfrm>
              <a:custGeom>
                <a:avLst/>
                <a:gdLst>
                  <a:gd name="T0" fmla="*/ 14 w 70"/>
                  <a:gd name="T1" fmla="*/ 0 h 86"/>
                  <a:gd name="T2" fmla="*/ 19 w 70"/>
                  <a:gd name="T3" fmla="*/ 2 h 86"/>
                  <a:gd name="T4" fmla="*/ 22 w 70"/>
                  <a:gd name="T5" fmla="*/ 5 h 86"/>
                  <a:gd name="T6" fmla="*/ 68 w 70"/>
                  <a:gd name="T7" fmla="*/ 67 h 86"/>
                  <a:gd name="T8" fmla="*/ 70 w 70"/>
                  <a:gd name="T9" fmla="*/ 71 h 86"/>
                  <a:gd name="T10" fmla="*/ 70 w 70"/>
                  <a:gd name="T11" fmla="*/ 76 h 86"/>
                  <a:gd name="T12" fmla="*/ 68 w 70"/>
                  <a:gd name="T13" fmla="*/ 79 h 86"/>
                  <a:gd name="T14" fmla="*/ 65 w 70"/>
                  <a:gd name="T15" fmla="*/ 84 h 86"/>
                  <a:gd name="T16" fmla="*/ 62 w 70"/>
                  <a:gd name="T17" fmla="*/ 86 h 86"/>
                  <a:gd name="T18" fmla="*/ 57 w 70"/>
                  <a:gd name="T19" fmla="*/ 86 h 86"/>
                  <a:gd name="T20" fmla="*/ 54 w 70"/>
                  <a:gd name="T21" fmla="*/ 86 h 86"/>
                  <a:gd name="T22" fmla="*/ 51 w 70"/>
                  <a:gd name="T23" fmla="*/ 84 h 86"/>
                  <a:gd name="T24" fmla="*/ 48 w 70"/>
                  <a:gd name="T25" fmla="*/ 81 h 86"/>
                  <a:gd name="T26" fmla="*/ 3 w 70"/>
                  <a:gd name="T27" fmla="*/ 19 h 86"/>
                  <a:gd name="T28" fmla="*/ 0 w 70"/>
                  <a:gd name="T29" fmla="*/ 14 h 86"/>
                  <a:gd name="T30" fmla="*/ 0 w 70"/>
                  <a:gd name="T31" fmla="*/ 10 h 86"/>
                  <a:gd name="T32" fmla="*/ 2 w 70"/>
                  <a:gd name="T33" fmla="*/ 5 h 86"/>
                  <a:gd name="T34" fmla="*/ 5 w 70"/>
                  <a:gd name="T35" fmla="*/ 2 h 86"/>
                  <a:gd name="T36" fmla="*/ 10 w 70"/>
                  <a:gd name="T37" fmla="*/ 0 h 86"/>
                  <a:gd name="T38" fmla="*/ 14 w 70"/>
                  <a:gd name="T3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6">
                    <a:moveTo>
                      <a:pt x="14" y="0"/>
                    </a:moveTo>
                    <a:lnTo>
                      <a:pt x="19" y="2"/>
                    </a:lnTo>
                    <a:lnTo>
                      <a:pt x="22" y="5"/>
                    </a:lnTo>
                    <a:lnTo>
                      <a:pt x="68" y="67"/>
                    </a:lnTo>
                    <a:lnTo>
                      <a:pt x="70" y="71"/>
                    </a:lnTo>
                    <a:lnTo>
                      <a:pt x="70" y="76"/>
                    </a:lnTo>
                    <a:lnTo>
                      <a:pt x="68" y="79"/>
                    </a:lnTo>
                    <a:lnTo>
                      <a:pt x="65" y="84"/>
                    </a:lnTo>
                    <a:lnTo>
                      <a:pt x="62" y="86"/>
                    </a:lnTo>
                    <a:lnTo>
                      <a:pt x="57" y="86"/>
                    </a:lnTo>
                    <a:lnTo>
                      <a:pt x="54" y="86"/>
                    </a:lnTo>
                    <a:lnTo>
                      <a:pt x="51" y="84"/>
                    </a:lnTo>
                    <a:lnTo>
                      <a:pt x="48" y="81"/>
                    </a:lnTo>
                    <a:lnTo>
                      <a:pt x="3" y="19"/>
                    </a:lnTo>
                    <a:lnTo>
                      <a:pt x="0" y="14"/>
                    </a:lnTo>
                    <a:lnTo>
                      <a:pt x="0" y="10"/>
                    </a:lnTo>
                    <a:lnTo>
                      <a:pt x="2" y="5"/>
                    </a:lnTo>
                    <a:lnTo>
                      <a:pt x="5" y="2"/>
                    </a:lnTo>
                    <a:lnTo>
                      <a:pt x="10"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9" name="Freeform 117"/>
              <p:cNvSpPr>
                <a:spLocks/>
              </p:cNvSpPr>
              <p:nvPr/>
            </p:nvSpPr>
            <p:spPr bwMode="auto">
              <a:xfrm>
                <a:off x="8578850" y="4176184"/>
                <a:ext cx="98425" cy="133350"/>
              </a:xfrm>
              <a:custGeom>
                <a:avLst/>
                <a:gdLst>
                  <a:gd name="T0" fmla="*/ 53 w 62"/>
                  <a:gd name="T1" fmla="*/ 0 h 84"/>
                  <a:gd name="T2" fmla="*/ 57 w 62"/>
                  <a:gd name="T3" fmla="*/ 1 h 84"/>
                  <a:gd name="T4" fmla="*/ 61 w 62"/>
                  <a:gd name="T5" fmla="*/ 4 h 84"/>
                  <a:gd name="T6" fmla="*/ 62 w 62"/>
                  <a:gd name="T7" fmla="*/ 9 h 84"/>
                  <a:gd name="T8" fmla="*/ 62 w 62"/>
                  <a:gd name="T9" fmla="*/ 14 h 84"/>
                  <a:gd name="T10" fmla="*/ 61 w 62"/>
                  <a:gd name="T11" fmla="*/ 17 h 84"/>
                  <a:gd name="T12" fmla="*/ 23 w 62"/>
                  <a:gd name="T13" fmla="*/ 79 h 84"/>
                  <a:gd name="T14" fmla="*/ 19 w 62"/>
                  <a:gd name="T15" fmla="*/ 82 h 84"/>
                  <a:gd name="T16" fmla="*/ 16 w 62"/>
                  <a:gd name="T17" fmla="*/ 84 h 84"/>
                  <a:gd name="T18" fmla="*/ 11 w 62"/>
                  <a:gd name="T19" fmla="*/ 84 h 84"/>
                  <a:gd name="T20" fmla="*/ 8 w 62"/>
                  <a:gd name="T21" fmla="*/ 84 h 84"/>
                  <a:gd name="T22" fmla="*/ 5 w 62"/>
                  <a:gd name="T23" fmla="*/ 82 h 84"/>
                  <a:gd name="T24" fmla="*/ 2 w 62"/>
                  <a:gd name="T25" fmla="*/ 79 h 84"/>
                  <a:gd name="T26" fmla="*/ 0 w 62"/>
                  <a:gd name="T27" fmla="*/ 74 h 84"/>
                  <a:gd name="T28" fmla="*/ 0 w 62"/>
                  <a:gd name="T29" fmla="*/ 69 h 84"/>
                  <a:gd name="T30" fmla="*/ 2 w 62"/>
                  <a:gd name="T31" fmla="*/ 65 h 84"/>
                  <a:gd name="T32" fmla="*/ 40 w 62"/>
                  <a:gd name="T33" fmla="*/ 4 h 84"/>
                  <a:gd name="T34" fmla="*/ 43 w 62"/>
                  <a:gd name="T35" fmla="*/ 1 h 84"/>
                  <a:gd name="T36" fmla="*/ 48 w 62"/>
                  <a:gd name="T37" fmla="*/ 0 h 84"/>
                  <a:gd name="T38" fmla="*/ 53 w 62"/>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84">
                    <a:moveTo>
                      <a:pt x="53" y="0"/>
                    </a:moveTo>
                    <a:lnTo>
                      <a:pt x="57" y="1"/>
                    </a:lnTo>
                    <a:lnTo>
                      <a:pt x="61" y="4"/>
                    </a:lnTo>
                    <a:lnTo>
                      <a:pt x="62" y="9"/>
                    </a:lnTo>
                    <a:lnTo>
                      <a:pt x="62" y="14"/>
                    </a:lnTo>
                    <a:lnTo>
                      <a:pt x="61" y="17"/>
                    </a:lnTo>
                    <a:lnTo>
                      <a:pt x="23" y="79"/>
                    </a:lnTo>
                    <a:lnTo>
                      <a:pt x="19" y="82"/>
                    </a:lnTo>
                    <a:lnTo>
                      <a:pt x="16" y="84"/>
                    </a:lnTo>
                    <a:lnTo>
                      <a:pt x="11" y="84"/>
                    </a:lnTo>
                    <a:lnTo>
                      <a:pt x="8" y="84"/>
                    </a:lnTo>
                    <a:lnTo>
                      <a:pt x="5" y="82"/>
                    </a:lnTo>
                    <a:lnTo>
                      <a:pt x="2" y="79"/>
                    </a:lnTo>
                    <a:lnTo>
                      <a:pt x="0" y="74"/>
                    </a:lnTo>
                    <a:lnTo>
                      <a:pt x="0" y="69"/>
                    </a:lnTo>
                    <a:lnTo>
                      <a:pt x="2" y="65"/>
                    </a:lnTo>
                    <a:lnTo>
                      <a:pt x="40" y="4"/>
                    </a:lnTo>
                    <a:lnTo>
                      <a:pt x="43" y="1"/>
                    </a:lnTo>
                    <a:lnTo>
                      <a:pt x="48"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6" name="Group 145"/>
            <p:cNvGrpSpPr/>
            <p:nvPr/>
          </p:nvGrpSpPr>
          <p:grpSpPr>
            <a:xfrm>
              <a:off x="3667660" y="1505327"/>
              <a:ext cx="436562" cy="563563"/>
              <a:chOff x="6097588" y="3276600"/>
              <a:chExt cx="436562" cy="563563"/>
            </a:xfrm>
            <a:solidFill>
              <a:schemeClr val="accent1"/>
            </a:solidFill>
          </p:grpSpPr>
          <p:sp>
            <p:nvSpPr>
              <p:cNvPr id="153" name="Freeform 31"/>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4" name="Freeform 32"/>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5" name="Freeform 33"/>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6" name="Freeform 34"/>
              <p:cNvSpPr>
                <a:spLocks/>
              </p:cNvSpPr>
              <p:nvPr/>
            </p:nvSpPr>
            <p:spPr bwMode="auto">
              <a:xfrm>
                <a:off x="6196013" y="3695700"/>
                <a:ext cx="125412" cy="144463"/>
              </a:xfrm>
              <a:custGeom>
                <a:avLst/>
                <a:gdLst>
                  <a:gd name="T0" fmla="*/ 33 w 48"/>
                  <a:gd name="T1" fmla="*/ 3 h 55"/>
                  <a:gd name="T2" fmla="*/ 33 w 48"/>
                  <a:gd name="T3" fmla="*/ 20 h 55"/>
                  <a:gd name="T4" fmla="*/ 19 w 48"/>
                  <a:gd name="T5" fmla="*/ 32 h 55"/>
                  <a:gd name="T6" fmla="*/ 1 w 48"/>
                  <a:gd name="T7" fmla="*/ 46 h 55"/>
                  <a:gd name="T8" fmla="*/ 48 w 48"/>
                  <a:gd name="T9" fmla="*/ 55 h 55"/>
                  <a:gd name="T10" fmla="*/ 48 w 48"/>
                  <a:gd name="T11" fmla="*/ 0 h 55"/>
                  <a:gd name="T12" fmla="*/ 33 w 48"/>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33" y="3"/>
                    </a:moveTo>
                    <a:cubicBezTo>
                      <a:pt x="33" y="20"/>
                      <a:pt x="33" y="20"/>
                      <a:pt x="33" y="20"/>
                    </a:cubicBezTo>
                    <a:cubicBezTo>
                      <a:pt x="33" y="20"/>
                      <a:pt x="29" y="29"/>
                      <a:pt x="19" y="32"/>
                    </a:cubicBezTo>
                    <a:cubicBezTo>
                      <a:pt x="9" y="35"/>
                      <a:pt x="0" y="41"/>
                      <a:pt x="1" y="46"/>
                    </a:cubicBezTo>
                    <a:cubicBezTo>
                      <a:pt x="2" y="51"/>
                      <a:pt x="14" y="55"/>
                      <a:pt x="48" y="55"/>
                    </a:cubicBezTo>
                    <a:cubicBezTo>
                      <a:pt x="48" y="0"/>
                      <a:pt x="48" y="0"/>
                      <a:pt x="48" y="0"/>
                    </a:cubicBezTo>
                    <a:lnTo>
                      <a:pt x="3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7" name="Freeform 35"/>
              <p:cNvSpPr>
                <a:spLocks/>
              </p:cNvSpPr>
              <p:nvPr/>
            </p:nvSpPr>
            <p:spPr bwMode="auto">
              <a:xfrm>
                <a:off x="6308725" y="3695700"/>
                <a:ext cx="114300" cy="144463"/>
              </a:xfrm>
              <a:custGeom>
                <a:avLst/>
                <a:gdLst>
                  <a:gd name="T0" fmla="*/ 9 w 44"/>
                  <a:gd name="T1" fmla="*/ 3 h 55"/>
                  <a:gd name="T2" fmla="*/ 9 w 44"/>
                  <a:gd name="T3" fmla="*/ 20 h 55"/>
                  <a:gd name="T4" fmla="*/ 23 w 44"/>
                  <a:gd name="T5" fmla="*/ 32 h 55"/>
                  <a:gd name="T6" fmla="*/ 43 w 44"/>
                  <a:gd name="T7" fmla="*/ 46 h 55"/>
                  <a:gd name="T8" fmla="*/ 0 w 44"/>
                  <a:gd name="T9" fmla="*/ 55 h 55"/>
                  <a:gd name="T10" fmla="*/ 0 w 44"/>
                  <a:gd name="T11" fmla="*/ 0 h 55"/>
                  <a:gd name="T12" fmla="*/ 9 w 44"/>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4" h="55">
                    <a:moveTo>
                      <a:pt x="9" y="3"/>
                    </a:moveTo>
                    <a:cubicBezTo>
                      <a:pt x="9" y="20"/>
                      <a:pt x="9" y="20"/>
                      <a:pt x="9" y="20"/>
                    </a:cubicBezTo>
                    <a:cubicBezTo>
                      <a:pt x="9" y="20"/>
                      <a:pt x="13" y="29"/>
                      <a:pt x="23" y="32"/>
                    </a:cubicBezTo>
                    <a:cubicBezTo>
                      <a:pt x="32" y="35"/>
                      <a:pt x="44" y="41"/>
                      <a:pt x="43" y="46"/>
                    </a:cubicBezTo>
                    <a:cubicBezTo>
                      <a:pt x="42" y="51"/>
                      <a:pt x="24" y="55"/>
                      <a:pt x="0" y="55"/>
                    </a:cubicBezTo>
                    <a:cubicBezTo>
                      <a:pt x="0" y="0"/>
                      <a:pt x="0" y="0"/>
                      <a:pt x="0" y="0"/>
                    </a:cubicBez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8" name="Freeform 36"/>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9" name="Freeform 37"/>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60" name="Freeform 38"/>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147" name="Group 146"/>
            <p:cNvGrpSpPr/>
            <p:nvPr/>
          </p:nvGrpSpPr>
          <p:grpSpPr>
            <a:xfrm>
              <a:off x="6251793" y="1044306"/>
              <a:ext cx="555974" cy="594993"/>
              <a:chOff x="9129639" y="4970970"/>
              <a:chExt cx="536781" cy="574452"/>
            </a:xfrm>
            <a:solidFill>
              <a:schemeClr val="bg2">
                <a:lumMod val="50000"/>
              </a:schemeClr>
            </a:solidFill>
          </p:grpSpPr>
          <p:sp>
            <p:nvSpPr>
              <p:cNvPr id="148" name="Freeform 126"/>
              <p:cNvSpPr>
                <a:spLocks/>
              </p:cNvSpPr>
              <p:nvPr/>
            </p:nvSpPr>
            <p:spPr bwMode="auto">
              <a:xfrm>
                <a:off x="9129639" y="4970970"/>
                <a:ext cx="447675" cy="523875"/>
              </a:xfrm>
              <a:custGeom>
                <a:avLst/>
                <a:gdLst>
                  <a:gd name="T0" fmla="*/ 30 w 282"/>
                  <a:gd name="T1" fmla="*/ 0 h 330"/>
                  <a:gd name="T2" fmla="*/ 250 w 282"/>
                  <a:gd name="T3" fmla="*/ 0 h 330"/>
                  <a:gd name="T4" fmla="*/ 266 w 282"/>
                  <a:gd name="T5" fmla="*/ 5 h 330"/>
                  <a:gd name="T6" fmla="*/ 277 w 282"/>
                  <a:gd name="T7" fmla="*/ 16 h 330"/>
                  <a:gd name="T8" fmla="*/ 282 w 282"/>
                  <a:gd name="T9" fmla="*/ 32 h 330"/>
                  <a:gd name="T10" fmla="*/ 282 w 282"/>
                  <a:gd name="T11" fmla="*/ 202 h 330"/>
                  <a:gd name="T12" fmla="*/ 250 w 282"/>
                  <a:gd name="T13" fmla="*/ 238 h 330"/>
                  <a:gd name="T14" fmla="*/ 250 w 282"/>
                  <a:gd name="T15" fmla="*/ 56 h 330"/>
                  <a:gd name="T16" fmla="*/ 250 w 282"/>
                  <a:gd name="T17" fmla="*/ 50 h 330"/>
                  <a:gd name="T18" fmla="*/ 247 w 282"/>
                  <a:gd name="T19" fmla="*/ 43 h 330"/>
                  <a:gd name="T20" fmla="*/ 244 w 282"/>
                  <a:gd name="T21" fmla="*/ 38 h 330"/>
                  <a:gd name="T22" fmla="*/ 239 w 282"/>
                  <a:gd name="T23" fmla="*/ 35 h 330"/>
                  <a:gd name="T24" fmla="*/ 233 w 282"/>
                  <a:gd name="T25" fmla="*/ 32 h 330"/>
                  <a:gd name="T26" fmla="*/ 226 w 282"/>
                  <a:gd name="T27" fmla="*/ 32 h 330"/>
                  <a:gd name="T28" fmla="*/ 55 w 282"/>
                  <a:gd name="T29" fmla="*/ 32 h 330"/>
                  <a:gd name="T30" fmla="*/ 49 w 282"/>
                  <a:gd name="T31" fmla="*/ 32 h 330"/>
                  <a:gd name="T32" fmla="*/ 42 w 282"/>
                  <a:gd name="T33" fmla="*/ 35 h 330"/>
                  <a:gd name="T34" fmla="*/ 38 w 282"/>
                  <a:gd name="T35" fmla="*/ 38 h 330"/>
                  <a:gd name="T36" fmla="*/ 34 w 282"/>
                  <a:gd name="T37" fmla="*/ 43 h 330"/>
                  <a:gd name="T38" fmla="*/ 31 w 282"/>
                  <a:gd name="T39" fmla="*/ 50 h 330"/>
                  <a:gd name="T40" fmla="*/ 31 w 282"/>
                  <a:gd name="T41" fmla="*/ 56 h 330"/>
                  <a:gd name="T42" fmla="*/ 31 w 282"/>
                  <a:gd name="T43" fmla="*/ 275 h 330"/>
                  <a:gd name="T44" fmla="*/ 31 w 282"/>
                  <a:gd name="T45" fmla="*/ 281 h 330"/>
                  <a:gd name="T46" fmla="*/ 34 w 282"/>
                  <a:gd name="T47" fmla="*/ 286 h 330"/>
                  <a:gd name="T48" fmla="*/ 38 w 282"/>
                  <a:gd name="T49" fmla="*/ 291 h 330"/>
                  <a:gd name="T50" fmla="*/ 42 w 282"/>
                  <a:gd name="T51" fmla="*/ 295 h 330"/>
                  <a:gd name="T52" fmla="*/ 49 w 282"/>
                  <a:gd name="T53" fmla="*/ 297 h 330"/>
                  <a:gd name="T54" fmla="*/ 55 w 282"/>
                  <a:gd name="T55" fmla="*/ 299 h 330"/>
                  <a:gd name="T56" fmla="*/ 126 w 282"/>
                  <a:gd name="T57" fmla="*/ 299 h 330"/>
                  <a:gd name="T58" fmla="*/ 130 w 282"/>
                  <a:gd name="T59" fmla="*/ 305 h 330"/>
                  <a:gd name="T60" fmla="*/ 134 w 282"/>
                  <a:gd name="T61" fmla="*/ 311 h 330"/>
                  <a:gd name="T62" fmla="*/ 141 w 282"/>
                  <a:gd name="T63" fmla="*/ 318 h 330"/>
                  <a:gd name="T64" fmla="*/ 155 w 282"/>
                  <a:gd name="T65" fmla="*/ 330 h 330"/>
                  <a:gd name="T66" fmla="*/ 31 w 282"/>
                  <a:gd name="T67" fmla="*/ 330 h 330"/>
                  <a:gd name="T68" fmla="*/ 15 w 282"/>
                  <a:gd name="T69" fmla="*/ 326 h 330"/>
                  <a:gd name="T70" fmla="*/ 4 w 282"/>
                  <a:gd name="T71" fmla="*/ 315 h 330"/>
                  <a:gd name="T72" fmla="*/ 0 w 282"/>
                  <a:gd name="T73" fmla="*/ 299 h 330"/>
                  <a:gd name="T74" fmla="*/ 0 w 282"/>
                  <a:gd name="T75" fmla="*/ 30 h 330"/>
                  <a:gd name="T76" fmla="*/ 3 w 282"/>
                  <a:gd name="T77" fmla="*/ 15 h 330"/>
                  <a:gd name="T78" fmla="*/ 14 w 282"/>
                  <a:gd name="T79" fmla="*/ 4 h 330"/>
                  <a:gd name="T80" fmla="*/ 30 w 282"/>
                  <a:gd name="T8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330">
                    <a:moveTo>
                      <a:pt x="30" y="0"/>
                    </a:moveTo>
                    <a:lnTo>
                      <a:pt x="250" y="0"/>
                    </a:lnTo>
                    <a:lnTo>
                      <a:pt x="266" y="5"/>
                    </a:lnTo>
                    <a:lnTo>
                      <a:pt x="277" y="16"/>
                    </a:lnTo>
                    <a:lnTo>
                      <a:pt x="282" y="32"/>
                    </a:lnTo>
                    <a:lnTo>
                      <a:pt x="282" y="202"/>
                    </a:lnTo>
                    <a:lnTo>
                      <a:pt x="250" y="238"/>
                    </a:lnTo>
                    <a:lnTo>
                      <a:pt x="250" y="56"/>
                    </a:lnTo>
                    <a:lnTo>
                      <a:pt x="250" y="50"/>
                    </a:lnTo>
                    <a:lnTo>
                      <a:pt x="247" y="43"/>
                    </a:lnTo>
                    <a:lnTo>
                      <a:pt x="244" y="38"/>
                    </a:lnTo>
                    <a:lnTo>
                      <a:pt x="239" y="35"/>
                    </a:lnTo>
                    <a:lnTo>
                      <a:pt x="233" y="32"/>
                    </a:lnTo>
                    <a:lnTo>
                      <a:pt x="226" y="32"/>
                    </a:lnTo>
                    <a:lnTo>
                      <a:pt x="55" y="32"/>
                    </a:lnTo>
                    <a:lnTo>
                      <a:pt x="49" y="32"/>
                    </a:lnTo>
                    <a:lnTo>
                      <a:pt x="42" y="35"/>
                    </a:lnTo>
                    <a:lnTo>
                      <a:pt x="38" y="38"/>
                    </a:lnTo>
                    <a:lnTo>
                      <a:pt x="34" y="43"/>
                    </a:lnTo>
                    <a:lnTo>
                      <a:pt x="31" y="50"/>
                    </a:lnTo>
                    <a:lnTo>
                      <a:pt x="31" y="56"/>
                    </a:lnTo>
                    <a:lnTo>
                      <a:pt x="31" y="275"/>
                    </a:lnTo>
                    <a:lnTo>
                      <a:pt x="31" y="281"/>
                    </a:lnTo>
                    <a:lnTo>
                      <a:pt x="34" y="286"/>
                    </a:lnTo>
                    <a:lnTo>
                      <a:pt x="38" y="291"/>
                    </a:lnTo>
                    <a:lnTo>
                      <a:pt x="42" y="295"/>
                    </a:lnTo>
                    <a:lnTo>
                      <a:pt x="49" y="297"/>
                    </a:lnTo>
                    <a:lnTo>
                      <a:pt x="55" y="299"/>
                    </a:lnTo>
                    <a:lnTo>
                      <a:pt x="126" y="299"/>
                    </a:lnTo>
                    <a:lnTo>
                      <a:pt x="130" y="305"/>
                    </a:lnTo>
                    <a:lnTo>
                      <a:pt x="134" y="311"/>
                    </a:lnTo>
                    <a:lnTo>
                      <a:pt x="141" y="318"/>
                    </a:lnTo>
                    <a:lnTo>
                      <a:pt x="155" y="330"/>
                    </a:lnTo>
                    <a:lnTo>
                      <a:pt x="31" y="330"/>
                    </a:lnTo>
                    <a:lnTo>
                      <a:pt x="15" y="326"/>
                    </a:lnTo>
                    <a:lnTo>
                      <a:pt x="4" y="315"/>
                    </a:lnTo>
                    <a:lnTo>
                      <a:pt x="0" y="299"/>
                    </a:lnTo>
                    <a:lnTo>
                      <a:pt x="0" y="30"/>
                    </a:lnTo>
                    <a:lnTo>
                      <a:pt x="3" y="15"/>
                    </a:lnTo>
                    <a:lnTo>
                      <a:pt x="14"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49" name="Freeform 127"/>
              <p:cNvSpPr>
                <a:spLocks/>
              </p:cNvSpPr>
              <p:nvPr/>
            </p:nvSpPr>
            <p:spPr bwMode="auto">
              <a:xfrm>
                <a:off x="9204565" y="5061283"/>
                <a:ext cx="274638" cy="49213"/>
              </a:xfrm>
              <a:custGeom>
                <a:avLst/>
                <a:gdLst>
                  <a:gd name="T0" fmla="*/ 16 w 173"/>
                  <a:gd name="T1" fmla="*/ 0 h 31"/>
                  <a:gd name="T2" fmla="*/ 159 w 173"/>
                  <a:gd name="T3" fmla="*/ 0 h 31"/>
                  <a:gd name="T4" fmla="*/ 163 w 173"/>
                  <a:gd name="T5" fmla="*/ 1 h 31"/>
                  <a:gd name="T6" fmla="*/ 167 w 173"/>
                  <a:gd name="T7" fmla="*/ 3 h 31"/>
                  <a:gd name="T8" fmla="*/ 171 w 173"/>
                  <a:gd name="T9" fmla="*/ 6 h 31"/>
                  <a:gd name="T10" fmla="*/ 173 w 173"/>
                  <a:gd name="T11" fmla="*/ 11 h 31"/>
                  <a:gd name="T12" fmla="*/ 173 w 173"/>
                  <a:gd name="T13" fmla="*/ 16 h 31"/>
                  <a:gd name="T14" fmla="*/ 173 w 173"/>
                  <a:gd name="T15" fmla="*/ 20 h 31"/>
                  <a:gd name="T16" fmla="*/ 171 w 173"/>
                  <a:gd name="T17" fmla="*/ 25 h 31"/>
                  <a:gd name="T18" fmla="*/ 167 w 173"/>
                  <a:gd name="T19" fmla="*/ 28 h 31"/>
                  <a:gd name="T20" fmla="*/ 163 w 173"/>
                  <a:gd name="T21" fmla="*/ 31 h 31"/>
                  <a:gd name="T22" fmla="*/ 159 w 173"/>
                  <a:gd name="T23" fmla="*/ 31 h 31"/>
                  <a:gd name="T24" fmla="*/ 16 w 173"/>
                  <a:gd name="T25" fmla="*/ 31 h 31"/>
                  <a:gd name="T26" fmla="*/ 11 w 173"/>
                  <a:gd name="T27" fmla="*/ 31 h 31"/>
                  <a:gd name="T28" fmla="*/ 6 w 173"/>
                  <a:gd name="T29" fmla="*/ 28 h 31"/>
                  <a:gd name="T30" fmla="*/ 3 w 173"/>
                  <a:gd name="T31" fmla="*/ 25 h 31"/>
                  <a:gd name="T32" fmla="*/ 2 w 173"/>
                  <a:gd name="T33" fmla="*/ 20 h 31"/>
                  <a:gd name="T34" fmla="*/ 0 w 173"/>
                  <a:gd name="T35" fmla="*/ 16 h 31"/>
                  <a:gd name="T36" fmla="*/ 2 w 173"/>
                  <a:gd name="T37" fmla="*/ 11 h 31"/>
                  <a:gd name="T38" fmla="*/ 3 w 173"/>
                  <a:gd name="T39" fmla="*/ 6 h 31"/>
                  <a:gd name="T40" fmla="*/ 6 w 173"/>
                  <a:gd name="T41" fmla="*/ 3 h 31"/>
                  <a:gd name="T42" fmla="*/ 11 w 173"/>
                  <a:gd name="T43" fmla="*/ 1 h 31"/>
                  <a:gd name="T44" fmla="*/ 16 w 173"/>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1">
                    <a:moveTo>
                      <a:pt x="16" y="0"/>
                    </a:moveTo>
                    <a:lnTo>
                      <a:pt x="159" y="0"/>
                    </a:lnTo>
                    <a:lnTo>
                      <a:pt x="163" y="1"/>
                    </a:lnTo>
                    <a:lnTo>
                      <a:pt x="167" y="3"/>
                    </a:lnTo>
                    <a:lnTo>
                      <a:pt x="171" y="6"/>
                    </a:lnTo>
                    <a:lnTo>
                      <a:pt x="173" y="11"/>
                    </a:lnTo>
                    <a:lnTo>
                      <a:pt x="173" y="16"/>
                    </a:lnTo>
                    <a:lnTo>
                      <a:pt x="173" y="20"/>
                    </a:lnTo>
                    <a:lnTo>
                      <a:pt x="171" y="25"/>
                    </a:lnTo>
                    <a:lnTo>
                      <a:pt x="167" y="28"/>
                    </a:lnTo>
                    <a:lnTo>
                      <a:pt x="163" y="31"/>
                    </a:lnTo>
                    <a:lnTo>
                      <a:pt x="159" y="31"/>
                    </a:lnTo>
                    <a:lnTo>
                      <a:pt x="16" y="31"/>
                    </a:lnTo>
                    <a:lnTo>
                      <a:pt x="11" y="31"/>
                    </a:lnTo>
                    <a:lnTo>
                      <a:pt x="6" y="28"/>
                    </a:lnTo>
                    <a:lnTo>
                      <a:pt x="3" y="25"/>
                    </a:lnTo>
                    <a:lnTo>
                      <a:pt x="2" y="20"/>
                    </a:lnTo>
                    <a:lnTo>
                      <a:pt x="0" y="16"/>
                    </a:lnTo>
                    <a:lnTo>
                      <a:pt x="2" y="11"/>
                    </a:lnTo>
                    <a:lnTo>
                      <a:pt x="3" y="6"/>
                    </a:lnTo>
                    <a:lnTo>
                      <a:pt x="6" y="3"/>
                    </a:lnTo>
                    <a:lnTo>
                      <a:pt x="11"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0" name="Freeform 128"/>
              <p:cNvSpPr>
                <a:spLocks/>
              </p:cNvSpPr>
              <p:nvPr/>
            </p:nvSpPr>
            <p:spPr bwMode="auto">
              <a:xfrm>
                <a:off x="9204565" y="5275955"/>
                <a:ext cx="274638" cy="50800"/>
              </a:xfrm>
              <a:custGeom>
                <a:avLst/>
                <a:gdLst>
                  <a:gd name="T0" fmla="*/ 16 w 173"/>
                  <a:gd name="T1" fmla="*/ 0 h 32"/>
                  <a:gd name="T2" fmla="*/ 159 w 173"/>
                  <a:gd name="T3" fmla="*/ 0 h 32"/>
                  <a:gd name="T4" fmla="*/ 163 w 173"/>
                  <a:gd name="T5" fmla="*/ 2 h 32"/>
                  <a:gd name="T6" fmla="*/ 167 w 173"/>
                  <a:gd name="T7" fmla="*/ 3 h 32"/>
                  <a:gd name="T8" fmla="*/ 171 w 173"/>
                  <a:gd name="T9" fmla="*/ 6 h 32"/>
                  <a:gd name="T10" fmla="*/ 173 w 173"/>
                  <a:gd name="T11" fmla="*/ 11 h 32"/>
                  <a:gd name="T12" fmla="*/ 173 w 173"/>
                  <a:gd name="T13" fmla="*/ 16 h 32"/>
                  <a:gd name="T14" fmla="*/ 173 w 173"/>
                  <a:gd name="T15" fmla="*/ 21 h 32"/>
                  <a:gd name="T16" fmla="*/ 171 w 173"/>
                  <a:gd name="T17" fmla="*/ 25 h 32"/>
                  <a:gd name="T18" fmla="*/ 167 w 173"/>
                  <a:gd name="T19" fmla="*/ 29 h 32"/>
                  <a:gd name="T20" fmla="*/ 163 w 173"/>
                  <a:gd name="T21" fmla="*/ 32 h 32"/>
                  <a:gd name="T22" fmla="*/ 159 w 173"/>
                  <a:gd name="T23" fmla="*/ 32 h 32"/>
                  <a:gd name="T24" fmla="*/ 16 w 173"/>
                  <a:gd name="T25" fmla="*/ 32 h 32"/>
                  <a:gd name="T26" fmla="*/ 11 w 173"/>
                  <a:gd name="T27" fmla="*/ 32 h 32"/>
                  <a:gd name="T28" fmla="*/ 6 w 173"/>
                  <a:gd name="T29" fmla="*/ 29 h 32"/>
                  <a:gd name="T30" fmla="*/ 3 w 173"/>
                  <a:gd name="T31" fmla="*/ 25 h 32"/>
                  <a:gd name="T32" fmla="*/ 2 w 173"/>
                  <a:gd name="T33" fmla="*/ 21 h 32"/>
                  <a:gd name="T34" fmla="*/ 0 w 173"/>
                  <a:gd name="T35" fmla="*/ 16 h 32"/>
                  <a:gd name="T36" fmla="*/ 2 w 173"/>
                  <a:gd name="T37" fmla="*/ 11 h 32"/>
                  <a:gd name="T38" fmla="*/ 3 w 173"/>
                  <a:gd name="T39" fmla="*/ 6 h 32"/>
                  <a:gd name="T40" fmla="*/ 6 w 173"/>
                  <a:gd name="T41" fmla="*/ 3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3"/>
                    </a:lnTo>
                    <a:lnTo>
                      <a:pt x="171" y="6"/>
                    </a:lnTo>
                    <a:lnTo>
                      <a:pt x="173" y="11"/>
                    </a:lnTo>
                    <a:lnTo>
                      <a:pt x="173" y="16"/>
                    </a:lnTo>
                    <a:lnTo>
                      <a:pt x="173" y="21"/>
                    </a:lnTo>
                    <a:lnTo>
                      <a:pt x="171" y="25"/>
                    </a:lnTo>
                    <a:lnTo>
                      <a:pt x="167" y="29"/>
                    </a:lnTo>
                    <a:lnTo>
                      <a:pt x="163" y="32"/>
                    </a:lnTo>
                    <a:lnTo>
                      <a:pt x="159" y="32"/>
                    </a:lnTo>
                    <a:lnTo>
                      <a:pt x="16" y="32"/>
                    </a:lnTo>
                    <a:lnTo>
                      <a:pt x="11" y="32"/>
                    </a:lnTo>
                    <a:lnTo>
                      <a:pt x="6" y="29"/>
                    </a:lnTo>
                    <a:lnTo>
                      <a:pt x="3" y="25"/>
                    </a:lnTo>
                    <a:lnTo>
                      <a:pt x="2" y="21"/>
                    </a:lnTo>
                    <a:lnTo>
                      <a:pt x="0" y="16"/>
                    </a:lnTo>
                    <a:lnTo>
                      <a:pt x="2" y="11"/>
                    </a:lnTo>
                    <a:lnTo>
                      <a:pt x="3" y="6"/>
                    </a:lnTo>
                    <a:lnTo>
                      <a:pt x="6" y="3"/>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1" name="Freeform 129"/>
              <p:cNvSpPr>
                <a:spLocks/>
              </p:cNvSpPr>
              <p:nvPr/>
            </p:nvSpPr>
            <p:spPr bwMode="auto">
              <a:xfrm>
                <a:off x="9204565" y="5167151"/>
                <a:ext cx="274638" cy="50800"/>
              </a:xfrm>
              <a:custGeom>
                <a:avLst/>
                <a:gdLst>
                  <a:gd name="T0" fmla="*/ 16 w 173"/>
                  <a:gd name="T1" fmla="*/ 0 h 32"/>
                  <a:gd name="T2" fmla="*/ 159 w 173"/>
                  <a:gd name="T3" fmla="*/ 0 h 32"/>
                  <a:gd name="T4" fmla="*/ 163 w 173"/>
                  <a:gd name="T5" fmla="*/ 2 h 32"/>
                  <a:gd name="T6" fmla="*/ 167 w 173"/>
                  <a:gd name="T7" fmla="*/ 4 h 32"/>
                  <a:gd name="T8" fmla="*/ 171 w 173"/>
                  <a:gd name="T9" fmla="*/ 7 h 32"/>
                  <a:gd name="T10" fmla="*/ 173 w 173"/>
                  <a:gd name="T11" fmla="*/ 12 h 32"/>
                  <a:gd name="T12" fmla="*/ 173 w 173"/>
                  <a:gd name="T13" fmla="*/ 16 h 32"/>
                  <a:gd name="T14" fmla="*/ 173 w 173"/>
                  <a:gd name="T15" fmla="*/ 21 h 32"/>
                  <a:gd name="T16" fmla="*/ 171 w 173"/>
                  <a:gd name="T17" fmla="*/ 26 h 32"/>
                  <a:gd name="T18" fmla="*/ 167 w 173"/>
                  <a:gd name="T19" fmla="*/ 29 h 32"/>
                  <a:gd name="T20" fmla="*/ 163 w 173"/>
                  <a:gd name="T21" fmla="*/ 31 h 32"/>
                  <a:gd name="T22" fmla="*/ 159 w 173"/>
                  <a:gd name="T23" fmla="*/ 32 h 32"/>
                  <a:gd name="T24" fmla="*/ 16 w 173"/>
                  <a:gd name="T25" fmla="*/ 32 h 32"/>
                  <a:gd name="T26" fmla="*/ 11 w 173"/>
                  <a:gd name="T27" fmla="*/ 31 h 32"/>
                  <a:gd name="T28" fmla="*/ 6 w 173"/>
                  <a:gd name="T29" fmla="*/ 29 h 32"/>
                  <a:gd name="T30" fmla="*/ 3 w 173"/>
                  <a:gd name="T31" fmla="*/ 26 h 32"/>
                  <a:gd name="T32" fmla="*/ 2 w 173"/>
                  <a:gd name="T33" fmla="*/ 21 h 32"/>
                  <a:gd name="T34" fmla="*/ 0 w 173"/>
                  <a:gd name="T35" fmla="*/ 16 h 32"/>
                  <a:gd name="T36" fmla="*/ 2 w 173"/>
                  <a:gd name="T37" fmla="*/ 12 h 32"/>
                  <a:gd name="T38" fmla="*/ 3 w 173"/>
                  <a:gd name="T39" fmla="*/ 7 h 32"/>
                  <a:gd name="T40" fmla="*/ 6 w 173"/>
                  <a:gd name="T41" fmla="*/ 4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4"/>
                    </a:lnTo>
                    <a:lnTo>
                      <a:pt x="171" y="7"/>
                    </a:lnTo>
                    <a:lnTo>
                      <a:pt x="173" y="12"/>
                    </a:lnTo>
                    <a:lnTo>
                      <a:pt x="173" y="16"/>
                    </a:lnTo>
                    <a:lnTo>
                      <a:pt x="173" y="21"/>
                    </a:lnTo>
                    <a:lnTo>
                      <a:pt x="171" y="26"/>
                    </a:lnTo>
                    <a:lnTo>
                      <a:pt x="167" y="29"/>
                    </a:lnTo>
                    <a:lnTo>
                      <a:pt x="163" y="31"/>
                    </a:lnTo>
                    <a:lnTo>
                      <a:pt x="159" y="32"/>
                    </a:lnTo>
                    <a:lnTo>
                      <a:pt x="16" y="32"/>
                    </a:lnTo>
                    <a:lnTo>
                      <a:pt x="11" y="31"/>
                    </a:lnTo>
                    <a:lnTo>
                      <a:pt x="6" y="29"/>
                    </a:lnTo>
                    <a:lnTo>
                      <a:pt x="3" y="26"/>
                    </a:lnTo>
                    <a:lnTo>
                      <a:pt x="2" y="21"/>
                    </a:lnTo>
                    <a:lnTo>
                      <a:pt x="0" y="16"/>
                    </a:lnTo>
                    <a:lnTo>
                      <a:pt x="2" y="12"/>
                    </a:lnTo>
                    <a:lnTo>
                      <a:pt x="3" y="7"/>
                    </a:lnTo>
                    <a:lnTo>
                      <a:pt x="6" y="4"/>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152" name="Freeform 132"/>
              <p:cNvSpPr>
                <a:spLocks/>
              </p:cNvSpPr>
              <p:nvPr/>
            </p:nvSpPr>
            <p:spPr bwMode="auto">
              <a:xfrm>
                <a:off x="9302882" y="5258084"/>
                <a:ext cx="363538" cy="287338"/>
              </a:xfrm>
              <a:custGeom>
                <a:avLst/>
                <a:gdLst>
                  <a:gd name="T0" fmla="*/ 207 w 229"/>
                  <a:gd name="T1" fmla="*/ 0 h 181"/>
                  <a:gd name="T2" fmla="*/ 220 w 229"/>
                  <a:gd name="T3" fmla="*/ 4 h 181"/>
                  <a:gd name="T4" fmla="*/ 228 w 229"/>
                  <a:gd name="T5" fmla="*/ 17 h 181"/>
                  <a:gd name="T6" fmla="*/ 229 w 229"/>
                  <a:gd name="T7" fmla="*/ 31 h 181"/>
                  <a:gd name="T8" fmla="*/ 223 w 229"/>
                  <a:gd name="T9" fmla="*/ 44 h 181"/>
                  <a:gd name="T10" fmla="*/ 114 w 229"/>
                  <a:gd name="T11" fmla="*/ 171 h 181"/>
                  <a:gd name="T12" fmla="*/ 109 w 229"/>
                  <a:gd name="T13" fmla="*/ 176 h 181"/>
                  <a:gd name="T14" fmla="*/ 103 w 229"/>
                  <a:gd name="T15" fmla="*/ 179 h 181"/>
                  <a:gd name="T16" fmla="*/ 96 w 229"/>
                  <a:gd name="T17" fmla="*/ 181 h 181"/>
                  <a:gd name="T18" fmla="*/ 93 w 229"/>
                  <a:gd name="T19" fmla="*/ 181 h 181"/>
                  <a:gd name="T20" fmla="*/ 87 w 229"/>
                  <a:gd name="T21" fmla="*/ 181 h 181"/>
                  <a:gd name="T22" fmla="*/ 80 w 229"/>
                  <a:gd name="T23" fmla="*/ 177 h 181"/>
                  <a:gd name="T24" fmla="*/ 76 w 229"/>
                  <a:gd name="T25" fmla="*/ 174 h 181"/>
                  <a:gd name="T26" fmla="*/ 9 w 229"/>
                  <a:gd name="T27" fmla="*/ 117 h 181"/>
                  <a:gd name="T28" fmla="*/ 1 w 229"/>
                  <a:gd name="T29" fmla="*/ 106 h 181"/>
                  <a:gd name="T30" fmla="*/ 0 w 229"/>
                  <a:gd name="T31" fmla="*/ 92 h 181"/>
                  <a:gd name="T32" fmla="*/ 6 w 229"/>
                  <a:gd name="T33" fmla="*/ 79 h 181"/>
                  <a:gd name="T34" fmla="*/ 19 w 229"/>
                  <a:gd name="T35" fmla="*/ 71 h 181"/>
                  <a:gd name="T36" fmla="*/ 33 w 229"/>
                  <a:gd name="T37" fmla="*/ 69 h 181"/>
                  <a:gd name="T38" fmla="*/ 46 w 229"/>
                  <a:gd name="T39" fmla="*/ 76 h 181"/>
                  <a:gd name="T40" fmla="*/ 90 w 229"/>
                  <a:gd name="T41" fmla="*/ 114 h 181"/>
                  <a:gd name="T42" fmla="*/ 180 w 229"/>
                  <a:gd name="T43" fmla="*/ 8 h 181"/>
                  <a:gd name="T44" fmla="*/ 193 w 229"/>
                  <a:gd name="T45" fmla="*/ 0 h 181"/>
                  <a:gd name="T46" fmla="*/ 207 w 229"/>
                  <a:gd name="T4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81">
                    <a:moveTo>
                      <a:pt x="207" y="0"/>
                    </a:moveTo>
                    <a:lnTo>
                      <a:pt x="220" y="4"/>
                    </a:lnTo>
                    <a:lnTo>
                      <a:pt x="228" y="17"/>
                    </a:lnTo>
                    <a:lnTo>
                      <a:pt x="229" y="31"/>
                    </a:lnTo>
                    <a:lnTo>
                      <a:pt x="223" y="44"/>
                    </a:lnTo>
                    <a:lnTo>
                      <a:pt x="114" y="171"/>
                    </a:lnTo>
                    <a:lnTo>
                      <a:pt x="109" y="176"/>
                    </a:lnTo>
                    <a:lnTo>
                      <a:pt x="103" y="179"/>
                    </a:lnTo>
                    <a:lnTo>
                      <a:pt x="96" y="181"/>
                    </a:lnTo>
                    <a:lnTo>
                      <a:pt x="93" y="181"/>
                    </a:lnTo>
                    <a:lnTo>
                      <a:pt x="87" y="181"/>
                    </a:lnTo>
                    <a:lnTo>
                      <a:pt x="80" y="177"/>
                    </a:lnTo>
                    <a:lnTo>
                      <a:pt x="76" y="174"/>
                    </a:lnTo>
                    <a:lnTo>
                      <a:pt x="9" y="117"/>
                    </a:lnTo>
                    <a:lnTo>
                      <a:pt x="1" y="106"/>
                    </a:lnTo>
                    <a:lnTo>
                      <a:pt x="0" y="92"/>
                    </a:lnTo>
                    <a:lnTo>
                      <a:pt x="6" y="79"/>
                    </a:lnTo>
                    <a:lnTo>
                      <a:pt x="19" y="71"/>
                    </a:lnTo>
                    <a:lnTo>
                      <a:pt x="33" y="69"/>
                    </a:lnTo>
                    <a:lnTo>
                      <a:pt x="46" y="76"/>
                    </a:lnTo>
                    <a:lnTo>
                      <a:pt x="90" y="114"/>
                    </a:lnTo>
                    <a:lnTo>
                      <a:pt x="180" y="8"/>
                    </a:lnTo>
                    <a:lnTo>
                      <a:pt x="193" y="0"/>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sp>
        <p:nvSpPr>
          <p:cNvPr id="98" name="Donut 97"/>
          <p:cNvSpPr/>
          <p:nvPr/>
        </p:nvSpPr>
        <p:spPr>
          <a:xfrm>
            <a:off x="2274899" y="3253654"/>
            <a:ext cx="2621899" cy="1982358"/>
          </a:xfrm>
          <a:prstGeom prst="donut">
            <a:avLst>
              <a:gd name="adj" fmla="val 643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194" name="Donut 193"/>
          <p:cNvSpPr/>
          <p:nvPr/>
        </p:nvSpPr>
        <p:spPr>
          <a:xfrm>
            <a:off x="2353561" y="1672476"/>
            <a:ext cx="2621899" cy="1982358"/>
          </a:xfrm>
          <a:prstGeom prst="donut">
            <a:avLst>
              <a:gd name="adj" fmla="val 643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3729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8CD790C-197A-6D4B-8BD6-5475F70B6ADD}"/>
              </a:ext>
            </a:extLst>
          </p:cNvPr>
          <p:cNvSpPr>
            <a:spLocks noGrp="1"/>
          </p:cNvSpPr>
          <p:nvPr>
            <p:ph type="title"/>
          </p:nvPr>
        </p:nvSpPr>
        <p:spPr/>
        <p:txBody>
          <a:bodyPr/>
          <a:lstStyle/>
          <a:p>
            <a:r>
              <a:rPr lang="en-US" dirty="0"/>
              <a:t>Theoretical Framework</a:t>
            </a:r>
          </a:p>
        </p:txBody>
      </p:sp>
      <p:pic>
        <p:nvPicPr>
          <p:cNvPr id="6" name="Picture 5"/>
          <p:cNvPicPr>
            <a:picLocks noChangeAspect="1"/>
          </p:cNvPicPr>
          <p:nvPr/>
        </p:nvPicPr>
        <p:blipFill>
          <a:blip r:embed="rId3"/>
          <a:stretch>
            <a:fillRect/>
          </a:stretch>
        </p:blipFill>
        <p:spPr>
          <a:xfrm>
            <a:off x="618416" y="1673109"/>
            <a:ext cx="5076143" cy="35774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10"/>
          <p:cNvSpPr/>
          <p:nvPr/>
        </p:nvSpPr>
        <p:spPr>
          <a:xfrm>
            <a:off x="7584862" y="4468398"/>
            <a:ext cx="856393" cy="70506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5"/>
          <p:cNvSpPr txBox="1">
            <a:spLocks noChangeArrowheads="1"/>
          </p:cNvSpPr>
          <p:nvPr/>
        </p:nvSpPr>
        <p:spPr bwMode="auto">
          <a:xfrm>
            <a:off x="5922963" y="1633538"/>
            <a:ext cx="602211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INFRASTRUCTURE</a:t>
            </a:r>
          </a:p>
          <a:p>
            <a:pPr eaLnBrk="1" hangingPunct="1">
              <a:lnSpc>
                <a:spcPct val="100000"/>
              </a:lnSpc>
              <a:spcBef>
                <a:spcPct val="0"/>
              </a:spcBef>
              <a:buFontTx/>
              <a:buNone/>
            </a:pPr>
            <a:endParaRPr lang="en-US" altLang="en-US" sz="2600" b="1" dirty="0">
              <a:solidFill>
                <a:schemeClr val="bg1">
                  <a:lumMod val="65000"/>
                </a:schemeClr>
              </a:solidFill>
              <a:latin typeface="Helvetica" charset="0"/>
              <a:ea typeface="Helvetica" charset="0"/>
              <a:cs typeface="Helvetica" charset="0"/>
            </a:endParaRPr>
          </a:p>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WORKFORCE</a:t>
            </a:r>
          </a:p>
          <a:p>
            <a:pPr eaLnBrk="1" hangingPunct="1">
              <a:lnSpc>
                <a:spcPct val="100000"/>
              </a:lnSpc>
              <a:spcBef>
                <a:spcPct val="0"/>
              </a:spcBef>
              <a:buFontTx/>
              <a:buNone/>
            </a:pPr>
            <a:endParaRPr lang="en-US" altLang="en-US" sz="2600" b="1" dirty="0">
              <a:latin typeface="Helvetica" charset="0"/>
              <a:ea typeface="Helvetica" charset="0"/>
              <a:cs typeface="Helvetica" charset="0"/>
            </a:endParaRPr>
          </a:p>
          <a:p>
            <a:pPr eaLnBrk="1" hangingPunct="1">
              <a:lnSpc>
                <a:spcPct val="100000"/>
              </a:lnSpc>
              <a:spcBef>
                <a:spcPct val="0"/>
              </a:spcBef>
              <a:buFontTx/>
              <a:buNone/>
            </a:pPr>
            <a:r>
              <a:rPr lang="en-US" altLang="en-US" sz="2600" b="1" dirty="0">
                <a:latin typeface="Helvetica" charset="0"/>
                <a:ea typeface="Helvetica" charset="0"/>
                <a:cs typeface="Helvetica" charset="0"/>
              </a:rPr>
              <a:t>SERVICE DELIVERY</a:t>
            </a:r>
          </a:p>
          <a:p>
            <a:pPr eaLnBrk="1" hangingPunct="1">
              <a:lnSpc>
                <a:spcPct val="100000"/>
              </a:lnSpc>
              <a:spcBef>
                <a:spcPct val="0"/>
              </a:spcBef>
              <a:buFontTx/>
              <a:buNone/>
            </a:pPr>
            <a:endParaRPr lang="en-US" altLang="en-US" sz="2600" b="1" dirty="0">
              <a:latin typeface="Helvetica" charset="0"/>
              <a:ea typeface="Helvetica" charset="0"/>
              <a:cs typeface="Helvetica" charset="0"/>
            </a:endParaRPr>
          </a:p>
        </p:txBody>
      </p:sp>
      <p:grpSp>
        <p:nvGrpSpPr>
          <p:cNvPr id="7" name="Group 6"/>
          <p:cNvGrpSpPr/>
          <p:nvPr/>
        </p:nvGrpSpPr>
        <p:grpSpPr>
          <a:xfrm>
            <a:off x="7904952" y="6192838"/>
            <a:ext cx="4105656" cy="640080"/>
            <a:chOff x="5769428" y="5881688"/>
            <a:chExt cx="6075316" cy="96897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5527"/>
            <a:stretch/>
          </p:blipFill>
          <p:spPr>
            <a:xfrm>
              <a:off x="5769428" y="5881688"/>
              <a:ext cx="5873932" cy="968970"/>
            </a:xfrm>
            <a:prstGeom prst="rect">
              <a:avLst/>
            </a:prstGeom>
          </p:spPr>
        </p:pic>
        <p:sp>
          <p:nvSpPr>
            <p:cNvPr id="9" name="Rectangle 8"/>
            <p:cNvSpPr/>
            <p:nvPr/>
          </p:nvSpPr>
          <p:spPr>
            <a:xfrm>
              <a:off x="11639728" y="5881688"/>
              <a:ext cx="205016" cy="868680"/>
            </a:xfrm>
            <a:prstGeom prst="rect">
              <a:avLst/>
            </a:prstGeom>
            <a:solidFill>
              <a:srgbClr val="004B89"/>
            </a:solidFill>
            <a:ln>
              <a:solidFill>
                <a:srgbClr val="004B89"/>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6364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rgbClr val="FFFFFF"/>
                </a:solidFill>
                <a:latin typeface="Helvetica" pitchFamily="2" charset="0"/>
                <a:ea typeface="Tw Cen MT Condensed" charset="0"/>
                <a:cs typeface="Tw Cen MT Condensed" charset="0"/>
              </a:rPr>
              <a:t>Governance</a:t>
            </a:r>
          </a:p>
        </p:txBody>
      </p:sp>
      <p:pic>
        <p:nvPicPr>
          <p:cNvPr id="3" name="Picture 2"/>
          <p:cNvPicPr>
            <a:picLocks noChangeAspect="1"/>
          </p:cNvPicPr>
          <p:nvPr/>
        </p:nvPicPr>
        <p:blipFill>
          <a:blip r:embed="rId3"/>
          <a:stretch>
            <a:fillRect/>
          </a:stretch>
        </p:blipFill>
        <p:spPr>
          <a:xfrm>
            <a:off x="434281" y="1951758"/>
            <a:ext cx="5758701" cy="2879351"/>
          </a:xfrm>
          <a:prstGeom prst="rect">
            <a:avLst/>
          </a:prstGeom>
        </p:spPr>
      </p:pic>
      <p:sp>
        <p:nvSpPr>
          <p:cNvPr id="6" name="TextBox 5"/>
          <p:cNvSpPr txBox="1"/>
          <p:nvPr/>
        </p:nvSpPr>
        <p:spPr>
          <a:xfrm>
            <a:off x="7620000" y="2064327"/>
            <a:ext cx="4017818"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Roles and responsibilities</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Accountability</a:t>
            </a:r>
            <a:endParaRPr lang="en-US" sz="2400" dirty="0">
              <a:latin typeface="Helvetica" panose="020B0604020202020204" pitchFamily="34" charset="0"/>
              <a:cs typeface="Helvetica" panose="020B0604020202020204" pitchFamily="34" charset="0"/>
            </a:endParaRPr>
          </a:p>
          <a:p>
            <a:endParaRPr lang="en-US" sz="24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456300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rgbClr val="FFFFFF"/>
                </a:solidFill>
                <a:latin typeface="Helvetica" pitchFamily="2" charset="0"/>
                <a:ea typeface="Tw Cen MT Condensed" charset="0"/>
                <a:cs typeface="Tw Cen MT Condensed" charset="0"/>
              </a:rPr>
              <a:t>Governance</a:t>
            </a:r>
          </a:p>
        </p:txBody>
      </p:sp>
      <p:pic>
        <p:nvPicPr>
          <p:cNvPr id="3" name="Picture 2"/>
          <p:cNvPicPr>
            <a:picLocks noChangeAspect="1"/>
          </p:cNvPicPr>
          <p:nvPr/>
        </p:nvPicPr>
        <p:blipFill>
          <a:blip r:embed="rId3"/>
          <a:stretch>
            <a:fillRect/>
          </a:stretch>
        </p:blipFill>
        <p:spPr>
          <a:xfrm>
            <a:off x="434281" y="1951758"/>
            <a:ext cx="5758701" cy="2879351"/>
          </a:xfrm>
          <a:prstGeom prst="rect">
            <a:avLst/>
          </a:prstGeom>
        </p:spPr>
      </p:pic>
      <p:sp>
        <p:nvSpPr>
          <p:cNvPr id="6" name="TextBox 5"/>
          <p:cNvSpPr txBox="1"/>
          <p:nvPr/>
        </p:nvSpPr>
        <p:spPr>
          <a:xfrm>
            <a:off x="7620000" y="2064327"/>
            <a:ext cx="457200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lumMod val="65000"/>
                  </a:schemeClr>
                </a:solidFill>
                <a:latin typeface="Helvetica" panose="020B0604020202020204" pitchFamily="34" charset="0"/>
                <a:cs typeface="Helvetica" panose="020B0604020202020204" pitchFamily="34" charset="0"/>
              </a:rPr>
              <a:t>Roles and responsibilities</a:t>
            </a:r>
          </a:p>
          <a:p>
            <a:pPr marL="285750" indent="-285750">
              <a:buFont typeface="Arial" panose="020B0604020202020204" pitchFamily="34" charset="0"/>
              <a:buChar char="•"/>
            </a:pPr>
            <a:r>
              <a:rPr lang="en-US" sz="2400" dirty="0" smtClean="0">
                <a:solidFill>
                  <a:schemeClr val="bg1">
                    <a:lumMod val="65000"/>
                  </a:schemeClr>
                </a:solidFill>
                <a:latin typeface="Helvetica" panose="020B0604020202020204" pitchFamily="34" charset="0"/>
                <a:cs typeface="Helvetica" panose="020B0604020202020204" pitchFamily="34" charset="0"/>
              </a:rPr>
              <a:t>Accountability</a:t>
            </a:r>
          </a:p>
          <a:p>
            <a:pPr marL="285750" indent="-285750">
              <a:buFont typeface="Arial" panose="020B0604020202020204" pitchFamily="34" charset="0"/>
              <a:buChar char="•"/>
            </a:pPr>
            <a:endParaRPr lang="en-US" sz="2400" dirty="0">
              <a:solidFill>
                <a:schemeClr val="bg1">
                  <a:lumMod val="65000"/>
                </a:schemeClr>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sz="2400" dirty="0" smtClean="0">
              <a:solidFill>
                <a:schemeClr val="bg1">
                  <a:lumMod val="65000"/>
                </a:schemeClr>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Dept. within the MOH</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NSOAP coordinators</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Data access and utilization</a:t>
            </a:r>
            <a:endParaRPr lang="en-US" sz="2400" dirty="0">
              <a:latin typeface="Helvetica" panose="020B0604020202020204" pitchFamily="34" charset="0"/>
              <a:cs typeface="Helvetica" panose="020B0604020202020204" pitchFamily="34" charset="0"/>
            </a:endParaRPr>
          </a:p>
          <a:p>
            <a:endParaRPr lang="en-US" sz="24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30313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Implementation</a:t>
            </a:r>
          </a:p>
        </p:txBody>
      </p:sp>
      <p:pic>
        <p:nvPicPr>
          <p:cNvPr id="5" name="Picture 2" descr="Image result for Leadership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161" y="1759528"/>
            <a:ext cx="4798001" cy="382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44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Dissemination</a:t>
            </a:r>
          </a:p>
        </p:txBody>
      </p:sp>
      <p:sp>
        <p:nvSpPr>
          <p:cNvPr id="2" name="TextBox 1"/>
          <p:cNvSpPr txBox="1"/>
          <p:nvPr/>
        </p:nvSpPr>
        <p:spPr>
          <a:xfrm>
            <a:off x="838200" y="1607127"/>
            <a:ext cx="2840181" cy="461665"/>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Local</a:t>
            </a:r>
          </a:p>
        </p:txBody>
      </p:sp>
      <p:sp>
        <p:nvSpPr>
          <p:cNvPr id="4" name="TextBox 3"/>
          <p:cNvSpPr txBox="1"/>
          <p:nvPr/>
        </p:nvSpPr>
        <p:spPr>
          <a:xfrm>
            <a:off x="8001001" y="1607127"/>
            <a:ext cx="2840181" cy="461665"/>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International</a:t>
            </a:r>
          </a:p>
        </p:txBody>
      </p:sp>
      <p:pic>
        <p:nvPicPr>
          <p:cNvPr id="5122" name="Picture 2" descr="Image result for Dissemi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45" y="242330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288" y="2423304"/>
            <a:ext cx="2771775" cy="2771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2752508" y="1245870"/>
            <a:ext cx="7125783" cy="4587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19545" y="2592145"/>
            <a:ext cx="11288142" cy="2215991"/>
          </a:xfrm>
          <a:prstGeom prst="rect">
            <a:avLst/>
          </a:prstGeom>
          <a:solidFill>
            <a:schemeClr val="bg1"/>
          </a:solidFill>
          <a:ln w="92075">
            <a:solidFill>
              <a:srgbClr val="2791D5"/>
            </a:solidFill>
          </a:ln>
        </p:spPr>
        <p:txBody>
          <a:bodyPr wrap="square" rtlCol="0">
            <a:spAutoFit/>
          </a:bodyPr>
          <a:lstStyle/>
          <a:p>
            <a:endParaRPr lang="en-US" sz="4000" dirty="0">
              <a:latin typeface="Helvetica" charset="0"/>
              <a:ea typeface="Helvetica" charset="0"/>
              <a:cs typeface="Helvetica" charset="0"/>
              <a:hlinkClick r:id="rId6"/>
            </a:endParaRPr>
          </a:p>
          <a:p>
            <a:r>
              <a:rPr lang="en-US" sz="4000" dirty="0" smtClean="0">
                <a:latin typeface="Helvetica" charset="0"/>
                <a:ea typeface="Helvetica" charset="0"/>
                <a:cs typeface="Helvetica" charset="0"/>
              </a:rPr>
              <a:t>https://</a:t>
            </a:r>
            <a:r>
              <a:rPr lang="en-US" sz="4000" dirty="0" err="1" smtClean="0">
                <a:latin typeface="Helvetica" charset="0"/>
                <a:ea typeface="Helvetica" charset="0"/>
                <a:cs typeface="Helvetica" charset="0"/>
              </a:rPr>
              <a:t>www.pgssc.org</a:t>
            </a:r>
            <a:r>
              <a:rPr lang="en-US" sz="4000" dirty="0" smtClean="0">
                <a:latin typeface="Helvetica" charset="0"/>
                <a:ea typeface="Helvetica" charset="0"/>
                <a:cs typeface="Helvetica" charset="0"/>
              </a:rPr>
              <a:t>/national-surgical-planning</a:t>
            </a:r>
            <a:r>
              <a:rPr lang="en-US" sz="4000" dirty="0">
                <a:latin typeface="Helvetica" charset="0"/>
                <a:ea typeface="Helvetica" charset="0"/>
                <a:cs typeface="Helvetica" charset="0"/>
              </a:rPr>
              <a:t/>
            </a:r>
            <a:br>
              <a:rPr lang="en-US" sz="4000" dirty="0">
                <a:latin typeface="Helvetica" charset="0"/>
                <a:ea typeface="Helvetica" charset="0"/>
                <a:cs typeface="Helvetica" charset="0"/>
              </a:rPr>
            </a:br>
            <a:endParaRPr lang="en-US" sz="4000" dirty="0">
              <a:latin typeface="Helvetica" charset="0"/>
              <a:ea typeface="Helvetica" charset="0"/>
              <a:cs typeface="Helvetica" charset="0"/>
            </a:endParaRPr>
          </a:p>
          <a:p>
            <a:endParaRPr lang="en-US" dirty="0"/>
          </a:p>
        </p:txBody>
      </p:sp>
    </p:spTree>
    <p:extLst>
      <p:ext uri="{BB962C8B-B14F-4D97-AF65-F5344CB8AC3E}">
        <p14:creationId xmlns:p14="http://schemas.microsoft.com/office/powerpoint/2010/main" val="117662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fade">
                                      <p:cBhvr>
                                        <p:cTn id="18" dur="5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1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12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813DDAD-4810-EE42-9CE7-0AF9034CC7ED}"/>
              </a:ext>
            </a:extLst>
          </p:cNvPr>
          <p:cNvSpPr>
            <a:spLocks noGrp="1"/>
          </p:cNvSpPr>
          <p:nvPr>
            <p:ph idx="1"/>
          </p:nvPr>
        </p:nvSpPr>
        <p:spPr/>
        <p:txBody>
          <a:bodyPr/>
          <a:lstStyle/>
          <a:p>
            <a:r>
              <a:rPr lang="en-US" dirty="0"/>
              <a:t>NSOAP lead team (local champion, MOH, professional societies)</a:t>
            </a:r>
          </a:p>
          <a:p>
            <a:r>
              <a:rPr lang="en-US" dirty="0"/>
              <a:t>Set a timeline</a:t>
            </a:r>
          </a:p>
          <a:p>
            <a:r>
              <a:rPr lang="en-US" dirty="0"/>
              <a:t>Utilize already created tools to streamline the process </a:t>
            </a:r>
          </a:p>
          <a:p>
            <a:r>
              <a:rPr lang="en-US" dirty="0"/>
              <a:t>Stay connected </a:t>
            </a:r>
          </a:p>
          <a:p>
            <a:endParaRPr lang="en-US" dirty="0"/>
          </a:p>
        </p:txBody>
      </p:sp>
      <p:sp>
        <p:nvSpPr>
          <p:cNvPr id="3" name="Title 2">
            <a:extLst>
              <a:ext uri="{FF2B5EF4-FFF2-40B4-BE49-F238E27FC236}">
                <a16:creationId xmlns:a16="http://schemas.microsoft.com/office/drawing/2014/main" xmlns="" id="{1C68070D-DBA9-7343-9103-559F9BCCBEC1}"/>
              </a:ext>
            </a:extLst>
          </p:cNvPr>
          <p:cNvSpPr>
            <a:spLocks noGrp="1"/>
          </p:cNvSpPr>
          <p:nvPr>
            <p:ph type="title"/>
          </p:nvPr>
        </p:nvSpPr>
        <p:spPr/>
        <p:txBody>
          <a:bodyPr/>
          <a:lstStyle/>
          <a:p>
            <a:r>
              <a:rPr lang="en-US" dirty="0"/>
              <a:t>General Considerations</a:t>
            </a:r>
          </a:p>
        </p:txBody>
      </p:sp>
    </p:spTree>
    <p:extLst>
      <p:ext uri="{BB962C8B-B14F-4D97-AF65-F5344CB8AC3E}">
        <p14:creationId xmlns:p14="http://schemas.microsoft.com/office/powerpoint/2010/main" val="414416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6835" y="2330563"/>
            <a:ext cx="11131826" cy="2215991"/>
          </a:xfrm>
          <a:prstGeom prst="rect">
            <a:avLst/>
          </a:prstGeom>
          <a:solidFill>
            <a:schemeClr val="bg1"/>
          </a:solidFill>
          <a:ln w="92075">
            <a:solidFill>
              <a:srgbClr val="2791D5"/>
            </a:solidFill>
          </a:ln>
        </p:spPr>
        <p:txBody>
          <a:bodyPr wrap="square" rtlCol="0">
            <a:spAutoFit/>
          </a:bodyPr>
          <a:lstStyle/>
          <a:p>
            <a:endParaRPr lang="en-US" sz="4000" dirty="0">
              <a:latin typeface="Helvetica" charset="0"/>
              <a:ea typeface="Helvetica" charset="0"/>
              <a:cs typeface="Helvetica" charset="0"/>
              <a:hlinkClick r:id="rId3"/>
            </a:endParaRPr>
          </a:p>
          <a:p>
            <a:r>
              <a:rPr lang="en-US" sz="4000" dirty="0" smtClean="0">
                <a:latin typeface="Helvetica" charset="0"/>
                <a:ea typeface="Helvetica" charset="0"/>
                <a:cs typeface="Helvetica" charset="0"/>
              </a:rPr>
              <a:t>https://</a:t>
            </a:r>
            <a:r>
              <a:rPr lang="en-US" sz="4000" dirty="0" err="1" smtClean="0">
                <a:latin typeface="Helvetica" charset="0"/>
                <a:ea typeface="Helvetica" charset="0"/>
                <a:cs typeface="Helvetica" charset="0"/>
              </a:rPr>
              <a:t>www.pgssc.org</a:t>
            </a:r>
            <a:r>
              <a:rPr lang="en-US" sz="4000" dirty="0" smtClean="0">
                <a:latin typeface="Helvetica" charset="0"/>
                <a:ea typeface="Helvetica" charset="0"/>
                <a:cs typeface="Helvetica" charset="0"/>
              </a:rPr>
              <a:t>/national-surgical-planning</a:t>
            </a:r>
            <a:r>
              <a:rPr lang="en-US" sz="4000" dirty="0">
                <a:latin typeface="Helvetica" charset="0"/>
                <a:ea typeface="Helvetica" charset="0"/>
                <a:cs typeface="Helvetica" charset="0"/>
              </a:rPr>
              <a:t/>
            </a:r>
            <a:br>
              <a:rPr lang="en-US" sz="4000" dirty="0">
                <a:latin typeface="Helvetica" charset="0"/>
                <a:ea typeface="Helvetica" charset="0"/>
                <a:cs typeface="Helvetica" charset="0"/>
              </a:rPr>
            </a:br>
            <a:endParaRPr lang="en-US" sz="4000" dirty="0">
              <a:latin typeface="Helvetica" charset="0"/>
              <a:ea typeface="Helvetica" charset="0"/>
              <a:cs typeface="Helvetica" charset="0"/>
            </a:endParaRPr>
          </a:p>
          <a:p>
            <a:endParaRPr lang="en-US" dirty="0"/>
          </a:p>
        </p:txBody>
      </p:sp>
    </p:spTree>
    <p:extLst>
      <p:ext uri="{BB962C8B-B14F-4D97-AF65-F5344CB8AC3E}">
        <p14:creationId xmlns:p14="http://schemas.microsoft.com/office/powerpoint/2010/main" val="2232194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8CD790C-197A-6D4B-8BD6-5475F70B6ADD}"/>
              </a:ext>
            </a:extLst>
          </p:cNvPr>
          <p:cNvSpPr>
            <a:spLocks noGrp="1"/>
          </p:cNvSpPr>
          <p:nvPr>
            <p:ph type="title"/>
          </p:nvPr>
        </p:nvSpPr>
        <p:spPr/>
        <p:txBody>
          <a:bodyPr/>
          <a:lstStyle/>
          <a:p>
            <a:r>
              <a:rPr lang="en-US" dirty="0"/>
              <a:t>Theoretical Framework</a:t>
            </a:r>
          </a:p>
        </p:txBody>
      </p:sp>
      <p:pic>
        <p:nvPicPr>
          <p:cNvPr id="6" name="Picture 5"/>
          <p:cNvPicPr>
            <a:picLocks noChangeAspect="1"/>
          </p:cNvPicPr>
          <p:nvPr/>
        </p:nvPicPr>
        <p:blipFill>
          <a:blip r:embed="rId3"/>
          <a:stretch>
            <a:fillRect/>
          </a:stretch>
        </p:blipFill>
        <p:spPr>
          <a:xfrm>
            <a:off x="618416" y="1673109"/>
            <a:ext cx="5076143" cy="35774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10"/>
          <p:cNvSpPr/>
          <p:nvPr/>
        </p:nvSpPr>
        <p:spPr>
          <a:xfrm>
            <a:off x="7584862" y="4468398"/>
            <a:ext cx="856393" cy="70506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5"/>
          <p:cNvSpPr txBox="1">
            <a:spLocks noChangeArrowheads="1"/>
          </p:cNvSpPr>
          <p:nvPr/>
        </p:nvSpPr>
        <p:spPr bwMode="auto">
          <a:xfrm>
            <a:off x="5922963" y="1633538"/>
            <a:ext cx="602211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INFRASTRUCTURE</a:t>
            </a:r>
          </a:p>
          <a:p>
            <a:pPr eaLnBrk="1" hangingPunct="1">
              <a:lnSpc>
                <a:spcPct val="100000"/>
              </a:lnSpc>
              <a:spcBef>
                <a:spcPct val="0"/>
              </a:spcBef>
              <a:buFontTx/>
              <a:buNone/>
            </a:pPr>
            <a:endParaRPr lang="en-US" altLang="en-US" sz="2600" b="1" dirty="0">
              <a:solidFill>
                <a:schemeClr val="bg1">
                  <a:lumMod val="65000"/>
                </a:schemeClr>
              </a:solidFill>
              <a:latin typeface="Helvetica" charset="0"/>
              <a:ea typeface="Helvetica" charset="0"/>
              <a:cs typeface="Helvetica" charset="0"/>
            </a:endParaRPr>
          </a:p>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WORKFORCE</a:t>
            </a:r>
          </a:p>
          <a:p>
            <a:pPr eaLnBrk="1" hangingPunct="1">
              <a:lnSpc>
                <a:spcPct val="100000"/>
              </a:lnSpc>
              <a:spcBef>
                <a:spcPct val="0"/>
              </a:spcBef>
              <a:buFontTx/>
              <a:buNone/>
            </a:pPr>
            <a:endParaRPr lang="en-US" altLang="en-US" sz="2600" b="1" dirty="0">
              <a:solidFill>
                <a:schemeClr val="bg1">
                  <a:lumMod val="65000"/>
                </a:schemeClr>
              </a:solidFill>
              <a:latin typeface="Helvetica" charset="0"/>
              <a:ea typeface="Helvetica" charset="0"/>
              <a:cs typeface="Helvetica" charset="0"/>
            </a:endParaRPr>
          </a:p>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SERVICE DELIVERY</a:t>
            </a:r>
          </a:p>
          <a:p>
            <a:pPr eaLnBrk="1" hangingPunct="1">
              <a:lnSpc>
                <a:spcPct val="100000"/>
              </a:lnSpc>
              <a:spcBef>
                <a:spcPct val="0"/>
              </a:spcBef>
              <a:buFontTx/>
              <a:buNone/>
            </a:pPr>
            <a:endParaRPr lang="en-US" altLang="en-US" sz="2600" b="1" dirty="0">
              <a:latin typeface="Helvetica" charset="0"/>
              <a:ea typeface="Helvetica" charset="0"/>
              <a:cs typeface="Helvetica" charset="0"/>
            </a:endParaRPr>
          </a:p>
          <a:p>
            <a:pPr eaLnBrk="1" hangingPunct="1">
              <a:lnSpc>
                <a:spcPct val="100000"/>
              </a:lnSpc>
              <a:spcBef>
                <a:spcPct val="0"/>
              </a:spcBef>
              <a:buFontTx/>
              <a:buNone/>
            </a:pPr>
            <a:r>
              <a:rPr lang="en-US" altLang="en-US" sz="2600" b="1" dirty="0" smtClean="0">
                <a:latin typeface="Helvetica" charset="0"/>
                <a:ea typeface="Helvetica" charset="0"/>
                <a:cs typeface="Helvetica" charset="0"/>
              </a:rPr>
              <a:t>INFORMATION MANAGEMENT</a:t>
            </a:r>
            <a:endParaRPr lang="en-US" altLang="en-US" sz="2600" b="1" dirty="0">
              <a:latin typeface="Helvetica" charset="0"/>
              <a:ea typeface="Helvetica" charset="0"/>
              <a:cs typeface="Helvetica" charset="0"/>
            </a:endParaRPr>
          </a:p>
          <a:p>
            <a:pPr eaLnBrk="1" hangingPunct="1">
              <a:lnSpc>
                <a:spcPct val="100000"/>
              </a:lnSpc>
              <a:spcBef>
                <a:spcPct val="0"/>
              </a:spcBef>
              <a:buFontTx/>
              <a:buNone/>
            </a:pPr>
            <a:endParaRPr lang="en-US" altLang="en-US" sz="2600" b="1" dirty="0">
              <a:latin typeface="Helvetica" charset="0"/>
              <a:ea typeface="Helvetica" charset="0"/>
              <a:cs typeface="Helvetica" charset="0"/>
            </a:endParaRPr>
          </a:p>
        </p:txBody>
      </p:sp>
      <p:grpSp>
        <p:nvGrpSpPr>
          <p:cNvPr id="7" name="Group 6"/>
          <p:cNvGrpSpPr/>
          <p:nvPr/>
        </p:nvGrpSpPr>
        <p:grpSpPr>
          <a:xfrm>
            <a:off x="7904952" y="6192838"/>
            <a:ext cx="4105656" cy="640080"/>
            <a:chOff x="5769428" y="5881688"/>
            <a:chExt cx="6075316" cy="96897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5527"/>
            <a:stretch/>
          </p:blipFill>
          <p:spPr>
            <a:xfrm>
              <a:off x="5769428" y="5881688"/>
              <a:ext cx="5873932" cy="968970"/>
            </a:xfrm>
            <a:prstGeom prst="rect">
              <a:avLst/>
            </a:prstGeom>
          </p:spPr>
        </p:pic>
        <p:sp>
          <p:nvSpPr>
            <p:cNvPr id="9" name="Rectangle 8"/>
            <p:cNvSpPr/>
            <p:nvPr/>
          </p:nvSpPr>
          <p:spPr>
            <a:xfrm>
              <a:off x="11639728" y="5881688"/>
              <a:ext cx="205016" cy="868680"/>
            </a:xfrm>
            <a:prstGeom prst="rect">
              <a:avLst/>
            </a:prstGeom>
            <a:solidFill>
              <a:srgbClr val="004B89"/>
            </a:solidFill>
            <a:ln>
              <a:solidFill>
                <a:srgbClr val="004B89"/>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5610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8CD790C-197A-6D4B-8BD6-5475F70B6ADD}"/>
              </a:ext>
            </a:extLst>
          </p:cNvPr>
          <p:cNvSpPr>
            <a:spLocks noGrp="1"/>
          </p:cNvSpPr>
          <p:nvPr>
            <p:ph type="title"/>
          </p:nvPr>
        </p:nvSpPr>
        <p:spPr/>
        <p:txBody>
          <a:bodyPr/>
          <a:lstStyle/>
          <a:p>
            <a:r>
              <a:rPr lang="en-US" dirty="0"/>
              <a:t>Theoretical Framework</a:t>
            </a:r>
          </a:p>
        </p:txBody>
      </p:sp>
      <p:pic>
        <p:nvPicPr>
          <p:cNvPr id="6" name="Picture 5"/>
          <p:cNvPicPr>
            <a:picLocks noChangeAspect="1"/>
          </p:cNvPicPr>
          <p:nvPr/>
        </p:nvPicPr>
        <p:blipFill>
          <a:blip r:embed="rId3"/>
          <a:stretch>
            <a:fillRect/>
          </a:stretch>
        </p:blipFill>
        <p:spPr>
          <a:xfrm>
            <a:off x="618416" y="1673109"/>
            <a:ext cx="5076143" cy="35774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10"/>
          <p:cNvSpPr/>
          <p:nvPr/>
        </p:nvSpPr>
        <p:spPr>
          <a:xfrm>
            <a:off x="7584862" y="4468398"/>
            <a:ext cx="856393" cy="70506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5"/>
          <p:cNvSpPr txBox="1">
            <a:spLocks noChangeArrowheads="1"/>
          </p:cNvSpPr>
          <p:nvPr/>
        </p:nvSpPr>
        <p:spPr bwMode="auto">
          <a:xfrm>
            <a:off x="5922963" y="1633538"/>
            <a:ext cx="602211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INFRASTRUCTURE</a:t>
            </a:r>
          </a:p>
          <a:p>
            <a:pPr eaLnBrk="1" hangingPunct="1">
              <a:lnSpc>
                <a:spcPct val="100000"/>
              </a:lnSpc>
              <a:spcBef>
                <a:spcPct val="0"/>
              </a:spcBef>
              <a:buFontTx/>
              <a:buNone/>
            </a:pPr>
            <a:endParaRPr lang="en-US" altLang="en-US" sz="2600" b="1" dirty="0">
              <a:solidFill>
                <a:schemeClr val="bg1">
                  <a:lumMod val="65000"/>
                </a:schemeClr>
              </a:solidFill>
              <a:latin typeface="Helvetica" charset="0"/>
              <a:ea typeface="Helvetica" charset="0"/>
              <a:cs typeface="Helvetica" charset="0"/>
            </a:endParaRPr>
          </a:p>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WORKFORCE</a:t>
            </a:r>
          </a:p>
          <a:p>
            <a:pPr eaLnBrk="1" hangingPunct="1">
              <a:lnSpc>
                <a:spcPct val="100000"/>
              </a:lnSpc>
              <a:spcBef>
                <a:spcPct val="0"/>
              </a:spcBef>
              <a:buFontTx/>
              <a:buNone/>
            </a:pPr>
            <a:endParaRPr lang="en-US" altLang="en-US" sz="2600" b="1" dirty="0">
              <a:solidFill>
                <a:schemeClr val="bg1">
                  <a:lumMod val="65000"/>
                </a:schemeClr>
              </a:solidFill>
              <a:latin typeface="Helvetica" charset="0"/>
              <a:ea typeface="Helvetica" charset="0"/>
              <a:cs typeface="Helvetica" charset="0"/>
            </a:endParaRPr>
          </a:p>
          <a:p>
            <a:pPr eaLnBrk="1" hangingPunct="1">
              <a:lnSpc>
                <a:spcPct val="100000"/>
              </a:lnSpc>
              <a:spcBef>
                <a:spcPct val="0"/>
              </a:spcBef>
              <a:buFontTx/>
              <a:buNone/>
            </a:pPr>
            <a:r>
              <a:rPr lang="en-US" altLang="en-US" sz="2600" b="1" dirty="0">
                <a:solidFill>
                  <a:schemeClr val="bg1">
                    <a:lumMod val="65000"/>
                  </a:schemeClr>
                </a:solidFill>
                <a:latin typeface="Helvetica" charset="0"/>
                <a:ea typeface="Helvetica" charset="0"/>
                <a:cs typeface="Helvetica" charset="0"/>
              </a:rPr>
              <a:t>SERVICE DELIVERY</a:t>
            </a:r>
          </a:p>
          <a:p>
            <a:pPr eaLnBrk="1" hangingPunct="1">
              <a:lnSpc>
                <a:spcPct val="100000"/>
              </a:lnSpc>
              <a:spcBef>
                <a:spcPct val="0"/>
              </a:spcBef>
              <a:buFontTx/>
              <a:buNone/>
            </a:pPr>
            <a:endParaRPr lang="en-US" altLang="en-US" sz="2600" b="1" dirty="0">
              <a:solidFill>
                <a:schemeClr val="bg1">
                  <a:lumMod val="65000"/>
                </a:schemeClr>
              </a:solidFill>
              <a:latin typeface="Helvetica" charset="0"/>
              <a:ea typeface="Helvetica" charset="0"/>
              <a:cs typeface="Helvetica" charset="0"/>
            </a:endParaRPr>
          </a:p>
          <a:p>
            <a:pPr eaLnBrk="1" hangingPunct="1">
              <a:lnSpc>
                <a:spcPct val="100000"/>
              </a:lnSpc>
              <a:spcBef>
                <a:spcPct val="0"/>
              </a:spcBef>
              <a:buFontTx/>
              <a:buNone/>
            </a:pPr>
            <a:r>
              <a:rPr lang="en-US" altLang="en-US" sz="2600" b="1" dirty="0" smtClean="0">
                <a:solidFill>
                  <a:schemeClr val="bg1">
                    <a:lumMod val="65000"/>
                  </a:schemeClr>
                </a:solidFill>
                <a:latin typeface="Helvetica" charset="0"/>
                <a:ea typeface="Helvetica" charset="0"/>
                <a:cs typeface="Helvetica" charset="0"/>
              </a:rPr>
              <a:t>INFORMATION MANAGEMENT</a:t>
            </a:r>
            <a:endParaRPr lang="en-US" altLang="en-US" sz="2600" b="1" dirty="0">
              <a:solidFill>
                <a:schemeClr val="bg1">
                  <a:lumMod val="65000"/>
                </a:schemeClr>
              </a:solidFill>
              <a:latin typeface="Helvetica" charset="0"/>
              <a:ea typeface="Helvetica" charset="0"/>
              <a:cs typeface="Helvetica" charset="0"/>
            </a:endParaRPr>
          </a:p>
          <a:p>
            <a:pPr eaLnBrk="1" hangingPunct="1">
              <a:lnSpc>
                <a:spcPct val="100000"/>
              </a:lnSpc>
              <a:spcBef>
                <a:spcPct val="0"/>
              </a:spcBef>
              <a:buFontTx/>
              <a:buNone/>
            </a:pPr>
            <a:endParaRPr lang="en-US" altLang="en-US" sz="2600" b="1" dirty="0">
              <a:latin typeface="Helvetica" charset="0"/>
              <a:ea typeface="Helvetica" charset="0"/>
              <a:cs typeface="Helvetica" charset="0"/>
            </a:endParaRPr>
          </a:p>
          <a:p>
            <a:pPr eaLnBrk="1" hangingPunct="1">
              <a:lnSpc>
                <a:spcPct val="100000"/>
              </a:lnSpc>
              <a:spcBef>
                <a:spcPct val="0"/>
              </a:spcBef>
              <a:buFontTx/>
              <a:buNone/>
            </a:pPr>
            <a:r>
              <a:rPr lang="en-US" altLang="en-US" sz="2600" b="1" dirty="0" smtClean="0">
                <a:latin typeface="Helvetica" charset="0"/>
                <a:ea typeface="Helvetica" charset="0"/>
                <a:cs typeface="Helvetica" charset="0"/>
              </a:rPr>
              <a:t>FINANCE</a:t>
            </a:r>
            <a:endParaRPr lang="en-US" altLang="en-US" sz="2600" b="1" dirty="0">
              <a:latin typeface="Helvetica" charset="0"/>
              <a:ea typeface="Helvetica" charset="0"/>
              <a:cs typeface="Helvetica" charset="0"/>
            </a:endParaRPr>
          </a:p>
        </p:txBody>
      </p:sp>
      <p:grpSp>
        <p:nvGrpSpPr>
          <p:cNvPr id="7" name="Group 6"/>
          <p:cNvGrpSpPr/>
          <p:nvPr/>
        </p:nvGrpSpPr>
        <p:grpSpPr>
          <a:xfrm>
            <a:off x="7904952" y="6192838"/>
            <a:ext cx="4105656" cy="640080"/>
            <a:chOff x="5769428" y="5881688"/>
            <a:chExt cx="6075316" cy="96897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5527"/>
            <a:stretch/>
          </p:blipFill>
          <p:spPr>
            <a:xfrm>
              <a:off x="5769428" y="5881688"/>
              <a:ext cx="5873932" cy="968970"/>
            </a:xfrm>
            <a:prstGeom prst="rect">
              <a:avLst/>
            </a:prstGeom>
          </p:spPr>
        </p:pic>
        <p:sp>
          <p:nvSpPr>
            <p:cNvPr id="9" name="Rectangle 8"/>
            <p:cNvSpPr/>
            <p:nvPr/>
          </p:nvSpPr>
          <p:spPr>
            <a:xfrm>
              <a:off x="11639728" y="5881688"/>
              <a:ext cx="205016" cy="868680"/>
            </a:xfrm>
            <a:prstGeom prst="rect">
              <a:avLst/>
            </a:prstGeom>
            <a:solidFill>
              <a:srgbClr val="004B89"/>
            </a:solidFill>
            <a:ln>
              <a:solidFill>
                <a:srgbClr val="004B89"/>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4540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8CD790C-197A-6D4B-8BD6-5475F70B6ADD}"/>
              </a:ext>
            </a:extLst>
          </p:cNvPr>
          <p:cNvSpPr>
            <a:spLocks noGrp="1"/>
          </p:cNvSpPr>
          <p:nvPr>
            <p:ph type="title"/>
          </p:nvPr>
        </p:nvSpPr>
        <p:spPr/>
        <p:txBody>
          <a:bodyPr/>
          <a:lstStyle/>
          <a:p>
            <a:r>
              <a:rPr lang="en-US" dirty="0"/>
              <a:t>Theoretical Framework</a:t>
            </a:r>
          </a:p>
        </p:txBody>
      </p:sp>
      <p:pic>
        <p:nvPicPr>
          <p:cNvPr id="6" name="Picture 5"/>
          <p:cNvPicPr>
            <a:picLocks noChangeAspect="1"/>
          </p:cNvPicPr>
          <p:nvPr/>
        </p:nvPicPr>
        <p:blipFill>
          <a:blip r:embed="rId3"/>
          <a:stretch>
            <a:fillRect/>
          </a:stretch>
        </p:blipFill>
        <p:spPr>
          <a:xfrm>
            <a:off x="618416" y="1673109"/>
            <a:ext cx="5076143" cy="35774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cxnSp>
        <p:nvCxnSpPr>
          <p:cNvPr id="8" name="Straight Arrow Connector 7"/>
          <p:cNvCxnSpPr/>
          <p:nvPr/>
        </p:nvCxnSpPr>
        <p:spPr>
          <a:xfrm>
            <a:off x="5422232" y="3461845"/>
            <a:ext cx="1206987" cy="0"/>
          </a:xfrm>
          <a:prstGeom prst="straightConnector1">
            <a:avLst/>
          </a:prstGeom>
          <a:ln w="111125">
            <a:solidFill>
              <a:srgbClr val="2791D5"/>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584862" y="4468398"/>
            <a:ext cx="856393" cy="70506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14" name="Group 13"/>
          <p:cNvGrpSpPr/>
          <p:nvPr/>
        </p:nvGrpSpPr>
        <p:grpSpPr>
          <a:xfrm>
            <a:off x="7190572" y="1197040"/>
            <a:ext cx="4446777" cy="4908884"/>
            <a:chOff x="7440422" y="1507959"/>
            <a:chExt cx="4446777" cy="4908884"/>
          </a:xfrm>
        </p:grpSpPr>
        <p:pic>
          <p:nvPicPr>
            <p:cNvPr id="12" name="Picture 11"/>
            <p:cNvPicPr>
              <a:picLocks noChangeAspect="1"/>
            </p:cNvPicPr>
            <p:nvPr/>
          </p:nvPicPr>
          <p:blipFill rotWithShape="1">
            <a:blip r:embed="rId4" cstate="print">
              <a:grayscl/>
              <a:extLst>
                <a:ext uri="{BEBA8EAE-BF5A-486C-A8C5-ECC9F3942E4B}">
                  <a14:imgProps xmlns:a14="http://schemas.microsoft.com/office/drawing/2010/main">
                    <a14:imgLayer r:embed="rId5">
                      <a14:imgEffect>
                        <a14:sharpenSoften amount="25000"/>
                      </a14:imgEffect>
                      <a14:imgEffect>
                        <a14:saturation sat="0"/>
                      </a14:imgEffect>
                    </a14:imgLayer>
                  </a14:imgProps>
                </a:ext>
                <a:ext uri="{28A0092B-C50C-407E-A947-70E740481C1C}">
                  <a14:useLocalDpi xmlns:a14="http://schemas.microsoft.com/office/drawing/2010/main" val="0"/>
                </a:ext>
              </a:extLst>
            </a:blip>
            <a:srcRect t="4950" b="2321"/>
            <a:stretch/>
          </p:blipFill>
          <p:spPr>
            <a:xfrm>
              <a:off x="7440422" y="1507959"/>
              <a:ext cx="4446777" cy="4908884"/>
            </a:xfrm>
            <a:prstGeom prst="rect">
              <a:avLst/>
            </a:prstGeom>
          </p:spPr>
        </p:pic>
        <p:sp>
          <p:nvSpPr>
            <p:cNvPr id="13" name="Rectangle 12"/>
            <p:cNvSpPr/>
            <p:nvPr/>
          </p:nvSpPr>
          <p:spPr>
            <a:xfrm>
              <a:off x="7584862" y="4334645"/>
              <a:ext cx="1045791" cy="65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2" descr="elated image"/>
          <p:cNvPicPr>
            <a:picLocks noChangeAspect="1"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6717815" y="1652792"/>
            <a:ext cx="4740090" cy="3746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7" name="Group 16"/>
          <p:cNvGrpSpPr/>
          <p:nvPr/>
        </p:nvGrpSpPr>
        <p:grpSpPr>
          <a:xfrm>
            <a:off x="2064708" y="1288116"/>
            <a:ext cx="8391652" cy="4668793"/>
            <a:chOff x="1588" y="-34103"/>
            <a:chExt cx="12239625" cy="6892104"/>
          </a:xfrm>
        </p:grpSpPr>
        <p:sp>
          <p:nvSpPr>
            <p:cNvPr id="18" name="Freeform 17"/>
            <p:cNvSpPr>
              <a:spLocks/>
            </p:cNvSpPr>
            <p:nvPr/>
          </p:nvSpPr>
          <p:spPr bwMode="auto">
            <a:xfrm>
              <a:off x="4357688" y="3124207"/>
              <a:ext cx="1055688" cy="1503363"/>
            </a:xfrm>
            <a:custGeom>
              <a:avLst/>
              <a:gdLst>
                <a:gd name="T0" fmla="*/ 456 w 456"/>
                <a:gd name="T1" fmla="*/ 405 h 651"/>
                <a:gd name="T2" fmla="*/ 354 w 456"/>
                <a:gd name="T3" fmla="*/ 166 h 651"/>
                <a:gd name="T4" fmla="*/ 192 w 456"/>
                <a:gd name="T5" fmla="*/ 0 h 651"/>
                <a:gd name="T6" fmla="*/ 0 w 456"/>
                <a:gd name="T7" fmla="*/ 156 h 651"/>
                <a:gd name="T8" fmla="*/ 204 w 456"/>
                <a:gd name="T9" fmla="*/ 651 h 651"/>
                <a:gd name="T10" fmla="*/ 230 w 456"/>
                <a:gd name="T11" fmla="*/ 402 h 651"/>
                <a:gd name="T12" fmla="*/ 456 w 456"/>
                <a:gd name="T13" fmla="*/ 405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456" y="405"/>
                  </a:moveTo>
                  <a:cubicBezTo>
                    <a:pt x="399" y="340"/>
                    <a:pt x="361" y="258"/>
                    <a:pt x="354" y="166"/>
                  </a:cubicBezTo>
                  <a:cubicBezTo>
                    <a:pt x="192" y="0"/>
                    <a:pt x="192" y="0"/>
                    <a:pt x="192" y="0"/>
                  </a:cubicBezTo>
                  <a:cubicBezTo>
                    <a:pt x="0" y="156"/>
                    <a:pt x="0" y="156"/>
                    <a:pt x="0" y="156"/>
                  </a:cubicBezTo>
                  <a:cubicBezTo>
                    <a:pt x="6" y="347"/>
                    <a:pt x="82" y="520"/>
                    <a:pt x="204" y="651"/>
                  </a:cubicBezTo>
                  <a:cubicBezTo>
                    <a:pt x="230" y="402"/>
                    <a:pt x="230" y="402"/>
                    <a:pt x="230" y="402"/>
                  </a:cubicBezTo>
                  <a:lnTo>
                    <a:pt x="456" y="405"/>
                  </a:lnTo>
                  <a:close/>
                </a:path>
              </a:pathLst>
            </a:custGeom>
            <a:solidFill>
              <a:schemeClr val="accent4"/>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19" name="Freeform 18"/>
            <p:cNvSpPr>
              <a:spLocks/>
            </p:cNvSpPr>
            <p:nvPr/>
          </p:nvSpPr>
          <p:spPr bwMode="auto">
            <a:xfrm>
              <a:off x="4359283" y="2224088"/>
              <a:ext cx="1044575" cy="1149350"/>
            </a:xfrm>
            <a:custGeom>
              <a:avLst/>
              <a:gdLst>
                <a:gd name="T0" fmla="*/ 352 w 451"/>
                <a:gd name="T1" fmla="*/ 498 h 498"/>
                <a:gd name="T2" fmla="*/ 448 w 451"/>
                <a:gd name="T3" fmla="*/ 257 h 498"/>
                <a:gd name="T4" fmla="*/ 451 w 451"/>
                <a:gd name="T5" fmla="*/ 25 h 498"/>
                <a:gd name="T6" fmla="*/ 206 w 451"/>
                <a:gd name="T7" fmla="*/ 0 h 498"/>
                <a:gd name="T8" fmla="*/ 0 w 451"/>
                <a:gd name="T9" fmla="*/ 494 h 498"/>
                <a:gd name="T10" fmla="*/ 194 w 451"/>
                <a:gd name="T11" fmla="*/ 336 h 498"/>
                <a:gd name="T12" fmla="*/ 352 w 451"/>
                <a:gd name="T13" fmla="*/ 498 h 498"/>
              </a:gdLst>
              <a:ahLst/>
              <a:cxnLst>
                <a:cxn ang="0">
                  <a:pos x="T0" y="T1"/>
                </a:cxn>
                <a:cxn ang="0">
                  <a:pos x="T2" y="T3"/>
                </a:cxn>
                <a:cxn ang="0">
                  <a:pos x="T4" y="T5"/>
                </a:cxn>
                <a:cxn ang="0">
                  <a:pos x="T6" y="T7"/>
                </a:cxn>
                <a:cxn ang="0">
                  <a:pos x="T8" y="T9"/>
                </a:cxn>
                <a:cxn ang="0">
                  <a:pos x="T10" y="T11"/>
                </a:cxn>
                <a:cxn ang="0">
                  <a:pos x="T12" y="T13"/>
                </a:cxn>
              </a:cxnLst>
              <a:rect l="0" t="0" r="r" b="b"/>
              <a:pathLst>
                <a:path w="451" h="498">
                  <a:moveTo>
                    <a:pt x="352" y="498"/>
                  </a:moveTo>
                  <a:cubicBezTo>
                    <a:pt x="357" y="407"/>
                    <a:pt x="392" y="323"/>
                    <a:pt x="448" y="257"/>
                  </a:cubicBezTo>
                  <a:cubicBezTo>
                    <a:pt x="451" y="25"/>
                    <a:pt x="451" y="25"/>
                    <a:pt x="451" y="25"/>
                  </a:cubicBezTo>
                  <a:cubicBezTo>
                    <a:pt x="206" y="0"/>
                    <a:pt x="206" y="0"/>
                    <a:pt x="206" y="0"/>
                  </a:cubicBezTo>
                  <a:cubicBezTo>
                    <a:pt x="84" y="130"/>
                    <a:pt x="6" y="303"/>
                    <a:pt x="0" y="494"/>
                  </a:cubicBezTo>
                  <a:cubicBezTo>
                    <a:pt x="194" y="336"/>
                    <a:pt x="194" y="336"/>
                    <a:pt x="194" y="336"/>
                  </a:cubicBezTo>
                  <a:lnTo>
                    <a:pt x="352" y="498"/>
                  </a:lnTo>
                  <a:close/>
                </a:path>
              </a:pathLst>
            </a:custGeom>
            <a:solidFill>
              <a:schemeClr val="accent5"/>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0" name="Freeform 19"/>
            <p:cNvSpPr>
              <a:spLocks/>
            </p:cNvSpPr>
            <p:nvPr/>
          </p:nvSpPr>
          <p:spPr bwMode="auto">
            <a:xfrm>
              <a:off x="4924705" y="1697044"/>
              <a:ext cx="1506538" cy="1052513"/>
            </a:xfrm>
            <a:custGeom>
              <a:avLst/>
              <a:gdLst>
                <a:gd name="T0" fmla="*/ 247 w 651"/>
                <a:gd name="T1" fmla="*/ 456 h 456"/>
                <a:gd name="T2" fmla="*/ 485 w 651"/>
                <a:gd name="T3" fmla="*/ 353 h 456"/>
                <a:gd name="T4" fmla="*/ 651 w 651"/>
                <a:gd name="T5" fmla="*/ 191 h 456"/>
                <a:gd name="T6" fmla="*/ 496 w 651"/>
                <a:gd name="T7" fmla="*/ 0 h 456"/>
                <a:gd name="T8" fmla="*/ 0 w 651"/>
                <a:gd name="T9" fmla="*/ 203 h 456"/>
                <a:gd name="T10" fmla="*/ 250 w 651"/>
                <a:gd name="T11" fmla="*/ 229 h 456"/>
                <a:gd name="T12" fmla="*/ 247 w 651"/>
                <a:gd name="T13" fmla="*/ 456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247" y="456"/>
                  </a:moveTo>
                  <a:cubicBezTo>
                    <a:pt x="311" y="398"/>
                    <a:pt x="394" y="361"/>
                    <a:pt x="485" y="353"/>
                  </a:cubicBezTo>
                  <a:cubicBezTo>
                    <a:pt x="651" y="191"/>
                    <a:pt x="651" y="191"/>
                    <a:pt x="651" y="191"/>
                  </a:cubicBezTo>
                  <a:cubicBezTo>
                    <a:pt x="496" y="0"/>
                    <a:pt x="496" y="0"/>
                    <a:pt x="496" y="0"/>
                  </a:cubicBezTo>
                  <a:cubicBezTo>
                    <a:pt x="305" y="6"/>
                    <a:pt x="131" y="82"/>
                    <a:pt x="0" y="203"/>
                  </a:cubicBezTo>
                  <a:cubicBezTo>
                    <a:pt x="250" y="229"/>
                    <a:pt x="250" y="229"/>
                    <a:pt x="250" y="229"/>
                  </a:cubicBezTo>
                  <a:lnTo>
                    <a:pt x="247" y="456"/>
                  </a:lnTo>
                  <a:close/>
                </a:path>
              </a:pathLst>
            </a:custGeom>
            <a:solidFill>
              <a:schemeClr val="bg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dirty="0"/>
            </a:p>
          </p:txBody>
        </p:sp>
        <p:sp>
          <p:nvSpPr>
            <p:cNvPr id="21" name="Freeform 20"/>
            <p:cNvSpPr>
              <a:spLocks/>
            </p:cNvSpPr>
            <p:nvPr/>
          </p:nvSpPr>
          <p:spPr bwMode="auto">
            <a:xfrm>
              <a:off x="6176970" y="1670050"/>
              <a:ext cx="1152525" cy="1042988"/>
            </a:xfrm>
            <a:custGeom>
              <a:avLst/>
              <a:gdLst>
                <a:gd name="T0" fmla="*/ 0 w 498"/>
                <a:gd name="T1" fmla="*/ 353 h 452"/>
                <a:gd name="T2" fmla="*/ 241 w 498"/>
                <a:gd name="T3" fmla="*/ 449 h 452"/>
                <a:gd name="T4" fmla="*/ 473 w 498"/>
                <a:gd name="T5" fmla="*/ 452 h 452"/>
                <a:gd name="T6" fmla="*/ 498 w 498"/>
                <a:gd name="T7" fmla="*/ 206 h 452"/>
                <a:gd name="T8" fmla="*/ 4 w 498"/>
                <a:gd name="T9" fmla="*/ 0 h 452"/>
                <a:gd name="T10" fmla="*/ 162 w 498"/>
                <a:gd name="T11" fmla="*/ 195 h 452"/>
                <a:gd name="T12" fmla="*/ 0 w 498"/>
                <a:gd name="T13" fmla="*/ 353 h 452"/>
              </a:gdLst>
              <a:ahLst/>
              <a:cxnLst>
                <a:cxn ang="0">
                  <a:pos x="T0" y="T1"/>
                </a:cxn>
                <a:cxn ang="0">
                  <a:pos x="T2" y="T3"/>
                </a:cxn>
                <a:cxn ang="0">
                  <a:pos x="T4" y="T5"/>
                </a:cxn>
                <a:cxn ang="0">
                  <a:pos x="T6" y="T7"/>
                </a:cxn>
                <a:cxn ang="0">
                  <a:pos x="T8" y="T9"/>
                </a:cxn>
                <a:cxn ang="0">
                  <a:pos x="T10" y="T11"/>
                </a:cxn>
                <a:cxn ang="0">
                  <a:pos x="T12" y="T13"/>
                </a:cxn>
              </a:cxnLst>
              <a:rect l="0" t="0" r="r" b="b"/>
              <a:pathLst>
                <a:path w="498" h="452">
                  <a:moveTo>
                    <a:pt x="0" y="353"/>
                  </a:moveTo>
                  <a:cubicBezTo>
                    <a:pt x="92" y="358"/>
                    <a:pt x="175" y="393"/>
                    <a:pt x="241" y="449"/>
                  </a:cubicBezTo>
                  <a:cubicBezTo>
                    <a:pt x="473" y="452"/>
                    <a:pt x="473" y="452"/>
                    <a:pt x="473" y="452"/>
                  </a:cubicBezTo>
                  <a:cubicBezTo>
                    <a:pt x="498" y="206"/>
                    <a:pt x="498" y="206"/>
                    <a:pt x="498" y="206"/>
                  </a:cubicBezTo>
                  <a:cubicBezTo>
                    <a:pt x="368" y="84"/>
                    <a:pt x="195" y="7"/>
                    <a:pt x="4" y="0"/>
                  </a:cubicBezTo>
                  <a:cubicBezTo>
                    <a:pt x="162" y="195"/>
                    <a:pt x="162" y="195"/>
                    <a:pt x="162" y="195"/>
                  </a:cubicBezTo>
                  <a:lnTo>
                    <a:pt x="0" y="353"/>
                  </a:lnTo>
                  <a:close/>
                </a:path>
              </a:pathLst>
            </a:custGeom>
            <a:solidFill>
              <a:schemeClr val="tx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2" name="Freeform 21"/>
            <p:cNvSpPr>
              <a:spLocks/>
            </p:cNvSpPr>
            <p:nvPr/>
          </p:nvSpPr>
          <p:spPr bwMode="auto">
            <a:xfrm>
              <a:off x="6838958" y="3484563"/>
              <a:ext cx="1046163" cy="1149350"/>
            </a:xfrm>
            <a:custGeom>
              <a:avLst/>
              <a:gdLst>
                <a:gd name="T0" fmla="*/ 100 w 452"/>
                <a:gd name="T1" fmla="*/ 0 h 498"/>
                <a:gd name="T2" fmla="*/ 4 w 452"/>
                <a:gd name="T3" fmla="*/ 240 h 498"/>
                <a:gd name="T4" fmla="*/ 0 w 452"/>
                <a:gd name="T5" fmla="*/ 473 h 498"/>
                <a:gd name="T6" fmla="*/ 246 w 452"/>
                <a:gd name="T7" fmla="*/ 498 h 498"/>
                <a:gd name="T8" fmla="*/ 452 w 452"/>
                <a:gd name="T9" fmla="*/ 4 h 498"/>
                <a:gd name="T10" fmla="*/ 258 w 452"/>
                <a:gd name="T11" fmla="*/ 162 h 498"/>
                <a:gd name="T12" fmla="*/ 100 w 452"/>
                <a:gd name="T13" fmla="*/ 0 h 498"/>
              </a:gdLst>
              <a:ahLst/>
              <a:cxnLst>
                <a:cxn ang="0">
                  <a:pos x="T0" y="T1"/>
                </a:cxn>
                <a:cxn ang="0">
                  <a:pos x="T2" y="T3"/>
                </a:cxn>
                <a:cxn ang="0">
                  <a:pos x="T4" y="T5"/>
                </a:cxn>
                <a:cxn ang="0">
                  <a:pos x="T6" y="T7"/>
                </a:cxn>
                <a:cxn ang="0">
                  <a:pos x="T8" y="T9"/>
                </a:cxn>
                <a:cxn ang="0">
                  <a:pos x="T10" y="T11"/>
                </a:cxn>
                <a:cxn ang="0">
                  <a:pos x="T12" y="T13"/>
                </a:cxn>
              </a:cxnLst>
              <a:rect l="0" t="0" r="r" b="b"/>
              <a:pathLst>
                <a:path w="452" h="498">
                  <a:moveTo>
                    <a:pt x="100" y="0"/>
                  </a:moveTo>
                  <a:cubicBezTo>
                    <a:pt x="94" y="91"/>
                    <a:pt x="59" y="175"/>
                    <a:pt x="4" y="240"/>
                  </a:cubicBezTo>
                  <a:cubicBezTo>
                    <a:pt x="0" y="473"/>
                    <a:pt x="0" y="473"/>
                    <a:pt x="0" y="473"/>
                  </a:cubicBezTo>
                  <a:cubicBezTo>
                    <a:pt x="246" y="498"/>
                    <a:pt x="246" y="498"/>
                    <a:pt x="246" y="498"/>
                  </a:cubicBezTo>
                  <a:cubicBezTo>
                    <a:pt x="368" y="368"/>
                    <a:pt x="445" y="195"/>
                    <a:pt x="452" y="4"/>
                  </a:cubicBezTo>
                  <a:cubicBezTo>
                    <a:pt x="258" y="162"/>
                    <a:pt x="258" y="162"/>
                    <a:pt x="258" y="162"/>
                  </a:cubicBezTo>
                  <a:lnTo>
                    <a:pt x="100" y="0"/>
                  </a:lnTo>
                  <a:close/>
                </a:path>
              </a:pathLst>
            </a:custGeom>
            <a:solidFill>
              <a:schemeClr val="accent2"/>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3" name="Freeform 22"/>
            <p:cNvSpPr>
              <a:spLocks/>
            </p:cNvSpPr>
            <p:nvPr/>
          </p:nvSpPr>
          <p:spPr bwMode="auto">
            <a:xfrm>
              <a:off x="6829426" y="2230445"/>
              <a:ext cx="1055688" cy="1503363"/>
            </a:xfrm>
            <a:custGeom>
              <a:avLst/>
              <a:gdLst>
                <a:gd name="T0" fmla="*/ 0 w 456"/>
                <a:gd name="T1" fmla="*/ 246 h 651"/>
                <a:gd name="T2" fmla="*/ 103 w 456"/>
                <a:gd name="T3" fmla="*/ 484 h 651"/>
                <a:gd name="T4" fmla="*/ 265 w 456"/>
                <a:gd name="T5" fmla="*/ 651 h 651"/>
                <a:gd name="T6" fmla="*/ 456 w 456"/>
                <a:gd name="T7" fmla="*/ 495 h 651"/>
                <a:gd name="T8" fmla="*/ 253 w 456"/>
                <a:gd name="T9" fmla="*/ 0 h 651"/>
                <a:gd name="T10" fmla="*/ 227 w 456"/>
                <a:gd name="T11" fmla="*/ 249 h 651"/>
                <a:gd name="T12" fmla="*/ 0 w 456"/>
                <a:gd name="T13" fmla="*/ 246 h 651"/>
              </a:gdLst>
              <a:ahLst/>
              <a:cxnLst>
                <a:cxn ang="0">
                  <a:pos x="T0" y="T1"/>
                </a:cxn>
                <a:cxn ang="0">
                  <a:pos x="T2" y="T3"/>
                </a:cxn>
                <a:cxn ang="0">
                  <a:pos x="T4" y="T5"/>
                </a:cxn>
                <a:cxn ang="0">
                  <a:pos x="T6" y="T7"/>
                </a:cxn>
                <a:cxn ang="0">
                  <a:pos x="T8" y="T9"/>
                </a:cxn>
                <a:cxn ang="0">
                  <a:pos x="T10" y="T11"/>
                </a:cxn>
                <a:cxn ang="0">
                  <a:pos x="T12" y="T13"/>
                </a:cxn>
              </a:cxnLst>
              <a:rect l="0" t="0" r="r" b="b"/>
              <a:pathLst>
                <a:path w="456" h="651">
                  <a:moveTo>
                    <a:pt x="0" y="246"/>
                  </a:moveTo>
                  <a:cubicBezTo>
                    <a:pt x="58" y="311"/>
                    <a:pt x="95" y="393"/>
                    <a:pt x="103" y="484"/>
                  </a:cubicBezTo>
                  <a:cubicBezTo>
                    <a:pt x="265" y="651"/>
                    <a:pt x="265" y="651"/>
                    <a:pt x="265" y="651"/>
                  </a:cubicBezTo>
                  <a:cubicBezTo>
                    <a:pt x="456" y="495"/>
                    <a:pt x="456" y="495"/>
                    <a:pt x="456" y="495"/>
                  </a:cubicBezTo>
                  <a:cubicBezTo>
                    <a:pt x="450" y="304"/>
                    <a:pt x="374" y="131"/>
                    <a:pt x="253" y="0"/>
                  </a:cubicBezTo>
                  <a:cubicBezTo>
                    <a:pt x="227" y="249"/>
                    <a:pt x="227" y="249"/>
                    <a:pt x="227" y="249"/>
                  </a:cubicBezTo>
                  <a:lnTo>
                    <a:pt x="0" y="246"/>
                  </a:lnTo>
                  <a:close/>
                </a:path>
              </a:pathLst>
            </a:custGeom>
            <a:solidFill>
              <a:schemeClr val="accent1"/>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4" name="Freeform 23"/>
            <p:cNvSpPr>
              <a:spLocks/>
            </p:cNvSpPr>
            <p:nvPr/>
          </p:nvSpPr>
          <p:spPr bwMode="auto">
            <a:xfrm>
              <a:off x="5815013" y="4135445"/>
              <a:ext cx="1506538" cy="1052513"/>
            </a:xfrm>
            <a:custGeom>
              <a:avLst/>
              <a:gdLst>
                <a:gd name="T0" fmla="*/ 405 w 651"/>
                <a:gd name="T1" fmla="*/ 0 h 456"/>
                <a:gd name="T2" fmla="*/ 167 w 651"/>
                <a:gd name="T3" fmla="*/ 102 h 456"/>
                <a:gd name="T4" fmla="*/ 0 w 651"/>
                <a:gd name="T5" fmla="*/ 264 h 456"/>
                <a:gd name="T6" fmla="*/ 156 w 651"/>
                <a:gd name="T7" fmla="*/ 456 h 456"/>
                <a:gd name="T8" fmla="*/ 651 w 651"/>
                <a:gd name="T9" fmla="*/ 252 h 456"/>
                <a:gd name="T10" fmla="*/ 402 w 651"/>
                <a:gd name="T11" fmla="*/ 227 h 456"/>
                <a:gd name="T12" fmla="*/ 405 w 651"/>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651" h="456">
                  <a:moveTo>
                    <a:pt x="405" y="0"/>
                  </a:moveTo>
                  <a:cubicBezTo>
                    <a:pt x="341" y="58"/>
                    <a:pt x="258" y="95"/>
                    <a:pt x="167" y="102"/>
                  </a:cubicBezTo>
                  <a:cubicBezTo>
                    <a:pt x="0" y="264"/>
                    <a:pt x="0" y="264"/>
                    <a:pt x="0" y="264"/>
                  </a:cubicBezTo>
                  <a:cubicBezTo>
                    <a:pt x="156" y="456"/>
                    <a:pt x="156" y="456"/>
                    <a:pt x="156" y="456"/>
                  </a:cubicBezTo>
                  <a:cubicBezTo>
                    <a:pt x="347" y="450"/>
                    <a:pt x="520" y="374"/>
                    <a:pt x="651" y="252"/>
                  </a:cubicBezTo>
                  <a:cubicBezTo>
                    <a:pt x="402" y="227"/>
                    <a:pt x="402" y="227"/>
                    <a:pt x="402" y="227"/>
                  </a:cubicBezTo>
                  <a:lnTo>
                    <a:pt x="405" y="0"/>
                  </a:lnTo>
                  <a:close/>
                </a:path>
              </a:pathLst>
            </a:custGeom>
            <a:solidFill>
              <a:schemeClr val="accent3"/>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5" name="Freeform 24"/>
            <p:cNvSpPr>
              <a:spLocks/>
            </p:cNvSpPr>
            <p:nvPr/>
          </p:nvSpPr>
          <p:spPr bwMode="auto">
            <a:xfrm>
              <a:off x="4913320" y="4144963"/>
              <a:ext cx="1154113" cy="1042988"/>
            </a:xfrm>
            <a:custGeom>
              <a:avLst/>
              <a:gdLst>
                <a:gd name="T0" fmla="*/ 499 w 499"/>
                <a:gd name="T1" fmla="*/ 99 h 452"/>
                <a:gd name="T2" fmla="*/ 258 w 499"/>
                <a:gd name="T3" fmla="*/ 3 h 452"/>
                <a:gd name="T4" fmla="*/ 26 w 499"/>
                <a:gd name="T5" fmla="*/ 0 h 452"/>
                <a:gd name="T6" fmla="*/ 0 w 499"/>
                <a:gd name="T7" fmla="*/ 245 h 452"/>
                <a:gd name="T8" fmla="*/ 494 w 499"/>
                <a:gd name="T9" fmla="*/ 452 h 452"/>
                <a:gd name="T10" fmla="*/ 336 w 499"/>
                <a:gd name="T11" fmla="*/ 257 h 452"/>
                <a:gd name="T12" fmla="*/ 499 w 499"/>
                <a:gd name="T13" fmla="*/ 99 h 452"/>
              </a:gdLst>
              <a:ahLst/>
              <a:cxnLst>
                <a:cxn ang="0">
                  <a:pos x="T0" y="T1"/>
                </a:cxn>
                <a:cxn ang="0">
                  <a:pos x="T2" y="T3"/>
                </a:cxn>
                <a:cxn ang="0">
                  <a:pos x="T4" y="T5"/>
                </a:cxn>
                <a:cxn ang="0">
                  <a:pos x="T6" y="T7"/>
                </a:cxn>
                <a:cxn ang="0">
                  <a:pos x="T8" y="T9"/>
                </a:cxn>
                <a:cxn ang="0">
                  <a:pos x="T10" y="T11"/>
                </a:cxn>
                <a:cxn ang="0">
                  <a:pos x="T12" y="T13"/>
                </a:cxn>
              </a:cxnLst>
              <a:rect l="0" t="0" r="r" b="b"/>
              <a:pathLst>
                <a:path w="499" h="452">
                  <a:moveTo>
                    <a:pt x="499" y="99"/>
                  </a:moveTo>
                  <a:cubicBezTo>
                    <a:pt x="407" y="94"/>
                    <a:pt x="324" y="59"/>
                    <a:pt x="258" y="3"/>
                  </a:cubicBezTo>
                  <a:cubicBezTo>
                    <a:pt x="26" y="0"/>
                    <a:pt x="26" y="0"/>
                    <a:pt x="26" y="0"/>
                  </a:cubicBezTo>
                  <a:cubicBezTo>
                    <a:pt x="0" y="245"/>
                    <a:pt x="0" y="245"/>
                    <a:pt x="0" y="245"/>
                  </a:cubicBezTo>
                  <a:cubicBezTo>
                    <a:pt x="130" y="368"/>
                    <a:pt x="303" y="445"/>
                    <a:pt x="494" y="452"/>
                  </a:cubicBezTo>
                  <a:cubicBezTo>
                    <a:pt x="336" y="257"/>
                    <a:pt x="336" y="257"/>
                    <a:pt x="336" y="257"/>
                  </a:cubicBezTo>
                  <a:lnTo>
                    <a:pt x="499" y="99"/>
                  </a:lnTo>
                  <a:close/>
                </a:path>
              </a:pathLst>
            </a:custGeom>
            <a:solidFill>
              <a:schemeClr val="accent6"/>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6" name="Freeform 25"/>
            <p:cNvSpPr>
              <a:spLocks/>
            </p:cNvSpPr>
            <p:nvPr/>
          </p:nvSpPr>
          <p:spPr bwMode="auto">
            <a:xfrm>
              <a:off x="2745965" y="4"/>
              <a:ext cx="3444875" cy="2187575"/>
            </a:xfrm>
            <a:custGeom>
              <a:avLst/>
              <a:gdLst>
                <a:gd name="T0" fmla="*/ 1488 w 1488"/>
                <a:gd name="T1" fmla="*/ 724 h 948"/>
                <a:gd name="T2" fmla="*/ 1488 w 1488"/>
                <a:gd name="T3" fmla="*/ 0 h 948"/>
                <a:gd name="T4" fmla="*/ 0 w 1488"/>
                <a:gd name="T5" fmla="*/ 0 h 948"/>
                <a:gd name="T6" fmla="*/ 949 w 1488"/>
                <a:gd name="T7" fmla="*/ 948 h 948"/>
                <a:gd name="T8" fmla="*/ 1488 w 1488"/>
                <a:gd name="T9" fmla="*/ 724 h 948"/>
              </a:gdLst>
              <a:ahLst/>
              <a:cxnLst>
                <a:cxn ang="0">
                  <a:pos x="T0" y="T1"/>
                </a:cxn>
                <a:cxn ang="0">
                  <a:pos x="T2" y="T3"/>
                </a:cxn>
                <a:cxn ang="0">
                  <a:pos x="T4" y="T5"/>
                </a:cxn>
                <a:cxn ang="0">
                  <a:pos x="T6" y="T7"/>
                </a:cxn>
                <a:cxn ang="0">
                  <a:pos x="T8" y="T9"/>
                </a:cxn>
              </a:cxnLst>
              <a:rect l="0" t="0" r="r" b="b"/>
              <a:pathLst>
                <a:path w="1488" h="948">
                  <a:moveTo>
                    <a:pt x="1488" y="724"/>
                  </a:moveTo>
                  <a:cubicBezTo>
                    <a:pt x="1488" y="0"/>
                    <a:pt x="1488" y="0"/>
                    <a:pt x="1488" y="0"/>
                  </a:cubicBezTo>
                  <a:cubicBezTo>
                    <a:pt x="0" y="0"/>
                    <a:pt x="0" y="0"/>
                    <a:pt x="0" y="0"/>
                  </a:cubicBezTo>
                  <a:cubicBezTo>
                    <a:pt x="949" y="948"/>
                    <a:pt x="949" y="948"/>
                    <a:pt x="949" y="948"/>
                  </a:cubicBezTo>
                  <a:cubicBezTo>
                    <a:pt x="1087" y="810"/>
                    <a:pt x="1278" y="724"/>
                    <a:pt x="1488" y="724"/>
                  </a:cubicBezTo>
                  <a:close/>
                </a:path>
              </a:pathLst>
            </a:custGeom>
            <a:solidFill>
              <a:schemeClr val="bg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7" name="Freeform 26"/>
            <p:cNvSpPr>
              <a:spLocks/>
            </p:cNvSpPr>
            <p:nvPr/>
          </p:nvSpPr>
          <p:spPr bwMode="auto">
            <a:xfrm>
              <a:off x="6121407" y="-1588"/>
              <a:ext cx="3438525" cy="2185988"/>
            </a:xfrm>
            <a:custGeom>
              <a:avLst/>
              <a:gdLst>
                <a:gd name="T0" fmla="*/ 539 w 1486"/>
                <a:gd name="T1" fmla="*/ 947 h 947"/>
                <a:gd name="T2" fmla="*/ 1486 w 1486"/>
                <a:gd name="T3" fmla="*/ 0 h 947"/>
                <a:gd name="T4" fmla="*/ 0 w 1486"/>
                <a:gd name="T5" fmla="*/ 0 h 947"/>
                <a:gd name="T6" fmla="*/ 0 w 1486"/>
                <a:gd name="T7" fmla="*/ 724 h 947"/>
                <a:gd name="T8" fmla="*/ 539 w 1486"/>
                <a:gd name="T9" fmla="*/ 947 h 947"/>
              </a:gdLst>
              <a:ahLst/>
              <a:cxnLst>
                <a:cxn ang="0">
                  <a:pos x="T0" y="T1"/>
                </a:cxn>
                <a:cxn ang="0">
                  <a:pos x="T2" y="T3"/>
                </a:cxn>
                <a:cxn ang="0">
                  <a:pos x="T4" y="T5"/>
                </a:cxn>
                <a:cxn ang="0">
                  <a:pos x="T6" y="T7"/>
                </a:cxn>
                <a:cxn ang="0">
                  <a:pos x="T8" y="T9"/>
                </a:cxn>
              </a:cxnLst>
              <a:rect l="0" t="0" r="r" b="b"/>
              <a:pathLst>
                <a:path w="1486" h="947">
                  <a:moveTo>
                    <a:pt x="539" y="947"/>
                  </a:moveTo>
                  <a:cubicBezTo>
                    <a:pt x="1486" y="0"/>
                    <a:pt x="1486" y="0"/>
                    <a:pt x="1486" y="0"/>
                  </a:cubicBezTo>
                  <a:cubicBezTo>
                    <a:pt x="0" y="0"/>
                    <a:pt x="0" y="0"/>
                    <a:pt x="0" y="0"/>
                  </a:cubicBezTo>
                  <a:cubicBezTo>
                    <a:pt x="0" y="724"/>
                    <a:pt x="0" y="724"/>
                    <a:pt x="0" y="724"/>
                  </a:cubicBezTo>
                  <a:cubicBezTo>
                    <a:pt x="211" y="724"/>
                    <a:pt x="401" y="809"/>
                    <a:pt x="539" y="947"/>
                  </a:cubicBezTo>
                  <a:close/>
                </a:path>
              </a:pathLst>
            </a:custGeom>
            <a:solidFill>
              <a:schemeClr val="tx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8" name="Freeform 27"/>
            <p:cNvSpPr>
              <a:spLocks/>
            </p:cNvSpPr>
            <p:nvPr/>
          </p:nvSpPr>
          <p:spPr bwMode="auto">
            <a:xfrm>
              <a:off x="1588" y="-1588"/>
              <a:ext cx="4872038" cy="3430588"/>
            </a:xfrm>
            <a:custGeom>
              <a:avLst/>
              <a:gdLst>
                <a:gd name="T0" fmla="*/ 1883 w 2105"/>
                <a:gd name="T1" fmla="*/ 1486 h 1486"/>
                <a:gd name="T2" fmla="*/ 2105 w 2105"/>
                <a:gd name="T3" fmla="*/ 948 h 1486"/>
                <a:gd name="T4" fmla="*/ 1156 w 2105"/>
                <a:gd name="T5" fmla="*/ 0 h 1486"/>
                <a:gd name="T6" fmla="*/ 0 w 2105"/>
                <a:gd name="T7" fmla="*/ 0 h 1486"/>
                <a:gd name="T8" fmla="*/ 0 w 2105"/>
                <a:gd name="T9" fmla="*/ 1486 h 1486"/>
                <a:gd name="T10" fmla="*/ 1883 w 2105"/>
                <a:gd name="T11" fmla="*/ 1486 h 1486"/>
              </a:gdLst>
              <a:ahLst/>
              <a:cxnLst>
                <a:cxn ang="0">
                  <a:pos x="T0" y="T1"/>
                </a:cxn>
                <a:cxn ang="0">
                  <a:pos x="T2" y="T3"/>
                </a:cxn>
                <a:cxn ang="0">
                  <a:pos x="T4" y="T5"/>
                </a:cxn>
                <a:cxn ang="0">
                  <a:pos x="T6" y="T7"/>
                </a:cxn>
                <a:cxn ang="0">
                  <a:pos x="T8" y="T9"/>
                </a:cxn>
                <a:cxn ang="0">
                  <a:pos x="T10" y="T11"/>
                </a:cxn>
              </a:cxnLst>
              <a:rect l="0" t="0" r="r" b="b"/>
              <a:pathLst>
                <a:path w="2105" h="1486">
                  <a:moveTo>
                    <a:pt x="1883" y="1486"/>
                  </a:moveTo>
                  <a:cubicBezTo>
                    <a:pt x="1883" y="1276"/>
                    <a:pt x="1968" y="1086"/>
                    <a:pt x="2105" y="948"/>
                  </a:cubicBezTo>
                  <a:cubicBezTo>
                    <a:pt x="1156" y="0"/>
                    <a:pt x="1156" y="0"/>
                    <a:pt x="1156" y="0"/>
                  </a:cubicBezTo>
                  <a:cubicBezTo>
                    <a:pt x="0" y="0"/>
                    <a:pt x="0" y="0"/>
                    <a:pt x="0" y="0"/>
                  </a:cubicBezTo>
                  <a:cubicBezTo>
                    <a:pt x="0" y="1486"/>
                    <a:pt x="0" y="1486"/>
                    <a:pt x="0" y="1486"/>
                  </a:cubicBezTo>
                  <a:cubicBezTo>
                    <a:pt x="1883" y="1486"/>
                    <a:pt x="1883" y="1486"/>
                    <a:pt x="1883" y="1486"/>
                  </a:cubicBezTo>
                  <a:close/>
                </a:path>
              </a:pathLst>
            </a:custGeom>
            <a:solidFill>
              <a:schemeClr val="accent5">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29" name="Freeform 28"/>
            <p:cNvSpPr>
              <a:spLocks/>
            </p:cNvSpPr>
            <p:nvPr/>
          </p:nvSpPr>
          <p:spPr bwMode="auto">
            <a:xfrm>
              <a:off x="7369175" y="0"/>
              <a:ext cx="4872038" cy="3430588"/>
            </a:xfrm>
            <a:custGeom>
              <a:avLst/>
              <a:gdLst>
                <a:gd name="T0" fmla="*/ 223 w 2105"/>
                <a:gd name="T1" fmla="*/ 1486 h 1486"/>
                <a:gd name="T2" fmla="*/ 223 w 2105"/>
                <a:gd name="T3" fmla="*/ 1486 h 1486"/>
                <a:gd name="T4" fmla="*/ 2105 w 2105"/>
                <a:gd name="T5" fmla="*/ 1486 h 1486"/>
                <a:gd name="T6" fmla="*/ 2105 w 2105"/>
                <a:gd name="T7" fmla="*/ 0 h 1486"/>
                <a:gd name="T8" fmla="*/ 947 w 2105"/>
                <a:gd name="T9" fmla="*/ 0 h 1486"/>
                <a:gd name="T10" fmla="*/ 0 w 2105"/>
                <a:gd name="T11" fmla="*/ 947 h 1486"/>
                <a:gd name="T12" fmla="*/ 223 w 2105"/>
                <a:gd name="T13" fmla="*/ 1486 h 1486"/>
              </a:gdLst>
              <a:ahLst/>
              <a:cxnLst>
                <a:cxn ang="0">
                  <a:pos x="T0" y="T1"/>
                </a:cxn>
                <a:cxn ang="0">
                  <a:pos x="T2" y="T3"/>
                </a:cxn>
                <a:cxn ang="0">
                  <a:pos x="T4" y="T5"/>
                </a:cxn>
                <a:cxn ang="0">
                  <a:pos x="T6" y="T7"/>
                </a:cxn>
                <a:cxn ang="0">
                  <a:pos x="T8" y="T9"/>
                </a:cxn>
                <a:cxn ang="0">
                  <a:pos x="T10" y="T11"/>
                </a:cxn>
                <a:cxn ang="0">
                  <a:pos x="T12" y="T13"/>
                </a:cxn>
              </a:cxnLst>
              <a:rect l="0" t="0" r="r" b="b"/>
              <a:pathLst>
                <a:path w="2105" h="1486">
                  <a:moveTo>
                    <a:pt x="223" y="1486"/>
                  </a:moveTo>
                  <a:cubicBezTo>
                    <a:pt x="223" y="1486"/>
                    <a:pt x="223" y="1486"/>
                    <a:pt x="223" y="1486"/>
                  </a:cubicBezTo>
                  <a:cubicBezTo>
                    <a:pt x="2105" y="1486"/>
                    <a:pt x="2105" y="1486"/>
                    <a:pt x="2105" y="1486"/>
                  </a:cubicBezTo>
                  <a:cubicBezTo>
                    <a:pt x="2105" y="0"/>
                    <a:pt x="2105" y="0"/>
                    <a:pt x="2105" y="0"/>
                  </a:cubicBezTo>
                  <a:cubicBezTo>
                    <a:pt x="947" y="0"/>
                    <a:pt x="947" y="0"/>
                    <a:pt x="947" y="0"/>
                  </a:cubicBezTo>
                  <a:cubicBezTo>
                    <a:pt x="0" y="947"/>
                    <a:pt x="0" y="947"/>
                    <a:pt x="0" y="947"/>
                  </a:cubicBezTo>
                  <a:cubicBezTo>
                    <a:pt x="138" y="1085"/>
                    <a:pt x="223" y="1276"/>
                    <a:pt x="223" y="1486"/>
                  </a:cubicBezTo>
                  <a:close/>
                </a:path>
              </a:pathLst>
            </a:custGeom>
            <a:solidFill>
              <a:schemeClr val="accent1">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30" name="Freeform 29"/>
            <p:cNvSpPr>
              <a:spLocks/>
            </p:cNvSpPr>
            <p:nvPr/>
          </p:nvSpPr>
          <p:spPr bwMode="auto">
            <a:xfrm>
              <a:off x="2684463" y="4673600"/>
              <a:ext cx="3436938" cy="2184400"/>
            </a:xfrm>
            <a:custGeom>
              <a:avLst/>
              <a:gdLst>
                <a:gd name="T0" fmla="*/ 947 w 1485"/>
                <a:gd name="T1" fmla="*/ 0 h 946"/>
                <a:gd name="T2" fmla="*/ 0 w 1485"/>
                <a:gd name="T3" fmla="*/ 946 h 946"/>
                <a:gd name="T4" fmla="*/ 1485 w 1485"/>
                <a:gd name="T5" fmla="*/ 946 h 946"/>
                <a:gd name="T6" fmla="*/ 1485 w 1485"/>
                <a:gd name="T7" fmla="*/ 223 h 946"/>
                <a:gd name="T8" fmla="*/ 947 w 1485"/>
                <a:gd name="T9" fmla="*/ 0 h 946"/>
              </a:gdLst>
              <a:ahLst/>
              <a:cxnLst>
                <a:cxn ang="0">
                  <a:pos x="T0" y="T1"/>
                </a:cxn>
                <a:cxn ang="0">
                  <a:pos x="T2" y="T3"/>
                </a:cxn>
                <a:cxn ang="0">
                  <a:pos x="T4" y="T5"/>
                </a:cxn>
                <a:cxn ang="0">
                  <a:pos x="T6" y="T7"/>
                </a:cxn>
                <a:cxn ang="0">
                  <a:pos x="T8" y="T9"/>
                </a:cxn>
              </a:cxnLst>
              <a:rect l="0" t="0" r="r" b="b"/>
              <a:pathLst>
                <a:path w="1485" h="946">
                  <a:moveTo>
                    <a:pt x="947" y="0"/>
                  </a:moveTo>
                  <a:cubicBezTo>
                    <a:pt x="0" y="946"/>
                    <a:pt x="0" y="946"/>
                    <a:pt x="0" y="946"/>
                  </a:cubicBezTo>
                  <a:cubicBezTo>
                    <a:pt x="1485" y="946"/>
                    <a:pt x="1485" y="946"/>
                    <a:pt x="1485" y="946"/>
                  </a:cubicBezTo>
                  <a:cubicBezTo>
                    <a:pt x="1485" y="223"/>
                    <a:pt x="1485" y="223"/>
                    <a:pt x="1485" y="223"/>
                  </a:cubicBezTo>
                  <a:cubicBezTo>
                    <a:pt x="1275" y="223"/>
                    <a:pt x="1084" y="137"/>
                    <a:pt x="947" y="0"/>
                  </a:cubicBezTo>
                  <a:close/>
                </a:path>
              </a:pathLst>
            </a:custGeom>
            <a:solidFill>
              <a:schemeClr val="accent6">
                <a:lumMod val="40000"/>
                <a:lumOff val="6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31" name="Freeform 30"/>
            <p:cNvSpPr>
              <a:spLocks/>
            </p:cNvSpPr>
            <p:nvPr/>
          </p:nvSpPr>
          <p:spPr bwMode="auto">
            <a:xfrm>
              <a:off x="1594" y="3429000"/>
              <a:ext cx="4873625" cy="3429000"/>
            </a:xfrm>
            <a:custGeom>
              <a:avLst/>
              <a:gdLst>
                <a:gd name="T0" fmla="*/ 1883 w 2106"/>
                <a:gd name="T1" fmla="*/ 0 h 1485"/>
                <a:gd name="T2" fmla="*/ 0 w 2106"/>
                <a:gd name="T3" fmla="*/ 0 h 1485"/>
                <a:gd name="T4" fmla="*/ 0 w 2106"/>
                <a:gd name="T5" fmla="*/ 1485 h 1485"/>
                <a:gd name="T6" fmla="*/ 1159 w 2106"/>
                <a:gd name="T7" fmla="*/ 1485 h 1485"/>
                <a:gd name="T8" fmla="*/ 2106 w 2106"/>
                <a:gd name="T9" fmla="*/ 539 h 1485"/>
                <a:gd name="T10" fmla="*/ 1883 w 2106"/>
                <a:gd name="T11" fmla="*/ 0 h 1485"/>
              </a:gdLst>
              <a:ahLst/>
              <a:cxnLst>
                <a:cxn ang="0">
                  <a:pos x="T0" y="T1"/>
                </a:cxn>
                <a:cxn ang="0">
                  <a:pos x="T2" y="T3"/>
                </a:cxn>
                <a:cxn ang="0">
                  <a:pos x="T4" y="T5"/>
                </a:cxn>
                <a:cxn ang="0">
                  <a:pos x="T6" y="T7"/>
                </a:cxn>
                <a:cxn ang="0">
                  <a:pos x="T8" y="T9"/>
                </a:cxn>
                <a:cxn ang="0">
                  <a:pos x="T10" y="T11"/>
                </a:cxn>
              </a:cxnLst>
              <a:rect l="0" t="0" r="r" b="b"/>
              <a:pathLst>
                <a:path w="2106" h="1485">
                  <a:moveTo>
                    <a:pt x="1883" y="0"/>
                  </a:moveTo>
                  <a:cubicBezTo>
                    <a:pt x="0" y="0"/>
                    <a:pt x="0" y="0"/>
                    <a:pt x="0" y="0"/>
                  </a:cubicBezTo>
                  <a:cubicBezTo>
                    <a:pt x="0" y="1485"/>
                    <a:pt x="0" y="1485"/>
                    <a:pt x="0" y="1485"/>
                  </a:cubicBezTo>
                  <a:cubicBezTo>
                    <a:pt x="1159" y="1485"/>
                    <a:pt x="1159" y="1485"/>
                    <a:pt x="1159" y="1485"/>
                  </a:cubicBezTo>
                  <a:cubicBezTo>
                    <a:pt x="2106" y="539"/>
                    <a:pt x="2106" y="539"/>
                    <a:pt x="2106" y="539"/>
                  </a:cubicBezTo>
                  <a:cubicBezTo>
                    <a:pt x="1968" y="401"/>
                    <a:pt x="1883" y="210"/>
                    <a:pt x="1883" y="0"/>
                  </a:cubicBezTo>
                  <a:close/>
                </a:path>
              </a:pathLst>
            </a:custGeom>
            <a:solidFill>
              <a:schemeClr val="accent4">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32" name="Freeform 31"/>
            <p:cNvSpPr>
              <a:spLocks/>
            </p:cNvSpPr>
            <p:nvPr/>
          </p:nvSpPr>
          <p:spPr bwMode="auto">
            <a:xfrm>
              <a:off x="6121408" y="4672013"/>
              <a:ext cx="3446463" cy="2185988"/>
            </a:xfrm>
            <a:custGeom>
              <a:avLst/>
              <a:gdLst>
                <a:gd name="T0" fmla="*/ 0 w 1489"/>
                <a:gd name="T1" fmla="*/ 224 h 947"/>
                <a:gd name="T2" fmla="*/ 0 w 1489"/>
                <a:gd name="T3" fmla="*/ 947 h 947"/>
                <a:gd name="T4" fmla="*/ 1489 w 1489"/>
                <a:gd name="T5" fmla="*/ 947 h 947"/>
                <a:gd name="T6" fmla="*/ 540 w 1489"/>
                <a:gd name="T7" fmla="*/ 0 h 947"/>
                <a:gd name="T8" fmla="*/ 0 w 1489"/>
                <a:gd name="T9" fmla="*/ 224 h 947"/>
              </a:gdLst>
              <a:ahLst/>
              <a:cxnLst>
                <a:cxn ang="0">
                  <a:pos x="T0" y="T1"/>
                </a:cxn>
                <a:cxn ang="0">
                  <a:pos x="T2" y="T3"/>
                </a:cxn>
                <a:cxn ang="0">
                  <a:pos x="T4" y="T5"/>
                </a:cxn>
                <a:cxn ang="0">
                  <a:pos x="T6" y="T7"/>
                </a:cxn>
                <a:cxn ang="0">
                  <a:pos x="T8" y="T9"/>
                </a:cxn>
              </a:cxnLst>
              <a:rect l="0" t="0" r="r" b="b"/>
              <a:pathLst>
                <a:path w="1489" h="947">
                  <a:moveTo>
                    <a:pt x="0" y="224"/>
                  </a:moveTo>
                  <a:cubicBezTo>
                    <a:pt x="0" y="947"/>
                    <a:pt x="0" y="947"/>
                    <a:pt x="0" y="947"/>
                  </a:cubicBezTo>
                  <a:cubicBezTo>
                    <a:pt x="1489" y="947"/>
                    <a:pt x="1489" y="947"/>
                    <a:pt x="1489" y="947"/>
                  </a:cubicBezTo>
                  <a:cubicBezTo>
                    <a:pt x="540" y="0"/>
                    <a:pt x="540" y="0"/>
                    <a:pt x="540" y="0"/>
                  </a:cubicBezTo>
                  <a:cubicBezTo>
                    <a:pt x="402" y="138"/>
                    <a:pt x="211" y="224"/>
                    <a:pt x="0" y="224"/>
                  </a:cubicBezTo>
                  <a:close/>
                </a:path>
              </a:pathLst>
            </a:custGeom>
            <a:solidFill>
              <a:schemeClr val="accent3">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33" name="Freeform 32"/>
            <p:cNvSpPr>
              <a:spLocks/>
            </p:cNvSpPr>
            <p:nvPr/>
          </p:nvSpPr>
          <p:spPr bwMode="auto">
            <a:xfrm>
              <a:off x="7370763" y="3429000"/>
              <a:ext cx="4870450" cy="3429000"/>
            </a:xfrm>
            <a:custGeom>
              <a:avLst/>
              <a:gdLst>
                <a:gd name="T0" fmla="*/ 2104 w 2104"/>
                <a:gd name="T1" fmla="*/ 0 h 1485"/>
                <a:gd name="T2" fmla="*/ 222 w 2104"/>
                <a:gd name="T3" fmla="*/ 0 h 1485"/>
                <a:gd name="T4" fmla="*/ 0 w 2104"/>
                <a:gd name="T5" fmla="*/ 538 h 1485"/>
                <a:gd name="T6" fmla="*/ 949 w 2104"/>
                <a:gd name="T7" fmla="*/ 1485 h 1485"/>
                <a:gd name="T8" fmla="*/ 2104 w 2104"/>
                <a:gd name="T9" fmla="*/ 1485 h 1485"/>
                <a:gd name="T10" fmla="*/ 2104 w 2104"/>
                <a:gd name="T11" fmla="*/ 0 h 1485"/>
              </a:gdLst>
              <a:ahLst/>
              <a:cxnLst>
                <a:cxn ang="0">
                  <a:pos x="T0" y="T1"/>
                </a:cxn>
                <a:cxn ang="0">
                  <a:pos x="T2" y="T3"/>
                </a:cxn>
                <a:cxn ang="0">
                  <a:pos x="T4" y="T5"/>
                </a:cxn>
                <a:cxn ang="0">
                  <a:pos x="T6" y="T7"/>
                </a:cxn>
                <a:cxn ang="0">
                  <a:pos x="T8" y="T9"/>
                </a:cxn>
                <a:cxn ang="0">
                  <a:pos x="T10" y="T11"/>
                </a:cxn>
              </a:cxnLst>
              <a:rect l="0" t="0" r="r" b="b"/>
              <a:pathLst>
                <a:path w="2104" h="1485">
                  <a:moveTo>
                    <a:pt x="2104" y="0"/>
                  </a:moveTo>
                  <a:cubicBezTo>
                    <a:pt x="222" y="0"/>
                    <a:pt x="222" y="0"/>
                    <a:pt x="222" y="0"/>
                  </a:cubicBezTo>
                  <a:cubicBezTo>
                    <a:pt x="222" y="210"/>
                    <a:pt x="137" y="400"/>
                    <a:pt x="0" y="538"/>
                  </a:cubicBezTo>
                  <a:cubicBezTo>
                    <a:pt x="949" y="1485"/>
                    <a:pt x="949" y="1485"/>
                    <a:pt x="949" y="1485"/>
                  </a:cubicBezTo>
                  <a:cubicBezTo>
                    <a:pt x="2104" y="1485"/>
                    <a:pt x="2104" y="1485"/>
                    <a:pt x="2104" y="1485"/>
                  </a:cubicBezTo>
                  <a:lnTo>
                    <a:pt x="2104" y="0"/>
                  </a:lnTo>
                  <a:close/>
                </a:path>
              </a:pathLst>
            </a:custGeom>
            <a:solidFill>
              <a:schemeClr val="accent2">
                <a:lumMod val="20000"/>
                <a:lumOff val="80000"/>
              </a:schemeClr>
            </a:solidFill>
            <a:ln>
              <a:noFill/>
            </a:ln>
            <a:effectLst>
              <a:outerShdw blurRad="63500" sx="103000" sy="103000" algn="ctr" rotWithShape="0">
                <a:schemeClr val="tx1">
                  <a:alpha val="12000"/>
                </a:schemeClr>
              </a:outerShdw>
            </a:effectLst>
          </p:spPr>
          <p:txBody>
            <a:bodyPr vert="horz" wrap="square" lIns="91440" tIns="45720" rIns="91440" bIns="45720" numCol="1" anchor="t" anchorCtr="0" compatLnSpc="1">
              <a:prstTxWarp prst="textNoShape">
                <a:avLst/>
              </a:prstTxWarp>
            </a:bodyPr>
            <a:lstStyle/>
            <a:p>
              <a:endParaRPr lang="en-IN" sz="1500"/>
            </a:p>
          </p:txBody>
        </p:sp>
        <p:sp>
          <p:nvSpPr>
            <p:cNvPr id="34" name="Rectangle 33"/>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35" name="Rectangle 34"/>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36" name="Rectangle 35"/>
            <p:cNvSpPr>
              <a:spLocks noChangeArrowheads="1"/>
            </p:cNvSpPr>
            <p:nvPr/>
          </p:nvSpPr>
          <p:spPr bwMode="auto">
            <a:xfrm>
              <a:off x="6121401" y="3429000"/>
              <a:ext cx="1588" cy="1588"/>
            </a:xfrm>
            <a:prstGeom prst="rect">
              <a:avLst/>
            </a:prstGeom>
            <a:solidFill>
              <a:srgbClr val="C54B4C"/>
            </a:solidFill>
            <a:ln>
              <a:noFill/>
            </a:ln>
            <a:effectLst>
              <a:outerShdw blurRad="63500" sx="103000" sy="103000" algn="ctr" rotWithShape="0">
                <a:schemeClr val="tx1">
                  <a:alpha val="12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nvGrpSpPr>
            <p:cNvPr id="37" name="Group 36"/>
            <p:cNvGrpSpPr/>
            <p:nvPr/>
          </p:nvGrpSpPr>
          <p:grpSpPr>
            <a:xfrm>
              <a:off x="8024083" y="4469696"/>
              <a:ext cx="515812" cy="656176"/>
              <a:chOff x="18924588" y="1846263"/>
              <a:chExt cx="1435100" cy="1825625"/>
            </a:xfrm>
            <a:solidFill>
              <a:schemeClr val="accent2"/>
            </a:solidFill>
          </p:grpSpPr>
          <p:sp>
            <p:nvSpPr>
              <p:cNvPr id="109" name="Freeform 11"/>
              <p:cNvSpPr>
                <a:spLocks noEditPoints="1"/>
              </p:cNvSpPr>
              <p:nvPr/>
            </p:nvSpPr>
            <p:spPr bwMode="auto">
              <a:xfrm>
                <a:off x="19142076" y="2276475"/>
                <a:ext cx="1000125" cy="909638"/>
              </a:xfrm>
              <a:custGeom>
                <a:avLst/>
                <a:gdLst>
                  <a:gd name="T0" fmla="*/ 168 w 336"/>
                  <a:gd name="T1" fmla="*/ 0 h 305"/>
                  <a:gd name="T2" fmla="*/ 0 w 336"/>
                  <a:gd name="T3" fmla="*/ 168 h 305"/>
                  <a:gd name="T4" fmla="*/ 71 w 336"/>
                  <a:gd name="T5" fmla="*/ 305 h 305"/>
                  <a:gd name="T6" fmla="*/ 265 w 336"/>
                  <a:gd name="T7" fmla="*/ 305 h 305"/>
                  <a:gd name="T8" fmla="*/ 336 w 336"/>
                  <a:gd name="T9" fmla="*/ 168 h 305"/>
                  <a:gd name="T10" fmla="*/ 168 w 336"/>
                  <a:gd name="T11" fmla="*/ 0 h 305"/>
                  <a:gd name="T12" fmla="*/ 168 w 336"/>
                  <a:gd name="T13" fmla="*/ 277 h 305"/>
                  <a:gd name="T14" fmla="*/ 150 w 336"/>
                  <a:gd name="T15" fmla="*/ 211 h 305"/>
                  <a:gd name="T16" fmla="*/ 168 w 336"/>
                  <a:gd name="T17" fmla="*/ 146 h 305"/>
                  <a:gd name="T18" fmla="*/ 186 w 336"/>
                  <a:gd name="T19" fmla="*/ 211 h 305"/>
                  <a:gd name="T20" fmla="*/ 168 w 336"/>
                  <a:gd name="T21" fmla="*/ 27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05">
                    <a:moveTo>
                      <a:pt x="168" y="0"/>
                    </a:moveTo>
                    <a:cubicBezTo>
                      <a:pt x="75" y="0"/>
                      <a:pt x="0" y="75"/>
                      <a:pt x="0" y="168"/>
                    </a:cubicBezTo>
                    <a:cubicBezTo>
                      <a:pt x="0" y="225"/>
                      <a:pt x="28" y="274"/>
                      <a:pt x="71" y="305"/>
                    </a:cubicBezTo>
                    <a:cubicBezTo>
                      <a:pt x="265" y="305"/>
                      <a:pt x="265" y="305"/>
                      <a:pt x="265" y="305"/>
                    </a:cubicBezTo>
                    <a:cubicBezTo>
                      <a:pt x="308" y="274"/>
                      <a:pt x="336" y="225"/>
                      <a:pt x="336" y="168"/>
                    </a:cubicBezTo>
                    <a:cubicBezTo>
                      <a:pt x="336" y="75"/>
                      <a:pt x="261" y="0"/>
                      <a:pt x="168" y="0"/>
                    </a:cubicBezTo>
                    <a:close/>
                    <a:moveTo>
                      <a:pt x="168" y="277"/>
                    </a:moveTo>
                    <a:cubicBezTo>
                      <a:pt x="158" y="277"/>
                      <a:pt x="150" y="247"/>
                      <a:pt x="150" y="211"/>
                    </a:cubicBezTo>
                    <a:cubicBezTo>
                      <a:pt x="150" y="175"/>
                      <a:pt x="158" y="146"/>
                      <a:pt x="168" y="146"/>
                    </a:cubicBezTo>
                    <a:cubicBezTo>
                      <a:pt x="178" y="146"/>
                      <a:pt x="186" y="175"/>
                      <a:pt x="186" y="211"/>
                    </a:cubicBezTo>
                    <a:cubicBezTo>
                      <a:pt x="186" y="247"/>
                      <a:pt x="178" y="277"/>
                      <a:pt x="168" y="2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0" name="Freeform 12"/>
              <p:cNvSpPr>
                <a:spLocks noEditPoints="1"/>
              </p:cNvSpPr>
              <p:nvPr/>
            </p:nvSpPr>
            <p:spPr bwMode="auto">
              <a:xfrm>
                <a:off x="19356388" y="3244850"/>
                <a:ext cx="571500" cy="427038"/>
              </a:xfrm>
              <a:custGeom>
                <a:avLst/>
                <a:gdLst>
                  <a:gd name="T0" fmla="*/ 0 w 192"/>
                  <a:gd name="T1" fmla="*/ 118 h 143"/>
                  <a:gd name="T2" fmla="*/ 45 w 192"/>
                  <a:gd name="T3" fmla="*/ 118 h 143"/>
                  <a:gd name="T4" fmla="*/ 96 w 192"/>
                  <a:gd name="T5" fmla="*/ 143 h 143"/>
                  <a:gd name="T6" fmla="*/ 147 w 192"/>
                  <a:gd name="T7" fmla="*/ 118 h 143"/>
                  <a:gd name="T8" fmla="*/ 192 w 192"/>
                  <a:gd name="T9" fmla="*/ 118 h 143"/>
                  <a:gd name="T10" fmla="*/ 192 w 192"/>
                  <a:gd name="T11" fmla="*/ 0 h 143"/>
                  <a:gd name="T12" fmla="*/ 0 w 192"/>
                  <a:gd name="T13" fmla="*/ 0 h 143"/>
                  <a:gd name="T14" fmla="*/ 0 w 192"/>
                  <a:gd name="T15" fmla="*/ 118 h 143"/>
                  <a:gd name="T16" fmla="*/ 21 w 192"/>
                  <a:gd name="T17" fmla="*/ 25 h 143"/>
                  <a:gd name="T18" fmla="*/ 171 w 192"/>
                  <a:gd name="T19" fmla="*/ 25 h 143"/>
                  <a:gd name="T20" fmla="*/ 171 w 192"/>
                  <a:gd name="T21" fmla="*/ 46 h 143"/>
                  <a:gd name="T22" fmla="*/ 21 w 192"/>
                  <a:gd name="T23" fmla="*/ 46 h 143"/>
                  <a:gd name="T24" fmla="*/ 21 w 192"/>
                  <a:gd name="T25" fmla="*/ 25 h 143"/>
                  <a:gd name="T26" fmla="*/ 21 w 192"/>
                  <a:gd name="T27" fmla="*/ 67 h 143"/>
                  <a:gd name="T28" fmla="*/ 171 w 192"/>
                  <a:gd name="T29" fmla="*/ 67 h 143"/>
                  <a:gd name="T30" fmla="*/ 171 w 192"/>
                  <a:gd name="T31" fmla="*/ 89 h 143"/>
                  <a:gd name="T32" fmla="*/ 21 w 192"/>
                  <a:gd name="T33" fmla="*/ 89 h 143"/>
                  <a:gd name="T34" fmla="*/ 21 w 192"/>
                  <a:gd name="T35"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43">
                    <a:moveTo>
                      <a:pt x="0" y="118"/>
                    </a:moveTo>
                    <a:cubicBezTo>
                      <a:pt x="45" y="118"/>
                      <a:pt x="45" y="118"/>
                      <a:pt x="45" y="118"/>
                    </a:cubicBezTo>
                    <a:cubicBezTo>
                      <a:pt x="51" y="133"/>
                      <a:pt x="71" y="143"/>
                      <a:pt x="96" y="143"/>
                    </a:cubicBezTo>
                    <a:cubicBezTo>
                      <a:pt x="121" y="143"/>
                      <a:pt x="141" y="133"/>
                      <a:pt x="147" y="118"/>
                    </a:cubicBezTo>
                    <a:cubicBezTo>
                      <a:pt x="192" y="118"/>
                      <a:pt x="192" y="118"/>
                      <a:pt x="192" y="118"/>
                    </a:cubicBezTo>
                    <a:cubicBezTo>
                      <a:pt x="192" y="0"/>
                      <a:pt x="192" y="0"/>
                      <a:pt x="192" y="0"/>
                    </a:cubicBezTo>
                    <a:cubicBezTo>
                      <a:pt x="0" y="0"/>
                      <a:pt x="0" y="0"/>
                      <a:pt x="0" y="0"/>
                    </a:cubicBezTo>
                    <a:lnTo>
                      <a:pt x="0" y="118"/>
                    </a:lnTo>
                    <a:close/>
                    <a:moveTo>
                      <a:pt x="21" y="25"/>
                    </a:moveTo>
                    <a:cubicBezTo>
                      <a:pt x="171" y="25"/>
                      <a:pt x="171" y="25"/>
                      <a:pt x="171" y="25"/>
                    </a:cubicBezTo>
                    <a:cubicBezTo>
                      <a:pt x="171" y="46"/>
                      <a:pt x="171" y="46"/>
                      <a:pt x="171" y="46"/>
                    </a:cubicBezTo>
                    <a:cubicBezTo>
                      <a:pt x="21" y="46"/>
                      <a:pt x="21" y="46"/>
                      <a:pt x="21" y="46"/>
                    </a:cubicBezTo>
                    <a:lnTo>
                      <a:pt x="21" y="25"/>
                    </a:lnTo>
                    <a:close/>
                    <a:moveTo>
                      <a:pt x="21" y="67"/>
                    </a:moveTo>
                    <a:cubicBezTo>
                      <a:pt x="171" y="67"/>
                      <a:pt x="171" y="67"/>
                      <a:pt x="171" y="67"/>
                    </a:cubicBezTo>
                    <a:cubicBezTo>
                      <a:pt x="171" y="89"/>
                      <a:pt x="171" y="89"/>
                      <a:pt x="171" y="89"/>
                    </a:cubicBezTo>
                    <a:cubicBezTo>
                      <a:pt x="21" y="89"/>
                      <a:pt x="21" y="89"/>
                      <a:pt x="21" y="89"/>
                    </a:cubicBez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11" name="Freeform 13"/>
              <p:cNvSpPr>
                <a:spLocks noEditPoints="1"/>
              </p:cNvSpPr>
              <p:nvPr/>
            </p:nvSpPr>
            <p:spPr bwMode="auto">
              <a:xfrm>
                <a:off x="18924588" y="1846263"/>
                <a:ext cx="1435100" cy="560388"/>
              </a:xfrm>
              <a:custGeom>
                <a:avLst/>
                <a:gdLst>
                  <a:gd name="T0" fmla="*/ 413 w 904"/>
                  <a:gd name="T1" fmla="*/ 0 h 353"/>
                  <a:gd name="T2" fmla="*/ 492 w 904"/>
                  <a:gd name="T3" fmla="*/ 0 h 353"/>
                  <a:gd name="T4" fmla="*/ 492 w 904"/>
                  <a:gd name="T5" fmla="*/ 188 h 353"/>
                  <a:gd name="T6" fmla="*/ 413 w 904"/>
                  <a:gd name="T7" fmla="*/ 188 h 353"/>
                  <a:gd name="T8" fmla="*/ 413 w 904"/>
                  <a:gd name="T9" fmla="*/ 0 h 353"/>
                  <a:gd name="T10" fmla="*/ 0 w 904"/>
                  <a:gd name="T11" fmla="*/ 220 h 353"/>
                  <a:gd name="T12" fmla="*/ 57 w 904"/>
                  <a:gd name="T13" fmla="*/ 164 h 353"/>
                  <a:gd name="T14" fmla="*/ 190 w 904"/>
                  <a:gd name="T15" fmla="*/ 295 h 353"/>
                  <a:gd name="T16" fmla="*/ 134 w 904"/>
                  <a:gd name="T17" fmla="*/ 353 h 353"/>
                  <a:gd name="T18" fmla="*/ 0 w 904"/>
                  <a:gd name="T19" fmla="*/ 220 h 353"/>
                  <a:gd name="T20" fmla="*/ 715 w 904"/>
                  <a:gd name="T21" fmla="*/ 295 h 353"/>
                  <a:gd name="T22" fmla="*/ 848 w 904"/>
                  <a:gd name="T23" fmla="*/ 164 h 353"/>
                  <a:gd name="T24" fmla="*/ 904 w 904"/>
                  <a:gd name="T25" fmla="*/ 220 h 353"/>
                  <a:gd name="T26" fmla="*/ 773 w 904"/>
                  <a:gd name="T27" fmla="*/ 353 h 353"/>
                  <a:gd name="T28" fmla="*/ 715 w 904"/>
                  <a:gd name="T29" fmla="*/ 29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353">
                    <a:moveTo>
                      <a:pt x="413" y="0"/>
                    </a:moveTo>
                    <a:lnTo>
                      <a:pt x="492" y="0"/>
                    </a:lnTo>
                    <a:lnTo>
                      <a:pt x="492" y="188"/>
                    </a:lnTo>
                    <a:lnTo>
                      <a:pt x="413" y="188"/>
                    </a:lnTo>
                    <a:lnTo>
                      <a:pt x="413" y="0"/>
                    </a:lnTo>
                    <a:close/>
                    <a:moveTo>
                      <a:pt x="0" y="220"/>
                    </a:moveTo>
                    <a:lnTo>
                      <a:pt x="57" y="164"/>
                    </a:lnTo>
                    <a:lnTo>
                      <a:pt x="190" y="295"/>
                    </a:lnTo>
                    <a:lnTo>
                      <a:pt x="134" y="353"/>
                    </a:lnTo>
                    <a:lnTo>
                      <a:pt x="0" y="220"/>
                    </a:lnTo>
                    <a:close/>
                    <a:moveTo>
                      <a:pt x="715" y="295"/>
                    </a:moveTo>
                    <a:lnTo>
                      <a:pt x="848" y="164"/>
                    </a:lnTo>
                    <a:lnTo>
                      <a:pt x="904" y="220"/>
                    </a:lnTo>
                    <a:lnTo>
                      <a:pt x="773" y="353"/>
                    </a:lnTo>
                    <a:lnTo>
                      <a:pt x="715"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38" name="Group 37"/>
            <p:cNvGrpSpPr/>
            <p:nvPr/>
          </p:nvGrpSpPr>
          <p:grpSpPr>
            <a:xfrm>
              <a:off x="5122194" y="5250703"/>
              <a:ext cx="601400" cy="602540"/>
              <a:chOff x="8885238" y="1852612"/>
              <a:chExt cx="1673225" cy="1676399"/>
            </a:xfrm>
            <a:solidFill>
              <a:schemeClr val="accent6">
                <a:lumMod val="75000"/>
              </a:schemeClr>
            </a:solidFill>
          </p:grpSpPr>
          <p:sp>
            <p:nvSpPr>
              <p:cNvPr id="106" name="Freeform 20"/>
              <p:cNvSpPr>
                <a:spLocks/>
              </p:cNvSpPr>
              <p:nvPr/>
            </p:nvSpPr>
            <p:spPr bwMode="auto">
              <a:xfrm>
                <a:off x="9605963" y="2354263"/>
                <a:ext cx="74613" cy="201613"/>
              </a:xfrm>
              <a:custGeom>
                <a:avLst/>
                <a:gdLst>
                  <a:gd name="T0" fmla="*/ 7 w 25"/>
                  <a:gd name="T1" fmla="*/ 14 h 68"/>
                  <a:gd name="T2" fmla="*/ 0 w 25"/>
                  <a:gd name="T3" fmla="*/ 34 h 68"/>
                  <a:gd name="T4" fmla="*/ 6 w 25"/>
                  <a:gd name="T5" fmla="*/ 54 h 68"/>
                  <a:gd name="T6" fmla="*/ 25 w 25"/>
                  <a:gd name="T7" fmla="*/ 68 h 68"/>
                  <a:gd name="T8" fmla="*/ 25 w 25"/>
                  <a:gd name="T9" fmla="*/ 0 h 68"/>
                  <a:gd name="T10" fmla="*/ 7 w 25"/>
                  <a:gd name="T11" fmla="*/ 14 h 68"/>
                </a:gdLst>
                <a:ahLst/>
                <a:cxnLst>
                  <a:cxn ang="0">
                    <a:pos x="T0" y="T1"/>
                  </a:cxn>
                  <a:cxn ang="0">
                    <a:pos x="T2" y="T3"/>
                  </a:cxn>
                  <a:cxn ang="0">
                    <a:pos x="T4" y="T5"/>
                  </a:cxn>
                  <a:cxn ang="0">
                    <a:pos x="T6" y="T7"/>
                  </a:cxn>
                  <a:cxn ang="0">
                    <a:pos x="T8" y="T9"/>
                  </a:cxn>
                  <a:cxn ang="0">
                    <a:pos x="T10" y="T11"/>
                  </a:cxn>
                </a:cxnLst>
                <a:rect l="0" t="0" r="r" b="b"/>
                <a:pathLst>
                  <a:path w="25" h="68">
                    <a:moveTo>
                      <a:pt x="7" y="14"/>
                    </a:moveTo>
                    <a:cubicBezTo>
                      <a:pt x="2" y="20"/>
                      <a:pt x="0" y="27"/>
                      <a:pt x="0" y="34"/>
                    </a:cubicBezTo>
                    <a:cubicBezTo>
                      <a:pt x="0" y="41"/>
                      <a:pt x="2" y="48"/>
                      <a:pt x="6" y="54"/>
                    </a:cubicBezTo>
                    <a:cubicBezTo>
                      <a:pt x="10" y="60"/>
                      <a:pt x="16" y="64"/>
                      <a:pt x="25" y="68"/>
                    </a:cubicBezTo>
                    <a:cubicBezTo>
                      <a:pt x="25" y="0"/>
                      <a:pt x="25" y="0"/>
                      <a:pt x="25" y="0"/>
                    </a:cubicBezTo>
                    <a:cubicBezTo>
                      <a:pt x="17" y="3"/>
                      <a:pt x="11" y="7"/>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07" name="Freeform 21"/>
              <p:cNvSpPr>
                <a:spLocks noEditPoints="1"/>
              </p:cNvSpPr>
              <p:nvPr/>
            </p:nvSpPr>
            <p:spPr bwMode="auto">
              <a:xfrm>
                <a:off x="8885238" y="1852612"/>
                <a:ext cx="1673225" cy="1676399"/>
              </a:xfrm>
              <a:custGeom>
                <a:avLst/>
                <a:gdLst>
                  <a:gd name="T0" fmla="*/ 355 w 562"/>
                  <a:gd name="T1" fmla="*/ 390 h 562"/>
                  <a:gd name="T2" fmla="*/ 295 w 562"/>
                  <a:gd name="T3" fmla="*/ 419 h 562"/>
                  <a:gd name="T4" fmla="*/ 295 w 562"/>
                  <a:gd name="T5" fmla="*/ 456 h 562"/>
                  <a:gd name="T6" fmla="*/ 267 w 562"/>
                  <a:gd name="T7" fmla="*/ 456 h 562"/>
                  <a:gd name="T8" fmla="*/ 267 w 562"/>
                  <a:gd name="T9" fmla="*/ 420 h 562"/>
                  <a:gd name="T10" fmla="*/ 212 w 562"/>
                  <a:gd name="T11" fmla="*/ 395 h 562"/>
                  <a:gd name="T12" fmla="*/ 185 w 562"/>
                  <a:gd name="T13" fmla="*/ 335 h 562"/>
                  <a:gd name="T14" fmla="*/ 236 w 562"/>
                  <a:gd name="T15" fmla="*/ 330 h 562"/>
                  <a:gd name="T16" fmla="*/ 248 w 562"/>
                  <a:gd name="T17" fmla="*/ 357 h 562"/>
                  <a:gd name="T18" fmla="*/ 267 w 562"/>
                  <a:gd name="T19" fmla="*/ 373 h 562"/>
                  <a:gd name="T20" fmla="*/ 267 w 562"/>
                  <a:gd name="T21" fmla="*/ 292 h 562"/>
                  <a:gd name="T22" fmla="*/ 211 w 562"/>
                  <a:gd name="T23" fmla="*/ 259 h 562"/>
                  <a:gd name="T24" fmla="*/ 193 w 562"/>
                  <a:gd name="T25" fmla="*/ 205 h 562"/>
                  <a:gd name="T26" fmla="*/ 213 w 562"/>
                  <a:gd name="T27" fmla="*/ 151 h 562"/>
                  <a:gd name="T28" fmla="*/ 267 w 562"/>
                  <a:gd name="T29" fmla="*/ 126 h 562"/>
                  <a:gd name="T30" fmla="*/ 267 w 562"/>
                  <a:gd name="T31" fmla="*/ 107 h 562"/>
                  <a:gd name="T32" fmla="*/ 295 w 562"/>
                  <a:gd name="T33" fmla="*/ 107 h 562"/>
                  <a:gd name="T34" fmla="*/ 295 w 562"/>
                  <a:gd name="T35" fmla="*/ 126 h 562"/>
                  <a:gd name="T36" fmla="*/ 345 w 562"/>
                  <a:gd name="T37" fmla="*/ 147 h 562"/>
                  <a:gd name="T38" fmla="*/ 368 w 562"/>
                  <a:gd name="T39" fmla="*/ 194 h 562"/>
                  <a:gd name="T40" fmla="*/ 319 w 562"/>
                  <a:gd name="T41" fmla="*/ 200 h 562"/>
                  <a:gd name="T42" fmla="*/ 295 w 562"/>
                  <a:gd name="T43" fmla="*/ 169 h 562"/>
                  <a:gd name="T44" fmla="*/ 295 w 562"/>
                  <a:gd name="T45" fmla="*/ 245 h 562"/>
                  <a:gd name="T46" fmla="*/ 359 w 562"/>
                  <a:gd name="T47" fmla="*/ 278 h 562"/>
                  <a:gd name="T48" fmla="*/ 376 w 562"/>
                  <a:gd name="T49" fmla="*/ 330 h 562"/>
                  <a:gd name="T50" fmla="*/ 355 w 562"/>
                  <a:gd name="T51" fmla="*/ 390 h 562"/>
                  <a:gd name="T52" fmla="*/ 281 w 562"/>
                  <a:gd name="T53" fmla="*/ 0 h 562"/>
                  <a:gd name="T54" fmla="*/ 0 w 562"/>
                  <a:gd name="T55" fmla="*/ 281 h 562"/>
                  <a:gd name="T56" fmla="*/ 281 w 562"/>
                  <a:gd name="T57" fmla="*/ 562 h 562"/>
                  <a:gd name="T58" fmla="*/ 562 w 562"/>
                  <a:gd name="T59" fmla="*/ 281 h 562"/>
                  <a:gd name="T60" fmla="*/ 281 w 562"/>
                  <a:gd name="T61"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62">
                    <a:moveTo>
                      <a:pt x="355" y="390"/>
                    </a:moveTo>
                    <a:cubicBezTo>
                      <a:pt x="340" y="406"/>
                      <a:pt x="321" y="416"/>
                      <a:pt x="295" y="419"/>
                    </a:cubicBezTo>
                    <a:cubicBezTo>
                      <a:pt x="295" y="456"/>
                      <a:pt x="295" y="456"/>
                      <a:pt x="295" y="456"/>
                    </a:cubicBezTo>
                    <a:cubicBezTo>
                      <a:pt x="267" y="456"/>
                      <a:pt x="267" y="456"/>
                      <a:pt x="267" y="456"/>
                    </a:cubicBezTo>
                    <a:cubicBezTo>
                      <a:pt x="267" y="420"/>
                      <a:pt x="267" y="420"/>
                      <a:pt x="267" y="420"/>
                    </a:cubicBezTo>
                    <a:cubicBezTo>
                      <a:pt x="244" y="417"/>
                      <a:pt x="226" y="409"/>
                      <a:pt x="212" y="395"/>
                    </a:cubicBezTo>
                    <a:cubicBezTo>
                      <a:pt x="198" y="381"/>
                      <a:pt x="189" y="361"/>
                      <a:pt x="185" y="335"/>
                    </a:cubicBezTo>
                    <a:cubicBezTo>
                      <a:pt x="236" y="330"/>
                      <a:pt x="236" y="330"/>
                      <a:pt x="236" y="330"/>
                    </a:cubicBezTo>
                    <a:cubicBezTo>
                      <a:pt x="238" y="340"/>
                      <a:pt x="242" y="349"/>
                      <a:pt x="248" y="357"/>
                    </a:cubicBezTo>
                    <a:cubicBezTo>
                      <a:pt x="254" y="365"/>
                      <a:pt x="260" y="370"/>
                      <a:pt x="267" y="373"/>
                    </a:cubicBezTo>
                    <a:cubicBezTo>
                      <a:pt x="267" y="292"/>
                      <a:pt x="267" y="292"/>
                      <a:pt x="267" y="292"/>
                    </a:cubicBezTo>
                    <a:cubicBezTo>
                      <a:pt x="242" y="284"/>
                      <a:pt x="223" y="273"/>
                      <a:pt x="211" y="259"/>
                    </a:cubicBezTo>
                    <a:cubicBezTo>
                      <a:pt x="199" y="244"/>
                      <a:pt x="193" y="226"/>
                      <a:pt x="193" y="205"/>
                    </a:cubicBezTo>
                    <a:cubicBezTo>
                      <a:pt x="193" y="183"/>
                      <a:pt x="200" y="166"/>
                      <a:pt x="213" y="151"/>
                    </a:cubicBezTo>
                    <a:cubicBezTo>
                      <a:pt x="227" y="136"/>
                      <a:pt x="245" y="128"/>
                      <a:pt x="267" y="126"/>
                    </a:cubicBezTo>
                    <a:cubicBezTo>
                      <a:pt x="267" y="107"/>
                      <a:pt x="267" y="107"/>
                      <a:pt x="267" y="107"/>
                    </a:cubicBezTo>
                    <a:cubicBezTo>
                      <a:pt x="295" y="107"/>
                      <a:pt x="295" y="107"/>
                      <a:pt x="295" y="107"/>
                    </a:cubicBezTo>
                    <a:cubicBezTo>
                      <a:pt x="295" y="126"/>
                      <a:pt x="295" y="126"/>
                      <a:pt x="295" y="126"/>
                    </a:cubicBezTo>
                    <a:cubicBezTo>
                      <a:pt x="316" y="128"/>
                      <a:pt x="332" y="135"/>
                      <a:pt x="345" y="147"/>
                    </a:cubicBezTo>
                    <a:cubicBezTo>
                      <a:pt x="357" y="159"/>
                      <a:pt x="365" y="174"/>
                      <a:pt x="368" y="194"/>
                    </a:cubicBezTo>
                    <a:cubicBezTo>
                      <a:pt x="319" y="200"/>
                      <a:pt x="319" y="200"/>
                      <a:pt x="319" y="200"/>
                    </a:cubicBezTo>
                    <a:cubicBezTo>
                      <a:pt x="316" y="185"/>
                      <a:pt x="308" y="174"/>
                      <a:pt x="295" y="169"/>
                    </a:cubicBezTo>
                    <a:cubicBezTo>
                      <a:pt x="295" y="245"/>
                      <a:pt x="295" y="245"/>
                      <a:pt x="295" y="245"/>
                    </a:cubicBezTo>
                    <a:cubicBezTo>
                      <a:pt x="326" y="254"/>
                      <a:pt x="348" y="265"/>
                      <a:pt x="359" y="278"/>
                    </a:cubicBezTo>
                    <a:cubicBezTo>
                      <a:pt x="370" y="292"/>
                      <a:pt x="376" y="309"/>
                      <a:pt x="376" y="330"/>
                    </a:cubicBezTo>
                    <a:cubicBezTo>
                      <a:pt x="376" y="353"/>
                      <a:pt x="369" y="373"/>
                      <a:pt x="355" y="390"/>
                    </a:cubicBezTo>
                    <a:close/>
                    <a:moveTo>
                      <a:pt x="281" y="0"/>
                    </a:moveTo>
                    <a:cubicBezTo>
                      <a:pt x="126" y="0"/>
                      <a:pt x="0" y="126"/>
                      <a:pt x="0" y="281"/>
                    </a:cubicBezTo>
                    <a:cubicBezTo>
                      <a:pt x="0" y="436"/>
                      <a:pt x="126" y="562"/>
                      <a:pt x="281" y="562"/>
                    </a:cubicBezTo>
                    <a:cubicBezTo>
                      <a:pt x="436" y="562"/>
                      <a:pt x="562" y="436"/>
                      <a:pt x="562" y="281"/>
                    </a:cubicBezTo>
                    <a:cubicBezTo>
                      <a:pt x="562" y="126"/>
                      <a:pt x="436"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08" name="Freeform 22"/>
              <p:cNvSpPr>
                <a:spLocks/>
              </p:cNvSpPr>
              <p:nvPr/>
            </p:nvSpPr>
            <p:spPr bwMode="auto">
              <a:xfrm>
                <a:off x="9763126" y="2747963"/>
                <a:ext cx="98425" cy="225425"/>
              </a:xfrm>
              <a:custGeom>
                <a:avLst/>
                <a:gdLst>
                  <a:gd name="T0" fmla="*/ 0 w 33"/>
                  <a:gd name="T1" fmla="*/ 0 h 76"/>
                  <a:gd name="T2" fmla="*/ 0 w 33"/>
                  <a:gd name="T3" fmla="*/ 76 h 76"/>
                  <a:gd name="T4" fmla="*/ 24 w 33"/>
                  <a:gd name="T5" fmla="*/ 63 h 76"/>
                  <a:gd name="T6" fmla="*/ 33 w 33"/>
                  <a:gd name="T7" fmla="*/ 37 h 76"/>
                  <a:gd name="T8" fmla="*/ 26 w 33"/>
                  <a:gd name="T9" fmla="*/ 14 h 76"/>
                  <a:gd name="T10" fmla="*/ 0 w 33"/>
                  <a:gd name="T11" fmla="*/ 0 h 76"/>
                </a:gdLst>
                <a:ahLst/>
                <a:cxnLst>
                  <a:cxn ang="0">
                    <a:pos x="T0" y="T1"/>
                  </a:cxn>
                  <a:cxn ang="0">
                    <a:pos x="T2" y="T3"/>
                  </a:cxn>
                  <a:cxn ang="0">
                    <a:pos x="T4" y="T5"/>
                  </a:cxn>
                  <a:cxn ang="0">
                    <a:pos x="T6" y="T7"/>
                  </a:cxn>
                  <a:cxn ang="0">
                    <a:pos x="T8" y="T9"/>
                  </a:cxn>
                  <a:cxn ang="0">
                    <a:pos x="T10" y="T11"/>
                  </a:cxn>
                </a:cxnLst>
                <a:rect l="0" t="0" r="r" b="b"/>
                <a:pathLst>
                  <a:path w="33" h="76">
                    <a:moveTo>
                      <a:pt x="0" y="0"/>
                    </a:moveTo>
                    <a:cubicBezTo>
                      <a:pt x="0" y="76"/>
                      <a:pt x="0" y="76"/>
                      <a:pt x="0" y="76"/>
                    </a:cubicBezTo>
                    <a:cubicBezTo>
                      <a:pt x="10" y="74"/>
                      <a:pt x="18" y="70"/>
                      <a:pt x="24" y="63"/>
                    </a:cubicBezTo>
                    <a:cubicBezTo>
                      <a:pt x="30" y="55"/>
                      <a:pt x="33" y="47"/>
                      <a:pt x="33" y="37"/>
                    </a:cubicBezTo>
                    <a:cubicBezTo>
                      <a:pt x="33" y="28"/>
                      <a:pt x="31" y="21"/>
                      <a:pt x="26" y="14"/>
                    </a:cubicBezTo>
                    <a:cubicBezTo>
                      <a:pt x="20" y="8"/>
                      <a:pt x="12"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39" name="Group 38"/>
            <p:cNvGrpSpPr/>
            <p:nvPr/>
          </p:nvGrpSpPr>
          <p:grpSpPr>
            <a:xfrm>
              <a:off x="5255474" y="1007957"/>
              <a:ext cx="452363" cy="578870"/>
              <a:chOff x="811698" y="1691843"/>
              <a:chExt cx="1295400" cy="1657666"/>
            </a:xfrm>
            <a:solidFill>
              <a:schemeClr val="tx1"/>
            </a:solidFill>
          </p:grpSpPr>
          <p:sp>
            <p:nvSpPr>
              <p:cNvPr id="104" name="Freeform 26"/>
              <p:cNvSpPr>
                <a:spLocks/>
              </p:cNvSpPr>
              <p:nvPr/>
            </p:nvSpPr>
            <p:spPr bwMode="auto">
              <a:xfrm>
                <a:off x="995471" y="1691843"/>
                <a:ext cx="863599"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05" name="Freeform 27"/>
              <p:cNvSpPr>
                <a:spLocks/>
              </p:cNvSpPr>
              <p:nvPr/>
            </p:nvSpPr>
            <p:spPr bwMode="auto">
              <a:xfrm>
                <a:off x="811698" y="2592272"/>
                <a:ext cx="1295400" cy="757237"/>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sp>
          <p:nvSpPr>
            <p:cNvPr id="40" name="TextBox 39"/>
            <p:cNvSpPr txBox="1"/>
            <p:nvPr/>
          </p:nvSpPr>
          <p:spPr>
            <a:xfrm>
              <a:off x="3611074" y="2116241"/>
              <a:ext cx="663553" cy="578366"/>
            </a:xfrm>
            <a:prstGeom prst="rect">
              <a:avLst/>
            </a:prstGeom>
            <a:noFill/>
          </p:spPr>
          <p:txBody>
            <a:bodyPr wrap="none" rtlCol="0">
              <a:spAutoFit/>
            </a:bodyPr>
            <a:lstStyle/>
            <a:p>
              <a:pPr algn="ctr"/>
              <a:r>
                <a:rPr lang="en-IN" sz="2000" b="1" dirty="0">
                  <a:solidFill>
                    <a:schemeClr val="accent5"/>
                  </a:solidFill>
                  <a:latin typeface="Arial" panose="020B0604020202020204" pitchFamily="34" charset="0"/>
                  <a:cs typeface="Arial" panose="020B0604020202020204" pitchFamily="34" charset="0"/>
                </a:rPr>
                <a:t>08</a:t>
              </a:r>
            </a:p>
          </p:txBody>
        </p:sp>
        <p:sp>
          <p:nvSpPr>
            <p:cNvPr id="41" name="TextBox 40"/>
            <p:cNvSpPr txBox="1"/>
            <p:nvPr/>
          </p:nvSpPr>
          <p:spPr>
            <a:xfrm>
              <a:off x="940334" y="1989863"/>
              <a:ext cx="3086130" cy="83418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Implementation</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2" name="TextBox 41"/>
            <p:cNvSpPr txBox="1"/>
            <p:nvPr/>
          </p:nvSpPr>
          <p:spPr>
            <a:xfrm>
              <a:off x="826378" y="4286353"/>
              <a:ext cx="2929328"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Governance</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TextBox 42"/>
            <p:cNvSpPr txBox="1"/>
            <p:nvPr/>
          </p:nvSpPr>
          <p:spPr>
            <a:xfrm>
              <a:off x="3456846" y="3615052"/>
              <a:ext cx="663552" cy="578366"/>
            </a:xfrm>
            <a:prstGeom prst="rect">
              <a:avLst/>
            </a:prstGeom>
            <a:noFill/>
          </p:spPr>
          <p:txBody>
            <a:bodyPr wrap="none" rtlCol="0">
              <a:spAutoFit/>
            </a:bodyPr>
            <a:lstStyle/>
            <a:p>
              <a:pPr algn="ctr"/>
              <a:r>
                <a:rPr lang="en-IN" sz="2000" b="1" dirty="0">
                  <a:solidFill>
                    <a:schemeClr val="accent4"/>
                  </a:solidFill>
                  <a:latin typeface="Arial" panose="020B0604020202020204" pitchFamily="34" charset="0"/>
                  <a:cs typeface="Arial" panose="020B0604020202020204" pitchFamily="34" charset="0"/>
                </a:rPr>
                <a:t>07</a:t>
              </a:r>
            </a:p>
          </p:txBody>
        </p:sp>
        <p:sp>
          <p:nvSpPr>
            <p:cNvPr id="44" name="TextBox 43"/>
            <p:cNvSpPr txBox="1"/>
            <p:nvPr/>
          </p:nvSpPr>
          <p:spPr>
            <a:xfrm>
              <a:off x="4355050" y="5128624"/>
              <a:ext cx="663552" cy="578366"/>
            </a:xfrm>
            <a:prstGeom prst="rect">
              <a:avLst/>
            </a:prstGeom>
            <a:noFill/>
          </p:spPr>
          <p:txBody>
            <a:bodyPr wrap="none" rtlCol="0">
              <a:spAutoFit/>
            </a:bodyPr>
            <a:lstStyle/>
            <a:p>
              <a:pPr algn="ctr"/>
              <a:r>
                <a:rPr lang="en-IN" sz="2000" b="1" dirty="0">
                  <a:solidFill>
                    <a:schemeClr val="accent6"/>
                  </a:solidFill>
                  <a:latin typeface="Arial" panose="020B0604020202020204" pitchFamily="34" charset="0"/>
                  <a:cs typeface="Arial" panose="020B0604020202020204" pitchFamily="34" charset="0"/>
                </a:rPr>
                <a:t>06</a:t>
              </a:r>
            </a:p>
          </p:txBody>
        </p:sp>
        <p:sp>
          <p:nvSpPr>
            <p:cNvPr id="45" name="TextBox 44"/>
            <p:cNvSpPr txBox="1"/>
            <p:nvPr/>
          </p:nvSpPr>
          <p:spPr>
            <a:xfrm>
              <a:off x="7252872" y="5125878"/>
              <a:ext cx="663552" cy="578366"/>
            </a:xfrm>
            <a:prstGeom prst="rect">
              <a:avLst/>
            </a:prstGeom>
            <a:noFill/>
          </p:spPr>
          <p:txBody>
            <a:bodyPr wrap="none" rtlCol="0">
              <a:spAutoFit/>
            </a:bodyPr>
            <a:lstStyle/>
            <a:p>
              <a:pPr algn="ctr"/>
              <a:r>
                <a:rPr lang="en-IN" sz="2000" b="1" dirty="0">
                  <a:solidFill>
                    <a:schemeClr val="accent3"/>
                  </a:solidFill>
                  <a:latin typeface="Arial" panose="020B0604020202020204" pitchFamily="34" charset="0"/>
                  <a:cs typeface="Arial" panose="020B0604020202020204" pitchFamily="34" charset="0"/>
                </a:rPr>
                <a:t>05</a:t>
              </a:r>
            </a:p>
          </p:txBody>
        </p:sp>
        <p:sp>
          <p:nvSpPr>
            <p:cNvPr id="46" name="TextBox 45"/>
            <p:cNvSpPr txBox="1"/>
            <p:nvPr/>
          </p:nvSpPr>
          <p:spPr>
            <a:xfrm>
              <a:off x="8123624" y="3630502"/>
              <a:ext cx="663552" cy="578366"/>
            </a:xfrm>
            <a:prstGeom prst="rect">
              <a:avLst/>
            </a:prstGeom>
            <a:noFill/>
          </p:spPr>
          <p:txBody>
            <a:bodyPr wrap="none" rtlCol="0">
              <a:spAutoFit/>
            </a:bodyPr>
            <a:lstStyle/>
            <a:p>
              <a:pPr algn="ctr"/>
              <a:r>
                <a:rPr lang="en-IN" sz="2000" b="1" dirty="0">
                  <a:solidFill>
                    <a:schemeClr val="accent2"/>
                  </a:solidFill>
                  <a:latin typeface="Arial" panose="020B0604020202020204" pitchFamily="34" charset="0"/>
                  <a:cs typeface="Arial" panose="020B0604020202020204" pitchFamily="34" charset="0"/>
                </a:rPr>
                <a:t>04</a:t>
              </a:r>
            </a:p>
          </p:txBody>
        </p:sp>
        <p:sp>
          <p:nvSpPr>
            <p:cNvPr id="47" name="TextBox 46"/>
            <p:cNvSpPr txBox="1"/>
            <p:nvPr/>
          </p:nvSpPr>
          <p:spPr>
            <a:xfrm>
              <a:off x="7871509" y="1887112"/>
              <a:ext cx="663552" cy="578366"/>
            </a:xfrm>
            <a:prstGeom prst="rect">
              <a:avLst/>
            </a:prstGeom>
            <a:noFill/>
          </p:spPr>
          <p:txBody>
            <a:bodyPr wrap="none" rtlCol="0">
              <a:spAutoFit/>
            </a:bodyPr>
            <a:lstStyle/>
            <a:p>
              <a:pPr algn="ctr"/>
              <a:r>
                <a:rPr lang="en-IN" sz="2000" b="1" dirty="0">
                  <a:solidFill>
                    <a:schemeClr val="accent1"/>
                  </a:solidFill>
                  <a:latin typeface="Arial" panose="020B0604020202020204" pitchFamily="34" charset="0"/>
                  <a:cs typeface="Arial" panose="020B0604020202020204" pitchFamily="34" charset="0"/>
                </a:rPr>
                <a:t>03</a:t>
              </a:r>
            </a:p>
          </p:txBody>
        </p:sp>
        <p:sp>
          <p:nvSpPr>
            <p:cNvPr id="48" name="TextBox 47"/>
            <p:cNvSpPr txBox="1"/>
            <p:nvPr/>
          </p:nvSpPr>
          <p:spPr>
            <a:xfrm>
              <a:off x="6756656" y="1280518"/>
              <a:ext cx="895392" cy="578366"/>
            </a:xfrm>
            <a:prstGeom prst="rect">
              <a:avLst/>
            </a:prstGeom>
            <a:noFill/>
          </p:spPr>
          <p:txBody>
            <a:bodyPr wrap="square" rtlCol="0">
              <a:spAutoFit/>
            </a:bodyPr>
            <a:lstStyle/>
            <a:p>
              <a:pPr algn="ctr"/>
              <a:r>
                <a:rPr lang="en-IN" sz="2000" b="1" dirty="0">
                  <a:solidFill>
                    <a:schemeClr val="tx2"/>
                  </a:solidFill>
                  <a:latin typeface="Arial" panose="020B0604020202020204" pitchFamily="34" charset="0"/>
                  <a:cs typeface="Arial" panose="020B0604020202020204" pitchFamily="34" charset="0"/>
                </a:rPr>
                <a:t>02</a:t>
              </a:r>
            </a:p>
          </p:txBody>
        </p:sp>
        <p:sp>
          <p:nvSpPr>
            <p:cNvPr id="49" name="TextBox 48"/>
            <p:cNvSpPr txBox="1"/>
            <p:nvPr/>
          </p:nvSpPr>
          <p:spPr>
            <a:xfrm>
              <a:off x="4413285" y="951587"/>
              <a:ext cx="895392" cy="578366"/>
            </a:xfrm>
            <a:prstGeom prst="rect">
              <a:avLst/>
            </a:prstGeom>
            <a:noFill/>
          </p:spPr>
          <p:txBody>
            <a:bodyPr wrap="square" rtlCol="0">
              <a:spAutoFit/>
            </a:bodyPr>
            <a:lstStyle/>
            <a:p>
              <a:pPr algn="ctr"/>
              <a:r>
                <a:rPr lang="en-IN" sz="2000" b="1" dirty="0">
                  <a:latin typeface="Arial" panose="020B0604020202020204" pitchFamily="34" charset="0"/>
                  <a:cs typeface="Arial" panose="020B0604020202020204" pitchFamily="34" charset="0"/>
                </a:rPr>
                <a:t>01</a:t>
              </a:r>
            </a:p>
          </p:txBody>
        </p:sp>
        <p:sp>
          <p:nvSpPr>
            <p:cNvPr id="50" name="TextBox 49"/>
            <p:cNvSpPr txBox="1"/>
            <p:nvPr/>
          </p:nvSpPr>
          <p:spPr>
            <a:xfrm>
              <a:off x="3866693" y="172618"/>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Ministry Support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1" name="TextBox 50"/>
            <p:cNvSpPr txBox="1"/>
            <p:nvPr/>
          </p:nvSpPr>
          <p:spPr>
            <a:xfrm>
              <a:off x="6278842" y="-34103"/>
              <a:ext cx="2890592" cy="1056346"/>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Situational analysis and baseline assessment</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2" name="TextBox 51"/>
            <p:cNvSpPr txBox="1"/>
            <p:nvPr/>
          </p:nvSpPr>
          <p:spPr>
            <a:xfrm>
              <a:off x="3789192" y="5956869"/>
              <a:ext cx="2134630" cy="38289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Costing</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3" name="TextBox 52"/>
            <p:cNvSpPr txBox="1"/>
            <p:nvPr/>
          </p:nvSpPr>
          <p:spPr>
            <a:xfrm>
              <a:off x="6278844" y="5943606"/>
              <a:ext cx="2410183" cy="734079"/>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 Monitoring and evaluation </a:t>
              </a: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4" name="TextBox 53"/>
            <p:cNvSpPr txBox="1"/>
            <p:nvPr/>
          </p:nvSpPr>
          <p:spPr>
            <a:xfrm>
              <a:off x="8532224" y="1445945"/>
              <a:ext cx="3086131" cy="647970"/>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Stakeholder engagement</a:t>
              </a:r>
              <a:r>
                <a:rPr lang="en-US" sz="1500" b="1" dirty="0">
                  <a:solidFill>
                    <a:schemeClr val="tx1">
                      <a:lumMod val="65000"/>
                      <a:lumOff val="35000"/>
                    </a:schemeClr>
                  </a:solidFill>
                  <a:latin typeface="Arial" panose="020B0604020202020204" pitchFamily="34" charset="0"/>
                  <a:cs typeface="Arial" panose="020B0604020202020204" pitchFamily="34" charset="0"/>
                </a:rPr>
                <a:t> and priority setting</a:t>
              </a:r>
            </a:p>
          </p:txBody>
        </p:sp>
        <p:sp>
          <p:nvSpPr>
            <p:cNvPr id="55" name="TextBox 54"/>
            <p:cNvSpPr txBox="1"/>
            <p:nvPr/>
          </p:nvSpPr>
          <p:spPr>
            <a:xfrm>
              <a:off x="8733157" y="4539981"/>
              <a:ext cx="2929327" cy="647971"/>
            </a:xfrm>
            <a:prstGeom prst="rect">
              <a:avLst/>
            </a:prstGeom>
            <a:noFill/>
          </p:spPr>
          <p:txBody>
            <a:bodyPr wrap="square" rtlCol="0">
              <a:spAutoFit/>
            </a:bodyPr>
            <a:lstStyle/>
            <a:p>
              <a:pPr algn="ctr">
                <a:lnSpc>
                  <a:spcPct val="90000"/>
                </a:lnSpc>
              </a:pPr>
              <a:r>
                <a:rPr lang="en-US" sz="1500" b="1" kern="0" dirty="0">
                  <a:solidFill>
                    <a:schemeClr val="tx1">
                      <a:lumMod val="65000"/>
                      <a:lumOff val="35000"/>
                    </a:schemeClr>
                  </a:solidFill>
                  <a:latin typeface="Arial" panose="020B0604020202020204" pitchFamily="34" charset="0"/>
                  <a:cs typeface="Arial" panose="020B0604020202020204" pitchFamily="34" charset="0"/>
                </a:rPr>
                <a:t>Drafting and validation</a:t>
              </a:r>
            </a:p>
            <a:p>
              <a:pPr algn="ctr">
                <a:lnSpc>
                  <a:spcPct val="90000"/>
                </a:lnSpc>
              </a:pPr>
              <a:endParaRPr lang="en-US" sz="15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6" name="Group 55"/>
            <p:cNvGrpSpPr/>
            <p:nvPr/>
          </p:nvGrpSpPr>
          <p:grpSpPr>
            <a:xfrm>
              <a:off x="8689027" y="2441637"/>
              <a:ext cx="452363" cy="603706"/>
              <a:chOff x="4111626" y="1835150"/>
              <a:chExt cx="1295400" cy="1728788"/>
            </a:xfrm>
            <a:solidFill>
              <a:schemeClr val="accent1">
                <a:lumMod val="75000"/>
              </a:schemeClr>
            </a:solidFill>
          </p:grpSpPr>
          <p:sp>
            <p:nvSpPr>
              <p:cNvPr id="102"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03"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57" name="Group 56"/>
            <p:cNvGrpSpPr/>
            <p:nvPr/>
          </p:nvGrpSpPr>
          <p:grpSpPr>
            <a:xfrm>
              <a:off x="9169435" y="2441637"/>
              <a:ext cx="452363" cy="603706"/>
              <a:chOff x="4111626" y="1835150"/>
              <a:chExt cx="1295400" cy="1728788"/>
            </a:xfrm>
            <a:solidFill>
              <a:schemeClr val="accent1">
                <a:lumMod val="75000"/>
              </a:schemeClr>
            </a:solidFill>
          </p:grpSpPr>
          <p:sp>
            <p:nvSpPr>
              <p:cNvPr id="100"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101"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58" name="Group 57"/>
            <p:cNvGrpSpPr/>
            <p:nvPr/>
          </p:nvGrpSpPr>
          <p:grpSpPr>
            <a:xfrm>
              <a:off x="9649843" y="2435842"/>
              <a:ext cx="452363" cy="603706"/>
              <a:chOff x="4111626" y="1835150"/>
              <a:chExt cx="1295400" cy="1728788"/>
            </a:xfrm>
            <a:solidFill>
              <a:schemeClr val="accent1">
                <a:lumMod val="75000"/>
              </a:schemeClr>
            </a:solidFill>
          </p:grpSpPr>
          <p:sp>
            <p:nvSpPr>
              <p:cNvPr id="98"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99"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59" name="Group 58"/>
            <p:cNvGrpSpPr/>
            <p:nvPr/>
          </p:nvGrpSpPr>
          <p:grpSpPr>
            <a:xfrm>
              <a:off x="10130251" y="2435842"/>
              <a:ext cx="452363" cy="603706"/>
              <a:chOff x="4111626" y="1835150"/>
              <a:chExt cx="1295400" cy="1728788"/>
            </a:xfrm>
            <a:solidFill>
              <a:schemeClr val="accent1">
                <a:lumMod val="75000"/>
              </a:schemeClr>
            </a:solidFill>
          </p:grpSpPr>
          <p:sp>
            <p:nvSpPr>
              <p:cNvPr id="96"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97"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60" name="Group 59"/>
            <p:cNvGrpSpPr/>
            <p:nvPr/>
          </p:nvGrpSpPr>
          <p:grpSpPr>
            <a:xfrm>
              <a:off x="11084596" y="2431744"/>
              <a:ext cx="452363" cy="603706"/>
              <a:chOff x="4111626" y="1835150"/>
              <a:chExt cx="1295400" cy="1728788"/>
            </a:xfrm>
            <a:solidFill>
              <a:schemeClr val="accent1">
                <a:lumMod val="75000"/>
              </a:schemeClr>
            </a:solidFill>
          </p:grpSpPr>
          <p:sp>
            <p:nvSpPr>
              <p:cNvPr id="94"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95"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61" name="Group 60"/>
            <p:cNvGrpSpPr/>
            <p:nvPr/>
          </p:nvGrpSpPr>
          <p:grpSpPr>
            <a:xfrm>
              <a:off x="10609047" y="2431744"/>
              <a:ext cx="452363" cy="603706"/>
              <a:chOff x="4111626" y="1835150"/>
              <a:chExt cx="1295400" cy="1728788"/>
            </a:xfrm>
            <a:solidFill>
              <a:schemeClr val="accent1">
                <a:lumMod val="75000"/>
              </a:schemeClr>
            </a:solidFill>
          </p:grpSpPr>
          <p:sp>
            <p:nvSpPr>
              <p:cNvPr id="92" name="Freeform 26"/>
              <p:cNvSpPr>
                <a:spLocks/>
              </p:cNvSpPr>
              <p:nvPr/>
            </p:nvSpPr>
            <p:spPr bwMode="auto">
              <a:xfrm>
                <a:off x="4329113" y="1835150"/>
                <a:ext cx="863600" cy="858838"/>
              </a:xfrm>
              <a:custGeom>
                <a:avLst/>
                <a:gdLst>
                  <a:gd name="T0" fmla="*/ 123 w 290"/>
                  <a:gd name="T1" fmla="*/ 288 h 288"/>
                  <a:gd name="T2" fmla="*/ 36 w 290"/>
                  <a:gd name="T3" fmla="*/ 181 h 288"/>
                  <a:gd name="T4" fmla="*/ 90 w 290"/>
                  <a:gd name="T5" fmla="*/ 88 h 288"/>
                  <a:gd name="T6" fmla="*/ 149 w 290"/>
                  <a:gd name="T7" fmla="*/ 149 h 288"/>
                  <a:gd name="T8" fmla="*/ 252 w 290"/>
                  <a:gd name="T9" fmla="*/ 165 h 288"/>
                  <a:gd name="T10" fmla="*/ 254 w 290"/>
                  <a:gd name="T11" fmla="*/ 181 h 288"/>
                  <a:gd name="T12" fmla="*/ 167 w 290"/>
                  <a:gd name="T13" fmla="*/ 288 h 288"/>
                  <a:gd name="T14" fmla="*/ 290 w 290"/>
                  <a:gd name="T15" fmla="*/ 145 h 288"/>
                  <a:gd name="T16" fmla="*/ 145 w 290"/>
                  <a:gd name="T17" fmla="*/ 0 h 288"/>
                  <a:gd name="T18" fmla="*/ 0 w 290"/>
                  <a:gd name="T19" fmla="*/ 145 h 288"/>
                  <a:gd name="T20" fmla="*/ 123 w 290"/>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288">
                    <a:moveTo>
                      <a:pt x="123" y="288"/>
                    </a:moveTo>
                    <a:cubicBezTo>
                      <a:pt x="73" y="278"/>
                      <a:pt x="36" y="234"/>
                      <a:pt x="36" y="181"/>
                    </a:cubicBezTo>
                    <a:cubicBezTo>
                      <a:pt x="36" y="141"/>
                      <a:pt x="58" y="107"/>
                      <a:pt x="90" y="88"/>
                    </a:cubicBezTo>
                    <a:cubicBezTo>
                      <a:pt x="100" y="110"/>
                      <a:pt x="121" y="132"/>
                      <a:pt x="149" y="149"/>
                    </a:cubicBezTo>
                    <a:cubicBezTo>
                      <a:pt x="187" y="170"/>
                      <a:pt x="226" y="176"/>
                      <a:pt x="252" y="165"/>
                    </a:cubicBezTo>
                    <a:cubicBezTo>
                      <a:pt x="253" y="170"/>
                      <a:pt x="254" y="176"/>
                      <a:pt x="254" y="181"/>
                    </a:cubicBezTo>
                    <a:cubicBezTo>
                      <a:pt x="254" y="234"/>
                      <a:pt x="216" y="278"/>
                      <a:pt x="167" y="288"/>
                    </a:cubicBezTo>
                    <a:cubicBezTo>
                      <a:pt x="236" y="277"/>
                      <a:pt x="290" y="217"/>
                      <a:pt x="290" y="145"/>
                    </a:cubicBezTo>
                    <a:cubicBezTo>
                      <a:pt x="290" y="65"/>
                      <a:pt x="225" y="0"/>
                      <a:pt x="145" y="0"/>
                    </a:cubicBezTo>
                    <a:cubicBezTo>
                      <a:pt x="65" y="0"/>
                      <a:pt x="0" y="65"/>
                      <a:pt x="0" y="145"/>
                    </a:cubicBezTo>
                    <a:cubicBezTo>
                      <a:pt x="0" y="217"/>
                      <a:pt x="53" y="277"/>
                      <a:pt x="123"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sp>
            <p:nvSpPr>
              <p:cNvPr id="93" name="Freeform 27"/>
              <p:cNvSpPr>
                <a:spLocks/>
              </p:cNvSpPr>
              <p:nvPr/>
            </p:nvSpPr>
            <p:spPr bwMode="auto">
              <a:xfrm>
                <a:off x="4111626" y="2806700"/>
                <a:ext cx="1295400" cy="757238"/>
              </a:xfrm>
              <a:custGeom>
                <a:avLst/>
                <a:gdLst>
                  <a:gd name="T0" fmla="*/ 327 w 435"/>
                  <a:gd name="T1" fmla="*/ 0 h 254"/>
                  <a:gd name="T2" fmla="*/ 309 w 435"/>
                  <a:gd name="T3" fmla="*/ 0 h 254"/>
                  <a:gd name="T4" fmla="*/ 218 w 435"/>
                  <a:gd name="T5" fmla="*/ 91 h 254"/>
                  <a:gd name="T6" fmla="*/ 127 w 435"/>
                  <a:gd name="T7" fmla="*/ 0 h 254"/>
                  <a:gd name="T8" fmla="*/ 109 w 435"/>
                  <a:gd name="T9" fmla="*/ 0 h 254"/>
                  <a:gd name="T10" fmla="*/ 0 w 435"/>
                  <a:gd name="T11" fmla="*/ 109 h 254"/>
                  <a:gd name="T12" fmla="*/ 0 w 435"/>
                  <a:gd name="T13" fmla="*/ 218 h 254"/>
                  <a:gd name="T14" fmla="*/ 37 w 435"/>
                  <a:gd name="T15" fmla="*/ 254 h 254"/>
                  <a:gd name="T16" fmla="*/ 399 w 435"/>
                  <a:gd name="T17" fmla="*/ 254 h 254"/>
                  <a:gd name="T18" fmla="*/ 435 w 435"/>
                  <a:gd name="T19" fmla="*/ 218 h 254"/>
                  <a:gd name="T20" fmla="*/ 435 w 435"/>
                  <a:gd name="T21" fmla="*/ 109 h 254"/>
                  <a:gd name="T22" fmla="*/ 327 w 435"/>
                  <a:gd name="T2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 h="254">
                    <a:moveTo>
                      <a:pt x="327" y="0"/>
                    </a:moveTo>
                    <a:cubicBezTo>
                      <a:pt x="309" y="0"/>
                      <a:pt x="309" y="0"/>
                      <a:pt x="309" y="0"/>
                    </a:cubicBezTo>
                    <a:cubicBezTo>
                      <a:pt x="309" y="50"/>
                      <a:pt x="268" y="91"/>
                      <a:pt x="218" y="91"/>
                    </a:cubicBezTo>
                    <a:cubicBezTo>
                      <a:pt x="168" y="91"/>
                      <a:pt x="127" y="50"/>
                      <a:pt x="127" y="0"/>
                    </a:cubicBezTo>
                    <a:cubicBezTo>
                      <a:pt x="109" y="0"/>
                      <a:pt x="109" y="0"/>
                      <a:pt x="109" y="0"/>
                    </a:cubicBezTo>
                    <a:cubicBezTo>
                      <a:pt x="49" y="0"/>
                      <a:pt x="0" y="49"/>
                      <a:pt x="0" y="109"/>
                    </a:cubicBezTo>
                    <a:cubicBezTo>
                      <a:pt x="0" y="218"/>
                      <a:pt x="0" y="218"/>
                      <a:pt x="0" y="218"/>
                    </a:cubicBezTo>
                    <a:cubicBezTo>
                      <a:pt x="0" y="238"/>
                      <a:pt x="17" y="254"/>
                      <a:pt x="37" y="254"/>
                    </a:cubicBezTo>
                    <a:cubicBezTo>
                      <a:pt x="399" y="254"/>
                      <a:pt x="399" y="254"/>
                      <a:pt x="399" y="254"/>
                    </a:cubicBezTo>
                    <a:cubicBezTo>
                      <a:pt x="419" y="254"/>
                      <a:pt x="435" y="238"/>
                      <a:pt x="435" y="218"/>
                    </a:cubicBezTo>
                    <a:cubicBezTo>
                      <a:pt x="435" y="109"/>
                      <a:pt x="435" y="109"/>
                      <a:pt x="435" y="109"/>
                    </a:cubicBezTo>
                    <a:cubicBezTo>
                      <a:pt x="435" y="49"/>
                      <a:pt x="387" y="0"/>
                      <a:pt x="3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500"/>
              </a:p>
            </p:txBody>
          </p:sp>
        </p:grpSp>
        <p:grpSp>
          <p:nvGrpSpPr>
            <p:cNvPr id="62" name="Group 61"/>
            <p:cNvGrpSpPr/>
            <p:nvPr/>
          </p:nvGrpSpPr>
          <p:grpSpPr>
            <a:xfrm>
              <a:off x="6584913" y="5270255"/>
              <a:ext cx="508078" cy="489991"/>
              <a:chOff x="9488483" y="5113866"/>
              <a:chExt cx="490538" cy="473080"/>
            </a:xfrm>
            <a:solidFill>
              <a:schemeClr val="tx1">
                <a:lumMod val="50000"/>
                <a:lumOff val="50000"/>
              </a:schemeClr>
            </a:solidFill>
          </p:grpSpPr>
          <p:sp>
            <p:nvSpPr>
              <p:cNvPr id="88" name="Freeform 105"/>
              <p:cNvSpPr>
                <a:spLocks/>
              </p:cNvSpPr>
              <p:nvPr/>
            </p:nvSpPr>
            <p:spPr bwMode="auto">
              <a:xfrm>
                <a:off x="9555157" y="5191657"/>
                <a:ext cx="415925" cy="395289"/>
              </a:xfrm>
              <a:custGeom>
                <a:avLst/>
                <a:gdLst>
                  <a:gd name="T0" fmla="*/ 35 w 262"/>
                  <a:gd name="T1" fmla="*/ 0 h 249"/>
                  <a:gd name="T2" fmla="*/ 39 w 262"/>
                  <a:gd name="T3" fmla="*/ 0 h 249"/>
                  <a:gd name="T4" fmla="*/ 42 w 262"/>
                  <a:gd name="T5" fmla="*/ 3 h 249"/>
                  <a:gd name="T6" fmla="*/ 43 w 262"/>
                  <a:gd name="T7" fmla="*/ 7 h 249"/>
                  <a:gd name="T8" fmla="*/ 54 w 262"/>
                  <a:gd name="T9" fmla="*/ 46 h 249"/>
                  <a:gd name="T10" fmla="*/ 54 w 262"/>
                  <a:gd name="T11" fmla="*/ 46 h 249"/>
                  <a:gd name="T12" fmla="*/ 59 w 262"/>
                  <a:gd name="T13" fmla="*/ 51 h 249"/>
                  <a:gd name="T14" fmla="*/ 62 w 262"/>
                  <a:gd name="T15" fmla="*/ 56 h 249"/>
                  <a:gd name="T16" fmla="*/ 64 w 262"/>
                  <a:gd name="T17" fmla="*/ 62 h 249"/>
                  <a:gd name="T18" fmla="*/ 65 w 262"/>
                  <a:gd name="T19" fmla="*/ 70 h 249"/>
                  <a:gd name="T20" fmla="*/ 65 w 262"/>
                  <a:gd name="T21" fmla="*/ 78 h 249"/>
                  <a:gd name="T22" fmla="*/ 65 w 262"/>
                  <a:gd name="T23" fmla="*/ 99 h 249"/>
                  <a:gd name="T24" fmla="*/ 73 w 262"/>
                  <a:gd name="T25" fmla="*/ 116 h 249"/>
                  <a:gd name="T26" fmla="*/ 86 w 262"/>
                  <a:gd name="T27" fmla="*/ 129 h 249"/>
                  <a:gd name="T28" fmla="*/ 100 w 262"/>
                  <a:gd name="T29" fmla="*/ 135 h 249"/>
                  <a:gd name="T30" fmla="*/ 118 w 262"/>
                  <a:gd name="T31" fmla="*/ 138 h 249"/>
                  <a:gd name="T32" fmla="*/ 227 w 262"/>
                  <a:gd name="T33" fmla="*/ 138 h 249"/>
                  <a:gd name="T34" fmla="*/ 241 w 262"/>
                  <a:gd name="T35" fmla="*/ 141 h 249"/>
                  <a:gd name="T36" fmla="*/ 253 w 262"/>
                  <a:gd name="T37" fmla="*/ 151 h 249"/>
                  <a:gd name="T38" fmla="*/ 261 w 262"/>
                  <a:gd name="T39" fmla="*/ 165 h 249"/>
                  <a:gd name="T40" fmla="*/ 262 w 262"/>
                  <a:gd name="T41" fmla="*/ 181 h 249"/>
                  <a:gd name="T42" fmla="*/ 262 w 262"/>
                  <a:gd name="T43" fmla="*/ 249 h 249"/>
                  <a:gd name="T44" fmla="*/ 94 w 262"/>
                  <a:gd name="T45" fmla="*/ 249 h 249"/>
                  <a:gd name="T46" fmla="*/ 92 w 262"/>
                  <a:gd name="T47" fmla="*/ 207 h 249"/>
                  <a:gd name="T48" fmla="*/ 92 w 262"/>
                  <a:gd name="T49" fmla="*/ 207 h 249"/>
                  <a:gd name="T50" fmla="*/ 80 w 262"/>
                  <a:gd name="T51" fmla="*/ 191 h 249"/>
                  <a:gd name="T52" fmla="*/ 65 w 262"/>
                  <a:gd name="T53" fmla="*/ 178 h 249"/>
                  <a:gd name="T54" fmla="*/ 43 w 262"/>
                  <a:gd name="T55" fmla="*/ 159 h 249"/>
                  <a:gd name="T56" fmla="*/ 29 w 262"/>
                  <a:gd name="T57" fmla="*/ 138 h 249"/>
                  <a:gd name="T58" fmla="*/ 18 w 262"/>
                  <a:gd name="T59" fmla="*/ 116 h 249"/>
                  <a:gd name="T60" fmla="*/ 12 w 262"/>
                  <a:gd name="T61" fmla="*/ 97 h 249"/>
                  <a:gd name="T62" fmla="*/ 7 w 262"/>
                  <a:gd name="T63" fmla="*/ 92 h 249"/>
                  <a:gd name="T64" fmla="*/ 4 w 262"/>
                  <a:gd name="T65" fmla="*/ 86 h 249"/>
                  <a:gd name="T66" fmla="*/ 0 w 262"/>
                  <a:gd name="T67" fmla="*/ 80 h 249"/>
                  <a:gd name="T68" fmla="*/ 0 w 262"/>
                  <a:gd name="T69" fmla="*/ 67 h 249"/>
                  <a:gd name="T70" fmla="*/ 4 w 262"/>
                  <a:gd name="T71" fmla="*/ 54 h 249"/>
                  <a:gd name="T72" fmla="*/ 12 w 262"/>
                  <a:gd name="T73" fmla="*/ 45 h 249"/>
                  <a:gd name="T74" fmla="*/ 24 w 262"/>
                  <a:gd name="T75" fmla="*/ 38 h 249"/>
                  <a:gd name="T76" fmla="*/ 26 w 262"/>
                  <a:gd name="T77" fmla="*/ 38 h 249"/>
                  <a:gd name="T78" fmla="*/ 18 w 262"/>
                  <a:gd name="T79" fmla="*/ 13 h 249"/>
                  <a:gd name="T80" fmla="*/ 18 w 262"/>
                  <a:gd name="T81" fmla="*/ 10 h 249"/>
                  <a:gd name="T82" fmla="*/ 20 w 262"/>
                  <a:gd name="T83" fmla="*/ 7 h 249"/>
                  <a:gd name="T84" fmla="*/ 21 w 262"/>
                  <a:gd name="T85" fmla="*/ 3 h 249"/>
                  <a:gd name="T86" fmla="*/ 26 w 262"/>
                  <a:gd name="T87" fmla="*/ 2 h 249"/>
                  <a:gd name="T88" fmla="*/ 32 w 262"/>
                  <a:gd name="T89" fmla="*/ 0 h 249"/>
                  <a:gd name="T90" fmla="*/ 35 w 262"/>
                  <a:gd name="T9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49">
                    <a:moveTo>
                      <a:pt x="35" y="0"/>
                    </a:moveTo>
                    <a:lnTo>
                      <a:pt x="39" y="0"/>
                    </a:lnTo>
                    <a:lnTo>
                      <a:pt x="42" y="3"/>
                    </a:lnTo>
                    <a:lnTo>
                      <a:pt x="43" y="7"/>
                    </a:lnTo>
                    <a:lnTo>
                      <a:pt x="54" y="46"/>
                    </a:lnTo>
                    <a:lnTo>
                      <a:pt x="54" y="46"/>
                    </a:lnTo>
                    <a:lnTo>
                      <a:pt x="59" y="51"/>
                    </a:lnTo>
                    <a:lnTo>
                      <a:pt x="62" y="56"/>
                    </a:lnTo>
                    <a:lnTo>
                      <a:pt x="64" y="62"/>
                    </a:lnTo>
                    <a:lnTo>
                      <a:pt x="65" y="70"/>
                    </a:lnTo>
                    <a:lnTo>
                      <a:pt x="65" y="78"/>
                    </a:lnTo>
                    <a:lnTo>
                      <a:pt x="65" y="99"/>
                    </a:lnTo>
                    <a:lnTo>
                      <a:pt x="73" y="116"/>
                    </a:lnTo>
                    <a:lnTo>
                      <a:pt x="86" y="129"/>
                    </a:lnTo>
                    <a:lnTo>
                      <a:pt x="100" y="135"/>
                    </a:lnTo>
                    <a:lnTo>
                      <a:pt x="118" y="138"/>
                    </a:lnTo>
                    <a:lnTo>
                      <a:pt x="227" y="138"/>
                    </a:lnTo>
                    <a:lnTo>
                      <a:pt x="241" y="141"/>
                    </a:lnTo>
                    <a:lnTo>
                      <a:pt x="253" y="151"/>
                    </a:lnTo>
                    <a:lnTo>
                      <a:pt x="261" y="165"/>
                    </a:lnTo>
                    <a:lnTo>
                      <a:pt x="262" y="181"/>
                    </a:lnTo>
                    <a:lnTo>
                      <a:pt x="262" y="249"/>
                    </a:lnTo>
                    <a:lnTo>
                      <a:pt x="94" y="249"/>
                    </a:lnTo>
                    <a:lnTo>
                      <a:pt x="92" y="207"/>
                    </a:lnTo>
                    <a:lnTo>
                      <a:pt x="92" y="207"/>
                    </a:lnTo>
                    <a:lnTo>
                      <a:pt x="80" y="191"/>
                    </a:lnTo>
                    <a:lnTo>
                      <a:pt x="65" y="178"/>
                    </a:lnTo>
                    <a:lnTo>
                      <a:pt x="43" y="159"/>
                    </a:lnTo>
                    <a:lnTo>
                      <a:pt x="29" y="138"/>
                    </a:lnTo>
                    <a:lnTo>
                      <a:pt x="18" y="116"/>
                    </a:lnTo>
                    <a:lnTo>
                      <a:pt x="12" y="97"/>
                    </a:lnTo>
                    <a:lnTo>
                      <a:pt x="7" y="92"/>
                    </a:lnTo>
                    <a:lnTo>
                      <a:pt x="4" y="86"/>
                    </a:lnTo>
                    <a:lnTo>
                      <a:pt x="0" y="80"/>
                    </a:lnTo>
                    <a:lnTo>
                      <a:pt x="0" y="67"/>
                    </a:lnTo>
                    <a:lnTo>
                      <a:pt x="4" y="54"/>
                    </a:lnTo>
                    <a:lnTo>
                      <a:pt x="12" y="45"/>
                    </a:lnTo>
                    <a:lnTo>
                      <a:pt x="24" y="38"/>
                    </a:lnTo>
                    <a:lnTo>
                      <a:pt x="26" y="38"/>
                    </a:lnTo>
                    <a:lnTo>
                      <a:pt x="18" y="13"/>
                    </a:lnTo>
                    <a:lnTo>
                      <a:pt x="18" y="10"/>
                    </a:lnTo>
                    <a:lnTo>
                      <a:pt x="20" y="7"/>
                    </a:lnTo>
                    <a:lnTo>
                      <a:pt x="21" y="3"/>
                    </a:lnTo>
                    <a:lnTo>
                      <a:pt x="26" y="2"/>
                    </a:lnTo>
                    <a:lnTo>
                      <a:pt x="32" y="0"/>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9" name="Freeform 106"/>
              <p:cNvSpPr>
                <a:spLocks/>
              </p:cNvSpPr>
              <p:nvPr/>
            </p:nvSpPr>
            <p:spPr bwMode="auto">
              <a:xfrm>
                <a:off x="9744068" y="5247217"/>
                <a:ext cx="166688" cy="163513"/>
              </a:xfrm>
              <a:custGeom>
                <a:avLst/>
                <a:gdLst>
                  <a:gd name="T0" fmla="*/ 53 w 105"/>
                  <a:gd name="T1" fmla="*/ 0 h 103"/>
                  <a:gd name="T2" fmla="*/ 73 w 105"/>
                  <a:gd name="T3" fmla="*/ 5 h 103"/>
                  <a:gd name="T4" fmla="*/ 91 w 105"/>
                  <a:gd name="T5" fmla="*/ 16 h 103"/>
                  <a:gd name="T6" fmla="*/ 102 w 105"/>
                  <a:gd name="T7" fmla="*/ 32 h 103"/>
                  <a:gd name="T8" fmla="*/ 105 w 105"/>
                  <a:gd name="T9" fmla="*/ 51 h 103"/>
                  <a:gd name="T10" fmla="*/ 102 w 105"/>
                  <a:gd name="T11" fmla="*/ 72 h 103"/>
                  <a:gd name="T12" fmla="*/ 91 w 105"/>
                  <a:gd name="T13" fmla="*/ 87 h 103"/>
                  <a:gd name="T14" fmla="*/ 73 w 105"/>
                  <a:gd name="T15" fmla="*/ 99 h 103"/>
                  <a:gd name="T16" fmla="*/ 53 w 105"/>
                  <a:gd name="T17" fmla="*/ 103 h 103"/>
                  <a:gd name="T18" fmla="*/ 34 w 105"/>
                  <a:gd name="T19" fmla="*/ 99 h 103"/>
                  <a:gd name="T20" fmla="*/ 16 w 105"/>
                  <a:gd name="T21" fmla="*/ 87 h 103"/>
                  <a:gd name="T22" fmla="*/ 5 w 105"/>
                  <a:gd name="T23" fmla="*/ 72 h 103"/>
                  <a:gd name="T24" fmla="*/ 0 w 105"/>
                  <a:gd name="T25" fmla="*/ 51 h 103"/>
                  <a:gd name="T26" fmla="*/ 5 w 105"/>
                  <a:gd name="T27" fmla="*/ 32 h 103"/>
                  <a:gd name="T28" fmla="*/ 16 w 105"/>
                  <a:gd name="T29" fmla="*/ 16 h 103"/>
                  <a:gd name="T30" fmla="*/ 34 w 105"/>
                  <a:gd name="T31" fmla="*/ 5 h 103"/>
                  <a:gd name="T32" fmla="*/ 53 w 105"/>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3">
                    <a:moveTo>
                      <a:pt x="53" y="0"/>
                    </a:moveTo>
                    <a:lnTo>
                      <a:pt x="73" y="5"/>
                    </a:lnTo>
                    <a:lnTo>
                      <a:pt x="91" y="16"/>
                    </a:lnTo>
                    <a:lnTo>
                      <a:pt x="102" y="32"/>
                    </a:lnTo>
                    <a:lnTo>
                      <a:pt x="105" y="51"/>
                    </a:lnTo>
                    <a:lnTo>
                      <a:pt x="102" y="72"/>
                    </a:lnTo>
                    <a:lnTo>
                      <a:pt x="91" y="87"/>
                    </a:lnTo>
                    <a:lnTo>
                      <a:pt x="73" y="99"/>
                    </a:lnTo>
                    <a:lnTo>
                      <a:pt x="53" y="103"/>
                    </a:lnTo>
                    <a:lnTo>
                      <a:pt x="34" y="99"/>
                    </a:lnTo>
                    <a:lnTo>
                      <a:pt x="16" y="87"/>
                    </a:lnTo>
                    <a:lnTo>
                      <a:pt x="5" y="72"/>
                    </a:lnTo>
                    <a:lnTo>
                      <a:pt x="0" y="51"/>
                    </a:lnTo>
                    <a:lnTo>
                      <a:pt x="5" y="32"/>
                    </a:lnTo>
                    <a:lnTo>
                      <a:pt x="16" y="16"/>
                    </a:lnTo>
                    <a:lnTo>
                      <a:pt x="34" y="5"/>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90" name="Freeform 107"/>
              <p:cNvSpPr>
                <a:spLocks/>
              </p:cNvSpPr>
              <p:nvPr/>
            </p:nvSpPr>
            <p:spPr bwMode="auto">
              <a:xfrm>
                <a:off x="9651994" y="5183717"/>
                <a:ext cx="327025" cy="25400"/>
              </a:xfrm>
              <a:custGeom>
                <a:avLst/>
                <a:gdLst>
                  <a:gd name="T0" fmla="*/ 6 w 206"/>
                  <a:gd name="T1" fmla="*/ 0 h 16"/>
                  <a:gd name="T2" fmla="*/ 200 w 206"/>
                  <a:gd name="T3" fmla="*/ 0 h 16"/>
                  <a:gd name="T4" fmla="*/ 203 w 206"/>
                  <a:gd name="T5" fmla="*/ 0 h 16"/>
                  <a:gd name="T6" fmla="*/ 204 w 206"/>
                  <a:gd name="T7" fmla="*/ 4 h 16"/>
                  <a:gd name="T8" fmla="*/ 206 w 206"/>
                  <a:gd name="T9" fmla="*/ 5 h 16"/>
                  <a:gd name="T10" fmla="*/ 206 w 206"/>
                  <a:gd name="T11" fmla="*/ 10 h 16"/>
                  <a:gd name="T12" fmla="*/ 204 w 206"/>
                  <a:gd name="T13" fmla="*/ 13 h 16"/>
                  <a:gd name="T14" fmla="*/ 203 w 206"/>
                  <a:gd name="T15" fmla="*/ 15 h 16"/>
                  <a:gd name="T16" fmla="*/ 200 w 206"/>
                  <a:gd name="T17" fmla="*/ 16 h 16"/>
                  <a:gd name="T18" fmla="*/ 6 w 206"/>
                  <a:gd name="T19" fmla="*/ 16 h 16"/>
                  <a:gd name="T20" fmla="*/ 3 w 206"/>
                  <a:gd name="T21" fmla="*/ 15 h 16"/>
                  <a:gd name="T22" fmla="*/ 1 w 206"/>
                  <a:gd name="T23" fmla="*/ 13 h 16"/>
                  <a:gd name="T24" fmla="*/ 0 w 206"/>
                  <a:gd name="T25" fmla="*/ 10 h 16"/>
                  <a:gd name="T26" fmla="*/ 0 w 206"/>
                  <a:gd name="T27" fmla="*/ 5 h 16"/>
                  <a:gd name="T28" fmla="*/ 1 w 206"/>
                  <a:gd name="T29" fmla="*/ 4 h 16"/>
                  <a:gd name="T30" fmla="*/ 3 w 206"/>
                  <a:gd name="T31" fmla="*/ 0 h 16"/>
                  <a:gd name="T32" fmla="*/ 6 w 20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
                    <a:moveTo>
                      <a:pt x="6" y="0"/>
                    </a:moveTo>
                    <a:lnTo>
                      <a:pt x="200" y="0"/>
                    </a:lnTo>
                    <a:lnTo>
                      <a:pt x="203" y="0"/>
                    </a:lnTo>
                    <a:lnTo>
                      <a:pt x="204" y="4"/>
                    </a:lnTo>
                    <a:lnTo>
                      <a:pt x="206" y="5"/>
                    </a:lnTo>
                    <a:lnTo>
                      <a:pt x="206" y="10"/>
                    </a:lnTo>
                    <a:lnTo>
                      <a:pt x="204" y="13"/>
                    </a:lnTo>
                    <a:lnTo>
                      <a:pt x="203" y="15"/>
                    </a:lnTo>
                    <a:lnTo>
                      <a:pt x="200" y="16"/>
                    </a:lnTo>
                    <a:lnTo>
                      <a:pt x="6" y="16"/>
                    </a:lnTo>
                    <a:lnTo>
                      <a:pt x="3" y="15"/>
                    </a:lnTo>
                    <a:lnTo>
                      <a:pt x="1" y="13"/>
                    </a:lnTo>
                    <a:lnTo>
                      <a:pt x="0" y="10"/>
                    </a:lnTo>
                    <a:lnTo>
                      <a:pt x="0" y="5"/>
                    </a:lnTo>
                    <a:lnTo>
                      <a:pt x="1" y="4"/>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91" name="Freeform 108"/>
              <p:cNvSpPr>
                <a:spLocks/>
              </p:cNvSpPr>
              <p:nvPr/>
            </p:nvSpPr>
            <p:spPr bwMode="auto">
              <a:xfrm>
                <a:off x="9488483" y="5113866"/>
                <a:ext cx="490538" cy="25400"/>
              </a:xfrm>
              <a:custGeom>
                <a:avLst/>
                <a:gdLst>
                  <a:gd name="T0" fmla="*/ 6 w 309"/>
                  <a:gd name="T1" fmla="*/ 0 h 16"/>
                  <a:gd name="T2" fmla="*/ 303 w 309"/>
                  <a:gd name="T3" fmla="*/ 0 h 16"/>
                  <a:gd name="T4" fmla="*/ 306 w 309"/>
                  <a:gd name="T5" fmla="*/ 0 h 16"/>
                  <a:gd name="T6" fmla="*/ 307 w 309"/>
                  <a:gd name="T7" fmla="*/ 3 h 16"/>
                  <a:gd name="T8" fmla="*/ 309 w 309"/>
                  <a:gd name="T9" fmla="*/ 5 h 16"/>
                  <a:gd name="T10" fmla="*/ 309 w 309"/>
                  <a:gd name="T11" fmla="*/ 10 h 16"/>
                  <a:gd name="T12" fmla="*/ 307 w 309"/>
                  <a:gd name="T13" fmla="*/ 13 h 16"/>
                  <a:gd name="T14" fmla="*/ 306 w 309"/>
                  <a:gd name="T15" fmla="*/ 14 h 16"/>
                  <a:gd name="T16" fmla="*/ 303 w 309"/>
                  <a:gd name="T17" fmla="*/ 16 h 16"/>
                  <a:gd name="T18" fmla="*/ 6 w 309"/>
                  <a:gd name="T19" fmla="*/ 16 h 16"/>
                  <a:gd name="T20" fmla="*/ 3 w 309"/>
                  <a:gd name="T21" fmla="*/ 14 h 16"/>
                  <a:gd name="T22" fmla="*/ 1 w 309"/>
                  <a:gd name="T23" fmla="*/ 13 h 16"/>
                  <a:gd name="T24" fmla="*/ 0 w 309"/>
                  <a:gd name="T25" fmla="*/ 10 h 16"/>
                  <a:gd name="T26" fmla="*/ 0 w 309"/>
                  <a:gd name="T27" fmla="*/ 6 h 16"/>
                  <a:gd name="T28" fmla="*/ 1 w 309"/>
                  <a:gd name="T29" fmla="*/ 3 h 16"/>
                  <a:gd name="T30" fmla="*/ 3 w 309"/>
                  <a:gd name="T31" fmla="*/ 0 h 16"/>
                  <a:gd name="T32" fmla="*/ 6 w 309"/>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9" h="16">
                    <a:moveTo>
                      <a:pt x="6" y="0"/>
                    </a:moveTo>
                    <a:lnTo>
                      <a:pt x="303" y="0"/>
                    </a:lnTo>
                    <a:lnTo>
                      <a:pt x="306" y="0"/>
                    </a:lnTo>
                    <a:lnTo>
                      <a:pt x="307" y="3"/>
                    </a:lnTo>
                    <a:lnTo>
                      <a:pt x="309" y="5"/>
                    </a:lnTo>
                    <a:lnTo>
                      <a:pt x="309" y="10"/>
                    </a:lnTo>
                    <a:lnTo>
                      <a:pt x="307" y="13"/>
                    </a:lnTo>
                    <a:lnTo>
                      <a:pt x="306" y="14"/>
                    </a:lnTo>
                    <a:lnTo>
                      <a:pt x="303" y="16"/>
                    </a:lnTo>
                    <a:lnTo>
                      <a:pt x="6" y="16"/>
                    </a:lnTo>
                    <a:lnTo>
                      <a:pt x="3" y="14"/>
                    </a:lnTo>
                    <a:lnTo>
                      <a:pt x="1" y="13"/>
                    </a:lnTo>
                    <a:lnTo>
                      <a:pt x="0" y="10"/>
                    </a:lnTo>
                    <a:lnTo>
                      <a:pt x="0" y="6"/>
                    </a:lnTo>
                    <a:lnTo>
                      <a:pt x="1" y="3"/>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63" name="Group 62"/>
            <p:cNvGrpSpPr/>
            <p:nvPr/>
          </p:nvGrpSpPr>
          <p:grpSpPr>
            <a:xfrm>
              <a:off x="3458915" y="4493395"/>
              <a:ext cx="628109" cy="572204"/>
              <a:chOff x="8159750" y="3938059"/>
              <a:chExt cx="606425" cy="552450"/>
            </a:xfrm>
            <a:solidFill>
              <a:schemeClr val="accent4">
                <a:lumMod val="75000"/>
              </a:schemeClr>
            </a:solidFill>
          </p:grpSpPr>
          <p:sp>
            <p:nvSpPr>
              <p:cNvPr id="79" name="Freeform 109"/>
              <p:cNvSpPr>
                <a:spLocks/>
              </p:cNvSpPr>
              <p:nvPr/>
            </p:nvSpPr>
            <p:spPr bwMode="auto">
              <a:xfrm>
                <a:off x="8310562" y="4331759"/>
                <a:ext cx="309563" cy="158750"/>
              </a:xfrm>
              <a:custGeom>
                <a:avLst/>
                <a:gdLst>
                  <a:gd name="T0" fmla="*/ 38 w 195"/>
                  <a:gd name="T1" fmla="*/ 0 h 100"/>
                  <a:gd name="T2" fmla="*/ 155 w 195"/>
                  <a:gd name="T3" fmla="*/ 0 h 100"/>
                  <a:gd name="T4" fmla="*/ 171 w 195"/>
                  <a:gd name="T5" fmla="*/ 3 h 100"/>
                  <a:gd name="T6" fmla="*/ 184 w 195"/>
                  <a:gd name="T7" fmla="*/ 11 h 100"/>
                  <a:gd name="T8" fmla="*/ 192 w 195"/>
                  <a:gd name="T9" fmla="*/ 24 h 100"/>
                  <a:gd name="T10" fmla="*/ 195 w 195"/>
                  <a:gd name="T11" fmla="*/ 40 h 100"/>
                  <a:gd name="T12" fmla="*/ 195 w 195"/>
                  <a:gd name="T13" fmla="*/ 100 h 100"/>
                  <a:gd name="T14" fmla="*/ 0 w 195"/>
                  <a:gd name="T15" fmla="*/ 100 h 100"/>
                  <a:gd name="T16" fmla="*/ 0 w 195"/>
                  <a:gd name="T17" fmla="*/ 40 h 100"/>
                  <a:gd name="T18" fmla="*/ 3 w 195"/>
                  <a:gd name="T19" fmla="*/ 24 h 100"/>
                  <a:gd name="T20" fmla="*/ 11 w 195"/>
                  <a:gd name="T21" fmla="*/ 11 h 100"/>
                  <a:gd name="T22" fmla="*/ 23 w 195"/>
                  <a:gd name="T23" fmla="*/ 3 h 100"/>
                  <a:gd name="T24" fmla="*/ 38 w 19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00">
                    <a:moveTo>
                      <a:pt x="38" y="0"/>
                    </a:moveTo>
                    <a:lnTo>
                      <a:pt x="155" y="0"/>
                    </a:lnTo>
                    <a:lnTo>
                      <a:pt x="171" y="3"/>
                    </a:lnTo>
                    <a:lnTo>
                      <a:pt x="184" y="11"/>
                    </a:lnTo>
                    <a:lnTo>
                      <a:pt x="192" y="24"/>
                    </a:lnTo>
                    <a:lnTo>
                      <a:pt x="195" y="40"/>
                    </a:lnTo>
                    <a:lnTo>
                      <a:pt x="195" y="100"/>
                    </a:lnTo>
                    <a:lnTo>
                      <a:pt x="0" y="100"/>
                    </a:lnTo>
                    <a:lnTo>
                      <a:pt x="0" y="40"/>
                    </a:lnTo>
                    <a:lnTo>
                      <a:pt x="3" y="24"/>
                    </a:lnTo>
                    <a:lnTo>
                      <a:pt x="11" y="11"/>
                    </a:lnTo>
                    <a:lnTo>
                      <a:pt x="23"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0" name="Freeform 110"/>
              <p:cNvSpPr>
                <a:spLocks/>
              </p:cNvSpPr>
              <p:nvPr/>
            </p:nvSpPr>
            <p:spPr bwMode="auto">
              <a:xfrm>
                <a:off x="8375650" y="4117446"/>
                <a:ext cx="177800" cy="179388"/>
              </a:xfrm>
              <a:custGeom>
                <a:avLst/>
                <a:gdLst>
                  <a:gd name="T0" fmla="*/ 55 w 112"/>
                  <a:gd name="T1" fmla="*/ 0 h 113"/>
                  <a:gd name="T2" fmla="*/ 78 w 112"/>
                  <a:gd name="T3" fmla="*/ 5 h 113"/>
                  <a:gd name="T4" fmla="*/ 95 w 112"/>
                  <a:gd name="T5" fmla="*/ 18 h 113"/>
                  <a:gd name="T6" fmla="*/ 108 w 112"/>
                  <a:gd name="T7" fmla="*/ 35 h 113"/>
                  <a:gd name="T8" fmla="*/ 112 w 112"/>
                  <a:gd name="T9" fmla="*/ 57 h 113"/>
                  <a:gd name="T10" fmla="*/ 108 w 112"/>
                  <a:gd name="T11" fmla="*/ 78 h 113"/>
                  <a:gd name="T12" fmla="*/ 95 w 112"/>
                  <a:gd name="T13" fmla="*/ 97 h 113"/>
                  <a:gd name="T14" fmla="*/ 78 w 112"/>
                  <a:gd name="T15" fmla="*/ 108 h 113"/>
                  <a:gd name="T16" fmla="*/ 55 w 112"/>
                  <a:gd name="T17" fmla="*/ 113 h 113"/>
                  <a:gd name="T18" fmla="*/ 35 w 112"/>
                  <a:gd name="T19" fmla="*/ 108 h 113"/>
                  <a:gd name="T20" fmla="*/ 16 w 112"/>
                  <a:gd name="T21" fmla="*/ 97 h 113"/>
                  <a:gd name="T22" fmla="*/ 5 w 112"/>
                  <a:gd name="T23" fmla="*/ 78 h 113"/>
                  <a:gd name="T24" fmla="*/ 0 w 112"/>
                  <a:gd name="T25" fmla="*/ 57 h 113"/>
                  <a:gd name="T26" fmla="*/ 5 w 112"/>
                  <a:gd name="T27" fmla="*/ 35 h 113"/>
                  <a:gd name="T28" fmla="*/ 16 w 112"/>
                  <a:gd name="T29" fmla="*/ 18 h 113"/>
                  <a:gd name="T30" fmla="*/ 35 w 112"/>
                  <a:gd name="T31" fmla="*/ 5 h 113"/>
                  <a:gd name="T32" fmla="*/ 55 w 112"/>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3">
                    <a:moveTo>
                      <a:pt x="55" y="0"/>
                    </a:moveTo>
                    <a:lnTo>
                      <a:pt x="78" y="5"/>
                    </a:lnTo>
                    <a:lnTo>
                      <a:pt x="95" y="18"/>
                    </a:lnTo>
                    <a:lnTo>
                      <a:pt x="108" y="35"/>
                    </a:lnTo>
                    <a:lnTo>
                      <a:pt x="112" y="57"/>
                    </a:lnTo>
                    <a:lnTo>
                      <a:pt x="108" y="78"/>
                    </a:lnTo>
                    <a:lnTo>
                      <a:pt x="95" y="97"/>
                    </a:lnTo>
                    <a:lnTo>
                      <a:pt x="78" y="108"/>
                    </a:lnTo>
                    <a:lnTo>
                      <a:pt x="55" y="113"/>
                    </a:lnTo>
                    <a:lnTo>
                      <a:pt x="35" y="108"/>
                    </a:lnTo>
                    <a:lnTo>
                      <a:pt x="16" y="97"/>
                    </a:lnTo>
                    <a:lnTo>
                      <a:pt x="5" y="78"/>
                    </a:lnTo>
                    <a:lnTo>
                      <a:pt x="0" y="57"/>
                    </a:lnTo>
                    <a:lnTo>
                      <a:pt x="5" y="35"/>
                    </a:lnTo>
                    <a:lnTo>
                      <a:pt x="16" y="18"/>
                    </a:lnTo>
                    <a:lnTo>
                      <a:pt x="35" y="5"/>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1" name="Freeform 111"/>
              <p:cNvSpPr>
                <a:spLocks/>
              </p:cNvSpPr>
              <p:nvPr/>
            </p:nvSpPr>
            <p:spPr bwMode="auto">
              <a:xfrm>
                <a:off x="8159750" y="4057121"/>
                <a:ext cx="169863" cy="88900"/>
              </a:xfrm>
              <a:custGeom>
                <a:avLst/>
                <a:gdLst>
                  <a:gd name="T0" fmla="*/ 22 w 107"/>
                  <a:gd name="T1" fmla="*/ 0 h 56"/>
                  <a:gd name="T2" fmla="*/ 85 w 107"/>
                  <a:gd name="T3" fmla="*/ 0 h 56"/>
                  <a:gd name="T4" fmla="*/ 92 w 107"/>
                  <a:gd name="T5" fmla="*/ 0 h 56"/>
                  <a:gd name="T6" fmla="*/ 98 w 107"/>
                  <a:gd name="T7" fmla="*/ 3 h 56"/>
                  <a:gd name="T8" fmla="*/ 103 w 107"/>
                  <a:gd name="T9" fmla="*/ 8 h 56"/>
                  <a:gd name="T10" fmla="*/ 106 w 107"/>
                  <a:gd name="T11" fmla="*/ 14 h 56"/>
                  <a:gd name="T12" fmla="*/ 107 w 107"/>
                  <a:gd name="T13" fmla="*/ 21 h 56"/>
                  <a:gd name="T14" fmla="*/ 107 w 107"/>
                  <a:gd name="T15" fmla="*/ 56 h 56"/>
                  <a:gd name="T16" fmla="*/ 0 w 107"/>
                  <a:gd name="T17" fmla="*/ 56 h 56"/>
                  <a:gd name="T18" fmla="*/ 0 w 107"/>
                  <a:gd name="T19" fmla="*/ 21 h 56"/>
                  <a:gd name="T20" fmla="*/ 1 w 107"/>
                  <a:gd name="T21" fmla="*/ 14 h 56"/>
                  <a:gd name="T22" fmla="*/ 4 w 107"/>
                  <a:gd name="T23" fmla="*/ 8 h 56"/>
                  <a:gd name="T24" fmla="*/ 7 w 107"/>
                  <a:gd name="T25" fmla="*/ 3 h 56"/>
                  <a:gd name="T26" fmla="*/ 14 w 107"/>
                  <a:gd name="T27" fmla="*/ 0 h 56"/>
                  <a:gd name="T28" fmla="*/ 22 w 10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56">
                    <a:moveTo>
                      <a:pt x="22" y="0"/>
                    </a:moveTo>
                    <a:lnTo>
                      <a:pt x="85" y="0"/>
                    </a:lnTo>
                    <a:lnTo>
                      <a:pt x="92" y="0"/>
                    </a:lnTo>
                    <a:lnTo>
                      <a:pt x="98" y="3"/>
                    </a:lnTo>
                    <a:lnTo>
                      <a:pt x="103" y="8"/>
                    </a:lnTo>
                    <a:lnTo>
                      <a:pt x="106" y="14"/>
                    </a:lnTo>
                    <a:lnTo>
                      <a:pt x="107" y="21"/>
                    </a:lnTo>
                    <a:lnTo>
                      <a:pt x="107" y="56"/>
                    </a:lnTo>
                    <a:lnTo>
                      <a:pt x="0" y="56"/>
                    </a:lnTo>
                    <a:lnTo>
                      <a:pt x="0" y="21"/>
                    </a:lnTo>
                    <a:lnTo>
                      <a:pt x="1" y="14"/>
                    </a:lnTo>
                    <a:lnTo>
                      <a:pt x="4" y="8"/>
                    </a:lnTo>
                    <a:lnTo>
                      <a:pt x="7"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2" name="Freeform 112"/>
              <p:cNvSpPr>
                <a:spLocks/>
              </p:cNvSpPr>
              <p:nvPr/>
            </p:nvSpPr>
            <p:spPr bwMode="auto">
              <a:xfrm>
                <a:off x="8194675" y="3938059"/>
                <a:ext cx="98425" cy="98425"/>
              </a:xfrm>
              <a:custGeom>
                <a:avLst/>
                <a:gdLst>
                  <a:gd name="T0" fmla="*/ 31 w 62"/>
                  <a:gd name="T1" fmla="*/ 0 h 62"/>
                  <a:gd name="T2" fmla="*/ 47 w 62"/>
                  <a:gd name="T3" fmla="*/ 5 h 62"/>
                  <a:gd name="T4" fmla="*/ 58 w 62"/>
                  <a:gd name="T5" fmla="*/ 16 h 62"/>
                  <a:gd name="T6" fmla="*/ 62 w 62"/>
                  <a:gd name="T7" fmla="*/ 31 h 62"/>
                  <a:gd name="T8" fmla="*/ 58 w 62"/>
                  <a:gd name="T9" fmla="*/ 46 h 62"/>
                  <a:gd name="T10" fmla="*/ 47 w 62"/>
                  <a:gd name="T11" fmla="*/ 58 h 62"/>
                  <a:gd name="T12" fmla="*/ 31 w 62"/>
                  <a:gd name="T13" fmla="*/ 62 h 62"/>
                  <a:gd name="T14" fmla="*/ 16 w 62"/>
                  <a:gd name="T15" fmla="*/ 58 h 62"/>
                  <a:gd name="T16" fmla="*/ 5 w 62"/>
                  <a:gd name="T17" fmla="*/ 46 h 62"/>
                  <a:gd name="T18" fmla="*/ 0 w 62"/>
                  <a:gd name="T19" fmla="*/ 31 h 62"/>
                  <a:gd name="T20" fmla="*/ 5 w 62"/>
                  <a:gd name="T21" fmla="*/ 16 h 62"/>
                  <a:gd name="T22" fmla="*/ 16 w 62"/>
                  <a:gd name="T23" fmla="*/ 5 h 62"/>
                  <a:gd name="T24" fmla="*/ 31 w 6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31" y="0"/>
                    </a:moveTo>
                    <a:lnTo>
                      <a:pt x="47" y="5"/>
                    </a:lnTo>
                    <a:lnTo>
                      <a:pt x="58" y="16"/>
                    </a:lnTo>
                    <a:lnTo>
                      <a:pt x="62" y="31"/>
                    </a:lnTo>
                    <a:lnTo>
                      <a:pt x="58" y="46"/>
                    </a:lnTo>
                    <a:lnTo>
                      <a:pt x="47" y="58"/>
                    </a:lnTo>
                    <a:lnTo>
                      <a:pt x="31" y="62"/>
                    </a:lnTo>
                    <a:lnTo>
                      <a:pt x="16" y="58"/>
                    </a:lnTo>
                    <a:lnTo>
                      <a:pt x="5" y="46"/>
                    </a:lnTo>
                    <a:lnTo>
                      <a:pt x="0" y="31"/>
                    </a:lnTo>
                    <a:lnTo>
                      <a:pt x="5" y="16"/>
                    </a:lnTo>
                    <a:lnTo>
                      <a:pt x="16"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3" name="Freeform 113"/>
              <p:cNvSpPr>
                <a:spLocks/>
              </p:cNvSpPr>
              <p:nvPr/>
            </p:nvSpPr>
            <p:spPr bwMode="auto">
              <a:xfrm>
                <a:off x="8594725" y="4057121"/>
                <a:ext cx="171450" cy="88900"/>
              </a:xfrm>
              <a:custGeom>
                <a:avLst/>
                <a:gdLst>
                  <a:gd name="T0" fmla="*/ 22 w 108"/>
                  <a:gd name="T1" fmla="*/ 0 h 56"/>
                  <a:gd name="T2" fmla="*/ 85 w 108"/>
                  <a:gd name="T3" fmla="*/ 0 h 56"/>
                  <a:gd name="T4" fmla="*/ 93 w 108"/>
                  <a:gd name="T5" fmla="*/ 0 h 56"/>
                  <a:gd name="T6" fmla="*/ 98 w 108"/>
                  <a:gd name="T7" fmla="*/ 3 h 56"/>
                  <a:gd name="T8" fmla="*/ 103 w 108"/>
                  <a:gd name="T9" fmla="*/ 8 h 56"/>
                  <a:gd name="T10" fmla="*/ 106 w 108"/>
                  <a:gd name="T11" fmla="*/ 14 h 56"/>
                  <a:gd name="T12" fmla="*/ 108 w 108"/>
                  <a:gd name="T13" fmla="*/ 21 h 56"/>
                  <a:gd name="T14" fmla="*/ 108 w 108"/>
                  <a:gd name="T15" fmla="*/ 56 h 56"/>
                  <a:gd name="T16" fmla="*/ 0 w 108"/>
                  <a:gd name="T17" fmla="*/ 56 h 56"/>
                  <a:gd name="T18" fmla="*/ 0 w 108"/>
                  <a:gd name="T19" fmla="*/ 21 h 56"/>
                  <a:gd name="T20" fmla="*/ 1 w 108"/>
                  <a:gd name="T21" fmla="*/ 14 h 56"/>
                  <a:gd name="T22" fmla="*/ 5 w 108"/>
                  <a:gd name="T23" fmla="*/ 8 h 56"/>
                  <a:gd name="T24" fmla="*/ 9 w 108"/>
                  <a:gd name="T25" fmla="*/ 3 h 56"/>
                  <a:gd name="T26" fmla="*/ 14 w 108"/>
                  <a:gd name="T27" fmla="*/ 0 h 56"/>
                  <a:gd name="T28" fmla="*/ 22 w 10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56">
                    <a:moveTo>
                      <a:pt x="22" y="0"/>
                    </a:moveTo>
                    <a:lnTo>
                      <a:pt x="85" y="0"/>
                    </a:lnTo>
                    <a:lnTo>
                      <a:pt x="93" y="0"/>
                    </a:lnTo>
                    <a:lnTo>
                      <a:pt x="98" y="3"/>
                    </a:lnTo>
                    <a:lnTo>
                      <a:pt x="103" y="8"/>
                    </a:lnTo>
                    <a:lnTo>
                      <a:pt x="106" y="14"/>
                    </a:lnTo>
                    <a:lnTo>
                      <a:pt x="108" y="21"/>
                    </a:lnTo>
                    <a:lnTo>
                      <a:pt x="108" y="56"/>
                    </a:lnTo>
                    <a:lnTo>
                      <a:pt x="0" y="56"/>
                    </a:lnTo>
                    <a:lnTo>
                      <a:pt x="0" y="21"/>
                    </a:lnTo>
                    <a:lnTo>
                      <a:pt x="1" y="14"/>
                    </a:lnTo>
                    <a:lnTo>
                      <a:pt x="5" y="8"/>
                    </a:lnTo>
                    <a:lnTo>
                      <a:pt x="9" y="3"/>
                    </a:lnTo>
                    <a:lnTo>
                      <a:pt x="14"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4" name="Freeform 114"/>
              <p:cNvSpPr>
                <a:spLocks/>
              </p:cNvSpPr>
              <p:nvPr/>
            </p:nvSpPr>
            <p:spPr bwMode="auto">
              <a:xfrm>
                <a:off x="8632825" y="3938059"/>
                <a:ext cx="95250" cy="98425"/>
              </a:xfrm>
              <a:custGeom>
                <a:avLst/>
                <a:gdLst>
                  <a:gd name="T0" fmla="*/ 30 w 60"/>
                  <a:gd name="T1" fmla="*/ 0 h 62"/>
                  <a:gd name="T2" fmla="*/ 46 w 60"/>
                  <a:gd name="T3" fmla="*/ 5 h 62"/>
                  <a:gd name="T4" fmla="*/ 57 w 60"/>
                  <a:gd name="T5" fmla="*/ 16 h 62"/>
                  <a:gd name="T6" fmla="*/ 60 w 60"/>
                  <a:gd name="T7" fmla="*/ 31 h 62"/>
                  <a:gd name="T8" fmla="*/ 57 w 60"/>
                  <a:gd name="T9" fmla="*/ 46 h 62"/>
                  <a:gd name="T10" fmla="*/ 46 w 60"/>
                  <a:gd name="T11" fmla="*/ 58 h 62"/>
                  <a:gd name="T12" fmla="*/ 30 w 60"/>
                  <a:gd name="T13" fmla="*/ 62 h 62"/>
                  <a:gd name="T14" fmla="*/ 14 w 60"/>
                  <a:gd name="T15" fmla="*/ 58 h 62"/>
                  <a:gd name="T16" fmla="*/ 3 w 60"/>
                  <a:gd name="T17" fmla="*/ 46 h 62"/>
                  <a:gd name="T18" fmla="*/ 0 w 60"/>
                  <a:gd name="T19" fmla="*/ 31 h 62"/>
                  <a:gd name="T20" fmla="*/ 3 w 60"/>
                  <a:gd name="T21" fmla="*/ 16 h 62"/>
                  <a:gd name="T22" fmla="*/ 14 w 60"/>
                  <a:gd name="T23" fmla="*/ 5 h 62"/>
                  <a:gd name="T24" fmla="*/ 30 w 60"/>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2">
                    <a:moveTo>
                      <a:pt x="30" y="0"/>
                    </a:moveTo>
                    <a:lnTo>
                      <a:pt x="46" y="5"/>
                    </a:lnTo>
                    <a:lnTo>
                      <a:pt x="57" y="16"/>
                    </a:lnTo>
                    <a:lnTo>
                      <a:pt x="60" y="31"/>
                    </a:lnTo>
                    <a:lnTo>
                      <a:pt x="57" y="46"/>
                    </a:lnTo>
                    <a:lnTo>
                      <a:pt x="46" y="58"/>
                    </a:lnTo>
                    <a:lnTo>
                      <a:pt x="30" y="62"/>
                    </a:lnTo>
                    <a:lnTo>
                      <a:pt x="14" y="58"/>
                    </a:lnTo>
                    <a:lnTo>
                      <a:pt x="3" y="46"/>
                    </a:lnTo>
                    <a:lnTo>
                      <a:pt x="0" y="31"/>
                    </a:lnTo>
                    <a:lnTo>
                      <a:pt x="3" y="16"/>
                    </a:lnTo>
                    <a:lnTo>
                      <a:pt x="14" y="5"/>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5" name="Freeform 115"/>
              <p:cNvSpPr>
                <a:spLocks/>
              </p:cNvSpPr>
              <p:nvPr/>
            </p:nvSpPr>
            <p:spPr bwMode="auto">
              <a:xfrm>
                <a:off x="8370887" y="4022196"/>
                <a:ext cx="193675" cy="38100"/>
              </a:xfrm>
              <a:custGeom>
                <a:avLst/>
                <a:gdLst>
                  <a:gd name="T0" fmla="*/ 11 w 122"/>
                  <a:gd name="T1" fmla="*/ 0 h 24"/>
                  <a:gd name="T2" fmla="*/ 111 w 122"/>
                  <a:gd name="T3" fmla="*/ 0 h 24"/>
                  <a:gd name="T4" fmla="*/ 115 w 122"/>
                  <a:gd name="T5" fmla="*/ 0 h 24"/>
                  <a:gd name="T6" fmla="*/ 119 w 122"/>
                  <a:gd name="T7" fmla="*/ 3 h 24"/>
                  <a:gd name="T8" fmla="*/ 122 w 122"/>
                  <a:gd name="T9" fmla="*/ 6 h 24"/>
                  <a:gd name="T10" fmla="*/ 122 w 122"/>
                  <a:gd name="T11" fmla="*/ 12 h 24"/>
                  <a:gd name="T12" fmla="*/ 122 w 122"/>
                  <a:gd name="T13" fmla="*/ 17 h 24"/>
                  <a:gd name="T14" fmla="*/ 119 w 122"/>
                  <a:gd name="T15" fmla="*/ 20 h 24"/>
                  <a:gd name="T16" fmla="*/ 115 w 122"/>
                  <a:gd name="T17" fmla="*/ 24 h 24"/>
                  <a:gd name="T18" fmla="*/ 111 w 122"/>
                  <a:gd name="T19" fmla="*/ 24 h 24"/>
                  <a:gd name="T20" fmla="*/ 11 w 122"/>
                  <a:gd name="T21" fmla="*/ 24 h 24"/>
                  <a:gd name="T22" fmla="*/ 6 w 122"/>
                  <a:gd name="T23" fmla="*/ 24 h 24"/>
                  <a:gd name="T24" fmla="*/ 3 w 122"/>
                  <a:gd name="T25" fmla="*/ 20 h 24"/>
                  <a:gd name="T26" fmla="*/ 0 w 122"/>
                  <a:gd name="T27" fmla="*/ 17 h 24"/>
                  <a:gd name="T28" fmla="*/ 0 w 122"/>
                  <a:gd name="T29" fmla="*/ 12 h 24"/>
                  <a:gd name="T30" fmla="*/ 0 w 122"/>
                  <a:gd name="T31" fmla="*/ 6 h 24"/>
                  <a:gd name="T32" fmla="*/ 3 w 122"/>
                  <a:gd name="T33" fmla="*/ 3 h 24"/>
                  <a:gd name="T34" fmla="*/ 6 w 122"/>
                  <a:gd name="T35" fmla="*/ 0 h 24"/>
                  <a:gd name="T36" fmla="*/ 11 w 122"/>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4">
                    <a:moveTo>
                      <a:pt x="11" y="0"/>
                    </a:moveTo>
                    <a:lnTo>
                      <a:pt x="111" y="0"/>
                    </a:lnTo>
                    <a:lnTo>
                      <a:pt x="115" y="0"/>
                    </a:lnTo>
                    <a:lnTo>
                      <a:pt x="119" y="3"/>
                    </a:lnTo>
                    <a:lnTo>
                      <a:pt x="122" y="6"/>
                    </a:lnTo>
                    <a:lnTo>
                      <a:pt x="122" y="12"/>
                    </a:lnTo>
                    <a:lnTo>
                      <a:pt x="122" y="17"/>
                    </a:lnTo>
                    <a:lnTo>
                      <a:pt x="119" y="20"/>
                    </a:lnTo>
                    <a:lnTo>
                      <a:pt x="115" y="24"/>
                    </a:lnTo>
                    <a:lnTo>
                      <a:pt x="111" y="24"/>
                    </a:lnTo>
                    <a:lnTo>
                      <a:pt x="11" y="24"/>
                    </a:lnTo>
                    <a:lnTo>
                      <a:pt x="6" y="24"/>
                    </a:lnTo>
                    <a:lnTo>
                      <a:pt x="3" y="20"/>
                    </a:lnTo>
                    <a:lnTo>
                      <a:pt x="0" y="17"/>
                    </a:lnTo>
                    <a:lnTo>
                      <a:pt x="0" y="12"/>
                    </a:lnTo>
                    <a:lnTo>
                      <a:pt x="0" y="6"/>
                    </a:lnTo>
                    <a:lnTo>
                      <a:pt x="3" y="3"/>
                    </a:lnTo>
                    <a:lnTo>
                      <a:pt x="6"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6" name="Freeform 116"/>
              <p:cNvSpPr>
                <a:spLocks/>
              </p:cNvSpPr>
              <p:nvPr/>
            </p:nvSpPr>
            <p:spPr bwMode="auto">
              <a:xfrm>
                <a:off x="8234362" y="4173009"/>
                <a:ext cx="111125" cy="136525"/>
              </a:xfrm>
              <a:custGeom>
                <a:avLst/>
                <a:gdLst>
                  <a:gd name="T0" fmla="*/ 14 w 70"/>
                  <a:gd name="T1" fmla="*/ 0 h 86"/>
                  <a:gd name="T2" fmla="*/ 19 w 70"/>
                  <a:gd name="T3" fmla="*/ 2 h 86"/>
                  <a:gd name="T4" fmla="*/ 22 w 70"/>
                  <a:gd name="T5" fmla="*/ 5 h 86"/>
                  <a:gd name="T6" fmla="*/ 68 w 70"/>
                  <a:gd name="T7" fmla="*/ 67 h 86"/>
                  <a:gd name="T8" fmla="*/ 70 w 70"/>
                  <a:gd name="T9" fmla="*/ 71 h 86"/>
                  <a:gd name="T10" fmla="*/ 70 w 70"/>
                  <a:gd name="T11" fmla="*/ 76 h 86"/>
                  <a:gd name="T12" fmla="*/ 68 w 70"/>
                  <a:gd name="T13" fmla="*/ 79 h 86"/>
                  <a:gd name="T14" fmla="*/ 65 w 70"/>
                  <a:gd name="T15" fmla="*/ 84 h 86"/>
                  <a:gd name="T16" fmla="*/ 62 w 70"/>
                  <a:gd name="T17" fmla="*/ 86 h 86"/>
                  <a:gd name="T18" fmla="*/ 57 w 70"/>
                  <a:gd name="T19" fmla="*/ 86 h 86"/>
                  <a:gd name="T20" fmla="*/ 54 w 70"/>
                  <a:gd name="T21" fmla="*/ 86 h 86"/>
                  <a:gd name="T22" fmla="*/ 51 w 70"/>
                  <a:gd name="T23" fmla="*/ 84 h 86"/>
                  <a:gd name="T24" fmla="*/ 48 w 70"/>
                  <a:gd name="T25" fmla="*/ 81 h 86"/>
                  <a:gd name="T26" fmla="*/ 3 w 70"/>
                  <a:gd name="T27" fmla="*/ 19 h 86"/>
                  <a:gd name="T28" fmla="*/ 0 w 70"/>
                  <a:gd name="T29" fmla="*/ 14 h 86"/>
                  <a:gd name="T30" fmla="*/ 0 w 70"/>
                  <a:gd name="T31" fmla="*/ 10 h 86"/>
                  <a:gd name="T32" fmla="*/ 2 w 70"/>
                  <a:gd name="T33" fmla="*/ 5 h 86"/>
                  <a:gd name="T34" fmla="*/ 5 w 70"/>
                  <a:gd name="T35" fmla="*/ 2 h 86"/>
                  <a:gd name="T36" fmla="*/ 10 w 70"/>
                  <a:gd name="T37" fmla="*/ 0 h 86"/>
                  <a:gd name="T38" fmla="*/ 14 w 70"/>
                  <a:gd name="T3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6">
                    <a:moveTo>
                      <a:pt x="14" y="0"/>
                    </a:moveTo>
                    <a:lnTo>
                      <a:pt x="19" y="2"/>
                    </a:lnTo>
                    <a:lnTo>
                      <a:pt x="22" y="5"/>
                    </a:lnTo>
                    <a:lnTo>
                      <a:pt x="68" y="67"/>
                    </a:lnTo>
                    <a:lnTo>
                      <a:pt x="70" y="71"/>
                    </a:lnTo>
                    <a:lnTo>
                      <a:pt x="70" y="76"/>
                    </a:lnTo>
                    <a:lnTo>
                      <a:pt x="68" y="79"/>
                    </a:lnTo>
                    <a:lnTo>
                      <a:pt x="65" y="84"/>
                    </a:lnTo>
                    <a:lnTo>
                      <a:pt x="62" y="86"/>
                    </a:lnTo>
                    <a:lnTo>
                      <a:pt x="57" y="86"/>
                    </a:lnTo>
                    <a:lnTo>
                      <a:pt x="54" y="86"/>
                    </a:lnTo>
                    <a:lnTo>
                      <a:pt x="51" y="84"/>
                    </a:lnTo>
                    <a:lnTo>
                      <a:pt x="48" y="81"/>
                    </a:lnTo>
                    <a:lnTo>
                      <a:pt x="3" y="19"/>
                    </a:lnTo>
                    <a:lnTo>
                      <a:pt x="0" y="14"/>
                    </a:lnTo>
                    <a:lnTo>
                      <a:pt x="0" y="10"/>
                    </a:lnTo>
                    <a:lnTo>
                      <a:pt x="2" y="5"/>
                    </a:lnTo>
                    <a:lnTo>
                      <a:pt x="5" y="2"/>
                    </a:lnTo>
                    <a:lnTo>
                      <a:pt x="10"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87" name="Freeform 117"/>
              <p:cNvSpPr>
                <a:spLocks/>
              </p:cNvSpPr>
              <p:nvPr/>
            </p:nvSpPr>
            <p:spPr bwMode="auto">
              <a:xfrm>
                <a:off x="8578850" y="4176184"/>
                <a:ext cx="98425" cy="133350"/>
              </a:xfrm>
              <a:custGeom>
                <a:avLst/>
                <a:gdLst>
                  <a:gd name="T0" fmla="*/ 53 w 62"/>
                  <a:gd name="T1" fmla="*/ 0 h 84"/>
                  <a:gd name="T2" fmla="*/ 57 w 62"/>
                  <a:gd name="T3" fmla="*/ 1 h 84"/>
                  <a:gd name="T4" fmla="*/ 61 w 62"/>
                  <a:gd name="T5" fmla="*/ 4 h 84"/>
                  <a:gd name="T6" fmla="*/ 62 w 62"/>
                  <a:gd name="T7" fmla="*/ 9 h 84"/>
                  <a:gd name="T8" fmla="*/ 62 w 62"/>
                  <a:gd name="T9" fmla="*/ 14 h 84"/>
                  <a:gd name="T10" fmla="*/ 61 w 62"/>
                  <a:gd name="T11" fmla="*/ 17 h 84"/>
                  <a:gd name="T12" fmla="*/ 23 w 62"/>
                  <a:gd name="T13" fmla="*/ 79 h 84"/>
                  <a:gd name="T14" fmla="*/ 19 w 62"/>
                  <a:gd name="T15" fmla="*/ 82 h 84"/>
                  <a:gd name="T16" fmla="*/ 16 w 62"/>
                  <a:gd name="T17" fmla="*/ 84 h 84"/>
                  <a:gd name="T18" fmla="*/ 11 w 62"/>
                  <a:gd name="T19" fmla="*/ 84 h 84"/>
                  <a:gd name="T20" fmla="*/ 8 w 62"/>
                  <a:gd name="T21" fmla="*/ 84 h 84"/>
                  <a:gd name="T22" fmla="*/ 5 w 62"/>
                  <a:gd name="T23" fmla="*/ 82 h 84"/>
                  <a:gd name="T24" fmla="*/ 2 w 62"/>
                  <a:gd name="T25" fmla="*/ 79 h 84"/>
                  <a:gd name="T26" fmla="*/ 0 w 62"/>
                  <a:gd name="T27" fmla="*/ 74 h 84"/>
                  <a:gd name="T28" fmla="*/ 0 w 62"/>
                  <a:gd name="T29" fmla="*/ 69 h 84"/>
                  <a:gd name="T30" fmla="*/ 2 w 62"/>
                  <a:gd name="T31" fmla="*/ 65 h 84"/>
                  <a:gd name="T32" fmla="*/ 40 w 62"/>
                  <a:gd name="T33" fmla="*/ 4 h 84"/>
                  <a:gd name="T34" fmla="*/ 43 w 62"/>
                  <a:gd name="T35" fmla="*/ 1 h 84"/>
                  <a:gd name="T36" fmla="*/ 48 w 62"/>
                  <a:gd name="T37" fmla="*/ 0 h 84"/>
                  <a:gd name="T38" fmla="*/ 53 w 62"/>
                  <a:gd name="T3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84">
                    <a:moveTo>
                      <a:pt x="53" y="0"/>
                    </a:moveTo>
                    <a:lnTo>
                      <a:pt x="57" y="1"/>
                    </a:lnTo>
                    <a:lnTo>
                      <a:pt x="61" y="4"/>
                    </a:lnTo>
                    <a:lnTo>
                      <a:pt x="62" y="9"/>
                    </a:lnTo>
                    <a:lnTo>
                      <a:pt x="62" y="14"/>
                    </a:lnTo>
                    <a:lnTo>
                      <a:pt x="61" y="17"/>
                    </a:lnTo>
                    <a:lnTo>
                      <a:pt x="23" y="79"/>
                    </a:lnTo>
                    <a:lnTo>
                      <a:pt x="19" y="82"/>
                    </a:lnTo>
                    <a:lnTo>
                      <a:pt x="16" y="84"/>
                    </a:lnTo>
                    <a:lnTo>
                      <a:pt x="11" y="84"/>
                    </a:lnTo>
                    <a:lnTo>
                      <a:pt x="8" y="84"/>
                    </a:lnTo>
                    <a:lnTo>
                      <a:pt x="5" y="82"/>
                    </a:lnTo>
                    <a:lnTo>
                      <a:pt x="2" y="79"/>
                    </a:lnTo>
                    <a:lnTo>
                      <a:pt x="0" y="74"/>
                    </a:lnTo>
                    <a:lnTo>
                      <a:pt x="0" y="69"/>
                    </a:lnTo>
                    <a:lnTo>
                      <a:pt x="2" y="65"/>
                    </a:lnTo>
                    <a:lnTo>
                      <a:pt x="40" y="4"/>
                    </a:lnTo>
                    <a:lnTo>
                      <a:pt x="43" y="1"/>
                    </a:lnTo>
                    <a:lnTo>
                      <a:pt x="48"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64" name="Group 63"/>
            <p:cNvGrpSpPr/>
            <p:nvPr/>
          </p:nvGrpSpPr>
          <p:grpSpPr>
            <a:xfrm>
              <a:off x="3667660" y="1505327"/>
              <a:ext cx="436562" cy="563563"/>
              <a:chOff x="6097588" y="3276600"/>
              <a:chExt cx="436562" cy="563563"/>
            </a:xfrm>
            <a:solidFill>
              <a:schemeClr val="accent1"/>
            </a:solidFill>
          </p:grpSpPr>
          <p:sp>
            <p:nvSpPr>
              <p:cNvPr id="71" name="Freeform 31"/>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72" name="Freeform 32"/>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73" name="Freeform 33"/>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74" name="Freeform 34"/>
              <p:cNvSpPr>
                <a:spLocks/>
              </p:cNvSpPr>
              <p:nvPr/>
            </p:nvSpPr>
            <p:spPr bwMode="auto">
              <a:xfrm>
                <a:off x="6196013" y="3695700"/>
                <a:ext cx="125412" cy="144463"/>
              </a:xfrm>
              <a:custGeom>
                <a:avLst/>
                <a:gdLst>
                  <a:gd name="T0" fmla="*/ 33 w 48"/>
                  <a:gd name="T1" fmla="*/ 3 h 55"/>
                  <a:gd name="T2" fmla="*/ 33 w 48"/>
                  <a:gd name="T3" fmla="*/ 20 h 55"/>
                  <a:gd name="T4" fmla="*/ 19 w 48"/>
                  <a:gd name="T5" fmla="*/ 32 h 55"/>
                  <a:gd name="T6" fmla="*/ 1 w 48"/>
                  <a:gd name="T7" fmla="*/ 46 h 55"/>
                  <a:gd name="T8" fmla="*/ 48 w 48"/>
                  <a:gd name="T9" fmla="*/ 55 h 55"/>
                  <a:gd name="T10" fmla="*/ 48 w 48"/>
                  <a:gd name="T11" fmla="*/ 0 h 55"/>
                  <a:gd name="T12" fmla="*/ 33 w 48"/>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8" h="55">
                    <a:moveTo>
                      <a:pt x="33" y="3"/>
                    </a:moveTo>
                    <a:cubicBezTo>
                      <a:pt x="33" y="20"/>
                      <a:pt x="33" y="20"/>
                      <a:pt x="33" y="20"/>
                    </a:cubicBezTo>
                    <a:cubicBezTo>
                      <a:pt x="33" y="20"/>
                      <a:pt x="29" y="29"/>
                      <a:pt x="19" y="32"/>
                    </a:cubicBezTo>
                    <a:cubicBezTo>
                      <a:pt x="9" y="35"/>
                      <a:pt x="0" y="41"/>
                      <a:pt x="1" y="46"/>
                    </a:cubicBezTo>
                    <a:cubicBezTo>
                      <a:pt x="2" y="51"/>
                      <a:pt x="14" y="55"/>
                      <a:pt x="48" y="55"/>
                    </a:cubicBezTo>
                    <a:cubicBezTo>
                      <a:pt x="48" y="0"/>
                      <a:pt x="48" y="0"/>
                      <a:pt x="48" y="0"/>
                    </a:cubicBezTo>
                    <a:lnTo>
                      <a:pt x="33"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75" name="Freeform 35"/>
              <p:cNvSpPr>
                <a:spLocks/>
              </p:cNvSpPr>
              <p:nvPr/>
            </p:nvSpPr>
            <p:spPr bwMode="auto">
              <a:xfrm>
                <a:off x="6308725" y="3695700"/>
                <a:ext cx="114300" cy="144463"/>
              </a:xfrm>
              <a:custGeom>
                <a:avLst/>
                <a:gdLst>
                  <a:gd name="T0" fmla="*/ 9 w 44"/>
                  <a:gd name="T1" fmla="*/ 3 h 55"/>
                  <a:gd name="T2" fmla="*/ 9 w 44"/>
                  <a:gd name="T3" fmla="*/ 20 h 55"/>
                  <a:gd name="T4" fmla="*/ 23 w 44"/>
                  <a:gd name="T5" fmla="*/ 32 h 55"/>
                  <a:gd name="T6" fmla="*/ 43 w 44"/>
                  <a:gd name="T7" fmla="*/ 46 h 55"/>
                  <a:gd name="T8" fmla="*/ 0 w 44"/>
                  <a:gd name="T9" fmla="*/ 55 h 55"/>
                  <a:gd name="T10" fmla="*/ 0 w 44"/>
                  <a:gd name="T11" fmla="*/ 0 h 55"/>
                  <a:gd name="T12" fmla="*/ 9 w 44"/>
                  <a:gd name="T13" fmla="*/ 3 h 55"/>
                </a:gdLst>
                <a:ahLst/>
                <a:cxnLst>
                  <a:cxn ang="0">
                    <a:pos x="T0" y="T1"/>
                  </a:cxn>
                  <a:cxn ang="0">
                    <a:pos x="T2" y="T3"/>
                  </a:cxn>
                  <a:cxn ang="0">
                    <a:pos x="T4" y="T5"/>
                  </a:cxn>
                  <a:cxn ang="0">
                    <a:pos x="T6" y="T7"/>
                  </a:cxn>
                  <a:cxn ang="0">
                    <a:pos x="T8" y="T9"/>
                  </a:cxn>
                  <a:cxn ang="0">
                    <a:pos x="T10" y="T11"/>
                  </a:cxn>
                  <a:cxn ang="0">
                    <a:pos x="T12" y="T13"/>
                  </a:cxn>
                </a:cxnLst>
                <a:rect l="0" t="0" r="r" b="b"/>
                <a:pathLst>
                  <a:path w="44" h="55">
                    <a:moveTo>
                      <a:pt x="9" y="3"/>
                    </a:moveTo>
                    <a:cubicBezTo>
                      <a:pt x="9" y="20"/>
                      <a:pt x="9" y="20"/>
                      <a:pt x="9" y="20"/>
                    </a:cubicBezTo>
                    <a:cubicBezTo>
                      <a:pt x="9" y="20"/>
                      <a:pt x="13" y="29"/>
                      <a:pt x="23" y="32"/>
                    </a:cubicBezTo>
                    <a:cubicBezTo>
                      <a:pt x="32" y="35"/>
                      <a:pt x="44" y="41"/>
                      <a:pt x="43" y="46"/>
                    </a:cubicBezTo>
                    <a:cubicBezTo>
                      <a:pt x="42" y="51"/>
                      <a:pt x="24" y="55"/>
                      <a:pt x="0" y="55"/>
                    </a:cubicBezTo>
                    <a:cubicBezTo>
                      <a:pt x="0" y="0"/>
                      <a:pt x="0" y="0"/>
                      <a:pt x="0" y="0"/>
                    </a:cubicBezTo>
                    <a:lnTo>
                      <a:pt x="9"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76" name="Freeform 36"/>
              <p:cNvSpPr>
                <a:spLocks/>
              </p:cNvSpPr>
              <p:nvPr/>
            </p:nvSpPr>
            <p:spPr bwMode="auto">
              <a:xfrm>
                <a:off x="6102350" y="3276600"/>
                <a:ext cx="431800" cy="434975"/>
              </a:xfrm>
              <a:custGeom>
                <a:avLst/>
                <a:gdLst>
                  <a:gd name="T0" fmla="*/ 122 w 166"/>
                  <a:gd name="T1" fmla="*/ 9 h 167"/>
                  <a:gd name="T2" fmla="*/ 155 w 166"/>
                  <a:gd name="T3" fmla="*/ 75 h 167"/>
                  <a:gd name="T4" fmla="*/ 74 w 166"/>
                  <a:gd name="T5" fmla="*/ 156 h 167"/>
                  <a:gd name="T6" fmla="*/ 9 w 166"/>
                  <a:gd name="T7" fmla="*/ 124 h 167"/>
                  <a:gd name="T8" fmla="*/ 0 w 166"/>
                  <a:gd name="T9" fmla="*/ 130 h 167"/>
                  <a:gd name="T10" fmla="*/ 74 w 166"/>
                  <a:gd name="T11" fmla="*/ 167 h 167"/>
                  <a:gd name="T12" fmla="*/ 166 w 166"/>
                  <a:gd name="T13" fmla="*/ 75 h 167"/>
                  <a:gd name="T14" fmla="*/ 128 w 166"/>
                  <a:gd name="T15" fmla="*/ 0 h 167"/>
                  <a:gd name="T16" fmla="*/ 122 w 166"/>
                  <a:gd name="T17"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7">
                    <a:moveTo>
                      <a:pt x="122" y="9"/>
                    </a:moveTo>
                    <a:cubicBezTo>
                      <a:pt x="142" y="24"/>
                      <a:pt x="155" y="48"/>
                      <a:pt x="155" y="75"/>
                    </a:cubicBezTo>
                    <a:cubicBezTo>
                      <a:pt x="155" y="120"/>
                      <a:pt x="118" y="156"/>
                      <a:pt x="74" y="156"/>
                    </a:cubicBezTo>
                    <a:cubicBezTo>
                      <a:pt x="47" y="156"/>
                      <a:pt x="24" y="143"/>
                      <a:pt x="9" y="124"/>
                    </a:cubicBezTo>
                    <a:cubicBezTo>
                      <a:pt x="0" y="130"/>
                      <a:pt x="0" y="130"/>
                      <a:pt x="0" y="130"/>
                    </a:cubicBezTo>
                    <a:cubicBezTo>
                      <a:pt x="17" y="152"/>
                      <a:pt x="44" y="167"/>
                      <a:pt x="74" y="167"/>
                    </a:cubicBezTo>
                    <a:cubicBezTo>
                      <a:pt x="124" y="167"/>
                      <a:pt x="166" y="125"/>
                      <a:pt x="166" y="75"/>
                    </a:cubicBezTo>
                    <a:cubicBezTo>
                      <a:pt x="166" y="44"/>
                      <a:pt x="151" y="17"/>
                      <a:pt x="128" y="0"/>
                    </a:cubicBezTo>
                    <a:lnTo>
                      <a:pt x="122"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77" name="Freeform 37"/>
              <p:cNvSpPr>
                <a:spLocks noEditPoints="1"/>
              </p:cNvSpPr>
              <p:nvPr/>
            </p:nvSpPr>
            <p:spPr bwMode="auto">
              <a:xfrm>
                <a:off x="6107113" y="3284538"/>
                <a:ext cx="381000" cy="381000"/>
              </a:xfrm>
              <a:custGeom>
                <a:avLst/>
                <a:gdLst>
                  <a:gd name="T0" fmla="*/ 73 w 146"/>
                  <a:gd name="T1" fmla="*/ 0 h 146"/>
                  <a:gd name="T2" fmla="*/ 0 w 146"/>
                  <a:gd name="T3" fmla="*/ 73 h 146"/>
                  <a:gd name="T4" fmla="*/ 73 w 146"/>
                  <a:gd name="T5" fmla="*/ 146 h 146"/>
                  <a:gd name="T6" fmla="*/ 146 w 146"/>
                  <a:gd name="T7" fmla="*/ 73 h 146"/>
                  <a:gd name="T8" fmla="*/ 73 w 146"/>
                  <a:gd name="T9" fmla="*/ 0 h 146"/>
                  <a:gd name="T10" fmla="*/ 73 w 146"/>
                  <a:gd name="T11" fmla="*/ 143 h 146"/>
                  <a:gd name="T12" fmla="*/ 3 w 146"/>
                  <a:gd name="T13" fmla="*/ 73 h 146"/>
                  <a:gd name="T14" fmla="*/ 73 w 146"/>
                  <a:gd name="T15" fmla="*/ 4 h 146"/>
                  <a:gd name="T16" fmla="*/ 142 w 146"/>
                  <a:gd name="T17" fmla="*/ 73 h 146"/>
                  <a:gd name="T18" fmla="*/ 73 w 146"/>
                  <a:gd name="T19"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0"/>
                    </a:moveTo>
                    <a:cubicBezTo>
                      <a:pt x="32" y="0"/>
                      <a:pt x="0" y="33"/>
                      <a:pt x="0" y="73"/>
                    </a:cubicBezTo>
                    <a:cubicBezTo>
                      <a:pt x="0" y="114"/>
                      <a:pt x="32" y="146"/>
                      <a:pt x="73" y="146"/>
                    </a:cubicBezTo>
                    <a:cubicBezTo>
                      <a:pt x="113" y="146"/>
                      <a:pt x="146" y="114"/>
                      <a:pt x="146" y="73"/>
                    </a:cubicBezTo>
                    <a:cubicBezTo>
                      <a:pt x="146" y="33"/>
                      <a:pt x="113" y="0"/>
                      <a:pt x="73" y="0"/>
                    </a:cubicBezTo>
                    <a:close/>
                    <a:moveTo>
                      <a:pt x="73" y="143"/>
                    </a:moveTo>
                    <a:cubicBezTo>
                      <a:pt x="34" y="143"/>
                      <a:pt x="3" y="112"/>
                      <a:pt x="3" y="73"/>
                    </a:cubicBezTo>
                    <a:cubicBezTo>
                      <a:pt x="3" y="35"/>
                      <a:pt x="34" y="4"/>
                      <a:pt x="73" y="4"/>
                    </a:cubicBezTo>
                    <a:cubicBezTo>
                      <a:pt x="111" y="4"/>
                      <a:pt x="142" y="35"/>
                      <a:pt x="142" y="73"/>
                    </a:cubicBezTo>
                    <a:cubicBezTo>
                      <a:pt x="142" y="112"/>
                      <a:pt x="111" y="143"/>
                      <a:pt x="73" y="1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78" name="Freeform 38"/>
              <p:cNvSpPr>
                <a:spLocks/>
              </p:cNvSpPr>
              <p:nvPr/>
            </p:nvSpPr>
            <p:spPr bwMode="auto">
              <a:xfrm>
                <a:off x="6097588" y="3292475"/>
                <a:ext cx="427037" cy="374650"/>
              </a:xfrm>
              <a:custGeom>
                <a:avLst/>
                <a:gdLst>
                  <a:gd name="T0" fmla="*/ 47 w 164"/>
                  <a:gd name="T1" fmla="*/ 11 h 144"/>
                  <a:gd name="T2" fmla="*/ 44 w 164"/>
                  <a:gd name="T3" fmla="*/ 17 h 144"/>
                  <a:gd name="T4" fmla="*/ 41 w 164"/>
                  <a:gd name="T5" fmla="*/ 21 h 144"/>
                  <a:gd name="T6" fmla="*/ 38 w 164"/>
                  <a:gd name="T7" fmla="*/ 19 h 144"/>
                  <a:gd name="T8" fmla="*/ 38 w 164"/>
                  <a:gd name="T9" fmla="*/ 24 h 144"/>
                  <a:gd name="T10" fmla="*/ 30 w 164"/>
                  <a:gd name="T11" fmla="*/ 25 h 144"/>
                  <a:gd name="T12" fmla="*/ 26 w 164"/>
                  <a:gd name="T13" fmla="*/ 30 h 144"/>
                  <a:gd name="T14" fmla="*/ 19 w 164"/>
                  <a:gd name="T15" fmla="*/ 39 h 144"/>
                  <a:gd name="T16" fmla="*/ 15 w 164"/>
                  <a:gd name="T17" fmla="*/ 44 h 144"/>
                  <a:gd name="T18" fmla="*/ 19 w 164"/>
                  <a:gd name="T19" fmla="*/ 48 h 144"/>
                  <a:gd name="T20" fmla="*/ 19 w 164"/>
                  <a:gd name="T21" fmla="*/ 51 h 144"/>
                  <a:gd name="T22" fmla="*/ 16 w 164"/>
                  <a:gd name="T23" fmla="*/ 47 h 144"/>
                  <a:gd name="T24" fmla="*/ 13 w 164"/>
                  <a:gd name="T25" fmla="*/ 44 h 144"/>
                  <a:gd name="T26" fmla="*/ 12 w 164"/>
                  <a:gd name="T27" fmla="*/ 50 h 144"/>
                  <a:gd name="T28" fmla="*/ 12 w 164"/>
                  <a:gd name="T29" fmla="*/ 60 h 144"/>
                  <a:gd name="T30" fmla="*/ 17 w 164"/>
                  <a:gd name="T31" fmla="*/ 58 h 144"/>
                  <a:gd name="T32" fmla="*/ 23 w 164"/>
                  <a:gd name="T33" fmla="*/ 64 h 144"/>
                  <a:gd name="T34" fmla="*/ 29 w 164"/>
                  <a:gd name="T35" fmla="*/ 71 h 144"/>
                  <a:gd name="T36" fmla="*/ 36 w 164"/>
                  <a:gd name="T37" fmla="*/ 76 h 144"/>
                  <a:gd name="T38" fmla="*/ 44 w 164"/>
                  <a:gd name="T39" fmla="*/ 84 h 144"/>
                  <a:gd name="T40" fmla="*/ 41 w 164"/>
                  <a:gd name="T41" fmla="*/ 97 h 144"/>
                  <a:gd name="T42" fmla="*/ 35 w 164"/>
                  <a:gd name="T43" fmla="*/ 112 h 144"/>
                  <a:gd name="T44" fmla="*/ 37 w 164"/>
                  <a:gd name="T45" fmla="*/ 122 h 144"/>
                  <a:gd name="T46" fmla="*/ 33 w 164"/>
                  <a:gd name="T47" fmla="*/ 123 h 144"/>
                  <a:gd name="T48" fmla="*/ 23 w 164"/>
                  <a:gd name="T49" fmla="*/ 107 h 144"/>
                  <a:gd name="T50" fmla="*/ 12 w 164"/>
                  <a:gd name="T51" fmla="*/ 81 h 144"/>
                  <a:gd name="T52" fmla="*/ 8 w 164"/>
                  <a:gd name="T53" fmla="*/ 63 h 144"/>
                  <a:gd name="T54" fmla="*/ 53 w 164"/>
                  <a:gd name="T55" fmla="*/ 132 h 144"/>
                  <a:gd name="T56" fmla="*/ 64 w 164"/>
                  <a:gd name="T57" fmla="*/ 130 h 144"/>
                  <a:gd name="T58" fmla="*/ 79 w 164"/>
                  <a:gd name="T59" fmla="*/ 129 h 144"/>
                  <a:gd name="T60" fmla="*/ 78 w 164"/>
                  <a:gd name="T61" fmla="*/ 135 h 144"/>
                  <a:gd name="T62" fmla="*/ 87 w 164"/>
                  <a:gd name="T63" fmla="*/ 134 h 144"/>
                  <a:gd name="T64" fmla="*/ 100 w 164"/>
                  <a:gd name="T65" fmla="*/ 133 h 144"/>
                  <a:gd name="T66" fmla="*/ 98 w 164"/>
                  <a:gd name="T67" fmla="*/ 2 h 144"/>
                  <a:gd name="T68" fmla="*/ 141 w 164"/>
                  <a:gd name="T69" fmla="*/ 46 h 144"/>
                  <a:gd name="T70" fmla="*/ 136 w 164"/>
                  <a:gd name="T71" fmla="*/ 42 h 144"/>
                  <a:gd name="T72" fmla="*/ 130 w 164"/>
                  <a:gd name="T73" fmla="*/ 54 h 144"/>
                  <a:gd name="T74" fmla="*/ 122 w 164"/>
                  <a:gd name="T75" fmla="*/ 43 h 144"/>
                  <a:gd name="T76" fmla="*/ 125 w 164"/>
                  <a:gd name="T77" fmla="*/ 54 h 144"/>
                  <a:gd name="T78" fmla="*/ 134 w 164"/>
                  <a:gd name="T79" fmla="*/ 57 h 144"/>
                  <a:gd name="T80" fmla="*/ 130 w 164"/>
                  <a:gd name="T81" fmla="*/ 72 h 144"/>
                  <a:gd name="T82" fmla="*/ 126 w 164"/>
                  <a:gd name="T83" fmla="*/ 88 h 144"/>
                  <a:gd name="T84" fmla="*/ 121 w 164"/>
                  <a:gd name="T85" fmla="*/ 99 h 144"/>
                  <a:gd name="T86" fmla="*/ 106 w 164"/>
                  <a:gd name="T87" fmla="*/ 111 h 144"/>
                  <a:gd name="T88" fmla="*/ 102 w 164"/>
                  <a:gd name="T89" fmla="*/ 100 h 144"/>
                  <a:gd name="T90" fmla="*/ 102 w 164"/>
                  <a:gd name="T91" fmla="*/ 87 h 144"/>
                  <a:gd name="T92" fmla="*/ 97 w 164"/>
                  <a:gd name="T93" fmla="*/ 73 h 144"/>
                  <a:gd name="T94" fmla="*/ 90 w 164"/>
                  <a:gd name="T95" fmla="*/ 65 h 144"/>
                  <a:gd name="T96" fmla="*/ 71 w 164"/>
                  <a:gd name="T97" fmla="*/ 65 h 144"/>
                  <a:gd name="T98" fmla="*/ 64 w 164"/>
                  <a:gd name="T99" fmla="*/ 55 h 144"/>
                  <a:gd name="T100" fmla="*/ 72 w 164"/>
                  <a:gd name="T101" fmla="*/ 36 h 144"/>
                  <a:gd name="T102" fmla="*/ 85 w 164"/>
                  <a:gd name="T103" fmla="*/ 30 h 144"/>
                  <a:gd name="T104" fmla="*/ 94 w 164"/>
                  <a:gd name="T105" fmla="*/ 34 h 144"/>
                  <a:gd name="T106" fmla="*/ 105 w 164"/>
                  <a:gd name="T107" fmla="*/ 34 h 144"/>
                  <a:gd name="T108" fmla="*/ 116 w 164"/>
                  <a:gd name="T109" fmla="*/ 32 h 144"/>
                  <a:gd name="T110" fmla="*/ 106 w 164"/>
                  <a:gd name="T111" fmla="*/ 27 h 144"/>
                  <a:gd name="T112" fmla="*/ 105 w 164"/>
                  <a:gd name="T113" fmla="*/ 23 h 144"/>
                  <a:gd name="T114" fmla="*/ 91 w 164"/>
                  <a:gd name="T115" fmla="*/ 24 h 144"/>
                  <a:gd name="T116" fmla="*/ 79 w 164"/>
                  <a:gd name="T117" fmla="*/ 27 h 144"/>
                  <a:gd name="T118" fmla="*/ 77 w 164"/>
                  <a:gd name="T119" fmla="*/ 15 h 144"/>
                  <a:gd name="T120" fmla="*/ 69 w 164"/>
                  <a:gd name="T121" fmla="*/ 8 h 144"/>
                  <a:gd name="T122" fmla="*/ 78 w 164"/>
                  <a:gd name="T123"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44">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2"/>
                      <a:pt x="46" y="13"/>
                      <a:pt x="46" y="13"/>
                    </a:cubicBezTo>
                    <a:cubicBezTo>
                      <a:pt x="46" y="14"/>
                      <a:pt x="46" y="15"/>
                      <a:pt x="46" y="15"/>
                    </a:cubicBezTo>
                    <a:cubicBezTo>
                      <a:pt x="45" y="15"/>
                      <a:pt x="45" y="15"/>
                      <a:pt x="45" y="15"/>
                    </a:cubicBezTo>
                    <a:cubicBezTo>
                      <a:pt x="45" y="15"/>
                      <a:pt x="45" y="16"/>
                      <a:pt x="44" y="16"/>
                    </a:cubicBezTo>
                    <a:cubicBezTo>
                      <a:pt x="44" y="16"/>
                      <a:pt x="44" y="16"/>
                      <a:pt x="44" y="17"/>
                    </a:cubicBezTo>
                    <a:cubicBezTo>
                      <a:pt x="44" y="17"/>
                      <a:pt x="44" y="18"/>
                      <a:pt x="44" y="18"/>
                    </a:cubicBezTo>
                    <a:cubicBezTo>
                      <a:pt x="44" y="20"/>
                      <a:pt x="44" y="20"/>
                      <a:pt x="44" y="20"/>
                    </a:cubicBezTo>
                    <a:cubicBezTo>
                      <a:pt x="44" y="21"/>
                      <a:pt x="44" y="21"/>
                      <a:pt x="44" y="21"/>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9"/>
                    </a:cubicBezTo>
                    <a:cubicBezTo>
                      <a:pt x="41" y="18"/>
                      <a:pt x="41" y="17"/>
                      <a:pt x="40" y="18"/>
                    </a:cubicBezTo>
                    <a:cubicBezTo>
                      <a:pt x="40" y="18"/>
                      <a:pt x="38" y="19"/>
                      <a:pt x="38" y="19"/>
                    </a:cubicBezTo>
                    <a:cubicBezTo>
                      <a:pt x="37" y="20"/>
                      <a:pt x="37" y="20"/>
                      <a:pt x="37" y="20"/>
                    </a:cubicBezTo>
                    <a:cubicBezTo>
                      <a:pt x="37" y="20"/>
                      <a:pt x="37" y="21"/>
                      <a:pt x="37" y="21"/>
                    </a:cubicBezTo>
                    <a:cubicBezTo>
                      <a:pt x="37" y="21"/>
                      <a:pt x="38" y="22"/>
                      <a:pt x="38" y="22"/>
                    </a:cubicBezTo>
                    <a:cubicBezTo>
                      <a:pt x="38" y="22"/>
                      <a:pt x="38" y="22"/>
                      <a:pt x="38" y="22"/>
                    </a:cubicBezTo>
                    <a:cubicBezTo>
                      <a:pt x="38" y="23"/>
                      <a:pt x="38" y="24"/>
                      <a:pt x="38" y="24"/>
                    </a:cubicBezTo>
                    <a:cubicBezTo>
                      <a:pt x="38" y="24"/>
                      <a:pt x="37" y="24"/>
                      <a:pt x="36" y="24"/>
                    </a:cubicBezTo>
                    <a:cubicBezTo>
                      <a:pt x="36" y="24"/>
                      <a:pt x="35" y="24"/>
                      <a:pt x="34" y="23"/>
                    </a:cubicBezTo>
                    <a:cubicBezTo>
                      <a:pt x="34" y="23"/>
                      <a:pt x="33" y="23"/>
                      <a:pt x="33" y="23"/>
                    </a:cubicBezTo>
                    <a:cubicBezTo>
                      <a:pt x="32" y="23"/>
                      <a:pt x="32" y="23"/>
                      <a:pt x="32" y="24"/>
                    </a:cubicBezTo>
                    <a:cubicBezTo>
                      <a:pt x="32" y="24"/>
                      <a:pt x="30" y="25"/>
                      <a:pt x="30" y="25"/>
                    </a:cubicBezTo>
                    <a:cubicBezTo>
                      <a:pt x="30" y="25"/>
                      <a:pt x="30" y="25"/>
                      <a:pt x="30" y="26"/>
                    </a:cubicBezTo>
                    <a:cubicBezTo>
                      <a:pt x="30" y="26"/>
                      <a:pt x="29" y="27"/>
                      <a:pt x="29" y="27"/>
                    </a:cubicBezTo>
                    <a:cubicBezTo>
                      <a:pt x="29" y="27"/>
                      <a:pt x="29" y="28"/>
                      <a:pt x="27" y="28"/>
                    </a:cubicBezTo>
                    <a:cubicBezTo>
                      <a:pt x="26" y="28"/>
                      <a:pt x="26" y="29"/>
                      <a:pt x="26" y="29"/>
                    </a:cubicBezTo>
                    <a:cubicBezTo>
                      <a:pt x="26" y="30"/>
                      <a:pt x="26" y="30"/>
                      <a:pt x="26" y="30"/>
                    </a:cubicBezTo>
                    <a:cubicBezTo>
                      <a:pt x="26" y="30"/>
                      <a:pt x="25" y="30"/>
                      <a:pt x="24" y="31"/>
                    </a:cubicBezTo>
                    <a:cubicBezTo>
                      <a:pt x="24" y="32"/>
                      <a:pt x="22" y="33"/>
                      <a:pt x="22" y="33"/>
                    </a:cubicBezTo>
                    <a:cubicBezTo>
                      <a:pt x="21" y="33"/>
                      <a:pt x="21" y="34"/>
                      <a:pt x="20" y="35"/>
                    </a:cubicBezTo>
                    <a:cubicBezTo>
                      <a:pt x="20" y="35"/>
                      <a:pt x="20" y="36"/>
                      <a:pt x="20" y="37"/>
                    </a:cubicBezTo>
                    <a:cubicBezTo>
                      <a:pt x="20" y="37"/>
                      <a:pt x="19" y="38"/>
                      <a:pt x="19" y="39"/>
                    </a:cubicBezTo>
                    <a:cubicBezTo>
                      <a:pt x="19" y="39"/>
                      <a:pt x="19" y="40"/>
                      <a:pt x="18" y="40"/>
                    </a:cubicBezTo>
                    <a:cubicBezTo>
                      <a:pt x="18" y="41"/>
                      <a:pt x="18" y="41"/>
                      <a:pt x="17" y="41"/>
                    </a:cubicBezTo>
                    <a:cubicBezTo>
                      <a:pt x="17" y="41"/>
                      <a:pt x="16" y="42"/>
                      <a:pt x="15" y="42"/>
                    </a:cubicBezTo>
                    <a:cubicBezTo>
                      <a:pt x="15" y="43"/>
                      <a:pt x="14" y="43"/>
                      <a:pt x="14" y="44"/>
                    </a:cubicBezTo>
                    <a:cubicBezTo>
                      <a:pt x="14" y="44"/>
                      <a:pt x="15" y="44"/>
                      <a:pt x="15" y="44"/>
                    </a:cubicBezTo>
                    <a:cubicBezTo>
                      <a:pt x="16" y="44"/>
                      <a:pt x="16" y="45"/>
                      <a:pt x="16" y="45"/>
                    </a:cubicBezTo>
                    <a:cubicBezTo>
                      <a:pt x="16" y="45"/>
                      <a:pt x="16" y="46"/>
                      <a:pt x="16" y="46"/>
                    </a:cubicBezTo>
                    <a:cubicBezTo>
                      <a:pt x="16" y="47"/>
                      <a:pt x="16" y="48"/>
                      <a:pt x="16" y="48"/>
                    </a:cubicBezTo>
                    <a:cubicBezTo>
                      <a:pt x="17" y="48"/>
                      <a:pt x="18" y="48"/>
                      <a:pt x="18" y="48"/>
                    </a:cubicBezTo>
                    <a:cubicBezTo>
                      <a:pt x="19" y="48"/>
                      <a:pt x="19" y="48"/>
                      <a:pt x="19" y="48"/>
                    </a:cubicBezTo>
                    <a:cubicBezTo>
                      <a:pt x="20" y="49"/>
                      <a:pt x="20" y="49"/>
                      <a:pt x="20" y="49"/>
                    </a:cubicBezTo>
                    <a:cubicBezTo>
                      <a:pt x="21" y="50"/>
                      <a:pt x="21" y="50"/>
                      <a:pt x="21" y="50"/>
                    </a:cubicBezTo>
                    <a:cubicBezTo>
                      <a:pt x="21" y="50"/>
                      <a:pt x="21" y="50"/>
                      <a:pt x="21" y="51"/>
                    </a:cubicBezTo>
                    <a:cubicBezTo>
                      <a:pt x="20" y="51"/>
                      <a:pt x="20" y="51"/>
                      <a:pt x="20" y="51"/>
                    </a:cubicBezTo>
                    <a:cubicBezTo>
                      <a:pt x="20" y="51"/>
                      <a:pt x="20" y="51"/>
                      <a:pt x="19" y="51"/>
                    </a:cubicBezTo>
                    <a:cubicBezTo>
                      <a:pt x="19" y="50"/>
                      <a:pt x="19" y="50"/>
                      <a:pt x="19" y="50"/>
                    </a:cubicBezTo>
                    <a:cubicBezTo>
                      <a:pt x="18" y="49"/>
                      <a:pt x="17" y="50"/>
                      <a:pt x="17" y="50"/>
                    </a:cubicBezTo>
                    <a:cubicBezTo>
                      <a:pt x="17" y="50"/>
                      <a:pt x="17" y="50"/>
                      <a:pt x="16" y="49"/>
                    </a:cubicBezTo>
                    <a:cubicBezTo>
                      <a:pt x="16" y="49"/>
                      <a:pt x="16" y="50"/>
                      <a:pt x="16" y="49"/>
                    </a:cubicBezTo>
                    <a:cubicBezTo>
                      <a:pt x="16" y="48"/>
                      <a:pt x="16" y="48"/>
                      <a:pt x="16" y="47"/>
                    </a:cubicBezTo>
                    <a:cubicBezTo>
                      <a:pt x="16" y="47"/>
                      <a:pt x="15" y="46"/>
                      <a:pt x="15" y="46"/>
                    </a:cubicBezTo>
                    <a:cubicBezTo>
                      <a:pt x="15" y="46"/>
                      <a:pt x="15" y="47"/>
                      <a:pt x="15" y="46"/>
                    </a:cubicBezTo>
                    <a:cubicBezTo>
                      <a:pt x="14" y="46"/>
                      <a:pt x="14" y="45"/>
                      <a:pt x="14" y="46"/>
                    </a:cubicBezTo>
                    <a:cubicBezTo>
                      <a:pt x="13" y="46"/>
                      <a:pt x="13" y="46"/>
                      <a:pt x="13" y="45"/>
                    </a:cubicBezTo>
                    <a:cubicBezTo>
                      <a:pt x="13" y="45"/>
                      <a:pt x="13" y="44"/>
                      <a:pt x="13" y="44"/>
                    </a:cubicBezTo>
                    <a:cubicBezTo>
                      <a:pt x="13" y="43"/>
                      <a:pt x="13" y="43"/>
                      <a:pt x="13" y="42"/>
                    </a:cubicBezTo>
                    <a:cubicBezTo>
                      <a:pt x="13" y="42"/>
                      <a:pt x="14" y="40"/>
                      <a:pt x="14" y="40"/>
                    </a:cubicBezTo>
                    <a:cubicBezTo>
                      <a:pt x="14" y="40"/>
                      <a:pt x="12" y="44"/>
                      <a:pt x="11" y="48"/>
                    </a:cubicBezTo>
                    <a:cubicBezTo>
                      <a:pt x="11" y="48"/>
                      <a:pt x="12" y="47"/>
                      <a:pt x="12" y="48"/>
                    </a:cubicBezTo>
                    <a:cubicBezTo>
                      <a:pt x="12" y="49"/>
                      <a:pt x="12" y="49"/>
                      <a:pt x="12" y="50"/>
                    </a:cubicBezTo>
                    <a:cubicBezTo>
                      <a:pt x="12" y="50"/>
                      <a:pt x="12" y="50"/>
                      <a:pt x="12" y="52"/>
                    </a:cubicBezTo>
                    <a:cubicBezTo>
                      <a:pt x="12" y="54"/>
                      <a:pt x="12" y="54"/>
                      <a:pt x="12" y="55"/>
                    </a:cubicBezTo>
                    <a:cubicBezTo>
                      <a:pt x="12" y="55"/>
                      <a:pt x="11" y="56"/>
                      <a:pt x="11" y="57"/>
                    </a:cubicBezTo>
                    <a:cubicBezTo>
                      <a:pt x="11" y="57"/>
                      <a:pt x="12" y="59"/>
                      <a:pt x="12" y="59"/>
                    </a:cubicBezTo>
                    <a:cubicBezTo>
                      <a:pt x="12" y="60"/>
                      <a:pt x="12" y="60"/>
                      <a:pt x="12" y="60"/>
                    </a:cubicBezTo>
                    <a:cubicBezTo>
                      <a:pt x="13" y="60"/>
                      <a:pt x="12" y="62"/>
                      <a:pt x="13" y="60"/>
                    </a:cubicBezTo>
                    <a:cubicBezTo>
                      <a:pt x="14" y="59"/>
                      <a:pt x="14" y="59"/>
                      <a:pt x="14" y="59"/>
                    </a:cubicBezTo>
                    <a:cubicBezTo>
                      <a:pt x="15" y="58"/>
                      <a:pt x="15" y="58"/>
                      <a:pt x="15" y="58"/>
                    </a:cubicBezTo>
                    <a:cubicBezTo>
                      <a:pt x="15" y="58"/>
                      <a:pt x="15" y="57"/>
                      <a:pt x="16" y="57"/>
                    </a:cubicBezTo>
                    <a:cubicBezTo>
                      <a:pt x="17" y="57"/>
                      <a:pt x="17" y="57"/>
                      <a:pt x="17" y="58"/>
                    </a:cubicBezTo>
                    <a:cubicBezTo>
                      <a:pt x="18" y="58"/>
                      <a:pt x="17" y="59"/>
                      <a:pt x="17" y="59"/>
                    </a:cubicBezTo>
                    <a:cubicBezTo>
                      <a:pt x="18" y="59"/>
                      <a:pt x="20" y="59"/>
                      <a:pt x="20" y="59"/>
                    </a:cubicBezTo>
                    <a:cubicBezTo>
                      <a:pt x="20" y="59"/>
                      <a:pt x="21" y="59"/>
                      <a:pt x="21" y="60"/>
                    </a:cubicBezTo>
                    <a:cubicBezTo>
                      <a:pt x="21" y="61"/>
                      <a:pt x="22" y="62"/>
                      <a:pt x="22" y="62"/>
                    </a:cubicBezTo>
                    <a:cubicBezTo>
                      <a:pt x="23" y="62"/>
                      <a:pt x="23" y="63"/>
                      <a:pt x="23" y="64"/>
                    </a:cubicBezTo>
                    <a:cubicBezTo>
                      <a:pt x="23" y="64"/>
                      <a:pt x="25" y="65"/>
                      <a:pt x="25" y="65"/>
                    </a:cubicBezTo>
                    <a:cubicBezTo>
                      <a:pt x="25" y="65"/>
                      <a:pt x="27" y="65"/>
                      <a:pt x="27" y="65"/>
                    </a:cubicBezTo>
                    <a:cubicBezTo>
                      <a:pt x="28" y="66"/>
                      <a:pt x="27" y="66"/>
                      <a:pt x="28" y="67"/>
                    </a:cubicBezTo>
                    <a:cubicBezTo>
                      <a:pt x="29" y="67"/>
                      <a:pt x="29" y="69"/>
                      <a:pt x="29" y="69"/>
                    </a:cubicBezTo>
                    <a:cubicBezTo>
                      <a:pt x="29" y="69"/>
                      <a:pt x="30" y="70"/>
                      <a:pt x="29" y="71"/>
                    </a:cubicBezTo>
                    <a:cubicBezTo>
                      <a:pt x="29" y="71"/>
                      <a:pt x="29" y="72"/>
                      <a:pt x="30" y="72"/>
                    </a:cubicBezTo>
                    <a:cubicBezTo>
                      <a:pt x="30" y="72"/>
                      <a:pt x="32" y="72"/>
                      <a:pt x="32" y="72"/>
                    </a:cubicBezTo>
                    <a:cubicBezTo>
                      <a:pt x="32" y="72"/>
                      <a:pt x="31" y="73"/>
                      <a:pt x="32" y="74"/>
                    </a:cubicBezTo>
                    <a:cubicBezTo>
                      <a:pt x="34" y="74"/>
                      <a:pt x="35" y="75"/>
                      <a:pt x="35" y="75"/>
                    </a:cubicBezTo>
                    <a:cubicBezTo>
                      <a:pt x="35" y="75"/>
                      <a:pt x="34" y="76"/>
                      <a:pt x="36" y="76"/>
                    </a:cubicBezTo>
                    <a:cubicBezTo>
                      <a:pt x="37" y="76"/>
                      <a:pt x="39" y="76"/>
                      <a:pt x="39" y="76"/>
                    </a:cubicBezTo>
                    <a:cubicBezTo>
                      <a:pt x="40" y="77"/>
                      <a:pt x="39" y="78"/>
                      <a:pt x="41" y="79"/>
                    </a:cubicBezTo>
                    <a:cubicBezTo>
                      <a:pt x="43" y="80"/>
                      <a:pt x="43" y="80"/>
                      <a:pt x="44" y="80"/>
                    </a:cubicBezTo>
                    <a:cubicBezTo>
                      <a:pt x="44" y="80"/>
                      <a:pt x="45" y="80"/>
                      <a:pt x="45" y="82"/>
                    </a:cubicBezTo>
                    <a:cubicBezTo>
                      <a:pt x="45" y="83"/>
                      <a:pt x="45" y="84"/>
                      <a:pt x="44" y="84"/>
                    </a:cubicBezTo>
                    <a:cubicBezTo>
                      <a:pt x="43" y="85"/>
                      <a:pt x="42" y="87"/>
                      <a:pt x="42" y="87"/>
                    </a:cubicBezTo>
                    <a:cubicBezTo>
                      <a:pt x="41" y="88"/>
                      <a:pt x="41" y="89"/>
                      <a:pt x="41" y="90"/>
                    </a:cubicBezTo>
                    <a:cubicBezTo>
                      <a:pt x="42" y="91"/>
                      <a:pt x="42" y="92"/>
                      <a:pt x="42" y="92"/>
                    </a:cubicBezTo>
                    <a:cubicBezTo>
                      <a:pt x="42" y="93"/>
                      <a:pt x="43" y="94"/>
                      <a:pt x="42" y="95"/>
                    </a:cubicBezTo>
                    <a:cubicBezTo>
                      <a:pt x="42" y="96"/>
                      <a:pt x="41" y="97"/>
                      <a:pt x="41" y="97"/>
                    </a:cubicBezTo>
                    <a:cubicBezTo>
                      <a:pt x="41" y="97"/>
                      <a:pt x="43" y="98"/>
                      <a:pt x="42" y="99"/>
                    </a:cubicBezTo>
                    <a:cubicBezTo>
                      <a:pt x="41" y="100"/>
                      <a:pt x="39" y="101"/>
                      <a:pt x="39" y="101"/>
                    </a:cubicBezTo>
                    <a:cubicBezTo>
                      <a:pt x="38" y="101"/>
                      <a:pt x="37" y="103"/>
                      <a:pt x="37" y="103"/>
                    </a:cubicBezTo>
                    <a:cubicBezTo>
                      <a:pt x="37" y="103"/>
                      <a:pt x="37" y="105"/>
                      <a:pt x="37" y="106"/>
                    </a:cubicBezTo>
                    <a:cubicBezTo>
                      <a:pt x="37" y="106"/>
                      <a:pt x="34" y="111"/>
                      <a:pt x="35" y="112"/>
                    </a:cubicBezTo>
                    <a:cubicBezTo>
                      <a:pt x="36" y="113"/>
                      <a:pt x="36" y="114"/>
                      <a:pt x="36" y="115"/>
                    </a:cubicBezTo>
                    <a:cubicBezTo>
                      <a:pt x="36" y="115"/>
                      <a:pt x="35" y="115"/>
                      <a:pt x="35" y="116"/>
                    </a:cubicBezTo>
                    <a:cubicBezTo>
                      <a:pt x="35" y="116"/>
                      <a:pt x="33" y="116"/>
                      <a:pt x="34" y="117"/>
                    </a:cubicBezTo>
                    <a:cubicBezTo>
                      <a:pt x="35" y="119"/>
                      <a:pt x="36" y="119"/>
                      <a:pt x="36" y="120"/>
                    </a:cubicBezTo>
                    <a:cubicBezTo>
                      <a:pt x="37" y="121"/>
                      <a:pt x="36" y="121"/>
                      <a:pt x="37" y="122"/>
                    </a:cubicBezTo>
                    <a:cubicBezTo>
                      <a:pt x="38" y="123"/>
                      <a:pt x="38" y="124"/>
                      <a:pt x="39" y="125"/>
                    </a:cubicBezTo>
                    <a:cubicBezTo>
                      <a:pt x="40" y="125"/>
                      <a:pt x="41" y="126"/>
                      <a:pt x="41" y="127"/>
                    </a:cubicBezTo>
                    <a:cubicBezTo>
                      <a:pt x="41" y="127"/>
                      <a:pt x="42" y="129"/>
                      <a:pt x="40" y="128"/>
                    </a:cubicBezTo>
                    <a:cubicBezTo>
                      <a:pt x="38" y="127"/>
                      <a:pt x="40" y="128"/>
                      <a:pt x="37" y="126"/>
                    </a:cubicBezTo>
                    <a:cubicBezTo>
                      <a:pt x="35" y="124"/>
                      <a:pt x="34" y="124"/>
                      <a:pt x="33" y="123"/>
                    </a:cubicBezTo>
                    <a:cubicBezTo>
                      <a:pt x="32" y="122"/>
                      <a:pt x="34" y="126"/>
                      <a:pt x="31" y="121"/>
                    </a:cubicBezTo>
                    <a:cubicBezTo>
                      <a:pt x="29" y="115"/>
                      <a:pt x="29" y="116"/>
                      <a:pt x="28" y="115"/>
                    </a:cubicBezTo>
                    <a:cubicBezTo>
                      <a:pt x="28" y="114"/>
                      <a:pt x="28" y="115"/>
                      <a:pt x="27" y="112"/>
                    </a:cubicBezTo>
                    <a:cubicBezTo>
                      <a:pt x="25" y="109"/>
                      <a:pt x="26" y="111"/>
                      <a:pt x="25" y="109"/>
                    </a:cubicBezTo>
                    <a:cubicBezTo>
                      <a:pt x="24" y="108"/>
                      <a:pt x="24" y="110"/>
                      <a:pt x="23" y="107"/>
                    </a:cubicBezTo>
                    <a:cubicBezTo>
                      <a:pt x="22" y="104"/>
                      <a:pt x="22" y="106"/>
                      <a:pt x="21" y="102"/>
                    </a:cubicBezTo>
                    <a:cubicBezTo>
                      <a:pt x="20" y="98"/>
                      <a:pt x="22" y="98"/>
                      <a:pt x="20" y="96"/>
                    </a:cubicBezTo>
                    <a:cubicBezTo>
                      <a:pt x="18" y="95"/>
                      <a:pt x="18" y="95"/>
                      <a:pt x="17" y="94"/>
                    </a:cubicBezTo>
                    <a:cubicBezTo>
                      <a:pt x="17" y="93"/>
                      <a:pt x="18" y="94"/>
                      <a:pt x="16" y="91"/>
                    </a:cubicBezTo>
                    <a:cubicBezTo>
                      <a:pt x="14" y="88"/>
                      <a:pt x="12" y="87"/>
                      <a:pt x="12" y="81"/>
                    </a:cubicBezTo>
                    <a:cubicBezTo>
                      <a:pt x="12" y="76"/>
                      <a:pt x="12" y="75"/>
                      <a:pt x="12" y="75"/>
                    </a:cubicBezTo>
                    <a:cubicBezTo>
                      <a:pt x="12" y="75"/>
                      <a:pt x="9" y="73"/>
                      <a:pt x="10" y="70"/>
                    </a:cubicBezTo>
                    <a:cubicBezTo>
                      <a:pt x="11" y="67"/>
                      <a:pt x="11" y="68"/>
                      <a:pt x="11" y="67"/>
                    </a:cubicBezTo>
                    <a:cubicBezTo>
                      <a:pt x="11" y="66"/>
                      <a:pt x="10" y="66"/>
                      <a:pt x="9" y="65"/>
                    </a:cubicBezTo>
                    <a:cubicBezTo>
                      <a:pt x="8" y="63"/>
                      <a:pt x="8" y="64"/>
                      <a:pt x="8" y="63"/>
                    </a:cubicBezTo>
                    <a:cubicBezTo>
                      <a:pt x="8" y="62"/>
                      <a:pt x="8" y="60"/>
                      <a:pt x="8" y="60"/>
                    </a:cubicBezTo>
                    <a:cubicBezTo>
                      <a:pt x="7" y="61"/>
                      <a:pt x="7" y="61"/>
                      <a:pt x="7" y="61"/>
                    </a:cubicBezTo>
                    <a:cubicBezTo>
                      <a:pt x="7" y="61"/>
                      <a:pt x="0" y="131"/>
                      <a:pt x="70" y="142"/>
                    </a:cubicBezTo>
                    <a:cubicBezTo>
                      <a:pt x="70" y="142"/>
                      <a:pt x="54" y="138"/>
                      <a:pt x="52" y="135"/>
                    </a:cubicBezTo>
                    <a:cubicBezTo>
                      <a:pt x="52" y="135"/>
                      <a:pt x="52" y="132"/>
                      <a:pt x="53" y="132"/>
                    </a:cubicBezTo>
                    <a:cubicBezTo>
                      <a:pt x="53" y="132"/>
                      <a:pt x="54" y="133"/>
                      <a:pt x="55" y="132"/>
                    </a:cubicBezTo>
                    <a:cubicBezTo>
                      <a:pt x="56" y="131"/>
                      <a:pt x="58" y="130"/>
                      <a:pt x="58" y="130"/>
                    </a:cubicBezTo>
                    <a:cubicBezTo>
                      <a:pt x="58" y="131"/>
                      <a:pt x="58" y="131"/>
                      <a:pt x="58" y="131"/>
                    </a:cubicBezTo>
                    <a:cubicBezTo>
                      <a:pt x="58" y="131"/>
                      <a:pt x="57" y="131"/>
                      <a:pt x="60" y="131"/>
                    </a:cubicBezTo>
                    <a:cubicBezTo>
                      <a:pt x="63" y="130"/>
                      <a:pt x="63" y="131"/>
                      <a:pt x="64" y="130"/>
                    </a:cubicBezTo>
                    <a:cubicBezTo>
                      <a:pt x="65" y="130"/>
                      <a:pt x="67" y="127"/>
                      <a:pt x="67" y="129"/>
                    </a:cubicBezTo>
                    <a:cubicBezTo>
                      <a:pt x="68" y="130"/>
                      <a:pt x="67" y="130"/>
                      <a:pt x="68" y="130"/>
                    </a:cubicBezTo>
                    <a:cubicBezTo>
                      <a:pt x="70" y="131"/>
                      <a:pt x="72" y="130"/>
                      <a:pt x="72" y="130"/>
                    </a:cubicBezTo>
                    <a:cubicBezTo>
                      <a:pt x="72" y="130"/>
                      <a:pt x="77" y="130"/>
                      <a:pt x="78" y="130"/>
                    </a:cubicBezTo>
                    <a:cubicBezTo>
                      <a:pt x="78" y="129"/>
                      <a:pt x="78" y="128"/>
                      <a:pt x="79" y="129"/>
                    </a:cubicBezTo>
                    <a:cubicBezTo>
                      <a:pt x="80" y="129"/>
                      <a:pt x="80" y="130"/>
                      <a:pt x="80" y="130"/>
                    </a:cubicBezTo>
                    <a:cubicBezTo>
                      <a:pt x="78" y="132"/>
                      <a:pt x="78" y="132"/>
                      <a:pt x="78" y="132"/>
                    </a:cubicBezTo>
                    <a:cubicBezTo>
                      <a:pt x="75" y="133"/>
                      <a:pt x="75" y="133"/>
                      <a:pt x="75" y="133"/>
                    </a:cubicBezTo>
                    <a:cubicBezTo>
                      <a:pt x="75" y="133"/>
                      <a:pt x="74" y="134"/>
                      <a:pt x="75" y="134"/>
                    </a:cubicBezTo>
                    <a:cubicBezTo>
                      <a:pt x="76" y="135"/>
                      <a:pt x="77" y="135"/>
                      <a:pt x="78" y="135"/>
                    </a:cubicBezTo>
                    <a:cubicBezTo>
                      <a:pt x="79" y="135"/>
                      <a:pt x="82" y="137"/>
                      <a:pt x="83" y="136"/>
                    </a:cubicBezTo>
                    <a:cubicBezTo>
                      <a:pt x="83" y="134"/>
                      <a:pt x="83" y="134"/>
                      <a:pt x="84" y="133"/>
                    </a:cubicBezTo>
                    <a:cubicBezTo>
                      <a:pt x="84" y="133"/>
                      <a:pt x="84" y="132"/>
                      <a:pt x="85" y="132"/>
                    </a:cubicBezTo>
                    <a:cubicBezTo>
                      <a:pt x="87" y="132"/>
                      <a:pt x="88" y="132"/>
                      <a:pt x="88" y="132"/>
                    </a:cubicBezTo>
                    <a:cubicBezTo>
                      <a:pt x="87" y="134"/>
                      <a:pt x="87" y="134"/>
                      <a:pt x="87" y="134"/>
                    </a:cubicBezTo>
                    <a:cubicBezTo>
                      <a:pt x="87" y="134"/>
                      <a:pt x="89" y="134"/>
                      <a:pt x="90" y="134"/>
                    </a:cubicBezTo>
                    <a:cubicBezTo>
                      <a:pt x="90" y="134"/>
                      <a:pt x="91" y="135"/>
                      <a:pt x="92" y="134"/>
                    </a:cubicBezTo>
                    <a:cubicBezTo>
                      <a:pt x="93" y="133"/>
                      <a:pt x="93" y="133"/>
                      <a:pt x="94" y="133"/>
                    </a:cubicBezTo>
                    <a:cubicBezTo>
                      <a:pt x="95" y="133"/>
                      <a:pt x="97" y="132"/>
                      <a:pt x="98" y="132"/>
                    </a:cubicBezTo>
                    <a:cubicBezTo>
                      <a:pt x="98" y="132"/>
                      <a:pt x="99" y="133"/>
                      <a:pt x="100" y="133"/>
                    </a:cubicBezTo>
                    <a:cubicBezTo>
                      <a:pt x="100" y="133"/>
                      <a:pt x="103" y="134"/>
                      <a:pt x="103" y="134"/>
                    </a:cubicBezTo>
                    <a:cubicBezTo>
                      <a:pt x="104" y="134"/>
                      <a:pt x="107" y="134"/>
                      <a:pt x="107" y="134"/>
                    </a:cubicBezTo>
                    <a:cubicBezTo>
                      <a:pt x="107" y="134"/>
                      <a:pt x="98" y="141"/>
                      <a:pt x="81" y="142"/>
                    </a:cubicBezTo>
                    <a:cubicBezTo>
                      <a:pt x="81" y="142"/>
                      <a:pt x="120" y="144"/>
                      <a:pt x="142" y="106"/>
                    </a:cubicBezTo>
                    <a:cubicBezTo>
                      <a:pt x="164" y="68"/>
                      <a:pt x="148" y="19"/>
                      <a:pt x="98" y="2"/>
                    </a:cubicBezTo>
                    <a:cubicBezTo>
                      <a:pt x="98" y="2"/>
                      <a:pt x="136" y="16"/>
                      <a:pt x="146" y="52"/>
                    </a:cubicBezTo>
                    <a:cubicBezTo>
                      <a:pt x="145" y="52"/>
                      <a:pt x="145" y="52"/>
                      <a:pt x="145" y="52"/>
                    </a:cubicBezTo>
                    <a:cubicBezTo>
                      <a:pt x="144" y="51"/>
                      <a:pt x="144" y="52"/>
                      <a:pt x="144" y="50"/>
                    </a:cubicBezTo>
                    <a:cubicBezTo>
                      <a:pt x="143" y="49"/>
                      <a:pt x="143" y="49"/>
                      <a:pt x="143" y="48"/>
                    </a:cubicBezTo>
                    <a:cubicBezTo>
                      <a:pt x="142" y="47"/>
                      <a:pt x="142" y="47"/>
                      <a:pt x="141" y="46"/>
                    </a:cubicBezTo>
                    <a:cubicBezTo>
                      <a:pt x="141" y="45"/>
                      <a:pt x="140" y="45"/>
                      <a:pt x="140" y="45"/>
                    </a:cubicBezTo>
                    <a:cubicBezTo>
                      <a:pt x="139" y="44"/>
                      <a:pt x="138" y="42"/>
                      <a:pt x="138" y="41"/>
                    </a:cubicBezTo>
                    <a:cubicBezTo>
                      <a:pt x="137" y="40"/>
                      <a:pt x="136" y="40"/>
                      <a:pt x="135" y="40"/>
                    </a:cubicBezTo>
                    <a:cubicBezTo>
                      <a:pt x="135" y="40"/>
                      <a:pt x="135" y="39"/>
                      <a:pt x="135" y="40"/>
                    </a:cubicBezTo>
                    <a:cubicBezTo>
                      <a:pt x="134" y="41"/>
                      <a:pt x="136" y="42"/>
                      <a:pt x="136" y="42"/>
                    </a:cubicBezTo>
                    <a:cubicBezTo>
                      <a:pt x="136" y="45"/>
                      <a:pt x="136" y="45"/>
                      <a:pt x="136" y="45"/>
                    </a:cubicBezTo>
                    <a:cubicBezTo>
                      <a:pt x="136" y="45"/>
                      <a:pt x="137" y="47"/>
                      <a:pt x="137" y="48"/>
                    </a:cubicBezTo>
                    <a:cubicBezTo>
                      <a:pt x="137" y="49"/>
                      <a:pt x="136" y="50"/>
                      <a:pt x="136" y="50"/>
                    </a:cubicBezTo>
                    <a:cubicBezTo>
                      <a:pt x="136" y="50"/>
                      <a:pt x="135" y="52"/>
                      <a:pt x="135" y="53"/>
                    </a:cubicBezTo>
                    <a:cubicBezTo>
                      <a:pt x="134" y="53"/>
                      <a:pt x="130" y="54"/>
                      <a:pt x="130" y="54"/>
                    </a:cubicBezTo>
                    <a:cubicBezTo>
                      <a:pt x="130" y="54"/>
                      <a:pt x="129" y="52"/>
                      <a:pt x="128" y="51"/>
                    </a:cubicBezTo>
                    <a:cubicBezTo>
                      <a:pt x="128" y="50"/>
                      <a:pt x="125" y="50"/>
                      <a:pt x="125" y="49"/>
                    </a:cubicBezTo>
                    <a:cubicBezTo>
                      <a:pt x="125" y="49"/>
                      <a:pt x="126" y="48"/>
                      <a:pt x="125" y="46"/>
                    </a:cubicBezTo>
                    <a:cubicBezTo>
                      <a:pt x="124" y="45"/>
                      <a:pt x="125" y="45"/>
                      <a:pt x="123" y="44"/>
                    </a:cubicBezTo>
                    <a:cubicBezTo>
                      <a:pt x="122" y="43"/>
                      <a:pt x="122" y="43"/>
                      <a:pt x="122" y="43"/>
                    </a:cubicBezTo>
                    <a:cubicBezTo>
                      <a:pt x="122" y="43"/>
                      <a:pt x="119" y="42"/>
                      <a:pt x="120" y="44"/>
                    </a:cubicBezTo>
                    <a:cubicBezTo>
                      <a:pt x="121" y="45"/>
                      <a:pt x="120" y="47"/>
                      <a:pt x="121" y="47"/>
                    </a:cubicBezTo>
                    <a:cubicBezTo>
                      <a:pt x="121" y="48"/>
                      <a:pt x="122" y="47"/>
                      <a:pt x="123" y="48"/>
                    </a:cubicBezTo>
                    <a:cubicBezTo>
                      <a:pt x="123" y="50"/>
                      <a:pt x="123" y="51"/>
                      <a:pt x="124" y="51"/>
                    </a:cubicBezTo>
                    <a:cubicBezTo>
                      <a:pt x="124" y="52"/>
                      <a:pt x="125" y="54"/>
                      <a:pt x="125" y="54"/>
                    </a:cubicBezTo>
                    <a:cubicBezTo>
                      <a:pt x="126" y="54"/>
                      <a:pt x="128" y="54"/>
                      <a:pt x="128" y="55"/>
                    </a:cubicBezTo>
                    <a:cubicBezTo>
                      <a:pt x="127" y="56"/>
                      <a:pt x="126" y="57"/>
                      <a:pt x="128" y="57"/>
                    </a:cubicBezTo>
                    <a:cubicBezTo>
                      <a:pt x="129" y="57"/>
                      <a:pt x="129" y="58"/>
                      <a:pt x="130" y="58"/>
                    </a:cubicBezTo>
                    <a:cubicBezTo>
                      <a:pt x="130" y="58"/>
                      <a:pt x="130" y="58"/>
                      <a:pt x="131" y="57"/>
                    </a:cubicBezTo>
                    <a:cubicBezTo>
                      <a:pt x="132" y="57"/>
                      <a:pt x="134" y="57"/>
                      <a:pt x="134" y="57"/>
                    </a:cubicBezTo>
                    <a:cubicBezTo>
                      <a:pt x="134" y="57"/>
                      <a:pt x="135" y="58"/>
                      <a:pt x="135" y="59"/>
                    </a:cubicBezTo>
                    <a:cubicBezTo>
                      <a:pt x="135" y="59"/>
                      <a:pt x="135" y="62"/>
                      <a:pt x="135" y="62"/>
                    </a:cubicBezTo>
                    <a:cubicBezTo>
                      <a:pt x="133" y="65"/>
                      <a:pt x="133" y="65"/>
                      <a:pt x="133" y="65"/>
                    </a:cubicBezTo>
                    <a:cubicBezTo>
                      <a:pt x="133" y="65"/>
                      <a:pt x="133" y="70"/>
                      <a:pt x="132" y="70"/>
                    </a:cubicBezTo>
                    <a:cubicBezTo>
                      <a:pt x="132" y="70"/>
                      <a:pt x="131" y="72"/>
                      <a:pt x="130" y="72"/>
                    </a:cubicBezTo>
                    <a:cubicBezTo>
                      <a:pt x="130" y="73"/>
                      <a:pt x="129" y="76"/>
                      <a:pt x="129" y="76"/>
                    </a:cubicBezTo>
                    <a:cubicBezTo>
                      <a:pt x="128" y="78"/>
                      <a:pt x="128" y="78"/>
                      <a:pt x="128" y="78"/>
                    </a:cubicBezTo>
                    <a:cubicBezTo>
                      <a:pt x="128" y="78"/>
                      <a:pt x="128" y="80"/>
                      <a:pt x="128" y="81"/>
                    </a:cubicBezTo>
                    <a:cubicBezTo>
                      <a:pt x="128" y="82"/>
                      <a:pt x="128" y="84"/>
                      <a:pt x="128" y="86"/>
                    </a:cubicBezTo>
                    <a:cubicBezTo>
                      <a:pt x="128" y="87"/>
                      <a:pt x="126" y="88"/>
                      <a:pt x="126" y="88"/>
                    </a:cubicBezTo>
                    <a:cubicBezTo>
                      <a:pt x="126" y="88"/>
                      <a:pt x="128" y="91"/>
                      <a:pt x="127" y="91"/>
                    </a:cubicBezTo>
                    <a:cubicBezTo>
                      <a:pt x="126" y="91"/>
                      <a:pt x="124" y="93"/>
                      <a:pt x="124" y="94"/>
                    </a:cubicBezTo>
                    <a:cubicBezTo>
                      <a:pt x="124" y="94"/>
                      <a:pt x="124" y="95"/>
                      <a:pt x="123" y="96"/>
                    </a:cubicBezTo>
                    <a:cubicBezTo>
                      <a:pt x="122" y="96"/>
                      <a:pt x="121" y="96"/>
                      <a:pt x="121" y="96"/>
                    </a:cubicBezTo>
                    <a:cubicBezTo>
                      <a:pt x="121" y="97"/>
                      <a:pt x="121" y="99"/>
                      <a:pt x="121" y="99"/>
                    </a:cubicBezTo>
                    <a:cubicBezTo>
                      <a:pt x="118" y="103"/>
                      <a:pt x="118" y="103"/>
                      <a:pt x="118" y="103"/>
                    </a:cubicBezTo>
                    <a:cubicBezTo>
                      <a:pt x="115" y="105"/>
                      <a:pt x="115" y="105"/>
                      <a:pt x="115" y="105"/>
                    </a:cubicBezTo>
                    <a:cubicBezTo>
                      <a:pt x="115" y="105"/>
                      <a:pt x="115" y="107"/>
                      <a:pt x="114" y="107"/>
                    </a:cubicBezTo>
                    <a:cubicBezTo>
                      <a:pt x="113" y="108"/>
                      <a:pt x="110" y="109"/>
                      <a:pt x="109" y="109"/>
                    </a:cubicBezTo>
                    <a:cubicBezTo>
                      <a:pt x="109" y="110"/>
                      <a:pt x="106" y="111"/>
                      <a:pt x="106" y="111"/>
                    </a:cubicBezTo>
                    <a:cubicBezTo>
                      <a:pt x="105" y="111"/>
                      <a:pt x="106" y="113"/>
                      <a:pt x="105" y="111"/>
                    </a:cubicBezTo>
                    <a:cubicBezTo>
                      <a:pt x="103" y="109"/>
                      <a:pt x="104" y="110"/>
                      <a:pt x="103" y="108"/>
                    </a:cubicBezTo>
                    <a:cubicBezTo>
                      <a:pt x="102" y="105"/>
                      <a:pt x="102" y="107"/>
                      <a:pt x="102" y="105"/>
                    </a:cubicBezTo>
                    <a:cubicBezTo>
                      <a:pt x="102" y="103"/>
                      <a:pt x="102" y="105"/>
                      <a:pt x="102" y="103"/>
                    </a:cubicBezTo>
                    <a:cubicBezTo>
                      <a:pt x="102" y="101"/>
                      <a:pt x="103" y="102"/>
                      <a:pt x="102" y="100"/>
                    </a:cubicBezTo>
                    <a:cubicBezTo>
                      <a:pt x="101" y="98"/>
                      <a:pt x="101" y="99"/>
                      <a:pt x="99" y="97"/>
                    </a:cubicBezTo>
                    <a:cubicBezTo>
                      <a:pt x="98" y="96"/>
                      <a:pt x="97" y="97"/>
                      <a:pt x="98" y="95"/>
                    </a:cubicBezTo>
                    <a:cubicBezTo>
                      <a:pt x="99" y="93"/>
                      <a:pt x="98" y="95"/>
                      <a:pt x="99" y="93"/>
                    </a:cubicBezTo>
                    <a:cubicBezTo>
                      <a:pt x="99" y="91"/>
                      <a:pt x="99" y="91"/>
                      <a:pt x="100" y="90"/>
                    </a:cubicBezTo>
                    <a:cubicBezTo>
                      <a:pt x="101" y="89"/>
                      <a:pt x="102" y="88"/>
                      <a:pt x="102" y="87"/>
                    </a:cubicBezTo>
                    <a:cubicBezTo>
                      <a:pt x="102" y="86"/>
                      <a:pt x="102" y="85"/>
                      <a:pt x="102" y="84"/>
                    </a:cubicBezTo>
                    <a:cubicBezTo>
                      <a:pt x="101" y="84"/>
                      <a:pt x="100" y="82"/>
                      <a:pt x="100" y="82"/>
                    </a:cubicBezTo>
                    <a:cubicBezTo>
                      <a:pt x="100" y="81"/>
                      <a:pt x="100" y="82"/>
                      <a:pt x="99" y="80"/>
                    </a:cubicBezTo>
                    <a:cubicBezTo>
                      <a:pt x="98" y="79"/>
                      <a:pt x="97" y="78"/>
                      <a:pt x="97" y="78"/>
                    </a:cubicBezTo>
                    <a:cubicBezTo>
                      <a:pt x="97" y="78"/>
                      <a:pt x="97" y="74"/>
                      <a:pt x="97" y="73"/>
                    </a:cubicBezTo>
                    <a:cubicBezTo>
                      <a:pt x="97" y="72"/>
                      <a:pt x="96" y="74"/>
                      <a:pt x="97" y="72"/>
                    </a:cubicBezTo>
                    <a:cubicBezTo>
                      <a:pt x="97" y="69"/>
                      <a:pt x="97" y="68"/>
                      <a:pt x="97" y="68"/>
                    </a:cubicBezTo>
                    <a:cubicBezTo>
                      <a:pt x="97" y="68"/>
                      <a:pt x="95" y="66"/>
                      <a:pt x="94" y="66"/>
                    </a:cubicBezTo>
                    <a:cubicBezTo>
                      <a:pt x="93" y="67"/>
                      <a:pt x="93" y="68"/>
                      <a:pt x="92" y="67"/>
                    </a:cubicBezTo>
                    <a:cubicBezTo>
                      <a:pt x="90" y="66"/>
                      <a:pt x="90" y="65"/>
                      <a:pt x="90" y="65"/>
                    </a:cubicBezTo>
                    <a:cubicBezTo>
                      <a:pt x="89" y="64"/>
                      <a:pt x="88" y="64"/>
                      <a:pt x="88" y="65"/>
                    </a:cubicBezTo>
                    <a:cubicBezTo>
                      <a:pt x="87" y="65"/>
                      <a:pt x="85" y="65"/>
                      <a:pt x="83" y="66"/>
                    </a:cubicBezTo>
                    <a:cubicBezTo>
                      <a:pt x="82" y="67"/>
                      <a:pt x="81" y="67"/>
                      <a:pt x="79" y="67"/>
                    </a:cubicBezTo>
                    <a:cubicBezTo>
                      <a:pt x="77" y="67"/>
                      <a:pt x="75" y="67"/>
                      <a:pt x="73" y="66"/>
                    </a:cubicBezTo>
                    <a:cubicBezTo>
                      <a:pt x="72" y="66"/>
                      <a:pt x="72" y="67"/>
                      <a:pt x="71" y="65"/>
                    </a:cubicBezTo>
                    <a:cubicBezTo>
                      <a:pt x="70" y="63"/>
                      <a:pt x="71" y="64"/>
                      <a:pt x="70" y="63"/>
                    </a:cubicBezTo>
                    <a:cubicBezTo>
                      <a:pt x="68" y="62"/>
                      <a:pt x="68" y="63"/>
                      <a:pt x="68" y="61"/>
                    </a:cubicBezTo>
                    <a:cubicBezTo>
                      <a:pt x="67" y="60"/>
                      <a:pt x="68" y="60"/>
                      <a:pt x="67" y="59"/>
                    </a:cubicBezTo>
                    <a:cubicBezTo>
                      <a:pt x="66" y="57"/>
                      <a:pt x="68" y="59"/>
                      <a:pt x="66" y="57"/>
                    </a:cubicBezTo>
                    <a:cubicBezTo>
                      <a:pt x="64" y="55"/>
                      <a:pt x="63" y="57"/>
                      <a:pt x="64" y="55"/>
                    </a:cubicBezTo>
                    <a:cubicBezTo>
                      <a:pt x="65" y="54"/>
                      <a:pt x="65" y="55"/>
                      <a:pt x="65" y="53"/>
                    </a:cubicBezTo>
                    <a:cubicBezTo>
                      <a:pt x="65" y="51"/>
                      <a:pt x="68" y="53"/>
                      <a:pt x="66" y="49"/>
                    </a:cubicBezTo>
                    <a:cubicBezTo>
                      <a:pt x="65" y="45"/>
                      <a:pt x="64" y="46"/>
                      <a:pt x="66" y="43"/>
                    </a:cubicBezTo>
                    <a:cubicBezTo>
                      <a:pt x="68" y="40"/>
                      <a:pt x="70" y="39"/>
                      <a:pt x="70" y="39"/>
                    </a:cubicBezTo>
                    <a:cubicBezTo>
                      <a:pt x="70" y="38"/>
                      <a:pt x="71" y="36"/>
                      <a:pt x="72" y="36"/>
                    </a:cubicBezTo>
                    <a:cubicBezTo>
                      <a:pt x="72" y="35"/>
                      <a:pt x="72" y="35"/>
                      <a:pt x="73" y="35"/>
                    </a:cubicBezTo>
                    <a:cubicBezTo>
                      <a:pt x="75" y="35"/>
                      <a:pt x="77" y="34"/>
                      <a:pt x="78" y="33"/>
                    </a:cubicBezTo>
                    <a:cubicBezTo>
                      <a:pt x="79" y="32"/>
                      <a:pt x="80" y="31"/>
                      <a:pt x="81" y="31"/>
                    </a:cubicBezTo>
                    <a:cubicBezTo>
                      <a:pt x="81" y="31"/>
                      <a:pt x="81" y="31"/>
                      <a:pt x="83" y="31"/>
                    </a:cubicBezTo>
                    <a:cubicBezTo>
                      <a:pt x="84" y="30"/>
                      <a:pt x="84" y="30"/>
                      <a:pt x="85" y="30"/>
                    </a:cubicBezTo>
                    <a:cubicBezTo>
                      <a:pt x="86" y="30"/>
                      <a:pt x="84" y="30"/>
                      <a:pt x="87" y="30"/>
                    </a:cubicBezTo>
                    <a:cubicBezTo>
                      <a:pt x="90" y="29"/>
                      <a:pt x="89" y="29"/>
                      <a:pt x="90" y="29"/>
                    </a:cubicBezTo>
                    <a:cubicBezTo>
                      <a:pt x="91" y="29"/>
                      <a:pt x="90" y="30"/>
                      <a:pt x="92" y="30"/>
                    </a:cubicBezTo>
                    <a:cubicBezTo>
                      <a:pt x="93" y="30"/>
                      <a:pt x="93" y="27"/>
                      <a:pt x="93" y="30"/>
                    </a:cubicBezTo>
                    <a:cubicBezTo>
                      <a:pt x="93" y="32"/>
                      <a:pt x="92" y="34"/>
                      <a:pt x="94" y="34"/>
                    </a:cubicBezTo>
                    <a:cubicBezTo>
                      <a:pt x="96" y="34"/>
                      <a:pt x="94" y="34"/>
                      <a:pt x="96" y="34"/>
                    </a:cubicBezTo>
                    <a:cubicBezTo>
                      <a:pt x="98" y="34"/>
                      <a:pt x="97" y="34"/>
                      <a:pt x="98" y="35"/>
                    </a:cubicBezTo>
                    <a:cubicBezTo>
                      <a:pt x="99" y="35"/>
                      <a:pt x="100" y="36"/>
                      <a:pt x="101" y="36"/>
                    </a:cubicBezTo>
                    <a:cubicBezTo>
                      <a:pt x="103" y="36"/>
                      <a:pt x="101" y="38"/>
                      <a:pt x="103" y="36"/>
                    </a:cubicBezTo>
                    <a:cubicBezTo>
                      <a:pt x="105" y="34"/>
                      <a:pt x="101" y="33"/>
                      <a:pt x="105" y="34"/>
                    </a:cubicBezTo>
                    <a:cubicBezTo>
                      <a:pt x="109" y="34"/>
                      <a:pt x="109" y="35"/>
                      <a:pt x="110" y="35"/>
                    </a:cubicBezTo>
                    <a:cubicBezTo>
                      <a:pt x="111" y="34"/>
                      <a:pt x="111" y="35"/>
                      <a:pt x="112" y="34"/>
                    </a:cubicBezTo>
                    <a:cubicBezTo>
                      <a:pt x="114" y="33"/>
                      <a:pt x="114" y="33"/>
                      <a:pt x="115" y="34"/>
                    </a:cubicBezTo>
                    <a:cubicBezTo>
                      <a:pt x="116" y="34"/>
                      <a:pt x="116" y="35"/>
                      <a:pt x="116" y="34"/>
                    </a:cubicBezTo>
                    <a:cubicBezTo>
                      <a:pt x="117" y="32"/>
                      <a:pt x="118" y="33"/>
                      <a:pt x="116" y="32"/>
                    </a:cubicBezTo>
                    <a:cubicBezTo>
                      <a:pt x="114" y="31"/>
                      <a:pt x="114" y="32"/>
                      <a:pt x="113" y="31"/>
                    </a:cubicBezTo>
                    <a:cubicBezTo>
                      <a:pt x="113" y="29"/>
                      <a:pt x="115" y="30"/>
                      <a:pt x="113" y="29"/>
                    </a:cubicBezTo>
                    <a:cubicBezTo>
                      <a:pt x="111" y="29"/>
                      <a:pt x="111" y="29"/>
                      <a:pt x="110" y="29"/>
                    </a:cubicBezTo>
                    <a:cubicBezTo>
                      <a:pt x="108" y="28"/>
                      <a:pt x="107" y="30"/>
                      <a:pt x="106" y="29"/>
                    </a:cubicBezTo>
                    <a:cubicBezTo>
                      <a:pt x="106" y="27"/>
                      <a:pt x="103" y="30"/>
                      <a:pt x="106" y="27"/>
                    </a:cubicBezTo>
                    <a:cubicBezTo>
                      <a:pt x="109" y="25"/>
                      <a:pt x="107" y="24"/>
                      <a:pt x="109" y="24"/>
                    </a:cubicBezTo>
                    <a:cubicBezTo>
                      <a:pt x="111" y="25"/>
                      <a:pt x="111" y="26"/>
                      <a:pt x="112" y="25"/>
                    </a:cubicBezTo>
                    <a:cubicBezTo>
                      <a:pt x="113" y="24"/>
                      <a:pt x="115" y="24"/>
                      <a:pt x="113" y="22"/>
                    </a:cubicBezTo>
                    <a:cubicBezTo>
                      <a:pt x="111" y="21"/>
                      <a:pt x="112" y="21"/>
                      <a:pt x="110" y="20"/>
                    </a:cubicBezTo>
                    <a:cubicBezTo>
                      <a:pt x="108" y="19"/>
                      <a:pt x="106" y="24"/>
                      <a:pt x="105" y="23"/>
                    </a:cubicBezTo>
                    <a:cubicBezTo>
                      <a:pt x="104" y="23"/>
                      <a:pt x="103" y="22"/>
                      <a:pt x="103" y="23"/>
                    </a:cubicBezTo>
                    <a:cubicBezTo>
                      <a:pt x="102" y="23"/>
                      <a:pt x="102" y="25"/>
                      <a:pt x="102" y="26"/>
                    </a:cubicBezTo>
                    <a:cubicBezTo>
                      <a:pt x="102" y="27"/>
                      <a:pt x="103" y="28"/>
                      <a:pt x="101" y="27"/>
                    </a:cubicBezTo>
                    <a:cubicBezTo>
                      <a:pt x="99" y="26"/>
                      <a:pt x="103" y="26"/>
                      <a:pt x="98" y="24"/>
                    </a:cubicBezTo>
                    <a:cubicBezTo>
                      <a:pt x="94" y="23"/>
                      <a:pt x="92" y="23"/>
                      <a:pt x="91" y="24"/>
                    </a:cubicBezTo>
                    <a:cubicBezTo>
                      <a:pt x="91" y="24"/>
                      <a:pt x="90" y="24"/>
                      <a:pt x="89" y="25"/>
                    </a:cubicBezTo>
                    <a:cubicBezTo>
                      <a:pt x="89" y="25"/>
                      <a:pt x="91" y="26"/>
                      <a:pt x="89" y="25"/>
                    </a:cubicBezTo>
                    <a:cubicBezTo>
                      <a:pt x="87" y="24"/>
                      <a:pt x="85" y="26"/>
                      <a:pt x="85" y="26"/>
                    </a:cubicBezTo>
                    <a:cubicBezTo>
                      <a:pt x="85" y="26"/>
                      <a:pt x="84" y="26"/>
                      <a:pt x="83" y="26"/>
                    </a:cubicBezTo>
                    <a:cubicBezTo>
                      <a:pt x="82" y="27"/>
                      <a:pt x="80" y="27"/>
                      <a:pt x="79" y="27"/>
                    </a:cubicBezTo>
                    <a:cubicBezTo>
                      <a:pt x="78" y="27"/>
                      <a:pt x="76" y="27"/>
                      <a:pt x="78" y="25"/>
                    </a:cubicBezTo>
                    <a:cubicBezTo>
                      <a:pt x="80" y="23"/>
                      <a:pt x="79" y="24"/>
                      <a:pt x="81" y="23"/>
                    </a:cubicBezTo>
                    <a:cubicBezTo>
                      <a:pt x="84" y="22"/>
                      <a:pt x="89" y="22"/>
                      <a:pt x="85" y="21"/>
                    </a:cubicBezTo>
                    <a:cubicBezTo>
                      <a:pt x="81" y="20"/>
                      <a:pt x="87" y="20"/>
                      <a:pt x="82" y="17"/>
                    </a:cubicBezTo>
                    <a:cubicBezTo>
                      <a:pt x="77" y="15"/>
                      <a:pt x="77" y="18"/>
                      <a:pt x="77" y="15"/>
                    </a:cubicBezTo>
                    <a:cubicBezTo>
                      <a:pt x="77" y="12"/>
                      <a:pt x="77" y="12"/>
                      <a:pt x="76" y="12"/>
                    </a:cubicBezTo>
                    <a:cubicBezTo>
                      <a:pt x="75" y="12"/>
                      <a:pt x="72" y="13"/>
                      <a:pt x="71" y="13"/>
                    </a:cubicBezTo>
                    <a:cubicBezTo>
                      <a:pt x="69" y="13"/>
                      <a:pt x="71" y="14"/>
                      <a:pt x="69" y="13"/>
                    </a:cubicBezTo>
                    <a:cubicBezTo>
                      <a:pt x="66" y="11"/>
                      <a:pt x="66" y="13"/>
                      <a:pt x="66" y="11"/>
                    </a:cubicBezTo>
                    <a:cubicBezTo>
                      <a:pt x="67" y="9"/>
                      <a:pt x="67" y="9"/>
                      <a:pt x="69" y="8"/>
                    </a:cubicBezTo>
                    <a:cubicBezTo>
                      <a:pt x="70" y="7"/>
                      <a:pt x="70" y="2"/>
                      <a:pt x="73" y="4"/>
                    </a:cubicBezTo>
                    <a:cubicBezTo>
                      <a:pt x="76" y="6"/>
                      <a:pt x="75" y="5"/>
                      <a:pt x="78" y="5"/>
                    </a:cubicBezTo>
                    <a:cubicBezTo>
                      <a:pt x="80" y="6"/>
                      <a:pt x="82" y="5"/>
                      <a:pt x="82" y="5"/>
                    </a:cubicBezTo>
                    <a:cubicBezTo>
                      <a:pt x="82" y="4"/>
                      <a:pt x="79" y="3"/>
                      <a:pt x="79" y="3"/>
                    </a:cubicBezTo>
                    <a:cubicBezTo>
                      <a:pt x="79" y="3"/>
                      <a:pt x="78" y="3"/>
                      <a:pt x="78" y="2"/>
                    </a:cubicBezTo>
                    <a:cubicBezTo>
                      <a:pt x="78" y="2"/>
                      <a:pt x="79" y="1"/>
                      <a:pt x="79" y="1"/>
                    </a:cubicBezTo>
                    <a:cubicBezTo>
                      <a:pt x="78" y="0"/>
                      <a:pt x="78" y="0"/>
                      <a:pt x="78" y="0"/>
                    </a:cubicBezTo>
                    <a:cubicBezTo>
                      <a:pt x="78" y="0"/>
                      <a:pt x="69" y="0"/>
                      <a:pt x="6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500"/>
              </a:p>
            </p:txBody>
          </p:sp>
        </p:grpSp>
        <p:grpSp>
          <p:nvGrpSpPr>
            <p:cNvPr id="65" name="Group 64"/>
            <p:cNvGrpSpPr/>
            <p:nvPr/>
          </p:nvGrpSpPr>
          <p:grpSpPr>
            <a:xfrm>
              <a:off x="6251793" y="1044306"/>
              <a:ext cx="555974" cy="594993"/>
              <a:chOff x="9129639" y="4970970"/>
              <a:chExt cx="536781" cy="574452"/>
            </a:xfrm>
            <a:solidFill>
              <a:schemeClr val="bg2">
                <a:lumMod val="50000"/>
              </a:schemeClr>
            </a:solidFill>
          </p:grpSpPr>
          <p:sp>
            <p:nvSpPr>
              <p:cNvPr id="66" name="Freeform 126"/>
              <p:cNvSpPr>
                <a:spLocks/>
              </p:cNvSpPr>
              <p:nvPr/>
            </p:nvSpPr>
            <p:spPr bwMode="auto">
              <a:xfrm>
                <a:off x="9129639" y="4970970"/>
                <a:ext cx="447675" cy="523875"/>
              </a:xfrm>
              <a:custGeom>
                <a:avLst/>
                <a:gdLst>
                  <a:gd name="T0" fmla="*/ 30 w 282"/>
                  <a:gd name="T1" fmla="*/ 0 h 330"/>
                  <a:gd name="T2" fmla="*/ 250 w 282"/>
                  <a:gd name="T3" fmla="*/ 0 h 330"/>
                  <a:gd name="T4" fmla="*/ 266 w 282"/>
                  <a:gd name="T5" fmla="*/ 5 h 330"/>
                  <a:gd name="T6" fmla="*/ 277 w 282"/>
                  <a:gd name="T7" fmla="*/ 16 h 330"/>
                  <a:gd name="T8" fmla="*/ 282 w 282"/>
                  <a:gd name="T9" fmla="*/ 32 h 330"/>
                  <a:gd name="T10" fmla="*/ 282 w 282"/>
                  <a:gd name="T11" fmla="*/ 202 h 330"/>
                  <a:gd name="T12" fmla="*/ 250 w 282"/>
                  <a:gd name="T13" fmla="*/ 238 h 330"/>
                  <a:gd name="T14" fmla="*/ 250 w 282"/>
                  <a:gd name="T15" fmla="*/ 56 h 330"/>
                  <a:gd name="T16" fmla="*/ 250 w 282"/>
                  <a:gd name="T17" fmla="*/ 50 h 330"/>
                  <a:gd name="T18" fmla="*/ 247 w 282"/>
                  <a:gd name="T19" fmla="*/ 43 h 330"/>
                  <a:gd name="T20" fmla="*/ 244 w 282"/>
                  <a:gd name="T21" fmla="*/ 38 h 330"/>
                  <a:gd name="T22" fmla="*/ 239 w 282"/>
                  <a:gd name="T23" fmla="*/ 35 h 330"/>
                  <a:gd name="T24" fmla="*/ 233 w 282"/>
                  <a:gd name="T25" fmla="*/ 32 h 330"/>
                  <a:gd name="T26" fmla="*/ 226 w 282"/>
                  <a:gd name="T27" fmla="*/ 32 h 330"/>
                  <a:gd name="T28" fmla="*/ 55 w 282"/>
                  <a:gd name="T29" fmla="*/ 32 h 330"/>
                  <a:gd name="T30" fmla="*/ 49 w 282"/>
                  <a:gd name="T31" fmla="*/ 32 h 330"/>
                  <a:gd name="T32" fmla="*/ 42 w 282"/>
                  <a:gd name="T33" fmla="*/ 35 h 330"/>
                  <a:gd name="T34" fmla="*/ 38 w 282"/>
                  <a:gd name="T35" fmla="*/ 38 h 330"/>
                  <a:gd name="T36" fmla="*/ 34 w 282"/>
                  <a:gd name="T37" fmla="*/ 43 h 330"/>
                  <a:gd name="T38" fmla="*/ 31 w 282"/>
                  <a:gd name="T39" fmla="*/ 50 h 330"/>
                  <a:gd name="T40" fmla="*/ 31 w 282"/>
                  <a:gd name="T41" fmla="*/ 56 h 330"/>
                  <a:gd name="T42" fmla="*/ 31 w 282"/>
                  <a:gd name="T43" fmla="*/ 275 h 330"/>
                  <a:gd name="T44" fmla="*/ 31 w 282"/>
                  <a:gd name="T45" fmla="*/ 281 h 330"/>
                  <a:gd name="T46" fmla="*/ 34 w 282"/>
                  <a:gd name="T47" fmla="*/ 286 h 330"/>
                  <a:gd name="T48" fmla="*/ 38 w 282"/>
                  <a:gd name="T49" fmla="*/ 291 h 330"/>
                  <a:gd name="T50" fmla="*/ 42 w 282"/>
                  <a:gd name="T51" fmla="*/ 295 h 330"/>
                  <a:gd name="T52" fmla="*/ 49 w 282"/>
                  <a:gd name="T53" fmla="*/ 297 h 330"/>
                  <a:gd name="T54" fmla="*/ 55 w 282"/>
                  <a:gd name="T55" fmla="*/ 299 h 330"/>
                  <a:gd name="T56" fmla="*/ 126 w 282"/>
                  <a:gd name="T57" fmla="*/ 299 h 330"/>
                  <a:gd name="T58" fmla="*/ 130 w 282"/>
                  <a:gd name="T59" fmla="*/ 305 h 330"/>
                  <a:gd name="T60" fmla="*/ 134 w 282"/>
                  <a:gd name="T61" fmla="*/ 311 h 330"/>
                  <a:gd name="T62" fmla="*/ 141 w 282"/>
                  <a:gd name="T63" fmla="*/ 318 h 330"/>
                  <a:gd name="T64" fmla="*/ 155 w 282"/>
                  <a:gd name="T65" fmla="*/ 330 h 330"/>
                  <a:gd name="T66" fmla="*/ 31 w 282"/>
                  <a:gd name="T67" fmla="*/ 330 h 330"/>
                  <a:gd name="T68" fmla="*/ 15 w 282"/>
                  <a:gd name="T69" fmla="*/ 326 h 330"/>
                  <a:gd name="T70" fmla="*/ 4 w 282"/>
                  <a:gd name="T71" fmla="*/ 315 h 330"/>
                  <a:gd name="T72" fmla="*/ 0 w 282"/>
                  <a:gd name="T73" fmla="*/ 299 h 330"/>
                  <a:gd name="T74" fmla="*/ 0 w 282"/>
                  <a:gd name="T75" fmla="*/ 30 h 330"/>
                  <a:gd name="T76" fmla="*/ 3 w 282"/>
                  <a:gd name="T77" fmla="*/ 15 h 330"/>
                  <a:gd name="T78" fmla="*/ 14 w 282"/>
                  <a:gd name="T79" fmla="*/ 4 h 330"/>
                  <a:gd name="T80" fmla="*/ 30 w 282"/>
                  <a:gd name="T8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330">
                    <a:moveTo>
                      <a:pt x="30" y="0"/>
                    </a:moveTo>
                    <a:lnTo>
                      <a:pt x="250" y="0"/>
                    </a:lnTo>
                    <a:lnTo>
                      <a:pt x="266" y="5"/>
                    </a:lnTo>
                    <a:lnTo>
                      <a:pt x="277" y="16"/>
                    </a:lnTo>
                    <a:lnTo>
                      <a:pt x="282" y="32"/>
                    </a:lnTo>
                    <a:lnTo>
                      <a:pt x="282" y="202"/>
                    </a:lnTo>
                    <a:lnTo>
                      <a:pt x="250" y="238"/>
                    </a:lnTo>
                    <a:lnTo>
                      <a:pt x="250" y="56"/>
                    </a:lnTo>
                    <a:lnTo>
                      <a:pt x="250" y="50"/>
                    </a:lnTo>
                    <a:lnTo>
                      <a:pt x="247" y="43"/>
                    </a:lnTo>
                    <a:lnTo>
                      <a:pt x="244" y="38"/>
                    </a:lnTo>
                    <a:lnTo>
                      <a:pt x="239" y="35"/>
                    </a:lnTo>
                    <a:lnTo>
                      <a:pt x="233" y="32"/>
                    </a:lnTo>
                    <a:lnTo>
                      <a:pt x="226" y="32"/>
                    </a:lnTo>
                    <a:lnTo>
                      <a:pt x="55" y="32"/>
                    </a:lnTo>
                    <a:lnTo>
                      <a:pt x="49" y="32"/>
                    </a:lnTo>
                    <a:lnTo>
                      <a:pt x="42" y="35"/>
                    </a:lnTo>
                    <a:lnTo>
                      <a:pt x="38" y="38"/>
                    </a:lnTo>
                    <a:lnTo>
                      <a:pt x="34" y="43"/>
                    </a:lnTo>
                    <a:lnTo>
                      <a:pt x="31" y="50"/>
                    </a:lnTo>
                    <a:lnTo>
                      <a:pt x="31" y="56"/>
                    </a:lnTo>
                    <a:lnTo>
                      <a:pt x="31" y="275"/>
                    </a:lnTo>
                    <a:lnTo>
                      <a:pt x="31" y="281"/>
                    </a:lnTo>
                    <a:lnTo>
                      <a:pt x="34" y="286"/>
                    </a:lnTo>
                    <a:lnTo>
                      <a:pt x="38" y="291"/>
                    </a:lnTo>
                    <a:lnTo>
                      <a:pt x="42" y="295"/>
                    </a:lnTo>
                    <a:lnTo>
                      <a:pt x="49" y="297"/>
                    </a:lnTo>
                    <a:lnTo>
                      <a:pt x="55" y="299"/>
                    </a:lnTo>
                    <a:lnTo>
                      <a:pt x="126" y="299"/>
                    </a:lnTo>
                    <a:lnTo>
                      <a:pt x="130" y="305"/>
                    </a:lnTo>
                    <a:lnTo>
                      <a:pt x="134" y="311"/>
                    </a:lnTo>
                    <a:lnTo>
                      <a:pt x="141" y="318"/>
                    </a:lnTo>
                    <a:lnTo>
                      <a:pt x="155" y="330"/>
                    </a:lnTo>
                    <a:lnTo>
                      <a:pt x="31" y="330"/>
                    </a:lnTo>
                    <a:lnTo>
                      <a:pt x="15" y="326"/>
                    </a:lnTo>
                    <a:lnTo>
                      <a:pt x="4" y="315"/>
                    </a:lnTo>
                    <a:lnTo>
                      <a:pt x="0" y="299"/>
                    </a:lnTo>
                    <a:lnTo>
                      <a:pt x="0" y="30"/>
                    </a:lnTo>
                    <a:lnTo>
                      <a:pt x="3" y="15"/>
                    </a:lnTo>
                    <a:lnTo>
                      <a:pt x="14"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67" name="Freeform 127"/>
              <p:cNvSpPr>
                <a:spLocks/>
              </p:cNvSpPr>
              <p:nvPr/>
            </p:nvSpPr>
            <p:spPr bwMode="auto">
              <a:xfrm>
                <a:off x="9204565" y="5061283"/>
                <a:ext cx="274638" cy="49213"/>
              </a:xfrm>
              <a:custGeom>
                <a:avLst/>
                <a:gdLst>
                  <a:gd name="T0" fmla="*/ 16 w 173"/>
                  <a:gd name="T1" fmla="*/ 0 h 31"/>
                  <a:gd name="T2" fmla="*/ 159 w 173"/>
                  <a:gd name="T3" fmla="*/ 0 h 31"/>
                  <a:gd name="T4" fmla="*/ 163 w 173"/>
                  <a:gd name="T5" fmla="*/ 1 h 31"/>
                  <a:gd name="T6" fmla="*/ 167 w 173"/>
                  <a:gd name="T7" fmla="*/ 3 h 31"/>
                  <a:gd name="T8" fmla="*/ 171 w 173"/>
                  <a:gd name="T9" fmla="*/ 6 h 31"/>
                  <a:gd name="T10" fmla="*/ 173 w 173"/>
                  <a:gd name="T11" fmla="*/ 11 h 31"/>
                  <a:gd name="T12" fmla="*/ 173 w 173"/>
                  <a:gd name="T13" fmla="*/ 16 h 31"/>
                  <a:gd name="T14" fmla="*/ 173 w 173"/>
                  <a:gd name="T15" fmla="*/ 20 h 31"/>
                  <a:gd name="T16" fmla="*/ 171 w 173"/>
                  <a:gd name="T17" fmla="*/ 25 h 31"/>
                  <a:gd name="T18" fmla="*/ 167 w 173"/>
                  <a:gd name="T19" fmla="*/ 28 h 31"/>
                  <a:gd name="T20" fmla="*/ 163 w 173"/>
                  <a:gd name="T21" fmla="*/ 31 h 31"/>
                  <a:gd name="T22" fmla="*/ 159 w 173"/>
                  <a:gd name="T23" fmla="*/ 31 h 31"/>
                  <a:gd name="T24" fmla="*/ 16 w 173"/>
                  <a:gd name="T25" fmla="*/ 31 h 31"/>
                  <a:gd name="T26" fmla="*/ 11 w 173"/>
                  <a:gd name="T27" fmla="*/ 31 h 31"/>
                  <a:gd name="T28" fmla="*/ 6 w 173"/>
                  <a:gd name="T29" fmla="*/ 28 h 31"/>
                  <a:gd name="T30" fmla="*/ 3 w 173"/>
                  <a:gd name="T31" fmla="*/ 25 h 31"/>
                  <a:gd name="T32" fmla="*/ 2 w 173"/>
                  <a:gd name="T33" fmla="*/ 20 h 31"/>
                  <a:gd name="T34" fmla="*/ 0 w 173"/>
                  <a:gd name="T35" fmla="*/ 16 h 31"/>
                  <a:gd name="T36" fmla="*/ 2 w 173"/>
                  <a:gd name="T37" fmla="*/ 11 h 31"/>
                  <a:gd name="T38" fmla="*/ 3 w 173"/>
                  <a:gd name="T39" fmla="*/ 6 h 31"/>
                  <a:gd name="T40" fmla="*/ 6 w 173"/>
                  <a:gd name="T41" fmla="*/ 3 h 31"/>
                  <a:gd name="T42" fmla="*/ 11 w 173"/>
                  <a:gd name="T43" fmla="*/ 1 h 31"/>
                  <a:gd name="T44" fmla="*/ 16 w 173"/>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1">
                    <a:moveTo>
                      <a:pt x="16" y="0"/>
                    </a:moveTo>
                    <a:lnTo>
                      <a:pt x="159" y="0"/>
                    </a:lnTo>
                    <a:lnTo>
                      <a:pt x="163" y="1"/>
                    </a:lnTo>
                    <a:lnTo>
                      <a:pt x="167" y="3"/>
                    </a:lnTo>
                    <a:lnTo>
                      <a:pt x="171" y="6"/>
                    </a:lnTo>
                    <a:lnTo>
                      <a:pt x="173" y="11"/>
                    </a:lnTo>
                    <a:lnTo>
                      <a:pt x="173" y="16"/>
                    </a:lnTo>
                    <a:lnTo>
                      <a:pt x="173" y="20"/>
                    </a:lnTo>
                    <a:lnTo>
                      <a:pt x="171" y="25"/>
                    </a:lnTo>
                    <a:lnTo>
                      <a:pt x="167" y="28"/>
                    </a:lnTo>
                    <a:lnTo>
                      <a:pt x="163" y="31"/>
                    </a:lnTo>
                    <a:lnTo>
                      <a:pt x="159" y="31"/>
                    </a:lnTo>
                    <a:lnTo>
                      <a:pt x="16" y="31"/>
                    </a:lnTo>
                    <a:lnTo>
                      <a:pt x="11" y="31"/>
                    </a:lnTo>
                    <a:lnTo>
                      <a:pt x="6" y="28"/>
                    </a:lnTo>
                    <a:lnTo>
                      <a:pt x="3" y="25"/>
                    </a:lnTo>
                    <a:lnTo>
                      <a:pt x="2" y="20"/>
                    </a:lnTo>
                    <a:lnTo>
                      <a:pt x="0" y="16"/>
                    </a:lnTo>
                    <a:lnTo>
                      <a:pt x="2" y="11"/>
                    </a:lnTo>
                    <a:lnTo>
                      <a:pt x="3" y="6"/>
                    </a:lnTo>
                    <a:lnTo>
                      <a:pt x="6" y="3"/>
                    </a:lnTo>
                    <a:lnTo>
                      <a:pt x="11"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68" name="Freeform 128"/>
              <p:cNvSpPr>
                <a:spLocks/>
              </p:cNvSpPr>
              <p:nvPr/>
            </p:nvSpPr>
            <p:spPr bwMode="auto">
              <a:xfrm>
                <a:off x="9204565" y="5275955"/>
                <a:ext cx="274638" cy="50800"/>
              </a:xfrm>
              <a:custGeom>
                <a:avLst/>
                <a:gdLst>
                  <a:gd name="T0" fmla="*/ 16 w 173"/>
                  <a:gd name="T1" fmla="*/ 0 h 32"/>
                  <a:gd name="T2" fmla="*/ 159 w 173"/>
                  <a:gd name="T3" fmla="*/ 0 h 32"/>
                  <a:gd name="T4" fmla="*/ 163 w 173"/>
                  <a:gd name="T5" fmla="*/ 2 h 32"/>
                  <a:gd name="T6" fmla="*/ 167 w 173"/>
                  <a:gd name="T7" fmla="*/ 3 h 32"/>
                  <a:gd name="T8" fmla="*/ 171 w 173"/>
                  <a:gd name="T9" fmla="*/ 6 h 32"/>
                  <a:gd name="T10" fmla="*/ 173 w 173"/>
                  <a:gd name="T11" fmla="*/ 11 h 32"/>
                  <a:gd name="T12" fmla="*/ 173 w 173"/>
                  <a:gd name="T13" fmla="*/ 16 h 32"/>
                  <a:gd name="T14" fmla="*/ 173 w 173"/>
                  <a:gd name="T15" fmla="*/ 21 h 32"/>
                  <a:gd name="T16" fmla="*/ 171 w 173"/>
                  <a:gd name="T17" fmla="*/ 25 h 32"/>
                  <a:gd name="T18" fmla="*/ 167 w 173"/>
                  <a:gd name="T19" fmla="*/ 29 h 32"/>
                  <a:gd name="T20" fmla="*/ 163 w 173"/>
                  <a:gd name="T21" fmla="*/ 32 h 32"/>
                  <a:gd name="T22" fmla="*/ 159 w 173"/>
                  <a:gd name="T23" fmla="*/ 32 h 32"/>
                  <a:gd name="T24" fmla="*/ 16 w 173"/>
                  <a:gd name="T25" fmla="*/ 32 h 32"/>
                  <a:gd name="T26" fmla="*/ 11 w 173"/>
                  <a:gd name="T27" fmla="*/ 32 h 32"/>
                  <a:gd name="T28" fmla="*/ 6 w 173"/>
                  <a:gd name="T29" fmla="*/ 29 h 32"/>
                  <a:gd name="T30" fmla="*/ 3 w 173"/>
                  <a:gd name="T31" fmla="*/ 25 h 32"/>
                  <a:gd name="T32" fmla="*/ 2 w 173"/>
                  <a:gd name="T33" fmla="*/ 21 h 32"/>
                  <a:gd name="T34" fmla="*/ 0 w 173"/>
                  <a:gd name="T35" fmla="*/ 16 h 32"/>
                  <a:gd name="T36" fmla="*/ 2 w 173"/>
                  <a:gd name="T37" fmla="*/ 11 h 32"/>
                  <a:gd name="T38" fmla="*/ 3 w 173"/>
                  <a:gd name="T39" fmla="*/ 6 h 32"/>
                  <a:gd name="T40" fmla="*/ 6 w 173"/>
                  <a:gd name="T41" fmla="*/ 3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3"/>
                    </a:lnTo>
                    <a:lnTo>
                      <a:pt x="171" y="6"/>
                    </a:lnTo>
                    <a:lnTo>
                      <a:pt x="173" y="11"/>
                    </a:lnTo>
                    <a:lnTo>
                      <a:pt x="173" y="16"/>
                    </a:lnTo>
                    <a:lnTo>
                      <a:pt x="173" y="21"/>
                    </a:lnTo>
                    <a:lnTo>
                      <a:pt x="171" y="25"/>
                    </a:lnTo>
                    <a:lnTo>
                      <a:pt x="167" y="29"/>
                    </a:lnTo>
                    <a:lnTo>
                      <a:pt x="163" y="32"/>
                    </a:lnTo>
                    <a:lnTo>
                      <a:pt x="159" y="32"/>
                    </a:lnTo>
                    <a:lnTo>
                      <a:pt x="16" y="32"/>
                    </a:lnTo>
                    <a:lnTo>
                      <a:pt x="11" y="32"/>
                    </a:lnTo>
                    <a:lnTo>
                      <a:pt x="6" y="29"/>
                    </a:lnTo>
                    <a:lnTo>
                      <a:pt x="3" y="25"/>
                    </a:lnTo>
                    <a:lnTo>
                      <a:pt x="2" y="21"/>
                    </a:lnTo>
                    <a:lnTo>
                      <a:pt x="0" y="16"/>
                    </a:lnTo>
                    <a:lnTo>
                      <a:pt x="2" y="11"/>
                    </a:lnTo>
                    <a:lnTo>
                      <a:pt x="3" y="6"/>
                    </a:lnTo>
                    <a:lnTo>
                      <a:pt x="6" y="3"/>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69" name="Freeform 129"/>
              <p:cNvSpPr>
                <a:spLocks/>
              </p:cNvSpPr>
              <p:nvPr/>
            </p:nvSpPr>
            <p:spPr bwMode="auto">
              <a:xfrm>
                <a:off x="9204565" y="5167151"/>
                <a:ext cx="274638" cy="50800"/>
              </a:xfrm>
              <a:custGeom>
                <a:avLst/>
                <a:gdLst>
                  <a:gd name="T0" fmla="*/ 16 w 173"/>
                  <a:gd name="T1" fmla="*/ 0 h 32"/>
                  <a:gd name="T2" fmla="*/ 159 w 173"/>
                  <a:gd name="T3" fmla="*/ 0 h 32"/>
                  <a:gd name="T4" fmla="*/ 163 w 173"/>
                  <a:gd name="T5" fmla="*/ 2 h 32"/>
                  <a:gd name="T6" fmla="*/ 167 w 173"/>
                  <a:gd name="T7" fmla="*/ 4 h 32"/>
                  <a:gd name="T8" fmla="*/ 171 w 173"/>
                  <a:gd name="T9" fmla="*/ 7 h 32"/>
                  <a:gd name="T10" fmla="*/ 173 w 173"/>
                  <a:gd name="T11" fmla="*/ 12 h 32"/>
                  <a:gd name="T12" fmla="*/ 173 w 173"/>
                  <a:gd name="T13" fmla="*/ 16 h 32"/>
                  <a:gd name="T14" fmla="*/ 173 w 173"/>
                  <a:gd name="T15" fmla="*/ 21 h 32"/>
                  <a:gd name="T16" fmla="*/ 171 w 173"/>
                  <a:gd name="T17" fmla="*/ 26 h 32"/>
                  <a:gd name="T18" fmla="*/ 167 w 173"/>
                  <a:gd name="T19" fmla="*/ 29 h 32"/>
                  <a:gd name="T20" fmla="*/ 163 w 173"/>
                  <a:gd name="T21" fmla="*/ 31 h 32"/>
                  <a:gd name="T22" fmla="*/ 159 w 173"/>
                  <a:gd name="T23" fmla="*/ 32 h 32"/>
                  <a:gd name="T24" fmla="*/ 16 w 173"/>
                  <a:gd name="T25" fmla="*/ 32 h 32"/>
                  <a:gd name="T26" fmla="*/ 11 w 173"/>
                  <a:gd name="T27" fmla="*/ 31 h 32"/>
                  <a:gd name="T28" fmla="*/ 6 w 173"/>
                  <a:gd name="T29" fmla="*/ 29 h 32"/>
                  <a:gd name="T30" fmla="*/ 3 w 173"/>
                  <a:gd name="T31" fmla="*/ 26 h 32"/>
                  <a:gd name="T32" fmla="*/ 2 w 173"/>
                  <a:gd name="T33" fmla="*/ 21 h 32"/>
                  <a:gd name="T34" fmla="*/ 0 w 173"/>
                  <a:gd name="T35" fmla="*/ 16 h 32"/>
                  <a:gd name="T36" fmla="*/ 2 w 173"/>
                  <a:gd name="T37" fmla="*/ 12 h 32"/>
                  <a:gd name="T38" fmla="*/ 3 w 173"/>
                  <a:gd name="T39" fmla="*/ 7 h 32"/>
                  <a:gd name="T40" fmla="*/ 6 w 173"/>
                  <a:gd name="T41" fmla="*/ 4 h 32"/>
                  <a:gd name="T42" fmla="*/ 11 w 173"/>
                  <a:gd name="T43" fmla="*/ 2 h 32"/>
                  <a:gd name="T44" fmla="*/ 16 w 173"/>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32">
                    <a:moveTo>
                      <a:pt x="16" y="0"/>
                    </a:moveTo>
                    <a:lnTo>
                      <a:pt x="159" y="0"/>
                    </a:lnTo>
                    <a:lnTo>
                      <a:pt x="163" y="2"/>
                    </a:lnTo>
                    <a:lnTo>
                      <a:pt x="167" y="4"/>
                    </a:lnTo>
                    <a:lnTo>
                      <a:pt x="171" y="7"/>
                    </a:lnTo>
                    <a:lnTo>
                      <a:pt x="173" y="12"/>
                    </a:lnTo>
                    <a:lnTo>
                      <a:pt x="173" y="16"/>
                    </a:lnTo>
                    <a:lnTo>
                      <a:pt x="173" y="21"/>
                    </a:lnTo>
                    <a:lnTo>
                      <a:pt x="171" y="26"/>
                    </a:lnTo>
                    <a:lnTo>
                      <a:pt x="167" y="29"/>
                    </a:lnTo>
                    <a:lnTo>
                      <a:pt x="163" y="31"/>
                    </a:lnTo>
                    <a:lnTo>
                      <a:pt x="159" y="32"/>
                    </a:lnTo>
                    <a:lnTo>
                      <a:pt x="16" y="32"/>
                    </a:lnTo>
                    <a:lnTo>
                      <a:pt x="11" y="31"/>
                    </a:lnTo>
                    <a:lnTo>
                      <a:pt x="6" y="29"/>
                    </a:lnTo>
                    <a:lnTo>
                      <a:pt x="3" y="26"/>
                    </a:lnTo>
                    <a:lnTo>
                      <a:pt x="2" y="21"/>
                    </a:lnTo>
                    <a:lnTo>
                      <a:pt x="0" y="16"/>
                    </a:lnTo>
                    <a:lnTo>
                      <a:pt x="2" y="12"/>
                    </a:lnTo>
                    <a:lnTo>
                      <a:pt x="3" y="7"/>
                    </a:lnTo>
                    <a:lnTo>
                      <a:pt x="6" y="4"/>
                    </a:lnTo>
                    <a:lnTo>
                      <a:pt x="11"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sp>
            <p:nvSpPr>
              <p:cNvPr id="70" name="Freeform 132"/>
              <p:cNvSpPr>
                <a:spLocks/>
              </p:cNvSpPr>
              <p:nvPr/>
            </p:nvSpPr>
            <p:spPr bwMode="auto">
              <a:xfrm>
                <a:off x="9302882" y="5258084"/>
                <a:ext cx="363538" cy="287338"/>
              </a:xfrm>
              <a:custGeom>
                <a:avLst/>
                <a:gdLst>
                  <a:gd name="T0" fmla="*/ 207 w 229"/>
                  <a:gd name="T1" fmla="*/ 0 h 181"/>
                  <a:gd name="T2" fmla="*/ 220 w 229"/>
                  <a:gd name="T3" fmla="*/ 4 h 181"/>
                  <a:gd name="T4" fmla="*/ 228 w 229"/>
                  <a:gd name="T5" fmla="*/ 17 h 181"/>
                  <a:gd name="T6" fmla="*/ 229 w 229"/>
                  <a:gd name="T7" fmla="*/ 31 h 181"/>
                  <a:gd name="T8" fmla="*/ 223 w 229"/>
                  <a:gd name="T9" fmla="*/ 44 h 181"/>
                  <a:gd name="T10" fmla="*/ 114 w 229"/>
                  <a:gd name="T11" fmla="*/ 171 h 181"/>
                  <a:gd name="T12" fmla="*/ 109 w 229"/>
                  <a:gd name="T13" fmla="*/ 176 h 181"/>
                  <a:gd name="T14" fmla="*/ 103 w 229"/>
                  <a:gd name="T15" fmla="*/ 179 h 181"/>
                  <a:gd name="T16" fmla="*/ 96 w 229"/>
                  <a:gd name="T17" fmla="*/ 181 h 181"/>
                  <a:gd name="T18" fmla="*/ 93 w 229"/>
                  <a:gd name="T19" fmla="*/ 181 h 181"/>
                  <a:gd name="T20" fmla="*/ 87 w 229"/>
                  <a:gd name="T21" fmla="*/ 181 h 181"/>
                  <a:gd name="T22" fmla="*/ 80 w 229"/>
                  <a:gd name="T23" fmla="*/ 177 h 181"/>
                  <a:gd name="T24" fmla="*/ 76 w 229"/>
                  <a:gd name="T25" fmla="*/ 174 h 181"/>
                  <a:gd name="T26" fmla="*/ 9 w 229"/>
                  <a:gd name="T27" fmla="*/ 117 h 181"/>
                  <a:gd name="T28" fmla="*/ 1 w 229"/>
                  <a:gd name="T29" fmla="*/ 106 h 181"/>
                  <a:gd name="T30" fmla="*/ 0 w 229"/>
                  <a:gd name="T31" fmla="*/ 92 h 181"/>
                  <a:gd name="T32" fmla="*/ 6 w 229"/>
                  <a:gd name="T33" fmla="*/ 79 h 181"/>
                  <a:gd name="T34" fmla="*/ 19 w 229"/>
                  <a:gd name="T35" fmla="*/ 71 h 181"/>
                  <a:gd name="T36" fmla="*/ 33 w 229"/>
                  <a:gd name="T37" fmla="*/ 69 h 181"/>
                  <a:gd name="T38" fmla="*/ 46 w 229"/>
                  <a:gd name="T39" fmla="*/ 76 h 181"/>
                  <a:gd name="T40" fmla="*/ 90 w 229"/>
                  <a:gd name="T41" fmla="*/ 114 h 181"/>
                  <a:gd name="T42" fmla="*/ 180 w 229"/>
                  <a:gd name="T43" fmla="*/ 8 h 181"/>
                  <a:gd name="T44" fmla="*/ 193 w 229"/>
                  <a:gd name="T45" fmla="*/ 0 h 181"/>
                  <a:gd name="T46" fmla="*/ 207 w 229"/>
                  <a:gd name="T4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9" h="181">
                    <a:moveTo>
                      <a:pt x="207" y="0"/>
                    </a:moveTo>
                    <a:lnTo>
                      <a:pt x="220" y="4"/>
                    </a:lnTo>
                    <a:lnTo>
                      <a:pt x="228" y="17"/>
                    </a:lnTo>
                    <a:lnTo>
                      <a:pt x="229" y="31"/>
                    </a:lnTo>
                    <a:lnTo>
                      <a:pt x="223" y="44"/>
                    </a:lnTo>
                    <a:lnTo>
                      <a:pt x="114" y="171"/>
                    </a:lnTo>
                    <a:lnTo>
                      <a:pt x="109" y="176"/>
                    </a:lnTo>
                    <a:lnTo>
                      <a:pt x="103" y="179"/>
                    </a:lnTo>
                    <a:lnTo>
                      <a:pt x="96" y="181"/>
                    </a:lnTo>
                    <a:lnTo>
                      <a:pt x="93" y="181"/>
                    </a:lnTo>
                    <a:lnTo>
                      <a:pt x="87" y="181"/>
                    </a:lnTo>
                    <a:lnTo>
                      <a:pt x="80" y="177"/>
                    </a:lnTo>
                    <a:lnTo>
                      <a:pt x="76" y="174"/>
                    </a:lnTo>
                    <a:lnTo>
                      <a:pt x="9" y="117"/>
                    </a:lnTo>
                    <a:lnTo>
                      <a:pt x="1" y="106"/>
                    </a:lnTo>
                    <a:lnTo>
                      <a:pt x="0" y="92"/>
                    </a:lnTo>
                    <a:lnTo>
                      <a:pt x="6" y="79"/>
                    </a:lnTo>
                    <a:lnTo>
                      <a:pt x="19" y="71"/>
                    </a:lnTo>
                    <a:lnTo>
                      <a:pt x="33" y="69"/>
                    </a:lnTo>
                    <a:lnTo>
                      <a:pt x="46" y="76"/>
                    </a:lnTo>
                    <a:lnTo>
                      <a:pt x="90" y="114"/>
                    </a:lnTo>
                    <a:lnTo>
                      <a:pt x="180" y="8"/>
                    </a:lnTo>
                    <a:lnTo>
                      <a:pt x="193" y="0"/>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a:p>
            </p:txBody>
          </p:sp>
        </p:grpSp>
      </p:grpSp>
      <p:sp>
        <p:nvSpPr>
          <p:cNvPr id="112" name="Donut 111"/>
          <p:cNvSpPr/>
          <p:nvPr/>
        </p:nvSpPr>
        <p:spPr>
          <a:xfrm>
            <a:off x="4645019" y="1054575"/>
            <a:ext cx="1741600" cy="1591369"/>
          </a:xfrm>
          <a:prstGeom prst="donut">
            <a:avLst>
              <a:gd name="adj" fmla="val 9596"/>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85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t>Required</a:t>
            </a:r>
          </a:p>
          <a:p>
            <a:endParaRPr lang="en-US" dirty="0"/>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grpSp>
        <p:nvGrpSpPr>
          <p:cNvPr id="8" name="Group 7"/>
          <p:cNvGrpSpPr/>
          <p:nvPr/>
        </p:nvGrpSpPr>
        <p:grpSpPr>
          <a:xfrm>
            <a:off x="1302491" y="2912731"/>
            <a:ext cx="9891817" cy="1337338"/>
            <a:chOff x="424064" y="681867"/>
            <a:chExt cx="9891817" cy="1337338"/>
          </a:xfrm>
        </p:grpSpPr>
        <p:sp>
          <p:nvSpPr>
            <p:cNvPr id="9" name="Rectangle 8"/>
            <p:cNvSpPr/>
            <p:nvPr/>
          </p:nvSpPr>
          <p:spPr>
            <a:xfrm>
              <a:off x="424064" y="681867"/>
              <a:ext cx="9891817" cy="13373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424064" y="681867"/>
              <a:ext cx="9891817" cy="13373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a:solidFill>
                    <a:schemeClr val="bg1"/>
                  </a:solidFill>
                  <a:latin typeface="Helvetica" charset="0"/>
                  <a:ea typeface="Helvetica" charset="0"/>
                  <a:cs typeface="Helvetica" charset="0"/>
                </a:rPr>
                <a:t>National Health Policy</a:t>
              </a:r>
              <a:r>
                <a:rPr lang="en-US" sz="2500" kern="1200" baseline="0" dirty="0">
                  <a:solidFill>
                    <a:schemeClr val="bg1"/>
                  </a:solidFill>
                  <a:latin typeface="Helvetica" charset="0"/>
                  <a:ea typeface="Helvetica" charset="0"/>
                  <a:cs typeface="Helvetica" charset="0"/>
                </a:rPr>
                <a:t> </a:t>
              </a:r>
            </a:p>
            <a:p>
              <a:pPr lvl="0" algn="ctr" defTabSz="1111250">
                <a:lnSpc>
                  <a:spcPct val="90000"/>
                </a:lnSpc>
                <a:spcBef>
                  <a:spcPct val="0"/>
                </a:spcBef>
                <a:spcAft>
                  <a:spcPct val="35000"/>
                </a:spcAft>
              </a:pPr>
              <a:r>
                <a:rPr lang="en-US" sz="2500" kern="1200" baseline="0" dirty="0">
                  <a:solidFill>
                    <a:schemeClr val="bg1"/>
                  </a:solidFill>
                  <a:latin typeface="Helvetica" charset="0"/>
                  <a:ea typeface="Helvetica" charset="0"/>
                  <a:cs typeface="Helvetica" charset="0"/>
                </a:rPr>
                <a:t>Health vision and policy directions</a:t>
              </a:r>
              <a:endParaRPr lang="en-US" sz="2500" kern="1200" dirty="0">
                <a:solidFill>
                  <a:schemeClr val="bg1"/>
                </a:solidFill>
                <a:latin typeface="Helvetica" charset="0"/>
                <a:ea typeface="Helvetica" charset="0"/>
                <a:cs typeface="Helvetica" charset="0"/>
              </a:endParaRPr>
            </a:p>
          </p:txBody>
        </p:sp>
      </p:grpSp>
    </p:spTree>
    <p:extLst>
      <p:ext uri="{BB962C8B-B14F-4D97-AF65-F5344CB8AC3E}">
        <p14:creationId xmlns:p14="http://schemas.microsoft.com/office/powerpoint/2010/main" val="322362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50600AF-566E-CF49-9D3D-09A3CECD419E}"/>
              </a:ext>
            </a:extLst>
          </p:cNvPr>
          <p:cNvSpPr>
            <a:spLocks noGrp="1"/>
          </p:cNvSpPr>
          <p:nvPr>
            <p:ph idx="1"/>
          </p:nvPr>
        </p:nvSpPr>
        <p:spPr>
          <a:xfrm>
            <a:off x="722454" y="1536258"/>
            <a:ext cx="6500149" cy="4351338"/>
          </a:xfrm>
        </p:spPr>
        <p:txBody>
          <a:bodyPr/>
          <a:lstStyle/>
          <a:p>
            <a:r>
              <a:rPr lang="en-US" dirty="0">
                <a:solidFill>
                  <a:schemeClr val="bg1">
                    <a:lumMod val="65000"/>
                  </a:schemeClr>
                </a:solidFill>
              </a:rPr>
              <a:t>Required</a:t>
            </a:r>
          </a:p>
          <a:p>
            <a:r>
              <a:rPr lang="en-US" dirty="0"/>
              <a:t>Integration into a National Health Plan </a:t>
            </a:r>
          </a:p>
          <a:p>
            <a:endParaRPr lang="en-US" dirty="0"/>
          </a:p>
          <a:p>
            <a:endParaRPr lang="en-US" dirty="0"/>
          </a:p>
          <a:p>
            <a:endParaRPr lang="en-US" dirty="0"/>
          </a:p>
        </p:txBody>
      </p:sp>
      <p:sp>
        <p:nvSpPr>
          <p:cNvPr id="3" name="Title 2">
            <a:extLst>
              <a:ext uri="{FF2B5EF4-FFF2-40B4-BE49-F238E27FC236}">
                <a16:creationId xmlns:a16="http://schemas.microsoft.com/office/drawing/2014/main" xmlns="" id="{791CC081-F255-3E45-AA57-CDABDDEF4267}"/>
              </a:ext>
            </a:extLst>
          </p:cNvPr>
          <p:cNvSpPr>
            <a:spLocks noGrp="1"/>
          </p:cNvSpPr>
          <p:nvPr>
            <p:ph type="title"/>
          </p:nvPr>
        </p:nvSpPr>
        <p:spPr/>
        <p:txBody>
          <a:bodyPr/>
          <a:lstStyle/>
          <a:p>
            <a:r>
              <a:rPr lang="en-US" dirty="0"/>
              <a:t>MOH Support</a:t>
            </a:r>
          </a:p>
        </p:txBody>
      </p:sp>
      <p:grpSp>
        <p:nvGrpSpPr>
          <p:cNvPr id="8" name="Group 7"/>
          <p:cNvGrpSpPr/>
          <p:nvPr/>
        </p:nvGrpSpPr>
        <p:grpSpPr>
          <a:xfrm>
            <a:off x="1302491" y="2912731"/>
            <a:ext cx="9891817" cy="1337338"/>
            <a:chOff x="424064" y="681867"/>
            <a:chExt cx="9891817" cy="1337338"/>
          </a:xfrm>
        </p:grpSpPr>
        <p:sp>
          <p:nvSpPr>
            <p:cNvPr id="9" name="Rectangle 8"/>
            <p:cNvSpPr/>
            <p:nvPr/>
          </p:nvSpPr>
          <p:spPr>
            <a:xfrm>
              <a:off x="424064" y="681867"/>
              <a:ext cx="9891817" cy="13373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424064" y="681867"/>
              <a:ext cx="9891817" cy="13373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a:solidFill>
                    <a:schemeClr val="bg1"/>
                  </a:solidFill>
                  <a:latin typeface="Helvetica" charset="0"/>
                  <a:ea typeface="Helvetica" charset="0"/>
                  <a:cs typeface="Helvetica" charset="0"/>
                </a:rPr>
                <a:t>National Health Policy</a:t>
              </a:r>
              <a:r>
                <a:rPr lang="en-US" sz="2500" kern="1200" baseline="0" dirty="0">
                  <a:solidFill>
                    <a:schemeClr val="bg1"/>
                  </a:solidFill>
                  <a:latin typeface="Helvetica" charset="0"/>
                  <a:ea typeface="Helvetica" charset="0"/>
                  <a:cs typeface="Helvetica" charset="0"/>
                </a:rPr>
                <a:t> </a:t>
              </a:r>
            </a:p>
            <a:p>
              <a:pPr lvl="0" algn="ctr" defTabSz="1111250">
                <a:lnSpc>
                  <a:spcPct val="90000"/>
                </a:lnSpc>
                <a:spcBef>
                  <a:spcPct val="0"/>
                </a:spcBef>
                <a:spcAft>
                  <a:spcPct val="35000"/>
                </a:spcAft>
              </a:pPr>
              <a:r>
                <a:rPr lang="en-US" sz="2500" kern="1200" baseline="0" dirty="0">
                  <a:solidFill>
                    <a:schemeClr val="bg1"/>
                  </a:solidFill>
                  <a:latin typeface="Helvetica" charset="0"/>
                  <a:ea typeface="Helvetica" charset="0"/>
                  <a:cs typeface="Helvetica" charset="0"/>
                </a:rPr>
                <a:t>Health vision and policy directions</a:t>
              </a:r>
              <a:endParaRPr lang="en-US" sz="2500" kern="1200" dirty="0">
                <a:solidFill>
                  <a:schemeClr val="bg1"/>
                </a:solidFill>
                <a:latin typeface="Helvetica" charset="0"/>
                <a:ea typeface="Helvetica" charset="0"/>
                <a:cs typeface="Helvetica" charset="0"/>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653" y="3072130"/>
            <a:ext cx="8077200" cy="2844800"/>
          </a:xfrm>
          <a:prstGeom prst="rect">
            <a:avLst/>
          </a:prstGeom>
        </p:spPr>
      </p:pic>
      <p:sp>
        <p:nvSpPr>
          <p:cNvPr id="5" name="Frame 4"/>
          <p:cNvSpPr/>
          <p:nvPr/>
        </p:nvSpPr>
        <p:spPr>
          <a:xfrm>
            <a:off x="4892232" y="4067285"/>
            <a:ext cx="1230776" cy="1476737"/>
          </a:xfrm>
          <a:prstGeom prst="frame">
            <a:avLst>
              <a:gd name="adj1" fmla="val 611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1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2890D3"/>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2738</TotalTime>
  <Words>3297</Words>
  <Application>Microsoft Office PowerPoint</Application>
  <PresentationFormat>Widescreen</PresentationFormat>
  <Paragraphs>516</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Narrow</vt:lpstr>
      <vt:lpstr>Calibri</vt:lpstr>
      <vt:lpstr>Calibri Light</vt:lpstr>
      <vt:lpstr>Helvetica</vt:lpstr>
      <vt:lpstr>Tw Cen MT Condensed</vt:lpstr>
      <vt:lpstr>Office Theme</vt:lpstr>
      <vt:lpstr>NSOAP: Theoretical Framework</vt:lpstr>
      <vt:lpstr>Theoretical Framework</vt:lpstr>
      <vt:lpstr>Theoretical Framework</vt:lpstr>
      <vt:lpstr>Theoretical Framework</vt:lpstr>
      <vt:lpstr>Theoretical Framework</vt:lpstr>
      <vt:lpstr>Theoretical Framework</vt:lpstr>
      <vt:lpstr>Theoretical Framework</vt:lpstr>
      <vt:lpstr>MOH Support</vt:lpstr>
      <vt:lpstr>MOH Support</vt:lpstr>
      <vt:lpstr>MOH Support</vt:lpstr>
      <vt:lpstr>MOH Support</vt:lpstr>
      <vt:lpstr>MOH Support</vt:lpstr>
      <vt:lpstr>MOH Support</vt:lpstr>
      <vt:lpstr>MOH Support</vt:lpstr>
      <vt:lpstr>MOH Support</vt:lpstr>
      <vt:lpstr>MOH Support</vt:lpstr>
      <vt:lpstr>MOH Support</vt:lpstr>
      <vt:lpstr>NSOAP Process</vt:lpstr>
      <vt:lpstr>Situational Analysis and Baseline Assessment</vt:lpstr>
      <vt:lpstr>Situational Analysis and Baseline Assessment</vt:lpstr>
      <vt:lpstr>Situational Analysis and Baseline Assessment</vt:lpstr>
      <vt:lpstr>NSOAP Process</vt:lpstr>
      <vt:lpstr>Stakeholder Engagement</vt:lpstr>
      <vt:lpstr>Stakeholder Analysis</vt:lpstr>
      <vt:lpstr>Priority Setting</vt:lpstr>
      <vt:lpstr>Committee Meetings</vt:lpstr>
      <vt:lpstr>Committee Meetings</vt:lpstr>
      <vt:lpstr>Committee Meetings</vt:lpstr>
      <vt:lpstr>Committee Meetings</vt:lpstr>
      <vt:lpstr>Committee Meetings</vt:lpstr>
      <vt:lpstr>Committee Meetings</vt:lpstr>
      <vt:lpstr>NSOAP Process</vt:lpstr>
      <vt:lpstr>Drafting and Validation</vt:lpstr>
      <vt:lpstr>Drafting and Validation</vt:lpstr>
      <vt:lpstr>NSOAP Process</vt:lpstr>
      <vt:lpstr>Monitoring and Evaluating</vt:lpstr>
      <vt:lpstr>NSOAP Process</vt:lpstr>
      <vt:lpstr>Costing</vt:lpstr>
      <vt:lpstr>NSOAP Process</vt:lpstr>
      <vt:lpstr>PowerPoint Presentation</vt:lpstr>
      <vt:lpstr>PowerPoint Presentation</vt:lpstr>
      <vt:lpstr>Implementation</vt:lpstr>
      <vt:lpstr>Dissemination</vt:lpstr>
      <vt:lpstr>General Considerations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Citron, Isabelle</dc:creator>
  <cp:lastModifiedBy>Lenovo</cp:lastModifiedBy>
  <cp:revision>85</cp:revision>
  <dcterms:created xsi:type="dcterms:W3CDTF">2018-02-05T20:28:02Z</dcterms:created>
  <dcterms:modified xsi:type="dcterms:W3CDTF">2018-03-21T06:02:16Z</dcterms:modified>
</cp:coreProperties>
</file>