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91" r:id="rId4"/>
    <p:sldId id="292" r:id="rId5"/>
    <p:sldId id="258" r:id="rId6"/>
    <p:sldId id="259" r:id="rId7"/>
    <p:sldId id="289" r:id="rId8"/>
    <p:sldId id="266" r:id="rId9"/>
    <p:sldId id="267" r:id="rId10"/>
    <p:sldId id="268" r:id="rId11"/>
    <p:sldId id="269" r:id="rId12"/>
    <p:sldId id="271" r:id="rId13"/>
    <p:sldId id="265" r:id="rId14"/>
    <p:sldId id="272" r:id="rId15"/>
    <p:sldId id="273" r:id="rId16"/>
    <p:sldId id="274" r:id="rId17"/>
    <p:sldId id="276" r:id="rId18"/>
    <p:sldId id="263" r:id="rId19"/>
    <p:sldId id="264" r:id="rId20"/>
    <p:sldId id="278" r:id="rId21"/>
    <p:sldId id="277" r:id="rId22"/>
    <p:sldId id="279" r:id="rId23"/>
    <p:sldId id="280" r:id="rId24"/>
    <p:sldId id="283" r:id="rId25"/>
    <p:sldId id="284" r:id="rId26"/>
    <p:sldId id="282" r:id="rId27"/>
    <p:sldId id="285" r:id="rId28"/>
    <p:sldId id="286" r:id="rId29"/>
    <p:sldId id="287" r:id="rId30"/>
    <p:sldId id="288" r:id="rId31"/>
    <p:sldId id="293" r:id="rId32"/>
    <p:sldId id="290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1D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6"/>
    <p:restoredTop sz="78926" autoAdjust="0"/>
  </p:normalViewPr>
  <p:slideViewPr>
    <p:cSldViewPr snapToGrid="0" snapToObjects="1">
      <p:cViewPr varScale="1">
        <p:scale>
          <a:sx n="60" d="100"/>
          <a:sy n="60" d="100"/>
        </p:scale>
        <p:origin x="118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14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taylor\Dropbox\NSP%20Rwanda\HAT\Data%20and%20Analysis\Data\HAT_Rwanda_2017_24.04.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taylor\Dropbox\NSP%20Rwanda\HAT\Data%20and%20Analysis\Data\HAT_Rwanda_2017_24.04.1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taylor\Dropbox\NSP%20Rwanda\HAT\Data%20and%20Analysis\Data\HAT_Rwanda_2017_24.0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taylor\Dropbox\NSP%20Rwanda\HAT\Data%20and%20Analysis\Data\HAT_Rwanda_2017_24.04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taylor\Dropbox\NSP%20Rwanda\HAT\Data%20and%20Analysis\Data\HAT_Rwanda_2017_24.04.17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taylor\Dropbox\NSP%20Rwanda\HAT\Data%20and%20Analysis\Data\HAT_Rwanda_2017_24.04.1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kathryntaylor\Dropbox\NSP%20Rwanda\HAT\Data%20and%20Analysis\Data\HAT_Rwanda_2017_24.04.1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465389409903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Figures!$C$71</c:f>
              <c:strCache>
                <c:ptCount val="1"/>
                <c:pt idx="0">
                  <c:v>Surgical Volume per 100,000 population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Figures!$A$72:$B$116</c:f>
              <c:multiLvlStrCache>
                <c:ptCount val="45"/>
                <c:lvl>
                  <c:pt idx="0">
                    <c:v>Masaka DH</c:v>
                  </c:pt>
                  <c:pt idx="1">
                    <c:v>Muhima DH</c:v>
                  </c:pt>
                  <c:pt idx="2">
                    <c:v>Kibagabaga PH</c:v>
                  </c:pt>
                  <c:pt idx="3">
                    <c:v>Butaro DH</c:v>
                  </c:pt>
                  <c:pt idx="4">
                    <c:v>Nemba DH</c:v>
                  </c:pt>
                  <c:pt idx="5">
                    <c:v>Ruli DH</c:v>
                  </c:pt>
                  <c:pt idx="6">
                    <c:v>Byumba DH</c:v>
                  </c:pt>
                  <c:pt idx="7">
                    <c:v>Kinihira DH</c:v>
                  </c:pt>
                  <c:pt idx="8">
                    <c:v>Rutongo DH</c:v>
                  </c:pt>
                  <c:pt idx="9">
                    <c:v>Ruhengeri PH</c:v>
                  </c:pt>
                  <c:pt idx="10">
                    <c:v>Kibuye DH</c:v>
                  </c:pt>
                  <c:pt idx="11">
                    <c:v>Kirinda DH</c:v>
                  </c:pt>
                  <c:pt idx="12">
                    <c:v>Mugonero DH</c:v>
                  </c:pt>
                  <c:pt idx="13">
                    <c:v>Kabaya DH</c:v>
                  </c:pt>
                  <c:pt idx="14">
                    <c:v>Muhororo DH</c:v>
                  </c:pt>
                  <c:pt idx="15">
                    <c:v>Shyira DH</c:v>
                  </c:pt>
                  <c:pt idx="16">
                    <c:v>Bushenge DH</c:v>
                  </c:pt>
                  <c:pt idx="17">
                    <c:v>Kibogora DH</c:v>
                  </c:pt>
                  <c:pt idx="18">
                    <c:v>Gisenyi DH</c:v>
                  </c:pt>
                  <c:pt idx="19">
                    <c:v>Mibilizi DH</c:v>
                  </c:pt>
                  <c:pt idx="20">
                    <c:v>Murunda DH</c:v>
                  </c:pt>
                  <c:pt idx="21">
                    <c:v>Gihundwe PH</c:v>
                  </c:pt>
                  <c:pt idx="22">
                    <c:v>Gakoma DH</c:v>
                  </c:pt>
                  <c:pt idx="23">
                    <c:v>Kibilizi DH</c:v>
                  </c:pt>
                  <c:pt idx="24">
                    <c:v>Kabutare DH</c:v>
                  </c:pt>
                  <c:pt idx="25">
                    <c:v>Remera Rukoma DH</c:v>
                  </c:pt>
                  <c:pt idx="26">
                    <c:v>Kaduha DH</c:v>
                  </c:pt>
                  <c:pt idx="27">
                    <c:v>Kigeme DH</c:v>
                  </c:pt>
                  <c:pt idx="28">
                    <c:v>Nyanza DH</c:v>
                  </c:pt>
                  <c:pt idx="29">
                    <c:v>Munini DH</c:v>
                  </c:pt>
                  <c:pt idx="30">
                    <c:v>Gitwe DH</c:v>
                  </c:pt>
                  <c:pt idx="31">
                    <c:v>Ruhango DH</c:v>
                  </c:pt>
                  <c:pt idx="32">
                    <c:v>Kabgayi PH</c:v>
                  </c:pt>
                  <c:pt idx="33">
                    <c:v>Nyamata DH</c:v>
                  </c:pt>
                  <c:pt idx="34">
                    <c:v>Kiziguro DH</c:v>
                  </c:pt>
                  <c:pt idx="35">
                    <c:v>Ngarama DH</c:v>
                  </c:pt>
                  <c:pt idx="36">
                    <c:v>Gahini DH</c:v>
                  </c:pt>
                  <c:pt idx="37">
                    <c:v>Rwinkwavu DH</c:v>
                  </c:pt>
                  <c:pt idx="38">
                    <c:v>Kirehe DH</c:v>
                  </c:pt>
                  <c:pt idx="39">
                    <c:v>Kibungo DH</c:v>
                  </c:pt>
                  <c:pt idx="40">
                    <c:v>Nyagatare DH</c:v>
                  </c:pt>
                  <c:pt idx="41">
                    <c:v>Rwamagana PH</c:v>
                  </c:pt>
                  <c:pt idx="42">
                    <c:v>CHUK</c:v>
                  </c:pt>
                  <c:pt idx="43">
                    <c:v>CHUB</c:v>
                  </c:pt>
                  <c:pt idx="44">
                    <c:v>RMH</c:v>
                  </c:pt>
                </c:lvl>
                <c:lvl>
                  <c:pt idx="0">
                    <c:v>Kigali City</c:v>
                  </c:pt>
                  <c:pt idx="3">
                    <c:v>Northern Province</c:v>
                  </c:pt>
                  <c:pt idx="10">
                    <c:v>Western Province</c:v>
                  </c:pt>
                  <c:pt idx="22">
                    <c:v>Southern Province</c:v>
                  </c:pt>
                  <c:pt idx="33">
                    <c:v>Eastern Province</c:v>
                  </c:pt>
                  <c:pt idx="42">
                    <c:v> </c:v>
                  </c:pt>
                </c:lvl>
              </c:multiLvlStrCache>
            </c:multiLvlStrRef>
          </c:cat>
          <c:val>
            <c:numRef>
              <c:f>Figures!$C$72:$C$116</c:f>
              <c:numCache>
                <c:formatCode>0</c:formatCode>
                <c:ptCount val="45"/>
                <c:pt idx="0">
                  <c:v>490.43483157139042</c:v>
                </c:pt>
                <c:pt idx="1">
                  <c:v>822.98262376317803</c:v>
                </c:pt>
                <c:pt idx="2">
                  <c:v>507.2700144373365</c:v>
                </c:pt>
                <c:pt idx="3">
                  <c:v>355.7541827334183</c:v>
                </c:pt>
                <c:pt idx="4">
                  <c:v>561.98638473613096</c:v>
                </c:pt>
                <c:pt idx="5">
                  <c:v>386.9007729080098</c:v>
                </c:pt>
                <c:pt idx="6">
                  <c:v>92.31623516346221</c:v>
                </c:pt>
                <c:pt idx="7">
                  <c:v>84.066218313502276</c:v>
                </c:pt>
                <c:pt idx="8">
                  <c:v>14.50553531227516</c:v>
                </c:pt>
                <c:pt idx="9">
                  <c:v>4732.4157888758846</c:v>
                </c:pt>
                <c:pt idx="10">
                  <c:v>419.34792555995108</c:v>
                </c:pt>
                <c:pt idx="11">
                  <c:v>147.5139821535231</c:v>
                </c:pt>
                <c:pt idx="12">
                  <c:v>337.87080405932858</c:v>
                </c:pt>
                <c:pt idx="13">
                  <c:v>389.28827590738041</c:v>
                </c:pt>
                <c:pt idx="14">
                  <c:v>325.07356783366799</c:v>
                </c:pt>
                <c:pt idx="15">
                  <c:v>1223.60488253987</c:v>
                </c:pt>
                <c:pt idx="16">
                  <c:v>1187.379716568496</c:v>
                </c:pt>
                <c:pt idx="17">
                  <c:v>1163.294148401696</c:v>
                </c:pt>
                <c:pt idx="18">
                  <c:v>597.81510743076285</c:v>
                </c:pt>
                <c:pt idx="19">
                  <c:v>595.58823529411757</c:v>
                </c:pt>
                <c:pt idx="20">
                  <c:v>63.447243045810517</c:v>
                </c:pt>
                <c:pt idx="21">
                  <c:v>673.88506095252512</c:v>
                </c:pt>
                <c:pt idx="22">
                  <c:v>353.90867928645463</c:v>
                </c:pt>
                <c:pt idx="23">
                  <c:v>853.86980706490795</c:v>
                </c:pt>
                <c:pt idx="24">
                  <c:v>310.18909819214429</c:v>
                </c:pt>
                <c:pt idx="25">
                  <c:v>304.0383153661935</c:v>
                </c:pt>
                <c:pt idx="26">
                  <c:v>183.44588924960789</c:v>
                </c:pt>
                <c:pt idx="27">
                  <c:v>581.81487891892425</c:v>
                </c:pt>
                <c:pt idx="28">
                  <c:v>866.13265717743286</c:v>
                </c:pt>
                <c:pt idx="29">
                  <c:v>171.06090156870621</c:v>
                </c:pt>
                <c:pt idx="30">
                  <c:v>581.9144084833614</c:v>
                </c:pt>
                <c:pt idx="31">
                  <c:v>853.83980997249341</c:v>
                </c:pt>
                <c:pt idx="32">
                  <c:v>1895.8266546437101</c:v>
                </c:pt>
                <c:pt idx="33">
                  <c:v>655.83802579708629</c:v>
                </c:pt>
                <c:pt idx="34">
                  <c:v>361.76923313303331</c:v>
                </c:pt>
                <c:pt idx="36">
                  <c:v>565.61316336089305</c:v>
                </c:pt>
                <c:pt idx="37">
                  <c:v>425.96339273445761</c:v>
                </c:pt>
                <c:pt idx="38">
                  <c:v>413</c:v>
                </c:pt>
                <c:pt idx="39">
                  <c:v>432.60273315368198</c:v>
                </c:pt>
                <c:pt idx="40">
                  <c:v>266.07642762115557</c:v>
                </c:pt>
                <c:pt idx="41">
                  <c:v>302.97285070421452</c:v>
                </c:pt>
                <c:pt idx="42">
                  <c:v>247.7215593993771</c:v>
                </c:pt>
                <c:pt idx="43">
                  <c:v>182.3661566184947</c:v>
                </c:pt>
                <c:pt idx="44">
                  <c:v>91.20168280330742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86-4376-AA3C-2B54425C37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037992656"/>
        <c:axId val="2037982864"/>
      </c:barChart>
      <c:catAx>
        <c:axId val="2037992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2037982864"/>
        <c:crosses val="autoZero"/>
        <c:auto val="1"/>
        <c:lblAlgn val="ctr"/>
        <c:lblOffset val="100"/>
        <c:noMultiLvlLbl val="0"/>
      </c:catAx>
      <c:valAx>
        <c:axId val="203798286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03799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465389409903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Figures!$C$71</c:f>
              <c:strCache>
                <c:ptCount val="1"/>
                <c:pt idx="0">
                  <c:v>Surgical Volume per 100,000 population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50800" dir="5400000" algn="ctr" rotWithShape="0">
                <a:schemeClr val="bg2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Figures!$A$72:$B$116</c:f>
              <c:multiLvlStrCache>
                <c:ptCount val="45"/>
                <c:lvl>
                  <c:pt idx="0">
                    <c:v>Masaka DH</c:v>
                  </c:pt>
                  <c:pt idx="1">
                    <c:v>Muhima DH</c:v>
                  </c:pt>
                  <c:pt idx="2">
                    <c:v>Kibagabaga PH</c:v>
                  </c:pt>
                  <c:pt idx="3">
                    <c:v>Butaro DH</c:v>
                  </c:pt>
                  <c:pt idx="4">
                    <c:v>Nemba DH</c:v>
                  </c:pt>
                  <c:pt idx="5">
                    <c:v>Ruli DH</c:v>
                  </c:pt>
                  <c:pt idx="6">
                    <c:v>Byumba DH</c:v>
                  </c:pt>
                  <c:pt idx="7">
                    <c:v>Kinihira DH</c:v>
                  </c:pt>
                  <c:pt idx="8">
                    <c:v>Rutongo DH</c:v>
                  </c:pt>
                  <c:pt idx="9">
                    <c:v>Ruhengeri PH</c:v>
                  </c:pt>
                  <c:pt idx="10">
                    <c:v>Kibuye DH</c:v>
                  </c:pt>
                  <c:pt idx="11">
                    <c:v>Kirinda DH</c:v>
                  </c:pt>
                  <c:pt idx="12">
                    <c:v>Mugonero DH</c:v>
                  </c:pt>
                  <c:pt idx="13">
                    <c:v>Kabaya DH</c:v>
                  </c:pt>
                  <c:pt idx="14">
                    <c:v>Muhororo DH</c:v>
                  </c:pt>
                  <c:pt idx="15">
                    <c:v>Shyira DH</c:v>
                  </c:pt>
                  <c:pt idx="16">
                    <c:v>Bushenge DH</c:v>
                  </c:pt>
                  <c:pt idx="17">
                    <c:v>Kibogora DH</c:v>
                  </c:pt>
                  <c:pt idx="18">
                    <c:v>Gisenyi DH</c:v>
                  </c:pt>
                  <c:pt idx="19">
                    <c:v>Mibilizi DH</c:v>
                  </c:pt>
                  <c:pt idx="20">
                    <c:v>Murunda DH</c:v>
                  </c:pt>
                  <c:pt idx="21">
                    <c:v>Gihundwe PH</c:v>
                  </c:pt>
                  <c:pt idx="22">
                    <c:v>Gakoma DH</c:v>
                  </c:pt>
                  <c:pt idx="23">
                    <c:v>Kibilizi DH</c:v>
                  </c:pt>
                  <c:pt idx="24">
                    <c:v>Kabutare DH</c:v>
                  </c:pt>
                  <c:pt idx="25">
                    <c:v>Remera Rukoma DH</c:v>
                  </c:pt>
                  <c:pt idx="26">
                    <c:v>Kaduha DH</c:v>
                  </c:pt>
                  <c:pt idx="27">
                    <c:v>Kigeme DH</c:v>
                  </c:pt>
                  <c:pt idx="28">
                    <c:v>Nyanza DH</c:v>
                  </c:pt>
                  <c:pt idx="29">
                    <c:v>Munini DH</c:v>
                  </c:pt>
                  <c:pt idx="30">
                    <c:v>Gitwe DH</c:v>
                  </c:pt>
                  <c:pt idx="31">
                    <c:v>Ruhango DH</c:v>
                  </c:pt>
                  <c:pt idx="32">
                    <c:v>Kabgayi PH</c:v>
                  </c:pt>
                  <c:pt idx="33">
                    <c:v>Nyamata DH</c:v>
                  </c:pt>
                  <c:pt idx="34">
                    <c:v>Kiziguro DH</c:v>
                  </c:pt>
                  <c:pt idx="35">
                    <c:v>Ngarama DH</c:v>
                  </c:pt>
                  <c:pt idx="36">
                    <c:v>Gahini DH</c:v>
                  </c:pt>
                  <c:pt idx="37">
                    <c:v>Rwinkwavu DH</c:v>
                  </c:pt>
                  <c:pt idx="38">
                    <c:v>Kirehe DH</c:v>
                  </c:pt>
                  <c:pt idx="39">
                    <c:v>Kibungo DH</c:v>
                  </c:pt>
                  <c:pt idx="40">
                    <c:v>Nyagatare DH</c:v>
                  </c:pt>
                  <c:pt idx="41">
                    <c:v>Rwamagana PH</c:v>
                  </c:pt>
                  <c:pt idx="42">
                    <c:v>CHUK</c:v>
                  </c:pt>
                  <c:pt idx="43">
                    <c:v>CHUB</c:v>
                  </c:pt>
                  <c:pt idx="44">
                    <c:v>RMH</c:v>
                  </c:pt>
                </c:lvl>
                <c:lvl>
                  <c:pt idx="0">
                    <c:v>Kigali City</c:v>
                  </c:pt>
                  <c:pt idx="3">
                    <c:v>Northern Province</c:v>
                  </c:pt>
                  <c:pt idx="10">
                    <c:v>Western Province</c:v>
                  </c:pt>
                  <c:pt idx="22">
                    <c:v>Southern Province</c:v>
                  </c:pt>
                  <c:pt idx="33">
                    <c:v>Eastern Province</c:v>
                  </c:pt>
                  <c:pt idx="42">
                    <c:v> </c:v>
                  </c:pt>
                </c:lvl>
              </c:multiLvlStrCache>
            </c:multiLvlStrRef>
          </c:cat>
          <c:val>
            <c:numRef>
              <c:f>Figures!$C$72:$C$116</c:f>
              <c:numCache>
                <c:formatCode>0</c:formatCode>
                <c:ptCount val="45"/>
                <c:pt idx="0">
                  <c:v>490.43483157139042</c:v>
                </c:pt>
                <c:pt idx="1">
                  <c:v>822.98262376317803</c:v>
                </c:pt>
                <c:pt idx="2">
                  <c:v>507.2700144373365</c:v>
                </c:pt>
                <c:pt idx="3">
                  <c:v>355.7541827334183</c:v>
                </c:pt>
                <c:pt idx="4">
                  <c:v>561.98638473613096</c:v>
                </c:pt>
                <c:pt idx="5">
                  <c:v>386.9007729080098</c:v>
                </c:pt>
                <c:pt idx="6">
                  <c:v>92.31623516346221</c:v>
                </c:pt>
                <c:pt idx="7">
                  <c:v>84.066218313502276</c:v>
                </c:pt>
                <c:pt idx="8">
                  <c:v>14.50553531227516</c:v>
                </c:pt>
                <c:pt idx="9">
                  <c:v>4732.4157888758846</c:v>
                </c:pt>
                <c:pt idx="10">
                  <c:v>419.34792555995108</c:v>
                </c:pt>
                <c:pt idx="11">
                  <c:v>147.5139821535231</c:v>
                </c:pt>
                <c:pt idx="12">
                  <c:v>337.87080405932858</c:v>
                </c:pt>
                <c:pt idx="13">
                  <c:v>389.28827590738041</c:v>
                </c:pt>
                <c:pt idx="14">
                  <c:v>325.07356783366799</c:v>
                </c:pt>
                <c:pt idx="15">
                  <c:v>1223.60488253987</c:v>
                </c:pt>
                <c:pt idx="16">
                  <c:v>1187.379716568496</c:v>
                </c:pt>
                <c:pt idx="17">
                  <c:v>1163.294148401696</c:v>
                </c:pt>
                <c:pt idx="18">
                  <c:v>597.81510743076285</c:v>
                </c:pt>
                <c:pt idx="19">
                  <c:v>595.58823529411757</c:v>
                </c:pt>
                <c:pt idx="20">
                  <c:v>63.447243045810517</c:v>
                </c:pt>
                <c:pt idx="21">
                  <c:v>673.88506095252512</c:v>
                </c:pt>
                <c:pt idx="22">
                  <c:v>353.90867928645463</c:v>
                </c:pt>
                <c:pt idx="23">
                  <c:v>853.86980706490795</c:v>
                </c:pt>
                <c:pt idx="24">
                  <c:v>310.18909819214429</c:v>
                </c:pt>
                <c:pt idx="25">
                  <c:v>304.0383153661935</c:v>
                </c:pt>
                <c:pt idx="26">
                  <c:v>183.44588924960789</c:v>
                </c:pt>
                <c:pt idx="27">
                  <c:v>581.81487891892425</c:v>
                </c:pt>
                <c:pt idx="28">
                  <c:v>866.13265717743286</c:v>
                </c:pt>
                <c:pt idx="29">
                  <c:v>171.06090156870621</c:v>
                </c:pt>
                <c:pt idx="30">
                  <c:v>581.9144084833614</c:v>
                </c:pt>
                <c:pt idx="31">
                  <c:v>853.83980997249341</c:v>
                </c:pt>
                <c:pt idx="32">
                  <c:v>1895.8266546437101</c:v>
                </c:pt>
                <c:pt idx="33">
                  <c:v>655.83802579708629</c:v>
                </c:pt>
                <c:pt idx="34">
                  <c:v>361.76923313303331</c:v>
                </c:pt>
                <c:pt idx="36">
                  <c:v>565.61316336089305</c:v>
                </c:pt>
                <c:pt idx="37">
                  <c:v>425.96339273445761</c:v>
                </c:pt>
                <c:pt idx="38">
                  <c:v>413</c:v>
                </c:pt>
                <c:pt idx="39">
                  <c:v>432.60273315368198</c:v>
                </c:pt>
                <c:pt idx="40">
                  <c:v>266.07642762115557</c:v>
                </c:pt>
                <c:pt idx="41">
                  <c:v>302.97285070421452</c:v>
                </c:pt>
                <c:pt idx="42">
                  <c:v>247.7215593993771</c:v>
                </c:pt>
                <c:pt idx="43">
                  <c:v>182.3661566184947</c:v>
                </c:pt>
                <c:pt idx="44">
                  <c:v>91.20168280330742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86-4376-AA3C-2B54425C37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633716048"/>
        <c:axId val="37420912"/>
      </c:barChart>
      <c:catAx>
        <c:axId val="1633716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37420912"/>
        <c:crosses val="autoZero"/>
        <c:auto val="1"/>
        <c:lblAlgn val="ctr"/>
        <c:lblOffset val="100"/>
        <c:noMultiLvlLbl val="0"/>
      </c:catAx>
      <c:valAx>
        <c:axId val="3742091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63371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0"/>
      </a:schemeClr>
    </a:solidFill>
    <a:ln>
      <a:solidFill>
        <a:schemeClr val="accent1">
          <a:alpha val="0"/>
        </a:schemeClr>
      </a:solidFill>
    </a:ln>
    <a:effectLst>
      <a:glow rad="342900">
        <a:schemeClr val="accent1">
          <a:alpha val="0"/>
        </a:schemeClr>
      </a:glow>
    </a:effectLst>
  </c:spPr>
  <c:txPr>
    <a:bodyPr/>
    <a:lstStyle/>
    <a:p>
      <a:pPr>
        <a:defRPr>
          <a:solidFill>
            <a:schemeClr val="bg1">
              <a:lumMod val="85000"/>
            </a:schemeClr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/>
              <a:t>sao providers by hospital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'Add. Figures'!$M$47</c:f>
              <c:strCache>
                <c:ptCount val="1"/>
                <c:pt idx="0">
                  <c:v>Surgeons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lt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'Add. Figures'!$K$48:$L$92</c:f>
              <c:multiLvlStrCache>
                <c:ptCount val="45"/>
                <c:lvl>
                  <c:pt idx="0">
                    <c:v>Masaka DH</c:v>
                  </c:pt>
                  <c:pt idx="1">
                    <c:v>Muhima DH</c:v>
                  </c:pt>
                  <c:pt idx="2">
                    <c:v>Kibagabaga PH</c:v>
                  </c:pt>
                  <c:pt idx="3">
                    <c:v>Butaro DH</c:v>
                  </c:pt>
                  <c:pt idx="4">
                    <c:v>Nemba DH</c:v>
                  </c:pt>
                  <c:pt idx="5">
                    <c:v>Ruli DH</c:v>
                  </c:pt>
                  <c:pt idx="6">
                    <c:v>Byumba DH</c:v>
                  </c:pt>
                  <c:pt idx="7">
                    <c:v>Kinihira DH</c:v>
                  </c:pt>
                  <c:pt idx="8">
                    <c:v>Rutongo DH</c:v>
                  </c:pt>
                  <c:pt idx="9">
                    <c:v>Ruhengeri PH</c:v>
                  </c:pt>
                  <c:pt idx="10">
                    <c:v>Kibuye DH</c:v>
                  </c:pt>
                  <c:pt idx="11">
                    <c:v>Kirinda DH</c:v>
                  </c:pt>
                  <c:pt idx="12">
                    <c:v>Mugonero DH</c:v>
                  </c:pt>
                  <c:pt idx="13">
                    <c:v>Kabaya DH</c:v>
                  </c:pt>
                  <c:pt idx="14">
                    <c:v>Muhororo DH</c:v>
                  </c:pt>
                  <c:pt idx="15">
                    <c:v>Shyira DH</c:v>
                  </c:pt>
                  <c:pt idx="16">
                    <c:v>Bushenge DH</c:v>
                  </c:pt>
                  <c:pt idx="17">
                    <c:v>Kibogora DH</c:v>
                  </c:pt>
                  <c:pt idx="18">
                    <c:v>Gisenyi DH</c:v>
                  </c:pt>
                  <c:pt idx="19">
                    <c:v>Mibilizi DH</c:v>
                  </c:pt>
                  <c:pt idx="20">
                    <c:v>Murunda DH</c:v>
                  </c:pt>
                  <c:pt idx="21">
                    <c:v>Gihundwe PH</c:v>
                  </c:pt>
                  <c:pt idx="22">
                    <c:v>Gakoma DH</c:v>
                  </c:pt>
                  <c:pt idx="23">
                    <c:v>Kibilizi DH</c:v>
                  </c:pt>
                  <c:pt idx="24">
                    <c:v>Kabutare DH</c:v>
                  </c:pt>
                  <c:pt idx="25">
                    <c:v>Remera Rukoma DH</c:v>
                  </c:pt>
                  <c:pt idx="26">
                    <c:v>Kaduha DH</c:v>
                  </c:pt>
                  <c:pt idx="27">
                    <c:v>Kigeme DH</c:v>
                  </c:pt>
                  <c:pt idx="28">
                    <c:v>Nyanza DH</c:v>
                  </c:pt>
                  <c:pt idx="29">
                    <c:v>Munini DH</c:v>
                  </c:pt>
                  <c:pt idx="30">
                    <c:v>Gitwe DH</c:v>
                  </c:pt>
                  <c:pt idx="31">
                    <c:v>Ruhango DH</c:v>
                  </c:pt>
                  <c:pt idx="32">
                    <c:v>Kabgayi PH</c:v>
                  </c:pt>
                  <c:pt idx="33">
                    <c:v>Nyamata DH</c:v>
                  </c:pt>
                  <c:pt idx="34">
                    <c:v>Kiziguro DH</c:v>
                  </c:pt>
                  <c:pt idx="35">
                    <c:v>Ngarama DH</c:v>
                  </c:pt>
                  <c:pt idx="36">
                    <c:v>Gahini DH</c:v>
                  </c:pt>
                  <c:pt idx="37">
                    <c:v>Rwinkwavu DH</c:v>
                  </c:pt>
                  <c:pt idx="38">
                    <c:v>Kirehe DH</c:v>
                  </c:pt>
                  <c:pt idx="39">
                    <c:v>Kibungo DH</c:v>
                  </c:pt>
                  <c:pt idx="40">
                    <c:v>Nyagatare DH</c:v>
                  </c:pt>
                  <c:pt idx="41">
                    <c:v>Rwamagana PH</c:v>
                  </c:pt>
                  <c:pt idx="42">
                    <c:v>CHUK</c:v>
                  </c:pt>
                  <c:pt idx="43">
                    <c:v>CHUB</c:v>
                  </c:pt>
                  <c:pt idx="44">
                    <c:v>RMH</c:v>
                  </c:pt>
                </c:lvl>
                <c:lvl>
                  <c:pt idx="0">
                    <c:v>Kigali City</c:v>
                  </c:pt>
                  <c:pt idx="3">
                    <c:v>Northen Province</c:v>
                  </c:pt>
                  <c:pt idx="10">
                    <c:v>Western Province</c:v>
                  </c:pt>
                  <c:pt idx="22">
                    <c:v>Southen Province</c:v>
                  </c:pt>
                  <c:pt idx="33">
                    <c:v>Eastern Province</c:v>
                  </c:pt>
                  <c:pt idx="42">
                    <c:v>Tertiary</c:v>
                  </c:pt>
                </c:lvl>
              </c:multiLvlStrCache>
            </c:multiLvlStrRef>
          </c:cat>
          <c:val>
            <c:numRef>
              <c:f>'Add. Figures'!$M$48:$M$92</c:f>
              <c:numCache>
                <c:formatCode>General</c:formatCode>
                <c:ptCount val="45"/>
                <c:pt idx="3" formatCode="0">
                  <c:v>1</c:v>
                </c:pt>
                <c:pt idx="9" formatCode="0">
                  <c:v>2</c:v>
                </c:pt>
                <c:pt idx="10" formatCode="0">
                  <c:v>1</c:v>
                </c:pt>
                <c:pt idx="12" formatCode="0">
                  <c:v>1</c:v>
                </c:pt>
                <c:pt idx="17" formatCode="0">
                  <c:v>1</c:v>
                </c:pt>
                <c:pt idx="30" formatCode="0">
                  <c:v>1</c:v>
                </c:pt>
                <c:pt idx="41" formatCode="0">
                  <c:v>1</c:v>
                </c:pt>
                <c:pt idx="42">
                  <c:v>20</c:v>
                </c:pt>
                <c:pt idx="43">
                  <c:v>6</c:v>
                </c:pt>
                <c:pt idx="44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49-466F-ACB4-58173FA4FD76}"/>
            </c:ext>
          </c:extLst>
        </c:ser>
        <c:ser>
          <c:idx val="1"/>
          <c:order val="1"/>
          <c:tx>
            <c:strRef>
              <c:f>'Add. Figures'!$N$47</c:f>
              <c:strCache>
                <c:ptCount val="1"/>
                <c:pt idx="0">
                  <c:v>Anesthesiologists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lt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'Add. Figures'!$K$48:$L$92</c:f>
              <c:multiLvlStrCache>
                <c:ptCount val="45"/>
                <c:lvl>
                  <c:pt idx="0">
                    <c:v>Masaka DH</c:v>
                  </c:pt>
                  <c:pt idx="1">
                    <c:v>Muhima DH</c:v>
                  </c:pt>
                  <c:pt idx="2">
                    <c:v>Kibagabaga PH</c:v>
                  </c:pt>
                  <c:pt idx="3">
                    <c:v>Butaro DH</c:v>
                  </c:pt>
                  <c:pt idx="4">
                    <c:v>Nemba DH</c:v>
                  </c:pt>
                  <c:pt idx="5">
                    <c:v>Ruli DH</c:v>
                  </c:pt>
                  <c:pt idx="6">
                    <c:v>Byumba DH</c:v>
                  </c:pt>
                  <c:pt idx="7">
                    <c:v>Kinihira DH</c:v>
                  </c:pt>
                  <c:pt idx="8">
                    <c:v>Rutongo DH</c:v>
                  </c:pt>
                  <c:pt idx="9">
                    <c:v>Ruhengeri PH</c:v>
                  </c:pt>
                  <c:pt idx="10">
                    <c:v>Kibuye DH</c:v>
                  </c:pt>
                  <c:pt idx="11">
                    <c:v>Kirinda DH</c:v>
                  </c:pt>
                  <c:pt idx="12">
                    <c:v>Mugonero DH</c:v>
                  </c:pt>
                  <c:pt idx="13">
                    <c:v>Kabaya DH</c:v>
                  </c:pt>
                  <c:pt idx="14">
                    <c:v>Muhororo DH</c:v>
                  </c:pt>
                  <c:pt idx="15">
                    <c:v>Shyira DH</c:v>
                  </c:pt>
                  <c:pt idx="16">
                    <c:v>Bushenge DH</c:v>
                  </c:pt>
                  <c:pt idx="17">
                    <c:v>Kibogora DH</c:v>
                  </c:pt>
                  <c:pt idx="18">
                    <c:v>Gisenyi DH</c:v>
                  </c:pt>
                  <c:pt idx="19">
                    <c:v>Mibilizi DH</c:v>
                  </c:pt>
                  <c:pt idx="20">
                    <c:v>Murunda DH</c:v>
                  </c:pt>
                  <c:pt idx="21">
                    <c:v>Gihundwe PH</c:v>
                  </c:pt>
                  <c:pt idx="22">
                    <c:v>Gakoma DH</c:v>
                  </c:pt>
                  <c:pt idx="23">
                    <c:v>Kibilizi DH</c:v>
                  </c:pt>
                  <c:pt idx="24">
                    <c:v>Kabutare DH</c:v>
                  </c:pt>
                  <c:pt idx="25">
                    <c:v>Remera Rukoma DH</c:v>
                  </c:pt>
                  <c:pt idx="26">
                    <c:v>Kaduha DH</c:v>
                  </c:pt>
                  <c:pt idx="27">
                    <c:v>Kigeme DH</c:v>
                  </c:pt>
                  <c:pt idx="28">
                    <c:v>Nyanza DH</c:v>
                  </c:pt>
                  <c:pt idx="29">
                    <c:v>Munini DH</c:v>
                  </c:pt>
                  <c:pt idx="30">
                    <c:v>Gitwe DH</c:v>
                  </c:pt>
                  <c:pt idx="31">
                    <c:v>Ruhango DH</c:v>
                  </c:pt>
                  <c:pt idx="32">
                    <c:v>Kabgayi PH</c:v>
                  </c:pt>
                  <c:pt idx="33">
                    <c:v>Nyamata DH</c:v>
                  </c:pt>
                  <c:pt idx="34">
                    <c:v>Kiziguro DH</c:v>
                  </c:pt>
                  <c:pt idx="35">
                    <c:v>Ngarama DH</c:v>
                  </c:pt>
                  <c:pt idx="36">
                    <c:v>Gahini DH</c:v>
                  </c:pt>
                  <c:pt idx="37">
                    <c:v>Rwinkwavu DH</c:v>
                  </c:pt>
                  <c:pt idx="38">
                    <c:v>Kirehe DH</c:v>
                  </c:pt>
                  <c:pt idx="39">
                    <c:v>Kibungo DH</c:v>
                  </c:pt>
                  <c:pt idx="40">
                    <c:v>Nyagatare DH</c:v>
                  </c:pt>
                  <c:pt idx="41">
                    <c:v>Rwamagana PH</c:v>
                  </c:pt>
                  <c:pt idx="42">
                    <c:v>CHUK</c:v>
                  </c:pt>
                  <c:pt idx="43">
                    <c:v>CHUB</c:v>
                  </c:pt>
                  <c:pt idx="44">
                    <c:v>RMH</c:v>
                  </c:pt>
                </c:lvl>
                <c:lvl>
                  <c:pt idx="0">
                    <c:v>Kigali City</c:v>
                  </c:pt>
                  <c:pt idx="3">
                    <c:v>Northen Province</c:v>
                  </c:pt>
                  <c:pt idx="10">
                    <c:v>Western Province</c:v>
                  </c:pt>
                  <c:pt idx="22">
                    <c:v>Southen Province</c:v>
                  </c:pt>
                  <c:pt idx="33">
                    <c:v>Eastern Province</c:v>
                  </c:pt>
                  <c:pt idx="42">
                    <c:v>Tertiary</c:v>
                  </c:pt>
                </c:lvl>
              </c:multiLvlStrCache>
            </c:multiLvlStrRef>
          </c:cat>
          <c:val>
            <c:numRef>
              <c:f>'Add. Figures'!$N$48:$N$92</c:f>
              <c:numCache>
                <c:formatCode>General</c:formatCode>
                <c:ptCount val="45"/>
                <c:pt idx="9" formatCode="0">
                  <c:v>1</c:v>
                </c:pt>
                <c:pt idx="39" formatCode="0">
                  <c:v>1</c:v>
                </c:pt>
                <c:pt idx="42">
                  <c:v>5</c:v>
                </c:pt>
                <c:pt idx="43">
                  <c:v>4</c:v>
                </c:pt>
                <c:pt idx="4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49-466F-ACB4-58173FA4FD76}"/>
            </c:ext>
          </c:extLst>
        </c:ser>
        <c:ser>
          <c:idx val="2"/>
          <c:order val="2"/>
          <c:tx>
            <c:strRef>
              <c:f>'Add. Figures'!$O$47</c:f>
              <c:strCache>
                <c:ptCount val="1"/>
                <c:pt idx="0">
                  <c:v>OBGYNs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lt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'Add. Figures'!$K$48:$L$92</c:f>
              <c:multiLvlStrCache>
                <c:ptCount val="45"/>
                <c:lvl>
                  <c:pt idx="0">
                    <c:v>Masaka DH</c:v>
                  </c:pt>
                  <c:pt idx="1">
                    <c:v>Muhima DH</c:v>
                  </c:pt>
                  <c:pt idx="2">
                    <c:v>Kibagabaga PH</c:v>
                  </c:pt>
                  <c:pt idx="3">
                    <c:v>Butaro DH</c:v>
                  </c:pt>
                  <c:pt idx="4">
                    <c:v>Nemba DH</c:v>
                  </c:pt>
                  <c:pt idx="5">
                    <c:v>Ruli DH</c:v>
                  </c:pt>
                  <c:pt idx="6">
                    <c:v>Byumba DH</c:v>
                  </c:pt>
                  <c:pt idx="7">
                    <c:v>Kinihira DH</c:v>
                  </c:pt>
                  <c:pt idx="8">
                    <c:v>Rutongo DH</c:v>
                  </c:pt>
                  <c:pt idx="9">
                    <c:v>Ruhengeri PH</c:v>
                  </c:pt>
                  <c:pt idx="10">
                    <c:v>Kibuye DH</c:v>
                  </c:pt>
                  <c:pt idx="11">
                    <c:v>Kirinda DH</c:v>
                  </c:pt>
                  <c:pt idx="12">
                    <c:v>Mugonero DH</c:v>
                  </c:pt>
                  <c:pt idx="13">
                    <c:v>Kabaya DH</c:v>
                  </c:pt>
                  <c:pt idx="14">
                    <c:v>Muhororo DH</c:v>
                  </c:pt>
                  <c:pt idx="15">
                    <c:v>Shyira DH</c:v>
                  </c:pt>
                  <c:pt idx="16">
                    <c:v>Bushenge DH</c:v>
                  </c:pt>
                  <c:pt idx="17">
                    <c:v>Kibogora DH</c:v>
                  </c:pt>
                  <c:pt idx="18">
                    <c:v>Gisenyi DH</c:v>
                  </c:pt>
                  <c:pt idx="19">
                    <c:v>Mibilizi DH</c:v>
                  </c:pt>
                  <c:pt idx="20">
                    <c:v>Murunda DH</c:v>
                  </c:pt>
                  <c:pt idx="21">
                    <c:v>Gihundwe PH</c:v>
                  </c:pt>
                  <c:pt idx="22">
                    <c:v>Gakoma DH</c:v>
                  </c:pt>
                  <c:pt idx="23">
                    <c:v>Kibilizi DH</c:v>
                  </c:pt>
                  <c:pt idx="24">
                    <c:v>Kabutare DH</c:v>
                  </c:pt>
                  <c:pt idx="25">
                    <c:v>Remera Rukoma DH</c:v>
                  </c:pt>
                  <c:pt idx="26">
                    <c:v>Kaduha DH</c:v>
                  </c:pt>
                  <c:pt idx="27">
                    <c:v>Kigeme DH</c:v>
                  </c:pt>
                  <c:pt idx="28">
                    <c:v>Nyanza DH</c:v>
                  </c:pt>
                  <c:pt idx="29">
                    <c:v>Munini DH</c:v>
                  </c:pt>
                  <c:pt idx="30">
                    <c:v>Gitwe DH</c:v>
                  </c:pt>
                  <c:pt idx="31">
                    <c:v>Ruhango DH</c:v>
                  </c:pt>
                  <c:pt idx="32">
                    <c:v>Kabgayi PH</c:v>
                  </c:pt>
                  <c:pt idx="33">
                    <c:v>Nyamata DH</c:v>
                  </c:pt>
                  <c:pt idx="34">
                    <c:v>Kiziguro DH</c:v>
                  </c:pt>
                  <c:pt idx="35">
                    <c:v>Ngarama DH</c:v>
                  </c:pt>
                  <c:pt idx="36">
                    <c:v>Gahini DH</c:v>
                  </c:pt>
                  <c:pt idx="37">
                    <c:v>Rwinkwavu DH</c:v>
                  </c:pt>
                  <c:pt idx="38">
                    <c:v>Kirehe DH</c:v>
                  </c:pt>
                  <c:pt idx="39">
                    <c:v>Kibungo DH</c:v>
                  </c:pt>
                  <c:pt idx="40">
                    <c:v>Nyagatare DH</c:v>
                  </c:pt>
                  <c:pt idx="41">
                    <c:v>Rwamagana PH</c:v>
                  </c:pt>
                  <c:pt idx="42">
                    <c:v>CHUK</c:v>
                  </c:pt>
                  <c:pt idx="43">
                    <c:v>CHUB</c:v>
                  </c:pt>
                  <c:pt idx="44">
                    <c:v>RMH</c:v>
                  </c:pt>
                </c:lvl>
                <c:lvl>
                  <c:pt idx="0">
                    <c:v>Kigali City</c:v>
                  </c:pt>
                  <c:pt idx="3">
                    <c:v>Northen Province</c:v>
                  </c:pt>
                  <c:pt idx="10">
                    <c:v>Western Province</c:v>
                  </c:pt>
                  <c:pt idx="22">
                    <c:v>Southen Province</c:v>
                  </c:pt>
                  <c:pt idx="33">
                    <c:v>Eastern Province</c:v>
                  </c:pt>
                  <c:pt idx="42">
                    <c:v>Tertiary</c:v>
                  </c:pt>
                </c:lvl>
              </c:multiLvlStrCache>
            </c:multiLvlStrRef>
          </c:cat>
          <c:val>
            <c:numRef>
              <c:f>'Add. Figures'!$O$48:$O$92</c:f>
              <c:numCache>
                <c:formatCode>0</c:formatCode>
                <c:ptCount val="45"/>
                <c:pt idx="1">
                  <c:v>4</c:v>
                </c:pt>
                <c:pt idx="9">
                  <c:v>3</c:v>
                </c:pt>
                <c:pt idx="10">
                  <c:v>2</c:v>
                </c:pt>
                <c:pt idx="16">
                  <c:v>1</c:v>
                </c:pt>
                <c:pt idx="30">
                  <c:v>1</c:v>
                </c:pt>
                <c:pt idx="31">
                  <c:v>2</c:v>
                </c:pt>
                <c:pt idx="41">
                  <c:v>1</c:v>
                </c:pt>
                <c:pt idx="42" formatCode="General">
                  <c:v>7</c:v>
                </c:pt>
                <c:pt idx="43" formatCode="General">
                  <c:v>4</c:v>
                </c:pt>
                <c:pt idx="44" formatCode="General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A49-466F-ACB4-58173FA4FD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7418192"/>
        <c:axId val="37418736"/>
      </c:barChart>
      <c:catAx>
        <c:axId val="37418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37418736"/>
        <c:crosses val="autoZero"/>
        <c:auto val="1"/>
        <c:lblAlgn val="ctr"/>
        <c:lblOffset val="100"/>
        <c:noMultiLvlLbl val="0"/>
      </c:catAx>
      <c:valAx>
        <c:axId val="37418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41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/>
              <a:t>sao providers by hospital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'Add. Figures'!$M$47</c:f>
              <c:strCache>
                <c:ptCount val="1"/>
                <c:pt idx="0">
                  <c:v>Surgeons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'Add. Figures'!$K$48:$L$92</c:f>
              <c:multiLvlStrCache>
                <c:ptCount val="45"/>
                <c:lvl>
                  <c:pt idx="0">
                    <c:v>Masaka DH</c:v>
                  </c:pt>
                  <c:pt idx="1">
                    <c:v>Muhima DH</c:v>
                  </c:pt>
                  <c:pt idx="2">
                    <c:v>Kibagabaga PH</c:v>
                  </c:pt>
                  <c:pt idx="3">
                    <c:v>Butaro DH</c:v>
                  </c:pt>
                  <c:pt idx="4">
                    <c:v>Nemba DH</c:v>
                  </c:pt>
                  <c:pt idx="5">
                    <c:v>Ruli DH</c:v>
                  </c:pt>
                  <c:pt idx="6">
                    <c:v>Byumba DH</c:v>
                  </c:pt>
                  <c:pt idx="7">
                    <c:v>Kinihira DH</c:v>
                  </c:pt>
                  <c:pt idx="8">
                    <c:v>Rutongo DH</c:v>
                  </c:pt>
                  <c:pt idx="9">
                    <c:v>Ruhengeri PH</c:v>
                  </c:pt>
                  <c:pt idx="10">
                    <c:v>Kibuye DH</c:v>
                  </c:pt>
                  <c:pt idx="11">
                    <c:v>Kirinda DH</c:v>
                  </c:pt>
                  <c:pt idx="12">
                    <c:v>Mugonero DH</c:v>
                  </c:pt>
                  <c:pt idx="13">
                    <c:v>Kabaya DH</c:v>
                  </c:pt>
                  <c:pt idx="14">
                    <c:v>Muhororo DH</c:v>
                  </c:pt>
                  <c:pt idx="15">
                    <c:v>Shyira DH</c:v>
                  </c:pt>
                  <c:pt idx="16">
                    <c:v>Bushenge DH</c:v>
                  </c:pt>
                  <c:pt idx="17">
                    <c:v>Kibogora DH</c:v>
                  </c:pt>
                  <c:pt idx="18">
                    <c:v>Gisenyi DH</c:v>
                  </c:pt>
                  <c:pt idx="19">
                    <c:v>Mibilizi DH</c:v>
                  </c:pt>
                  <c:pt idx="20">
                    <c:v>Murunda DH</c:v>
                  </c:pt>
                  <c:pt idx="21">
                    <c:v>Gihundwe PH</c:v>
                  </c:pt>
                  <c:pt idx="22">
                    <c:v>Gakoma DH</c:v>
                  </c:pt>
                  <c:pt idx="23">
                    <c:v>Kibilizi DH</c:v>
                  </c:pt>
                  <c:pt idx="24">
                    <c:v>Kabutare DH</c:v>
                  </c:pt>
                  <c:pt idx="25">
                    <c:v>Remera Rukoma DH</c:v>
                  </c:pt>
                  <c:pt idx="26">
                    <c:v>Kaduha DH</c:v>
                  </c:pt>
                  <c:pt idx="27">
                    <c:v>Kigeme DH</c:v>
                  </c:pt>
                  <c:pt idx="28">
                    <c:v>Nyanza DH</c:v>
                  </c:pt>
                  <c:pt idx="29">
                    <c:v>Munini DH</c:v>
                  </c:pt>
                  <c:pt idx="30">
                    <c:v>Gitwe DH</c:v>
                  </c:pt>
                  <c:pt idx="31">
                    <c:v>Ruhango DH</c:v>
                  </c:pt>
                  <c:pt idx="32">
                    <c:v>Kabgayi PH</c:v>
                  </c:pt>
                  <c:pt idx="33">
                    <c:v>Nyamata DH</c:v>
                  </c:pt>
                  <c:pt idx="34">
                    <c:v>Kiziguro DH</c:v>
                  </c:pt>
                  <c:pt idx="35">
                    <c:v>Ngarama DH</c:v>
                  </c:pt>
                  <c:pt idx="36">
                    <c:v>Gahini DH</c:v>
                  </c:pt>
                  <c:pt idx="37">
                    <c:v>Rwinkwavu DH</c:v>
                  </c:pt>
                  <c:pt idx="38">
                    <c:v>Kirehe DH</c:v>
                  </c:pt>
                  <c:pt idx="39">
                    <c:v>Kibungo DH</c:v>
                  </c:pt>
                  <c:pt idx="40">
                    <c:v>Nyagatare DH</c:v>
                  </c:pt>
                  <c:pt idx="41">
                    <c:v>Rwamagana PH</c:v>
                  </c:pt>
                  <c:pt idx="42">
                    <c:v>CHUK</c:v>
                  </c:pt>
                  <c:pt idx="43">
                    <c:v>CHUB</c:v>
                  </c:pt>
                  <c:pt idx="44">
                    <c:v>RMH</c:v>
                  </c:pt>
                </c:lvl>
                <c:lvl>
                  <c:pt idx="0">
                    <c:v>Kigali City</c:v>
                  </c:pt>
                  <c:pt idx="3">
                    <c:v>Northen Province</c:v>
                  </c:pt>
                  <c:pt idx="10">
                    <c:v>Western Province</c:v>
                  </c:pt>
                  <c:pt idx="22">
                    <c:v>Southen Province</c:v>
                  </c:pt>
                  <c:pt idx="33">
                    <c:v>Eastern Province</c:v>
                  </c:pt>
                  <c:pt idx="42">
                    <c:v>Tertiary</c:v>
                  </c:pt>
                </c:lvl>
              </c:multiLvlStrCache>
            </c:multiLvlStrRef>
          </c:cat>
          <c:val>
            <c:numRef>
              <c:f>'Add. Figures'!$M$48:$M$92</c:f>
              <c:numCache>
                <c:formatCode>General</c:formatCode>
                <c:ptCount val="45"/>
                <c:pt idx="3" formatCode="0">
                  <c:v>1</c:v>
                </c:pt>
                <c:pt idx="9" formatCode="0">
                  <c:v>2</c:v>
                </c:pt>
                <c:pt idx="10" formatCode="0">
                  <c:v>1</c:v>
                </c:pt>
                <c:pt idx="12" formatCode="0">
                  <c:v>1</c:v>
                </c:pt>
                <c:pt idx="17" formatCode="0">
                  <c:v>1</c:v>
                </c:pt>
                <c:pt idx="30" formatCode="0">
                  <c:v>1</c:v>
                </c:pt>
                <c:pt idx="41" formatCode="0">
                  <c:v>1</c:v>
                </c:pt>
                <c:pt idx="42">
                  <c:v>20</c:v>
                </c:pt>
                <c:pt idx="43">
                  <c:v>6</c:v>
                </c:pt>
                <c:pt idx="44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49-466F-ACB4-58173FA4FD76}"/>
            </c:ext>
          </c:extLst>
        </c:ser>
        <c:ser>
          <c:idx val="1"/>
          <c:order val="1"/>
          <c:tx>
            <c:strRef>
              <c:f>'Add. Figures'!$N$47</c:f>
              <c:strCache>
                <c:ptCount val="1"/>
                <c:pt idx="0">
                  <c:v>Anesthesiologists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'Add. Figures'!$K$48:$L$92</c:f>
              <c:multiLvlStrCache>
                <c:ptCount val="45"/>
                <c:lvl>
                  <c:pt idx="0">
                    <c:v>Masaka DH</c:v>
                  </c:pt>
                  <c:pt idx="1">
                    <c:v>Muhima DH</c:v>
                  </c:pt>
                  <c:pt idx="2">
                    <c:v>Kibagabaga PH</c:v>
                  </c:pt>
                  <c:pt idx="3">
                    <c:v>Butaro DH</c:v>
                  </c:pt>
                  <c:pt idx="4">
                    <c:v>Nemba DH</c:v>
                  </c:pt>
                  <c:pt idx="5">
                    <c:v>Ruli DH</c:v>
                  </c:pt>
                  <c:pt idx="6">
                    <c:v>Byumba DH</c:v>
                  </c:pt>
                  <c:pt idx="7">
                    <c:v>Kinihira DH</c:v>
                  </c:pt>
                  <c:pt idx="8">
                    <c:v>Rutongo DH</c:v>
                  </c:pt>
                  <c:pt idx="9">
                    <c:v>Ruhengeri PH</c:v>
                  </c:pt>
                  <c:pt idx="10">
                    <c:v>Kibuye DH</c:v>
                  </c:pt>
                  <c:pt idx="11">
                    <c:v>Kirinda DH</c:v>
                  </c:pt>
                  <c:pt idx="12">
                    <c:v>Mugonero DH</c:v>
                  </c:pt>
                  <c:pt idx="13">
                    <c:v>Kabaya DH</c:v>
                  </c:pt>
                  <c:pt idx="14">
                    <c:v>Muhororo DH</c:v>
                  </c:pt>
                  <c:pt idx="15">
                    <c:v>Shyira DH</c:v>
                  </c:pt>
                  <c:pt idx="16">
                    <c:v>Bushenge DH</c:v>
                  </c:pt>
                  <c:pt idx="17">
                    <c:v>Kibogora DH</c:v>
                  </c:pt>
                  <c:pt idx="18">
                    <c:v>Gisenyi DH</c:v>
                  </c:pt>
                  <c:pt idx="19">
                    <c:v>Mibilizi DH</c:v>
                  </c:pt>
                  <c:pt idx="20">
                    <c:v>Murunda DH</c:v>
                  </c:pt>
                  <c:pt idx="21">
                    <c:v>Gihundwe PH</c:v>
                  </c:pt>
                  <c:pt idx="22">
                    <c:v>Gakoma DH</c:v>
                  </c:pt>
                  <c:pt idx="23">
                    <c:v>Kibilizi DH</c:v>
                  </c:pt>
                  <c:pt idx="24">
                    <c:v>Kabutare DH</c:v>
                  </c:pt>
                  <c:pt idx="25">
                    <c:v>Remera Rukoma DH</c:v>
                  </c:pt>
                  <c:pt idx="26">
                    <c:v>Kaduha DH</c:v>
                  </c:pt>
                  <c:pt idx="27">
                    <c:v>Kigeme DH</c:v>
                  </c:pt>
                  <c:pt idx="28">
                    <c:v>Nyanza DH</c:v>
                  </c:pt>
                  <c:pt idx="29">
                    <c:v>Munini DH</c:v>
                  </c:pt>
                  <c:pt idx="30">
                    <c:v>Gitwe DH</c:v>
                  </c:pt>
                  <c:pt idx="31">
                    <c:v>Ruhango DH</c:v>
                  </c:pt>
                  <c:pt idx="32">
                    <c:v>Kabgayi PH</c:v>
                  </c:pt>
                  <c:pt idx="33">
                    <c:v>Nyamata DH</c:v>
                  </c:pt>
                  <c:pt idx="34">
                    <c:v>Kiziguro DH</c:v>
                  </c:pt>
                  <c:pt idx="35">
                    <c:v>Ngarama DH</c:v>
                  </c:pt>
                  <c:pt idx="36">
                    <c:v>Gahini DH</c:v>
                  </c:pt>
                  <c:pt idx="37">
                    <c:v>Rwinkwavu DH</c:v>
                  </c:pt>
                  <c:pt idx="38">
                    <c:v>Kirehe DH</c:v>
                  </c:pt>
                  <c:pt idx="39">
                    <c:v>Kibungo DH</c:v>
                  </c:pt>
                  <c:pt idx="40">
                    <c:v>Nyagatare DH</c:v>
                  </c:pt>
                  <c:pt idx="41">
                    <c:v>Rwamagana PH</c:v>
                  </c:pt>
                  <c:pt idx="42">
                    <c:v>CHUK</c:v>
                  </c:pt>
                  <c:pt idx="43">
                    <c:v>CHUB</c:v>
                  </c:pt>
                  <c:pt idx="44">
                    <c:v>RMH</c:v>
                  </c:pt>
                </c:lvl>
                <c:lvl>
                  <c:pt idx="0">
                    <c:v>Kigali City</c:v>
                  </c:pt>
                  <c:pt idx="3">
                    <c:v>Northen Province</c:v>
                  </c:pt>
                  <c:pt idx="10">
                    <c:v>Western Province</c:v>
                  </c:pt>
                  <c:pt idx="22">
                    <c:v>Southen Province</c:v>
                  </c:pt>
                  <c:pt idx="33">
                    <c:v>Eastern Province</c:v>
                  </c:pt>
                  <c:pt idx="42">
                    <c:v>Tertiary</c:v>
                  </c:pt>
                </c:lvl>
              </c:multiLvlStrCache>
            </c:multiLvlStrRef>
          </c:cat>
          <c:val>
            <c:numRef>
              <c:f>'Add. Figures'!$N$48:$N$92</c:f>
              <c:numCache>
                <c:formatCode>General</c:formatCode>
                <c:ptCount val="45"/>
                <c:pt idx="9" formatCode="0">
                  <c:v>1</c:v>
                </c:pt>
                <c:pt idx="39" formatCode="0">
                  <c:v>1</c:v>
                </c:pt>
                <c:pt idx="42">
                  <c:v>5</c:v>
                </c:pt>
                <c:pt idx="43">
                  <c:v>4</c:v>
                </c:pt>
                <c:pt idx="4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49-466F-ACB4-58173FA4FD76}"/>
            </c:ext>
          </c:extLst>
        </c:ser>
        <c:ser>
          <c:idx val="2"/>
          <c:order val="2"/>
          <c:tx>
            <c:strRef>
              <c:f>'Add. Figures'!$O$47</c:f>
              <c:strCache>
                <c:ptCount val="1"/>
                <c:pt idx="0">
                  <c:v>OBGYNs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'Add. Figures'!$K$48:$L$92</c:f>
              <c:multiLvlStrCache>
                <c:ptCount val="45"/>
                <c:lvl>
                  <c:pt idx="0">
                    <c:v>Masaka DH</c:v>
                  </c:pt>
                  <c:pt idx="1">
                    <c:v>Muhima DH</c:v>
                  </c:pt>
                  <c:pt idx="2">
                    <c:v>Kibagabaga PH</c:v>
                  </c:pt>
                  <c:pt idx="3">
                    <c:v>Butaro DH</c:v>
                  </c:pt>
                  <c:pt idx="4">
                    <c:v>Nemba DH</c:v>
                  </c:pt>
                  <c:pt idx="5">
                    <c:v>Ruli DH</c:v>
                  </c:pt>
                  <c:pt idx="6">
                    <c:v>Byumba DH</c:v>
                  </c:pt>
                  <c:pt idx="7">
                    <c:v>Kinihira DH</c:v>
                  </c:pt>
                  <c:pt idx="8">
                    <c:v>Rutongo DH</c:v>
                  </c:pt>
                  <c:pt idx="9">
                    <c:v>Ruhengeri PH</c:v>
                  </c:pt>
                  <c:pt idx="10">
                    <c:v>Kibuye DH</c:v>
                  </c:pt>
                  <c:pt idx="11">
                    <c:v>Kirinda DH</c:v>
                  </c:pt>
                  <c:pt idx="12">
                    <c:v>Mugonero DH</c:v>
                  </c:pt>
                  <c:pt idx="13">
                    <c:v>Kabaya DH</c:v>
                  </c:pt>
                  <c:pt idx="14">
                    <c:v>Muhororo DH</c:v>
                  </c:pt>
                  <c:pt idx="15">
                    <c:v>Shyira DH</c:v>
                  </c:pt>
                  <c:pt idx="16">
                    <c:v>Bushenge DH</c:v>
                  </c:pt>
                  <c:pt idx="17">
                    <c:v>Kibogora DH</c:v>
                  </c:pt>
                  <c:pt idx="18">
                    <c:v>Gisenyi DH</c:v>
                  </c:pt>
                  <c:pt idx="19">
                    <c:v>Mibilizi DH</c:v>
                  </c:pt>
                  <c:pt idx="20">
                    <c:v>Murunda DH</c:v>
                  </c:pt>
                  <c:pt idx="21">
                    <c:v>Gihundwe PH</c:v>
                  </c:pt>
                  <c:pt idx="22">
                    <c:v>Gakoma DH</c:v>
                  </c:pt>
                  <c:pt idx="23">
                    <c:v>Kibilizi DH</c:v>
                  </c:pt>
                  <c:pt idx="24">
                    <c:v>Kabutare DH</c:v>
                  </c:pt>
                  <c:pt idx="25">
                    <c:v>Remera Rukoma DH</c:v>
                  </c:pt>
                  <c:pt idx="26">
                    <c:v>Kaduha DH</c:v>
                  </c:pt>
                  <c:pt idx="27">
                    <c:v>Kigeme DH</c:v>
                  </c:pt>
                  <c:pt idx="28">
                    <c:v>Nyanza DH</c:v>
                  </c:pt>
                  <c:pt idx="29">
                    <c:v>Munini DH</c:v>
                  </c:pt>
                  <c:pt idx="30">
                    <c:v>Gitwe DH</c:v>
                  </c:pt>
                  <c:pt idx="31">
                    <c:v>Ruhango DH</c:v>
                  </c:pt>
                  <c:pt idx="32">
                    <c:v>Kabgayi PH</c:v>
                  </c:pt>
                  <c:pt idx="33">
                    <c:v>Nyamata DH</c:v>
                  </c:pt>
                  <c:pt idx="34">
                    <c:v>Kiziguro DH</c:v>
                  </c:pt>
                  <c:pt idx="35">
                    <c:v>Ngarama DH</c:v>
                  </c:pt>
                  <c:pt idx="36">
                    <c:v>Gahini DH</c:v>
                  </c:pt>
                  <c:pt idx="37">
                    <c:v>Rwinkwavu DH</c:v>
                  </c:pt>
                  <c:pt idx="38">
                    <c:v>Kirehe DH</c:v>
                  </c:pt>
                  <c:pt idx="39">
                    <c:v>Kibungo DH</c:v>
                  </c:pt>
                  <c:pt idx="40">
                    <c:v>Nyagatare DH</c:v>
                  </c:pt>
                  <c:pt idx="41">
                    <c:v>Rwamagana PH</c:v>
                  </c:pt>
                  <c:pt idx="42">
                    <c:v>CHUK</c:v>
                  </c:pt>
                  <c:pt idx="43">
                    <c:v>CHUB</c:v>
                  </c:pt>
                  <c:pt idx="44">
                    <c:v>RMH</c:v>
                  </c:pt>
                </c:lvl>
                <c:lvl>
                  <c:pt idx="0">
                    <c:v>Kigali City</c:v>
                  </c:pt>
                  <c:pt idx="3">
                    <c:v>Northen Province</c:v>
                  </c:pt>
                  <c:pt idx="10">
                    <c:v>Western Province</c:v>
                  </c:pt>
                  <c:pt idx="22">
                    <c:v>Southen Province</c:v>
                  </c:pt>
                  <c:pt idx="33">
                    <c:v>Eastern Province</c:v>
                  </c:pt>
                  <c:pt idx="42">
                    <c:v>Tertiary</c:v>
                  </c:pt>
                </c:lvl>
              </c:multiLvlStrCache>
            </c:multiLvlStrRef>
          </c:cat>
          <c:val>
            <c:numRef>
              <c:f>'Add. Figures'!$O$48:$O$92</c:f>
              <c:numCache>
                <c:formatCode>0</c:formatCode>
                <c:ptCount val="45"/>
                <c:pt idx="1">
                  <c:v>4</c:v>
                </c:pt>
                <c:pt idx="9">
                  <c:v>3</c:v>
                </c:pt>
                <c:pt idx="10">
                  <c:v>2</c:v>
                </c:pt>
                <c:pt idx="16">
                  <c:v>1</c:v>
                </c:pt>
                <c:pt idx="30">
                  <c:v>1</c:v>
                </c:pt>
                <c:pt idx="31">
                  <c:v>2</c:v>
                </c:pt>
                <c:pt idx="41">
                  <c:v>1</c:v>
                </c:pt>
                <c:pt idx="42" formatCode="General">
                  <c:v>7</c:v>
                </c:pt>
                <c:pt idx="43" formatCode="General">
                  <c:v>4</c:v>
                </c:pt>
                <c:pt idx="44" formatCode="General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A49-466F-ACB4-58173FA4FD7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7419280"/>
        <c:axId val="37413840"/>
      </c:barChart>
      <c:catAx>
        <c:axId val="37419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bg1">
                    <a:lumMod val="8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37413840"/>
        <c:crosses val="autoZero"/>
        <c:auto val="1"/>
        <c:lblAlgn val="ctr"/>
        <c:lblOffset val="100"/>
        <c:noMultiLvlLbl val="0"/>
      </c:catAx>
      <c:valAx>
        <c:axId val="37413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41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>
                  <a:lumMod val="8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>
              <a:lumMod val="85000"/>
            </a:schemeClr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/>
              <a:t>Certified SAO Providers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'Add. Figures'!$B$96</c:f>
              <c:strCache>
                <c:ptCount val="1"/>
                <c:pt idx="0">
                  <c:v>Surgeons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'Add. Figures'!$A$97:$A$101</c:f>
              <c:strCache>
                <c:ptCount val="5"/>
                <c:pt idx="0">
                  <c:v>Kigali City</c:v>
                </c:pt>
                <c:pt idx="1">
                  <c:v>Northern Province</c:v>
                </c:pt>
                <c:pt idx="2">
                  <c:v>Western Province</c:v>
                </c:pt>
                <c:pt idx="3">
                  <c:v>Southern Province</c:v>
                </c:pt>
                <c:pt idx="4">
                  <c:v>Eastern Province</c:v>
                </c:pt>
              </c:strCache>
            </c:strRef>
          </c:cat>
          <c:val>
            <c:numRef>
              <c:f>'Add. Figures'!$B$97:$B$101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1B-47E3-A2FE-AEA78141486C}"/>
            </c:ext>
          </c:extLst>
        </c:ser>
        <c:ser>
          <c:idx val="1"/>
          <c:order val="1"/>
          <c:tx>
            <c:strRef>
              <c:f>'Add. Figures'!$C$96</c:f>
              <c:strCache>
                <c:ptCount val="1"/>
                <c:pt idx="0">
                  <c:v>Anesthesiologists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'Add. Figures'!$A$97:$A$101</c:f>
              <c:strCache>
                <c:ptCount val="5"/>
                <c:pt idx="0">
                  <c:v>Kigali City</c:v>
                </c:pt>
                <c:pt idx="1">
                  <c:v>Northern Province</c:v>
                </c:pt>
                <c:pt idx="2">
                  <c:v>Western Province</c:v>
                </c:pt>
                <c:pt idx="3">
                  <c:v>Southern Province</c:v>
                </c:pt>
                <c:pt idx="4">
                  <c:v>Eastern Province</c:v>
                </c:pt>
              </c:strCache>
            </c:strRef>
          </c:cat>
          <c:val>
            <c:numRef>
              <c:f>'Add. Figures'!$C$97:$C$101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1B-47E3-A2FE-AEA78141486C}"/>
            </c:ext>
          </c:extLst>
        </c:ser>
        <c:ser>
          <c:idx val="2"/>
          <c:order val="2"/>
          <c:tx>
            <c:strRef>
              <c:f>'Add. Figures'!$D$96</c:f>
              <c:strCache>
                <c:ptCount val="1"/>
                <c:pt idx="0">
                  <c:v>Obstetricians/gynecologists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'Add. Figures'!$A$97:$A$101</c:f>
              <c:strCache>
                <c:ptCount val="5"/>
                <c:pt idx="0">
                  <c:v>Kigali City</c:v>
                </c:pt>
                <c:pt idx="1">
                  <c:v>Northern Province</c:v>
                </c:pt>
                <c:pt idx="2">
                  <c:v>Western Province</c:v>
                </c:pt>
                <c:pt idx="3">
                  <c:v>Southern Province</c:v>
                </c:pt>
                <c:pt idx="4">
                  <c:v>Eastern Province</c:v>
                </c:pt>
              </c:strCache>
            </c:strRef>
          </c:cat>
          <c:val>
            <c:numRef>
              <c:f>'Add. Figures'!$D$97:$D$101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81B-47E3-A2FE-AEA7814148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7420368"/>
        <c:axId val="37422000"/>
      </c:barChart>
      <c:catAx>
        <c:axId val="37420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37422000"/>
        <c:crosses val="autoZero"/>
        <c:auto val="1"/>
        <c:lblAlgn val="ctr"/>
        <c:lblOffset val="100"/>
        <c:noMultiLvlLbl val="0"/>
      </c:catAx>
      <c:valAx>
        <c:axId val="37422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42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/>
              <a:t>general physician SAO providers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'Add. Figures'!$B$104</c:f>
              <c:strCache>
                <c:ptCount val="1"/>
                <c:pt idx="0">
                  <c:v>Surgery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'Add. Figures'!$A$105:$A$109</c:f>
              <c:strCache>
                <c:ptCount val="5"/>
                <c:pt idx="0">
                  <c:v>Kigali City</c:v>
                </c:pt>
                <c:pt idx="1">
                  <c:v>Northern Province</c:v>
                </c:pt>
                <c:pt idx="2">
                  <c:v>Western Province</c:v>
                </c:pt>
                <c:pt idx="3">
                  <c:v>Southern Province</c:v>
                </c:pt>
                <c:pt idx="4">
                  <c:v>Eastern Province</c:v>
                </c:pt>
              </c:strCache>
            </c:strRef>
          </c:cat>
          <c:val>
            <c:numRef>
              <c:f>'Add. Figures'!$B$105:$B$109</c:f>
              <c:numCache>
                <c:formatCode>General</c:formatCode>
                <c:ptCount val="5"/>
                <c:pt idx="0">
                  <c:v>2</c:v>
                </c:pt>
                <c:pt idx="1">
                  <c:v>10</c:v>
                </c:pt>
                <c:pt idx="2">
                  <c:v>18</c:v>
                </c:pt>
                <c:pt idx="3">
                  <c:v>20</c:v>
                </c:pt>
                <c:pt idx="4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C4-45C2-9F71-D3F3539AC48E}"/>
            </c:ext>
          </c:extLst>
        </c:ser>
        <c:ser>
          <c:idx val="1"/>
          <c:order val="1"/>
          <c:tx>
            <c:strRef>
              <c:f>'Add. Figures'!$C$104</c:f>
              <c:strCache>
                <c:ptCount val="1"/>
                <c:pt idx="0">
                  <c:v>Anesthesia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'Add. Figures'!$A$105:$A$109</c:f>
              <c:strCache>
                <c:ptCount val="5"/>
                <c:pt idx="0">
                  <c:v>Kigali City</c:v>
                </c:pt>
                <c:pt idx="1">
                  <c:v>Northern Province</c:v>
                </c:pt>
                <c:pt idx="2">
                  <c:v>Western Province</c:v>
                </c:pt>
                <c:pt idx="3">
                  <c:v>Southern Province</c:v>
                </c:pt>
                <c:pt idx="4">
                  <c:v>Eastern Province</c:v>
                </c:pt>
              </c:strCache>
            </c:strRef>
          </c:cat>
          <c:val>
            <c:numRef>
              <c:f>'Add. Figures'!$C$105:$C$109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4C4-45C2-9F71-D3F3539AC48E}"/>
            </c:ext>
          </c:extLst>
        </c:ser>
        <c:ser>
          <c:idx val="2"/>
          <c:order val="2"/>
          <c:tx>
            <c:strRef>
              <c:f>'Add. Figures'!$D$104</c:f>
              <c:strCache>
                <c:ptCount val="1"/>
                <c:pt idx="0">
                  <c:v>Obstetrics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'Add. Figures'!$A$105:$A$109</c:f>
              <c:strCache>
                <c:ptCount val="5"/>
                <c:pt idx="0">
                  <c:v>Kigali City</c:v>
                </c:pt>
                <c:pt idx="1">
                  <c:v>Northern Province</c:v>
                </c:pt>
                <c:pt idx="2">
                  <c:v>Western Province</c:v>
                </c:pt>
                <c:pt idx="3">
                  <c:v>Southern Province</c:v>
                </c:pt>
                <c:pt idx="4">
                  <c:v>Eastern Province</c:v>
                </c:pt>
              </c:strCache>
            </c:strRef>
          </c:cat>
          <c:val>
            <c:numRef>
              <c:f>'Add. Figures'!$D$105:$D$109</c:f>
              <c:numCache>
                <c:formatCode>General</c:formatCode>
                <c:ptCount val="5"/>
                <c:pt idx="0">
                  <c:v>30</c:v>
                </c:pt>
                <c:pt idx="1">
                  <c:v>44</c:v>
                </c:pt>
                <c:pt idx="2">
                  <c:v>30</c:v>
                </c:pt>
                <c:pt idx="3">
                  <c:v>0</c:v>
                </c:pt>
                <c:pt idx="4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4C4-45C2-9F71-D3F3539AC4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7415472"/>
        <c:axId val="37408944"/>
      </c:barChart>
      <c:catAx>
        <c:axId val="3741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37408944"/>
        <c:crosses val="autoZero"/>
        <c:auto val="1"/>
        <c:lblAlgn val="ctr"/>
        <c:lblOffset val="100"/>
        <c:noMultiLvlLbl val="0"/>
      </c:catAx>
      <c:valAx>
        <c:axId val="37408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41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/>
              <a:t>Non-physician SAO Providers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'Add. Figures'!$B$112</c:f>
              <c:strCache>
                <c:ptCount val="1"/>
                <c:pt idx="0">
                  <c:v>Surgery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'Add. Figures'!$A$113:$A$117</c:f>
              <c:strCache>
                <c:ptCount val="5"/>
                <c:pt idx="0">
                  <c:v>Kigali City</c:v>
                </c:pt>
                <c:pt idx="1">
                  <c:v>Northern Province</c:v>
                </c:pt>
                <c:pt idx="2">
                  <c:v>Western Province</c:v>
                </c:pt>
                <c:pt idx="3">
                  <c:v>Southern Province</c:v>
                </c:pt>
                <c:pt idx="4">
                  <c:v>Eastern Province</c:v>
                </c:pt>
              </c:strCache>
            </c:strRef>
          </c:cat>
          <c:val>
            <c:numRef>
              <c:f>'Add. Figures'!$B$113:$B$117</c:f>
              <c:numCache>
                <c:formatCode>General</c:formatCode>
                <c:ptCount val="5"/>
                <c:pt idx="0">
                  <c:v>3</c:v>
                </c:pt>
                <c:pt idx="1">
                  <c:v>7</c:v>
                </c:pt>
                <c:pt idx="2">
                  <c:v>2</c:v>
                </c:pt>
                <c:pt idx="3">
                  <c:v>15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92-4AE1-BCE5-22B8C4C18D4B}"/>
            </c:ext>
          </c:extLst>
        </c:ser>
        <c:ser>
          <c:idx val="1"/>
          <c:order val="1"/>
          <c:tx>
            <c:strRef>
              <c:f>'Add. Figures'!$C$112</c:f>
              <c:strCache>
                <c:ptCount val="1"/>
                <c:pt idx="0">
                  <c:v>Anesthesia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'Add. Figures'!$A$113:$A$117</c:f>
              <c:strCache>
                <c:ptCount val="5"/>
                <c:pt idx="0">
                  <c:v>Kigali City</c:v>
                </c:pt>
                <c:pt idx="1">
                  <c:v>Northern Province</c:v>
                </c:pt>
                <c:pt idx="2">
                  <c:v>Western Province</c:v>
                </c:pt>
                <c:pt idx="3">
                  <c:v>Southern Province</c:v>
                </c:pt>
                <c:pt idx="4">
                  <c:v>Eastern Province</c:v>
                </c:pt>
              </c:strCache>
            </c:strRef>
          </c:cat>
          <c:val>
            <c:numRef>
              <c:f>'Add. Figures'!$C$113:$C$117</c:f>
              <c:numCache>
                <c:formatCode>General</c:formatCode>
                <c:ptCount val="5"/>
                <c:pt idx="0">
                  <c:v>27</c:v>
                </c:pt>
                <c:pt idx="1">
                  <c:v>31</c:v>
                </c:pt>
                <c:pt idx="2">
                  <c:v>44</c:v>
                </c:pt>
                <c:pt idx="3">
                  <c:v>38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92-4AE1-BCE5-22B8C4C18D4B}"/>
            </c:ext>
          </c:extLst>
        </c:ser>
        <c:ser>
          <c:idx val="2"/>
          <c:order val="2"/>
          <c:tx>
            <c:strRef>
              <c:f>'Add. Figures'!$D$112</c:f>
              <c:strCache>
                <c:ptCount val="1"/>
                <c:pt idx="0">
                  <c:v>Obstetrics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'Add. Figures'!$A$113:$A$117</c:f>
              <c:strCache>
                <c:ptCount val="5"/>
                <c:pt idx="0">
                  <c:v>Kigali City</c:v>
                </c:pt>
                <c:pt idx="1">
                  <c:v>Northern Province</c:v>
                </c:pt>
                <c:pt idx="2">
                  <c:v>Western Province</c:v>
                </c:pt>
                <c:pt idx="3">
                  <c:v>Southern Province</c:v>
                </c:pt>
                <c:pt idx="4">
                  <c:v>Eastern Province</c:v>
                </c:pt>
              </c:strCache>
            </c:strRef>
          </c:cat>
          <c:val>
            <c:numRef>
              <c:f>'Add. Figures'!$D$113:$D$117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F92-4AE1-BCE5-22B8C4C18D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7410576"/>
        <c:axId val="37416016"/>
      </c:barChart>
      <c:catAx>
        <c:axId val="37410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37416016"/>
        <c:crosses val="autoZero"/>
        <c:auto val="1"/>
        <c:lblAlgn val="ctr"/>
        <c:lblOffset val="100"/>
        <c:noMultiLvlLbl val="0"/>
      </c:catAx>
      <c:valAx>
        <c:axId val="37416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41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77CA46-19EC-4511-AEF5-D6D118A3145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222C7A-3B0B-4FB6-B6DC-8AF62A6EA426}">
      <dgm:prSet phldrT="[Text]"/>
      <dgm:spPr/>
      <dgm:t>
        <a:bodyPr/>
        <a:lstStyle/>
        <a:p>
          <a:r>
            <a:rPr lang="en-US" dirty="0"/>
            <a:t>Information needed</a:t>
          </a:r>
        </a:p>
      </dgm:t>
    </dgm:pt>
    <dgm:pt modelId="{EBC23623-2DF9-42C4-A60C-BD4E395FC16B}" type="parTrans" cxnId="{25FACD28-EF77-457D-94F1-B691AB5EEAFA}">
      <dgm:prSet/>
      <dgm:spPr/>
      <dgm:t>
        <a:bodyPr/>
        <a:lstStyle/>
        <a:p>
          <a:endParaRPr lang="en-US"/>
        </a:p>
      </dgm:t>
    </dgm:pt>
    <dgm:pt modelId="{FE7FD4BF-AEA9-4960-AE24-BAE89BAFC090}" type="sibTrans" cxnId="{25FACD28-EF77-457D-94F1-B691AB5EEAFA}">
      <dgm:prSet/>
      <dgm:spPr/>
      <dgm:t>
        <a:bodyPr/>
        <a:lstStyle/>
        <a:p>
          <a:endParaRPr lang="en-US"/>
        </a:p>
      </dgm:t>
    </dgm:pt>
    <dgm:pt modelId="{00B4B9C3-D747-4FD8-A72B-95156FD27906}">
      <dgm:prSet phldrT="[Text]"/>
      <dgm:spPr/>
      <dgm:t>
        <a:bodyPr/>
        <a:lstStyle/>
        <a:p>
          <a:r>
            <a:rPr lang="en-US" dirty="0"/>
            <a:t>Review existing</a:t>
          </a:r>
        </a:p>
      </dgm:t>
    </dgm:pt>
    <dgm:pt modelId="{E581039B-5776-4B7C-9EAE-4B2E5EA38413}" type="parTrans" cxnId="{46DFF687-67A8-46B7-802D-073A4C5A0E02}">
      <dgm:prSet/>
      <dgm:spPr/>
      <dgm:t>
        <a:bodyPr/>
        <a:lstStyle/>
        <a:p>
          <a:endParaRPr lang="en-US"/>
        </a:p>
      </dgm:t>
    </dgm:pt>
    <dgm:pt modelId="{5AC66947-110D-4E2D-9720-3B454F2C5447}" type="sibTrans" cxnId="{46DFF687-67A8-46B7-802D-073A4C5A0E02}">
      <dgm:prSet/>
      <dgm:spPr/>
      <dgm:t>
        <a:bodyPr/>
        <a:lstStyle/>
        <a:p>
          <a:endParaRPr lang="en-US"/>
        </a:p>
      </dgm:t>
    </dgm:pt>
    <dgm:pt modelId="{13DACF70-7DA4-4E32-8C33-6C5D9652D86E}">
      <dgm:prSet phldrT="[Text]"/>
      <dgm:spPr/>
      <dgm:t>
        <a:bodyPr/>
        <a:lstStyle/>
        <a:p>
          <a:r>
            <a:rPr lang="en-US" dirty="0"/>
            <a:t>Baseline assessment</a:t>
          </a:r>
        </a:p>
      </dgm:t>
    </dgm:pt>
    <dgm:pt modelId="{4CBB272C-9502-479D-8FA4-9F7087673D7F}" type="parTrans" cxnId="{05BC3CDF-EA21-4FC1-AC30-AC80AA694509}">
      <dgm:prSet/>
      <dgm:spPr/>
      <dgm:t>
        <a:bodyPr/>
        <a:lstStyle/>
        <a:p>
          <a:endParaRPr lang="en-US"/>
        </a:p>
      </dgm:t>
    </dgm:pt>
    <dgm:pt modelId="{03E9FACA-DF59-415D-9A67-4469799CEC70}" type="sibTrans" cxnId="{05BC3CDF-EA21-4FC1-AC30-AC80AA694509}">
      <dgm:prSet/>
      <dgm:spPr/>
      <dgm:t>
        <a:bodyPr/>
        <a:lstStyle/>
        <a:p>
          <a:endParaRPr lang="en-US"/>
        </a:p>
      </dgm:t>
    </dgm:pt>
    <dgm:pt modelId="{5CC10C30-407A-43DE-819F-B812A4271458}" type="pres">
      <dgm:prSet presAssocID="{7A77CA46-19EC-4511-AEF5-D6D118A314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B78FDE9-1D74-486E-8CAD-99BA25E08CA4}" type="pres">
      <dgm:prSet presAssocID="{7A77CA46-19EC-4511-AEF5-D6D118A31452}" presName="Name1" presStyleCnt="0"/>
      <dgm:spPr/>
    </dgm:pt>
    <dgm:pt modelId="{DE051323-2FA4-494E-9A4D-536FA6ADFB76}" type="pres">
      <dgm:prSet presAssocID="{7A77CA46-19EC-4511-AEF5-D6D118A31452}" presName="cycle" presStyleCnt="0"/>
      <dgm:spPr/>
    </dgm:pt>
    <dgm:pt modelId="{D13EDAA3-1C0C-45C4-93F3-0A6BE175F283}" type="pres">
      <dgm:prSet presAssocID="{7A77CA46-19EC-4511-AEF5-D6D118A31452}" presName="srcNode" presStyleLbl="node1" presStyleIdx="0" presStyleCnt="3"/>
      <dgm:spPr/>
    </dgm:pt>
    <dgm:pt modelId="{8999F146-E292-4997-910E-8ABD2380A373}" type="pres">
      <dgm:prSet presAssocID="{7A77CA46-19EC-4511-AEF5-D6D118A31452}" presName="conn" presStyleLbl="parChTrans1D2" presStyleIdx="0" presStyleCnt="1"/>
      <dgm:spPr/>
      <dgm:t>
        <a:bodyPr/>
        <a:lstStyle/>
        <a:p>
          <a:endParaRPr lang="en-US"/>
        </a:p>
      </dgm:t>
    </dgm:pt>
    <dgm:pt modelId="{78F5BF54-9396-43A9-B26A-84DA9A041AAA}" type="pres">
      <dgm:prSet presAssocID="{7A77CA46-19EC-4511-AEF5-D6D118A31452}" presName="extraNode" presStyleLbl="node1" presStyleIdx="0" presStyleCnt="3"/>
      <dgm:spPr/>
    </dgm:pt>
    <dgm:pt modelId="{438C5F7F-7BA0-4A96-983C-B6479A71820C}" type="pres">
      <dgm:prSet presAssocID="{7A77CA46-19EC-4511-AEF5-D6D118A31452}" presName="dstNode" presStyleLbl="node1" presStyleIdx="0" presStyleCnt="3"/>
      <dgm:spPr/>
    </dgm:pt>
    <dgm:pt modelId="{8CDEC25C-FE32-40D3-85EC-AEFA7F59123D}" type="pres">
      <dgm:prSet presAssocID="{BC222C7A-3B0B-4FB6-B6DC-8AF62A6EA42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00EEF-F210-4938-8B9E-7B111E615032}" type="pres">
      <dgm:prSet presAssocID="{BC222C7A-3B0B-4FB6-B6DC-8AF62A6EA426}" presName="accent_1" presStyleCnt="0"/>
      <dgm:spPr/>
    </dgm:pt>
    <dgm:pt modelId="{7A722CBA-6192-47ED-817A-7FCDB9E280EE}" type="pres">
      <dgm:prSet presAssocID="{BC222C7A-3B0B-4FB6-B6DC-8AF62A6EA426}" presName="accentRepeatNode" presStyleLbl="solidFgAcc1" presStyleIdx="0" presStyleCnt="3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F19BC3C-A11C-4CCE-AECB-67F5C83AF3D3}" type="pres">
      <dgm:prSet presAssocID="{00B4B9C3-D747-4FD8-A72B-95156FD2790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59E86-B1AC-402E-9ABD-6033007BE7CD}" type="pres">
      <dgm:prSet presAssocID="{00B4B9C3-D747-4FD8-A72B-95156FD27906}" presName="accent_2" presStyleCnt="0"/>
      <dgm:spPr/>
    </dgm:pt>
    <dgm:pt modelId="{AF86F45B-0BBC-4EA0-8A7B-B6D95D6AF3AF}" type="pres">
      <dgm:prSet presAssocID="{00B4B9C3-D747-4FD8-A72B-95156FD27906}" presName="accentRepeatNode" presStyleLbl="solidFgAcc1" presStyleIdx="1" presStyleCnt="3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02F7D1D-D2FD-499B-A2FE-E373E9639B35}" type="pres">
      <dgm:prSet presAssocID="{13DACF70-7DA4-4E32-8C33-6C5D9652D86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5E9D7-4F98-42ED-BA68-9BFF3F932D46}" type="pres">
      <dgm:prSet presAssocID="{13DACF70-7DA4-4E32-8C33-6C5D9652D86E}" presName="accent_3" presStyleCnt="0"/>
      <dgm:spPr/>
    </dgm:pt>
    <dgm:pt modelId="{880550CB-1820-414B-9ABC-C7E3089139BC}" type="pres">
      <dgm:prSet presAssocID="{13DACF70-7DA4-4E32-8C33-6C5D9652D86E}" presName="accentRepeatNode" presStyleLbl="solidFgAcc1" presStyleIdx="2" presStyleCnt="3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CB58876-3B50-4B6F-A124-087ACBB4E164}" type="presOf" srcId="{FE7FD4BF-AEA9-4960-AE24-BAE89BAFC090}" destId="{8999F146-E292-4997-910E-8ABD2380A373}" srcOrd="0" destOrd="0" presId="urn:microsoft.com/office/officeart/2008/layout/VerticalCurvedList"/>
    <dgm:cxn modelId="{129394A4-F225-4090-BA09-18E992FAC155}" type="presOf" srcId="{13DACF70-7DA4-4E32-8C33-6C5D9652D86E}" destId="{402F7D1D-D2FD-499B-A2FE-E373E9639B35}" srcOrd="0" destOrd="0" presId="urn:microsoft.com/office/officeart/2008/layout/VerticalCurvedList"/>
    <dgm:cxn modelId="{96025179-7AD5-4393-B990-76376F52B051}" type="presOf" srcId="{00B4B9C3-D747-4FD8-A72B-95156FD27906}" destId="{4F19BC3C-A11C-4CCE-AECB-67F5C83AF3D3}" srcOrd="0" destOrd="0" presId="urn:microsoft.com/office/officeart/2008/layout/VerticalCurvedList"/>
    <dgm:cxn modelId="{46DFF687-67A8-46B7-802D-073A4C5A0E02}" srcId="{7A77CA46-19EC-4511-AEF5-D6D118A31452}" destId="{00B4B9C3-D747-4FD8-A72B-95156FD27906}" srcOrd="1" destOrd="0" parTransId="{E581039B-5776-4B7C-9EAE-4B2E5EA38413}" sibTransId="{5AC66947-110D-4E2D-9720-3B454F2C5447}"/>
    <dgm:cxn modelId="{2C2E04C5-7E21-4607-82E4-A4D8F470CFF5}" type="presOf" srcId="{7A77CA46-19EC-4511-AEF5-D6D118A31452}" destId="{5CC10C30-407A-43DE-819F-B812A4271458}" srcOrd="0" destOrd="0" presId="urn:microsoft.com/office/officeart/2008/layout/VerticalCurvedList"/>
    <dgm:cxn modelId="{25FACD28-EF77-457D-94F1-B691AB5EEAFA}" srcId="{7A77CA46-19EC-4511-AEF5-D6D118A31452}" destId="{BC222C7A-3B0B-4FB6-B6DC-8AF62A6EA426}" srcOrd="0" destOrd="0" parTransId="{EBC23623-2DF9-42C4-A60C-BD4E395FC16B}" sibTransId="{FE7FD4BF-AEA9-4960-AE24-BAE89BAFC090}"/>
    <dgm:cxn modelId="{D8C0C02C-9F0F-4175-88F7-BD6BD2331B3E}" type="presOf" srcId="{BC222C7A-3B0B-4FB6-B6DC-8AF62A6EA426}" destId="{8CDEC25C-FE32-40D3-85EC-AEFA7F59123D}" srcOrd="0" destOrd="0" presId="urn:microsoft.com/office/officeart/2008/layout/VerticalCurvedList"/>
    <dgm:cxn modelId="{05BC3CDF-EA21-4FC1-AC30-AC80AA694509}" srcId="{7A77CA46-19EC-4511-AEF5-D6D118A31452}" destId="{13DACF70-7DA4-4E32-8C33-6C5D9652D86E}" srcOrd="2" destOrd="0" parTransId="{4CBB272C-9502-479D-8FA4-9F7087673D7F}" sibTransId="{03E9FACA-DF59-415D-9A67-4469799CEC70}"/>
    <dgm:cxn modelId="{EE63750B-3FE0-49C7-ADE1-29D934A6EFA9}" type="presParOf" srcId="{5CC10C30-407A-43DE-819F-B812A4271458}" destId="{EB78FDE9-1D74-486E-8CAD-99BA25E08CA4}" srcOrd="0" destOrd="0" presId="urn:microsoft.com/office/officeart/2008/layout/VerticalCurvedList"/>
    <dgm:cxn modelId="{882E3C83-3712-464B-A6F1-B0B8204250D2}" type="presParOf" srcId="{EB78FDE9-1D74-486E-8CAD-99BA25E08CA4}" destId="{DE051323-2FA4-494E-9A4D-536FA6ADFB76}" srcOrd="0" destOrd="0" presId="urn:microsoft.com/office/officeart/2008/layout/VerticalCurvedList"/>
    <dgm:cxn modelId="{8C68A8CE-B9F8-41D0-8C6A-42C5BC34F099}" type="presParOf" srcId="{DE051323-2FA4-494E-9A4D-536FA6ADFB76}" destId="{D13EDAA3-1C0C-45C4-93F3-0A6BE175F283}" srcOrd="0" destOrd="0" presId="urn:microsoft.com/office/officeart/2008/layout/VerticalCurvedList"/>
    <dgm:cxn modelId="{666869FE-20C4-4ADA-94BF-E340D6E22979}" type="presParOf" srcId="{DE051323-2FA4-494E-9A4D-536FA6ADFB76}" destId="{8999F146-E292-4997-910E-8ABD2380A373}" srcOrd="1" destOrd="0" presId="urn:microsoft.com/office/officeart/2008/layout/VerticalCurvedList"/>
    <dgm:cxn modelId="{9B848B4E-3762-4A7D-931A-27A3CC702D0B}" type="presParOf" srcId="{DE051323-2FA4-494E-9A4D-536FA6ADFB76}" destId="{78F5BF54-9396-43A9-B26A-84DA9A041AAA}" srcOrd="2" destOrd="0" presId="urn:microsoft.com/office/officeart/2008/layout/VerticalCurvedList"/>
    <dgm:cxn modelId="{28887151-22CD-408E-B768-1E0A2E839B53}" type="presParOf" srcId="{DE051323-2FA4-494E-9A4D-536FA6ADFB76}" destId="{438C5F7F-7BA0-4A96-983C-B6479A71820C}" srcOrd="3" destOrd="0" presId="urn:microsoft.com/office/officeart/2008/layout/VerticalCurvedList"/>
    <dgm:cxn modelId="{DF1179D4-1574-4602-AD7C-EF2575E96A80}" type="presParOf" srcId="{EB78FDE9-1D74-486E-8CAD-99BA25E08CA4}" destId="{8CDEC25C-FE32-40D3-85EC-AEFA7F59123D}" srcOrd="1" destOrd="0" presId="urn:microsoft.com/office/officeart/2008/layout/VerticalCurvedList"/>
    <dgm:cxn modelId="{4121F23D-B5A9-41F5-A5BA-945DF01C5D5A}" type="presParOf" srcId="{EB78FDE9-1D74-486E-8CAD-99BA25E08CA4}" destId="{00F00EEF-F210-4938-8B9E-7B111E615032}" srcOrd="2" destOrd="0" presId="urn:microsoft.com/office/officeart/2008/layout/VerticalCurvedList"/>
    <dgm:cxn modelId="{8095ECC7-30EC-48A1-9261-CEE7A3EEF724}" type="presParOf" srcId="{00F00EEF-F210-4938-8B9E-7B111E615032}" destId="{7A722CBA-6192-47ED-817A-7FCDB9E280EE}" srcOrd="0" destOrd="0" presId="urn:microsoft.com/office/officeart/2008/layout/VerticalCurvedList"/>
    <dgm:cxn modelId="{7CCCDB05-9575-4BD7-8325-FD2F5CDFF0D1}" type="presParOf" srcId="{EB78FDE9-1D74-486E-8CAD-99BA25E08CA4}" destId="{4F19BC3C-A11C-4CCE-AECB-67F5C83AF3D3}" srcOrd="3" destOrd="0" presId="urn:microsoft.com/office/officeart/2008/layout/VerticalCurvedList"/>
    <dgm:cxn modelId="{05F61262-2DDD-44B7-BE28-497F5084EED8}" type="presParOf" srcId="{EB78FDE9-1D74-486E-8CAD-99BA25E08CA4}" destId="{95759E86-B1AC-402E-9ABD-6033007BE7CD}" srcOrd="4" destOrd="0" presId="urn:microsoft.com/office/officeart/2008/layout/VerticalCurvedList"/>
    <dgm:cxn modelId="{1518A17C-B951-4C1C-B227-9AA4A4E84481}" type="presParOf" srcId="{95759E86-B1AC-402E-9ABD-6033007BE7CD}" destId="{AF86F45B-0BBC-4EA0-8A7B-B6D95D6AF3AF}" srcOrd="0" destOrd="0" presId="urn:microsoft.com/office/officeart/2008/layout/VerticalCurvedList"/>
    <dgm:cxn modelId="{16483AE9-F8F8-4C01-9D58-86EED64FF23B}" type="presParOf" srcId="{EB78FDE9-1D74-486E-8CAD-99BA25E08CA4}" destId="{402F7D1D-D2FD-499B-A2FE-E373E9639B35}" srcOrd="5" destOrd="0" presId="urn:microsoft.com/office/officeart/2008/layout/VerticalCurvedList"/>
    <dgm:cxn modelId="{250C713D-2ECC-4B6E-9573-DEE3A7B9DCE1}" type="presParOf" srcId="{EB78FDE9-1D74-486E-8CAD-99BA25E08CA4}" destId="{F4C5E9D7-4F98-42ED-BA68-9BFF3F932D46}" srcOrd="6" destOrd="0" presId="urn:microsoft.com/office/officeart/2008/layout/VerticalCurvedList"/>
    <dgm:cxn modelId="{B7B60A61-5E86-4C6E-A400-0E0ECDBA302B}" type="presParOf" srcId="{F4C5E9D7-4F98-42ED-BA68-9BFF3F932D46}" destId="{880550CB-1820-414B-9ABC-C7E3089139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77CA46-19EC-4511-AEF5-D6D118A3145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222C7A-3B0B-4FB6-B6DC-8AF62A6EA426}">
      <dgm:prSet phldrT="[Text]"/>
      <dgm:spPr/>
      <dgm:t>
        <a:bodyPr/>
        <a:lstStyle/>
        <a:p>
          <a:r>
            <a:rPr lang="en-US" dirty="0"/>
            <a:t>Information needed</a:t>
          </a:r>
        </a:p>
      </dgm:t>
    </dgm:pt>
    <dgm:pt modelId="{EBC23623-2DF9-42C4-A60C-BD4E395FC16B}" type="parTrans" cxnId="{25FACD28-EF77-457D-94F1-B691AB5EEAFA}">
      <dgm:prSet/>
      <dgm:spPr/>
      <dgm:t>
        <a:bodyPr/>
        <a:lstStyle/>
        <a:p>
          <a:endParaRPr lang="en-US"/>
        </a:p>
      </dgm:t>
    </dgm:pt>
    <dgm:pt modelId="{FE7FD4BF-AEA9-4960-AE24-BAE89BAFC090}" type="sibTrans" cxnId="{25FACD28-EF77-457D-94F1-B691AB5EEAFA}">
      <dgm:prSet/>
      <dgm:spPr/>
      <dgm:t>
        <a:bodyPr/>
        <a:lstStyle/>
        <a:p>
          <a:endParaRPr lang="en-US"/>
        </a:p>
      </dgm:t>
    </dgm:pt>
    <dgm:pt modelId="{00B4B9C3-D747-4FD8-A72B-95156FD27906}">
      <dgm:prSet phldrT="[Text]"/>
      <dgm:spPr/>
      <dgm:t>
        <a:bodyPr/>
        <a:lstStyle/>
        <a:p>
          <a:r>
            <a:rPr lang="en-US" dirty="0"/>
            <a:t>Review existing</a:t>
          </a:r>
        </a:p>
      </dgm:t>
    </dgm:pt>
    <dgm:pt modelId="{E581039B-5776-4B7C-9EAE-4B2E5EA38413}" type="parTrans" cxnId="{46DFF687-67A8-46B7-802D-073A4C5A0E02}">
      <dgm:prSet/>
      <dgm:spPr/>
      <dgm:t>
        <a:bodyPr/>
        <a:lstStyle/>
        <a:p>
          <a:endParaRPr lang="en-US"/>
        </a:p>
      </dgm:t>
    </dgm:pt>
    <dgm:pt modelId="{5AC66947-110D-4E2D-9720-3B454F2C5447}" type="sibTrans" cxnId="{46DFF687-67A8-46B7-802D-073A4C5A0E02}">
      <dgm:prSet/>
      <dgm:spPr/>
      <dgm:t>
        <a:bodyPr/>
        <a:lstStyle/>
        <a:p>
          <a:endParaRPr lang="en-US"/>
        </a:p>
      </dgm:t>
    </dgm:pt>
    <dgm:pt modelId="{13DACF70-7DA4-4E32-8C33-6C5D9652D86E}">
      <dgm:prSet phldrT="[Text]"/>
      <dgm:spPr/>
      <dgm:t>
        <a:bodyPr/>
        <a:lstStyle/>
        <a:p>
          <a:r>
            <a:rPr lang="en-US" dirty="0"/>
            <a:t>Baseline assessment</a:t>
          </a:r>
        </a:p>
      </dgm:t>
    </dgm:pt>
    <dgm:pt modelId="{4CBB272C-9502-479D-8FA4-9F7087673D7F}" type="parTrans" cxnId="{05BC3CDF-EA21-4FC1-AC30-AC80AA694509}">
      <dgm:prSet/>
      <dgm:spPr/>
      <dgm:t>
        <a:bodyPr/>
        <a:lstStyle/>
        <a:p>
          <a:endParaRPr lang="en-US"/>
        </a:p>
      </dgm:t>
    </dgm:pt>
    <dgm:pt modelId="{03E9FACA-DF59-415D-9A67-4469799CEC70}" type="sibTrans" cxnId="{05BC3CDF-EA21-4FC1-AC30-AC80AA694509}">
      <dgm:prSet/>
      <dgm:spPr/>
      <dgm:t>
        <a:bodyPr/>
        <a:lstStyle/>
        <a:p>
          <a:endParaRPr lang="en-US"/>
        </a:p>
      </dgm:t>
    </dgm:pt>
    <dgm:pt modelId="{5CC10C30-407A-43DE-819F-B812A4271458}" type="pres">
      <dgm:prSet presAssocID="{7A77CA46-19EC-4511-AEF5-D6D118A314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B78FDE9-1D74-486E-8CAD-99BA25E08CA4}" type="pres">
      <dgm:prSet presAssocID="{7A77CA46-19EC-4511-AEF5-D6D118A31452}" presName="Name1" presStyleCnt="0"/>
      <dgm:spPr/>
    </dgm:pt>
    <dgm:pt modelId="{DE051323-2FA4-494E-9A4D-536FA6ADFB76}" type="pres">
      <dgm:prSet presAssocID="{7A77CA46-19EC-4511-AEF5-D6D118A31452}" presName="cycle" presStyleCnt="0"/>
      <dgm:spPr/>
    </dgm:pt>
    <dgm:pt modelId="{D13EDAA3-1C0C-45C4-93F3-0A6BE175F283}" type="pres">
      <dgm:prSet presAssocID="{7A77CA46-19EC-4511-AEF5-D6D118A31452}" presName="srcNode" presStyleLbl="node1" presStyleIdx="0" presStyleCnt="3"/>
      <dgm:spPr/>
    </dgm:pt>
    <dgm:pt modelId="{8999F146-E292-4997-910E-8ABD2380A373}" type="pres">
      <dgm:prSet presAssocID="{7A77CA46-19EC-4511-AEF5-D6D118A31452}" presName="conn" presStyleLbl="parChTrans1D2" presStyleIdx="0" presStyleCnt="1"/>
      <dgm:spPr/>
      <dgm:t>
        <a:bodyPr/>
        <a:lstStyle/>
        <a:p>
          <a:endParaRPr lang="en-US"/>
        </a:p>
      </dgm:t>
    </dgm:pt>
    <dgm:pt modelId="{78F5BF54-9396-43A9-B26A-84DA9A041AAA}" type="pres">
      <dgm:prSet presAssocID="{7A77CA46-19EC-4511-AEF5-D6D118A31452}" presName="extraNode" presStyleLbl="node1" presStyleIdx="0" presStyleCnt="3"/>
      <dgm:spPr/>
    </dgm:pt>
    <dgm:pt modelId="{438C5F7F-7BA0-4A96-983C-B6479A71820C}" type="pres">
      <dgm:prSet presAssocID="{7A77CA46-19EC-4511-AEF5-D6D118A31452}" presName="dstNode" presStyleLbl="node1" presStyleIdx="0" presStyleCnt="3"/>
      <dgm:spPr/>
    </dgm:pt>
    <dgm:pt modelId="{8CDEC25C-FE32-40D3-85EC-AEFA7F59123D}" type="pres">
      <dgm:prSet presAssocID="{BC222C7A-3B0B-4FB6-B6DC-8AF62A6EA42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00EEF-F210-4938-8B9E-7B111E615032}" type="pres">
      <dgm:prSet presAssocID="{BC222C7A-3B0B-4FB6-B6DC-8AF62A6EA426}" presName="accent_1" presStyleCnt="0"/>
      <dgm:spPr/>
    </dgm:pt>
    <dgm:pt modelId="{7A722CBA-6192-47ED-817A-7FCDB9E280EE}" type="pres">
      <dgm:prSet presAssocID="{BC222C7A-3B0B-4FB6-B6DC-8AF62A6EA426}" presName="accentRepeatNode" presStyleLbl="solidFgAcc1" presStyleIdx="0" presStyleCnt="3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F19BC3C-A11C-4CCE-AECB-67F5C83AF3D3}" type="pres">
      <dgm:prSet presAssocID="{00B4B9C3-D747-4FD8-A72B-95156FD2790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59E86-B1AC-402E-9ABD-6033007BE7CD}" type="pres">
      <dgm:prSet presAssocID="{00B4B9C3-D747-4FD8-A72B-95156FD27906}" presName="accent_2" presStyleCnt="0"/>
      <dgm:spPr/>
    </dgm:pt>
    <dgm:pt modelId="{AF86F45B-0BBC-4EA0-8A7B-B6D95D6AF3AF}" type="pres">
      <dgm:prSet presAssocID="{00B4B9C3-D747-4FD8-A72B-95156FD27906}" presName="accentRepeatNode" presStyleLbl="solidFgAcc1" presStyleIdx="1" presStyleCnt="3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02F7D1D-D2FD-499B-A2FE-E373E9639B35}" type="pres">
      <dgm:prSet presAssocID="{13DACF70-7DA4-4E32-8C33-6C5D9652D86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5E9D7-4F98-42ED-BA68-9BFF3F932D46}" type="pres">
      <dgm:prSet presAssocID="{13DACF70-7DA4-4E32-8C33-6C5D9652D86E}" presName="accent_3" presStyleCnt="0"/>
      <dgm:spPr/>
    </dgm:pt>
    <dgm:pt modelId="{880550CB-1820-414B-9ABC-C7E3089139BC}" type="pres">
      <dgm:prSet presAssocID="{13DACF70-7DA4-4E32-8C33-6C5D9652D86E}" presName="accentRepeatNode" presStyleLbl="solidFgAcc1" presStyleIdx="2" presStyleCnt="3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CB58876-3B50-4B6F-A124-087ACBB4E164}" type="presOf" srcId="{FE7FD4BF-AEA9-4960-AE24-BAE89BAFC090}" destId="{8999F146-E292-4997-910E-8ABD2380A373}" srcOrd="0" destOrd="0" presId="urn:microsoft.com/office/officeart/2008/layout/VerticalCurvedList"/>
    <dgm:cxn modelId="{129394A4-F225-4090-BA09-18E992FAC155}" type="presOf" srcId="{13DACF70-7DA4-4E32-8C33-6C5D9652D86E}" destId="{402F7D1D-D2FD-499B-A2FE-E373E9639B35}" srcOrd="0" destOrd="0" presId="urn:microsoft.com/office/officeart/2008/layout/VerticalCurvedList"/>
    <dgm:cxn modelId="{96025179-7AD5-4393-B990-76376F52B051}" type="presOf" srcId="{00B4B9C3-D747-4FD8-A72B-95156FD27906}" destId="{4F19BC3C-A11C-4CCE-AECB-67F5C83AF3D3}" srcOrd="0" destOrd="0" presId="urn:microsoft.com/office/officeart/2008/layout/VerticalCurvedList"/>
    <dgm:cxn modelId="{46DFF687-67A8-46B7-802D-073A4C5A0E02}" srcId="{7A77CA46-19EC-4511-AEF5-D6D118A31452}" destId="{00B4B9C3-D747-4FD8-A72B-95156FD27906}" srcOrd="1" destOrd="0" parTransId="{E581039B-5776-4B7C-9EAE-4B2E5EA38413}" sibTransId="{5AC66947-110D-4E2D-9720-3B454F2C5447}"/>
    <dgm:cxn modelId="{2C2E04C5-7E21-4607-82E4-A4D8F470CFF5}" type="presOf" srcId="{7A77CA46-19EC-4511-AEF5-D6D118A31452}" destId="{5CC10C30-407A-43DE-819F-B812A4271458}" srcOrd="0" destOrd="0" presId="urn:microsoft.com/office/officeart/2008/layout/VerticalCurvedList"/>
    <dgm:cxn modelId="{25FACD28-EF77-457D-94F1-B691AB5EEAFA}" srcId="{7A77CA46-19EC-4511-AEF5-D6D118A31452}" destId="{BC222C7A-3B0B-4FB6-B6DC-8AF62A6EA426}" srcOrd="0" destOrd="0" parTransId="{EBC23623-2DF9-42C4-A60C-BD4E395FC16B}" sibTransId="{FE7FD4BF-AEA9-4960-AE24-BAE89BAFC090}"/>
    <dgm:cxn modelId="{D8C0C02C-9F0F-4175-88F7-BD6BD2331B3E}" type="presOf" srcId="{BC222C7A-3B0B-4FB6-B6DC-8AF62A6EA426}" destId="{8CDEC25C-FE32-40D3-85EC-AEFA7F59123D}" srcOrd="0" destOrd="0" presId="urn:microsoft.com/office/officeart/2008/layout/VerticalCurvedList"/>
    <dgm:cxn modelId="{05BC3CDF-EA21-4FC1-AC30-AC80AA694509}" srcId="{7A77CA46-19EC-4511-AEF5-D6D118A31452}" destId="{13DACF70-7DA4-4E32-8C33-6C5D9652D86E}" srcOrd="2" destOrd="0" parTransId="{4CBB272C-9502-479D-8FA4-9F7087673D7F}" sibTransId="{03E9FACA-DF59-415D-9A67-4469799CEC70}"/>
    <dgm:cxn modelId="{EE63750B-3FE0-49C7-ADE1-29D934A6EFA9}" type="presParOf" srcId="{5CC10C30-407A-43DE-819F-B812A4271458}" destId="{EB78FDE9-1D74-486E-8CAD-99BA25E08CA4}" srcOrd="0" destOrd="0" presId="urn:microsoft.com/office/officeart/2008/layout/VerticalCurvedList"/>
    <dgm:cxn modelId="{882E3C83-3712-464B-A6F1-B0B8204250D2}" type="presParOf" srcId="{EB78FDE9-1D74-486E-8CAD-99BA25E08CA4}" destId="{DE051323-2FA4-494E-9A4D-536FA6ADFB76}" srcOrd="0" destOrd="0" presId="urn:microsoft.com/office/officeart/2008/layout/VerticalCurvedList"/>
    <dgm:cxn modelId="{8C68A8CE-B9F8-41D0-8C6A-42C5BC34F099}" type="presParOf" srcId="{DE051323-2FA4-494E-9A4D-536FA6ADFB76}" destId="{D13EDAA3-1C0C-45C4-93F3-0A6BE175F283}" srcOrd="0" destOrd="0" presId="urn:microsoft.com/office/officeart/2008/layout/VerticalCurvedList"/>
    <dgm:cxn modelId="{666869FE-20C4-4ADA-94BF-E340D6E22979}" type="presParOf" srcId="{DE051323-2FA4-494E-9A4D-536FA6ADFB76}" destId="{8999F146-E292-4997-910E-8ABD2380A373}" srcOrd="1" destOrd="0" presId="urn:microsoft.com/office/officeart/2008/layout/VerticalCurvedList"/>
    <dgm:cxn modelId="{9B848B4E-3762-4A7D-931A-27A3CC702D0B}" type="presParOf" srcId="{DE051323-2FA4-494E-9A4D-536FA6ADFB76}" destId="{78F5BF54-9396-43A9-B26A-84DA9A041AAA}" srcOrd="2" destOrd="0" presId="urn:microsoft.com/office/officeart/2008/layout/VerticalCurvedList"/>
    <dgm:cxn modelId="{28887151-22CD-408E-B768-1E0A2E839B53}" type="presParOf" srcId="{DE051323-2FA4-494E-9A4D-536FA6ADFB76}" destId="{438C5F7F-7BA0-4A96-983C-B6479A71820C}" srcOrd="3" destOrd="0" presId="urn:microsoft.com/office/officeart/2008/layout/VerticalCurvedList"/>
    <dgm:cxn modelId="{DF1179D4-1574-4602-AD7C-EF2575E96A80}" type="presParOf" srcId="{EB78FDE9-1D74-486E-8CAD-99BA25E08CA4}" destId="{8CDEC25C-FE32-40D3-85EC-AEFA7F59123D}" srcOrd="1" destOrd="0" presId="urn:microsoft.com/office/officeart/2008/layout/VerticalCurvedList"/>
    <dgm:cxn modelId="{4121F23D-B5A9-41F5-A5BA-945DF01C5D5A}" type="presParOf" srcId="{EB78FDE9-1D74-486E-8CAD-99BA25E08CA4}" destId="{00F00EEF-F210-4938-8B9E-7B111E615032}" srcOrd="2" destOrd="0" presId="urn:microsoft.com/office/officeart/2008/layout/VerticalCurvedList"/>
    <dgm:cxn modelId="{8095ECC7-30EC-48A1-9261-CEE7A3EEF724}" type="presParOf" srcId="{00F00EEF-F210-4938-8B9E-7B111E615032}" destId="{7A722CBA-6192-47ED-817A-7FCDB9E280EE}" srcOrd="0" destOrd="0" presId="urn:microsoft.com/office/officeart/2008/layout/VerticalCurvedList"/>
    <dgm:cxn modelId="{7CCCDB05-9575-4BD7-8325-FD2F5CDFF0D1}" type="presParOf" srcId="{EB78FDE9-1D74-486E-8CAD-99BA25E08CA4}" destId="{4F19BC3C-A11C-4CCE-AECB-67F5C83AF3D3}" srcOrd="3" destOrd="0" presId="urn:microsoft.com/office/officeart/2008/layout/VerticalCurvedList"/>
    <dgm:cxn modelId="{05F61262-2DDD-44B7-BE28-497F5084EED8}" type="presParOf" srcId="{EB78FDE9-1D74-486E-8CAD-99BA25E08CA4}" destId="{95759E86-B1AC-402E-9ABD-6033007BE7CD}" srcOrd="4" destOrd="0" presId="urn:microsoft.com/office/officeart/2008/layout/VerticalCurvedList"/>
    <dgm:cxn modelId="{1518A17C-B951-4C1C-B227-9AA4A4E84481}" type="presParOf" srcId="{95759E86-B1AC-402E-9ABD-6033007BE7CD}" destId="{AF86F45B-0BBC-4EA0-8A7B-B6D95D6AF3AF}" srcOrd="0" destOrd="0" presId="urn:microsoft.com/office/officeart/2008/layout/VerticalCurvedList"/>
    <dgm:cxn modelId="{16483AE9-F8F8-4C01-9D58-86EED64FF23B}" type="presParOf" srcId="{EB78FDE9-1D74-486E-8CAD-99BA25E08CA4}" destId="{402F7D1D-D2FD-499B-A2FE-E373E9639B35}" srcOrd="5" destOrd="0" presId="urn:microsoft.com/office/officeart/2008/layout/VerticalCurvedList"/>
    <dgm:cxn modelId="{250C713D-2ECC-4B6E-9573-DEE3A7B9DCE1}" type="presParOf" srcId="{EB78FDE9-1D74-486E-8CAD-99BA25E08CA4}" destId="{F4C5E9D7-4F98-42ED-BA68-9BFF3F932D46}" srcOrd="6" destOrd="0" presId="urn:microsoft.com/office/officeart/2008/layout/VerticalCurvedList"/>
    <dgm:cxn modelId="{B7B60A61-5E86-4C6E-A400-0E0ECDBA302B}" type="presParOf" srcId="{F4C5E9D7-4F98-42ED-BA68-9BFF3F932D46}" destId="{880550CB-1820-414B-9ABC-C7E3089139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77CA46-19EC-4511-AEF5-D6D118A3145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222C7A-3B0B-4FB6-B6DC-8AF62A6EA426}">
      <dgm:prSet phldrT="[Text]"/>
      <dgm:spPr/>
      <dgm:t>
        <a:bodyPr/>
        <a:lstStyle/>
        <a:p>
          <a:r>
            <a:rPr lang="en-US" dirty="0"/>
            <a:t>Information needed</a:t>
          </a:r>
        </a:p>
      </dgm:t>
    </dgm:pt>
    <dgm:pt modelId="{EBC23623-2DF9-42C4-A60C-BD4E395FC16B}" type="parTrans" cxnId="{25FACD28-EF77-457D-94F1-B691AB5EEAFA}">
      <dgm:prSet/>
      <dgm:spPr/>
      <dgm:t>
        <a:bodyPr/>
        <a:lstStyle/>
        <a:p>
          <a:endParaRPr lang="en-US"/>
        </a:p>
      </dgm:t>
    </dgm:pt>
    <dgm:pt modelId="{FE7FD4BF-AEA9-4960-AE24-BAE89BAFC090}" type="sibTrans" cxnId="{25FACD28-EF77-457D-94F1-B691AB5EEAFA}">
      <dgm:prSet/>
      <dgm:spPr/>
      <dgm:t>
        <a:bodyPr/>
        <a:lstStyle/>
        <a:p>
          <a:endParaRPr lang="en-US"/>
        </a:p>
      </dgm:t>
    </dgm:pt>
    <dgm:pt modelId="{00B4B9C3-D747-4FD8-A72B-95156FD27906}">
      <dgm:prSet phldrT="[Text]"/>
      <dgm:spPr/>
      <dgm:t>
        <a:bodyPr/>
        <a:lstStyle/>
        <a:p>
          <a:r>
            <a:rPr lang="en-US" dirty="0"/>
            <a:t>Review existing</a:t>
          </a:r>
        </a:p>
      </dgm:t>
    </dgm:pt>
    <dgm:pt modelId="{E581039B-5776-4B7C-9EAE-4B2E5EA38413}" type="parTrans" cxnId="{46DFF687-67A8-46B7-802D-073A4C5A0E02}">
      <dgm:prSet/>
      <dgm:spPr/>
      <dgm:t>
        <a:bodyPr/>
        <a:lstStyle/>
        <a:p>
          <a:endParaRPr lang="en-US"/>
        </a:p>
      </dgm:t>
    </dgm:pt>
    <dgm:pt modelId="{5AC66947-110D-4E2D-9720-3B454F2C5447}" type="sibTrans" cxnId="{46DFF687-67A8-46B7-802D-073A4C5A0E02}">
      <dgm:prSet/>
      <dgm:spPr/>
      <dgm:t>
        <a:bodyPr/>
        <a:lstStyle/>
        <a:p>
          <a:endParaRPr lang="en-US"/>
        </a:p>
      </dgm:t>
    </dgm:pt>
    <dgm:pt modelId="{13DACF70-7DA4-4E32-8C33-6C5D9652D86E}">
      <dgm:prSet phldrT="[Text]"/>
      <dgm:spPr/>
      <dgm:t>
        <a:bodyPr/>
        <a:lstStyle/>
        <a:p>
          <a:r>
            <a:rPr lang="en-US" dirty="0"/>
            <a:t>Baseline assessment</a:t>
          </a:r>
        </a:p>
      </dgm:t>
    </dgm:pt>
    <dgm:pt modelId="{4CBB272C-9502-479D-8FA4-9F7087673D7F}" type="parTrans" cxnId="{05BC3CDF-EA21-4FC1-AC30-AC80AA694509}">
      <dgm:prSet/>
      <dgm:spPr/>
      <dgm:t>
        <a:bodyPr/>
        <a:lstStyle/>
        <a:p>
          <a:endParaRPr lang="en-US"/>
        </a:p>
      </dgm:t>
    </dgm:pt>
    <dgm:pt modelId="{03E9FACA-DF59-415D-9A67-4469799CEC70}" type="sibTrans" cxnId="{05BC3CDF-EA21-4FC1-AC30-AC80AA694509}">
      <dgm:prSet/>
      <dgm:spPr/>
      <dgm:t>
        <a:bodyPr/>
        <a:lstStyle/>
        <a:p>
          <a:endParaRPr lang="en-US"/>
        </a:p>
      </dgm:t>
    </dgm:pt>
    <dgm:pt modelId="{5CC10C30-407A-43DE-819F-B812A4271458}" type="pres">
      <dgm:prSet presAssocID="{7A77CA46-19EC-4511-AEF5-D6D118A314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B78FDE9-1D74-486E-8CAD-99BA25E08CA4}" type="pres">
      <dgm:prSet presAssocID="{7A77CA46-19EC-4511-AEF5-D6D118A31452}" presName="Name1" presStyleCnt="0"/>
      <dgm:spPr/>
    </dgm:pt>
    <dgm:pt modelId="{DE051323-2FA4-494E-9A4D-536FA6ADFB76}" type="pres">
      <dgm:prSet presAssocID="{7A77CA46-19EC-4511-AEF5-D6D118A31452}" presName="cycle" presStyleCnt="0"/>
      <dgm:spPr/>
    </dgm:pt>
    <dgm:pt modelId="{D13EDAA3-1C0C-45C4-93F3-0A6BE175F283}" type="pres">
      <dgm:prSet presAssocID="{7A77CA46-19EC-4511-AEF5-D6D118A31452}" presName="srcNode" presStyleLbl="node1" presStyleIdx="0" presStyleCnt="3"/>
      <dgm:spPr/>
    </dgm:pt>
    <dgm:pt modelId="{8999F146-E292-4997-910E-8ABD2380A373}" type="pres">
      <dgm:prSet presAssocID="{7A77CA46-19EC-4511-AEF5-D6D118A31452}" presName="conn" presStyleLbl="parChTrans1D2" presStyleIdx="0" presStyleCnt="1"/>
      <dgm:spPr/>
      <dgm:t>
        <a:bodyPr/>
        <a:lstStyle/>
        <a:p>
          <a:endParaRPr lang="en-US"/>
        </a:p>
      </dgm:t>
    </dgm:pt>
    <dgm:pt modelId="{78F5BF54-9396-43A9-B26A-84DA9A041AAA}" type="pres">
      <dgm:prSet presAssocID="{7A77CA46-19EC-4511-AEF5-D6D118A31452}" presName="extraNode" presStyleLbl="node1" presStyleIdx="0" presStyleCnt="3"/>
      <dgm:spPr/>
    </dgm:pt>
    <dgm:pt modelId="{438C5F7F-7BA0-4A96-983C-B6479A71820C}" type="pres">
      <dgm:prSet presAssocID="{7A77CA46-19EC-4511-AEF5-D6D118A31452}" presName="dstNode" presStyleLbl="node1" presStyleIdx="0" presStyleCnt="3"/>
      <dgm:spPr/>
    </dgm:pt>
    <dgm:pt modelId="{8CDEC25C-FE32-40D3-85EC-AEFA7F59123D}" type="pres">
      <dgm:prSet presAssocID="{BC222C7A-3B0B-4FB6-B6DC-8AF62A6EA426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F00EEF-F210-4938-8B9E-7B111E615032}" type="pres">
      <dgm:prSet presAssocID="{BC222C7A-3B0B-4FB6-B6DC-8AF62A6EA426}" presName="accent_1" presStyleCnt="0"/>
      <dgm:spPr/>
    </dgm:pt>
    <dgm:pt modelId="{7A722CBA-6192-47ED-817A-7FCDB9E280EE}" type="pres">
      <dgm:prSet presAssocID="{BC222C7A-3B0B-4FB6-B6DC-8AF62A6EA426}" presName="accentRepeatNode" presStyleLbl="solidFgAcc1" presStyleIdx="0" presStyleCnt="3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F19BC3C-A11C-4CCE-AECB-67F5C83AF3D3}" type="pres">
      <dgm:prSet presAssocID="{00B4B9C3-D747-4FD8-A72B-95156FD2790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59E86-B1AC-402E-9ABD-6033007BE7CD}" type="pres">
      <dgm:prSet presAssocID="{00B4B9C3-D747-4FD8-A72B-95156FD27906}" presName="accent_2" presStyleCnt="0"/>
      <dgm:spPr/>
    </dgm:pt>
    <dgm:pt modelId="{AF86F45B-0BBC-4EA0-8A7B-B6D95D6AF3AF}" type="pres">
      <dgm:prSet presAssocID="{00B4B9C3-D747-4FD8-A72B-95156FD27906}" presName="accentRepeatNode" presStyleLbl="solidFgAcc1" presStyleIdx="1" presStyleCnt="3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02F7D1D-D2FD-499B-A2FE-E373E9639B35}" type="pres">
      <dgm:prSet presAssocID="{13DACF70-7DA4-4E32-8C33-6C5D9652D86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C5E9D7-4F98-42ED-BA68-9BFF3F932D46}" type="pres">
      <dgm:prSet presAssocID="{13DACF70-7DA4-4E32-8C33-6C5D9652D86E}" presName="accent_3" presStyleCnt="0"/>
      <dgm:spPr/>
    </dgm:pt>
    <dgm:pt modelId="{880550CB-1820-414B-9ABC-C7E3089139BC}" type="pres">
      <dgm:prSet presAssocID="{13DACF70-7DA4-4E32-8C33-6C5D9652D86E}" presName="accentRepeatNode" presStyleLbl="solidFgAcc1" presStyleIdx="2" presStyleCnt="3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CB58876-3B50-4B6F-A124-087ACBB4E164}" type="presOf" srcId="{FE7FD4BF-AEA9-4960-AE24-BAE89BAFC090}" destId="{8999F146-E292-4997-910E-8ABD2380A373}" srcOrd="0" destOrd="0" presId="urn:microsoft.com/office/officeart/2008/layout/VerticalCurvedList"/>
    <dgm:cxn modelId="{129394A4-F225-4090-BA09-18E992FAC155}" type="presOf" srcId="{13DACF70-7DA4-4E32-8C33-6C5D9652D86E}" destId="{402F7D1D-D2FD-499B-A2FE-E373E9639B35}" srcOrd="0" destOrd="0" presId="urn:microsoft.com/office/officeart/2008/layout/VerticalCurvedList"/>
    <dgm:cxn modelId="{96025179-7AD5-4393-B990-76376F52B051}" type="presOf" srcId="{00B4B9C3-D747-4FD8-A72B-95156FD27906}" destId="{4F19BC3C-A11C-4CCE-AECB-67F5C83AF3D3}" srcOrd="0" destOrd="0" presId="urn:microsoft.com/office/officeart/2008/layout/VerticalCurvedList"/>
    <dgm:cxn modelId="{46DFF687-67A8-46B7-802D-073A4C5A0E02}" srcId="{7A77CA46-19EC-4511-AEF5-D6D118A31452}" destId="{00B4B9C3-D747-4FD8-A72B-95156FD27906}" srcOrd="1" destOrd="0" parTransId="{E581039B-5776-4B7C-9EAE-4B2E5EA38413}" sibTransId="{5AC66947-110D-4E2D-9720-3B454F2C5447}"/>
    <dgm:cxn modelId="{2C2E04C5-7E21-4607-82E4-A4D8F470CFF5}" type="presOf" srcId="{7A77CA46-19EC-4511-AEF5-D6D118A31452}" destId="{5CC10C30-407A-43DE-819F-B812A4271458}" srcOrd="0" destOrd="0" presId="urn:microsoft.com/office/officeart/2008/layout/VerticalCurvedList"/>
    <dgm:cxn modelId="{25FACD28-EF77-457D-94F1-B691AB5EEAFA}" srcId="{7A77CA46-19EC-4511-AEF5-D6D118A31452}" destId="{BC222C7A-3B0B-4FB6-B6DC-8AF62A6EA426}" srcOrd="0" destOrd="0" parTransId="{EBC23623-2DF9-42C4-A60C-BD4E395FC16B}" sibTransId="{FE7FD4BF-AEA9-4960-AE24-BAE89BAFC090}"/>
    <dgm:cxn modelId="{D8C0C02C-9F0F-4175-88F7-BD6BD2331B3E}" type="presOf" srcId="{BC222C7A-3B0B-4FB6-B6DC-8AF62A6EA426}" destId="{8CDEC25C-FE32-40D3-85EC-AEFA7F59123D}" srcOrd="0" destOrd="0" presId="urn:microsoft.com/office/officeart/2008/layout/VerticalCurvedList"/>
    <dgm:cxn modelId="{05BC3CDF-EA21-4FC1-AC30-AC80AA694509}" srcId="{7A77CA46-19EC-4511-AEF5-D6D118A31452}" destId="{13DACF70-7DA4-4E32-8C33-6C5D9652D86E}" srcOrd="2" destOrd="0" parTransId="{4CBB272C-9502-479D-8FA4-9F7087673D7F}" sibTransId="{03E9FACA-DF59-415D-9A67-4469799CEC70}"/>
    <dgm:cxn modelId="{EE63750B-3FE0-49C7-ADE1-29D934A6EFA9}" type="presParOf" srcId="{5CC10C30-407A-43DE-819F-B812A4271458}" destId="{EB78FDE9-1D74-486E-8CAD-99BA25E08CA4}" srcOrd="0" destOrd="0" presId="urn:microsoft.com/office/officeart/2008/layout/VerticalCurvedList"/>
    <dgm:cxn modelId="{882E3C83-3712-464B-A6F1-B0B8204250D2}" type="presParOf" srcId="{EB78FDE9-1D74-486E-8CAD-99BA25E08CA4}" destId="{DE051323-2FA4-494E-9A4D-536FA6ADFB76}" srcOrd="0" destOrd="0" presId="urn:microsoft.com/office/officeart/2008/layout/VerticalCurvedList"/>
    <dgm:cxn modelId="{8C68A8CE-B9F8-41D0-8C6A-42C5BC34F099}" type="presParOf" srcId="{DE051323-2FA4-494E-9A4D-536FA6ADFB76}" destId="{D13EDAA3-1C0C-45C4-93F3-0A6BE175F283}" srcOrd="0" destOrd="0" presId="urn:microsoft.com/office/officeart/2008/layout/VerticalCurvedList"/>
    <dgm:cxn modelId="{666869FE-20C4-4ADA-94BF-E340D6E22979}" type="presParOf" srcId="{DE051323-2FA4-494E-9A4D-536FA6ADFB76}" destId="{8999F146-E292-4997-910E-8ABD2380A373}" srcOrd="1" destOrd="0" presId="urn:microsoft.com/office/officeart/2008/layout/VerticalCurvedList"/>
    <dgm:cxn modelId="{9B848B4E-3762-4A7D-931A-27A3CC702D0B}" type="presParOf" srcId="{DE051323-2FA4-494E-9A4D-536FA6ADFB76}" destId="{78F5BF54-9396-43A9-B26A-84DA9A041AAA}" srcOrd="2" destOrd="0" presId="urn:microsoft.com/office/officeart/2008/layout/VerticalCurvedList"/>
    <dgm:cxn modelId="{28887151-22CD-408E-B768-1E0A2E839B53}" type="presParOf" srcId="{DE051323-2FA4-494E-9A4D-536FA6ADFB76}" destId="{438C5F7F-7BA0-4A96-983C-B6479A71820C}" srcOrd="3" destOrd="0" presId="urn:microsoft.com/office/officeart/2008/layout/VerticalCurvedList"/>
    <dgm:cxn modelId="{DF1179D4-1574-4602-AD7C-EF2575E96A80}" type="presParOf" srcId="{EB78FDE9-1D74-486E-8CAD-99BA25E08CA4}" destId="{8CDEC25C-FE32-40D3-85EC-AEFA7F59123D}" srcOrd="1" destOrd="0" presId="urn:microsoft.com/office/officeart/2008/layout/VerticalCurvedList"/>
    <dgm:cxn modelId="{4121F23D-B5A9-41F5-A5BA-945DF01C5D5A}" type="presParOf" srcId="{EB78FDE9-1D74-486E-8CAD-99BA25E08CA4}" destId="{00F00EEF-F210-4938-8B9E-7B111E615032}" srcOrd="2" destOrd="0" presId="urn:microsoft.com/office/officeart/2008/layout/VerticalCurvedList"/>
    <dgm:cxn modelId="{8095ECC7-30EC-48A1-9261-CEE7A3EEF724}" type="presParOf" srcId="{00F00EEF-F210-4938-8B9E-7B111E615032}" destId="{7A722CBA-6192-47ED-817A-7FCDB9E280EE}" srcOrd="0" destOrd="0" presId="urn:microsoft.com/office/officeart/2008/layout/VerticalCurvedList"/>
    <dgm:cxn modelId="{7CCCDB05-9575-4BD7-8325-FD2F5CDFF0D1}" type="presParOf" srcId="{EB78FDE9-1D74-486E-8CAD-99BA25E08CA4}" destId="{4F19BC3C-A11C-4CCE-AECB-67F5C83AF3D3}" srcOrd="3" destOrd="0" presId="urn:microsoft.com/office/officeart/2008/layout/VerticalCurvedList"/>
    <dgm:cxn modelId="{05F61262-2DDD-44B7-BE28-497F5084EED8}" type="presParOf" srcId="{EB78FDE9-1D74-486E-8CAD-99BA25E08CA4}" destId="{95759E86-B1AC-402E-9ABD-6033007BE7CD}" srcOrd="4" destOrd="0" presId="urn:microsoft.com/office/officeart/2008/layout/VerticalCurvedList"/>
    <dgm:cxn modelId="{1518A17C-B951-4C1C-B227-9AA4A4E84481}" type="presParOf" srcId="{95759E86-B1AC-402E-9ABD-6033007BE7CD}" destId="{AF86F45B-0BBC-4EA0-8A7B-B6D95D6AF3AF}" srcOrd="0" destOrd="0" presId="urn:microsoft.com/office/officeart/2008/layout/VerticalCurvedList"/>
    <dgm:cxn modelId="{16483AE9-F8F8-4C01-9D58-86EED64FF23B}" type="presParOf" srcId="{EB78FDE9-1D74-486E-8CAD-99BA25E08CA4}" destId="{402F7D1D-D2FD-499B-A2FE-E373E9639B35}" srcOrd="5" destOrd="0" presId="urn:microsoft.com/office/officeart/2008/layout/VerticalCurvedList"/>
    <dgm:cxn modelId="{250C713D-2ECC-4B6E-9573-DEE3A7B9DCE1}" type="presParOf" srcId="{EB78FDE9-1D74-486E-8CAD-99BA25E08CA4}" destId="{F4C5E9D7-4F98-42ED-BA68-9BFF3F932D46}" srcOrd="6" destOrd="0" presId="urn:microsoft.com/office/officeart/2008/layout/VerticalCurvedList"/>
    <dgm:cxn modelId="{B7B60A61-5E86-4C6E-A400-0E0ECDBA302B}" type="presParOf" srcId="{F4C5E9D7-4F98-42ED-BA68-9BFF3F932D46}" destId="{880550CB-1820-414B-9ABC-C7E3089139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0.16088</cdr:x>
      <cdr:y>0.28621</cdr:y>
    </cdr:from>
    <cdr:to>
      <cdr:x>0.8773</cdr:x>
      <cdr:y>0.63225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4685" y="1425525"/>
          <a:ext cx="8303740" cy="17235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85725">
          <a:solidFill>
            <a:srgbClr val="FFC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en-US" altLang="en-US" sz="4400" dirty="0">
              <a:latin typeface="Helvetica" panose="020B0604020202020204" pitchFamily="34" charset="0"/>
              <a:ea typeface="Avenir Medium" charset="0"/>
              <a:cs typeface="Helvetica" panose="020B0604020202020204" pitchFamily="34" charset="0"/>
            </a:rPr>
            <a:t>SAO Provider density: 0.80/ 100,000 population</a:t>
          </a:r>
        </a:p>
        <a:p xmlns:a="http://schemas.openxmlformats.org/drawingml/2006/main">
          <a:pPr algn="ctr">
            <a:spcBef>
              <a:spcPct val="0"/>
            </a:spcBef>
          </a:pPr>
          <a:endParaRPr lang="en-US" altLang="en-US" dirty="0">
            <a:solidFill>
              <a:schemeClr val="bg1"/>
            </a:solidFill>
            <a:ea typeface="Avenir Medium" charset="0"/>
            <a:cs typeface="Avenir Medium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4E977DE-22B5-CE4B-A89E-9556051328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807347-EB87-FB4C-A3AF-1D85B26B10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9D5C5-445A-DA42-839B-BB32A48FC29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6E6367-732E-C041-9038-D68BD2CB5E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B59B48-300F-E542-918B-FCB28E0782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706BD-9924-0243-8C10-A6A91CC1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0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F96BB-86C8-46BA-9289-E9860DE750F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C66D7-9CFD-4BCF-BE91-3E1504899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2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about how NSOAP started,</a:t>
            </a:r>
            <a:r>
              <a:rPr lang="en-US" baseline="0" dirty="0"/>
              <a:t> timing, </a:t>
            </a:r>
            <a:r>
              <a:rPr lang="en-US" dirty="0"/>
              <a:t>March</a:t>
            </a:r>
            <a:r>
              <a:rPr lang="en-US" baseline="0" dirty="0"/>
              <a:t>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0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  <a:r>
              <a:rPr lang="en-US" baseline="0" dirty="0"/>
              <a:t> of what we used to establish some baseline information </a:t>
            </a:r>
          </a:p>
          <a:p>
            <a:endParaRPr lang="en-US" baseline="0" dirty="0"/>
          </a:p>
          <a:p>
            <a:r>
              <a:rPr lang="en-US" baseline="0" dirty="0"/>
              <a:t>Formulated into a report of all existing information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97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 defin</a:t>
            </a:r>
            <a:r>
              <a:rPr lang="en-US" baseline="0" dirty="0"/>
              <a:t>e the information you need </a:t>
            </a:r>
          </a:p>
          <a:p>
            <a:r>
              <a:rPr lang="en-US" baseline="0" dirty="0"/>
              <a:t>2. Review the existing literature/ MOH data </a:t>
            </a:r>
          </a:p>
          <a:p>
            <a:r>
              <a:rPr lang="en-US" baseline="0" dirty="0"/>
              <a:t>3. Situational analysis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Attempted electronic</a:t>
            </a:r>
            <a:r>
              <a:rPr lang="en-US" baseline="0" dirty="0"/>
              <a:t> data collection, paper faster.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1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Modified the PGSSC-WHO Surgical</a:t>
            </a:r>
            <a:r>
              <a:rPr lang="en-US" baseline="0" dirty="0"/>
              <a:t> </a:t>
            </a:r>
            <a:r>
              <a:rPr lang="en-US" dirty="0"/>
              <a:t>assessment</a:t>
            </a:r>
            <a:r>
              <a:rPr lang="en-US" baseline="0" dirty="0"/>
              <a:t> tool to work in the </a:t>
            </a:r>
            <a:r>
              <a:rPr lang="en-US" baseline="0" dirty="0" err="1"/>
              <a:t>rwanda</a:t>
            </a:r>
            <a:r>
              <a:rPr lang="en-US" baseline="0" dirty="0"/>
              <a:t> context </a:t>
            </a:r>
          </a:p>
          <a:p>
            <a:endParaRPr lang="en-US" baseline="0" dirty="0"/>
          </a:p>
          <a:p>
            <a:r>
              <a:rPr lang="en-US" baseline="0" dirty="0"/>
              <a:t>Tool goes through the 5 domains: infrastructure, service delivery, workforce, information management and finance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91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Qualitative hospital assessment tool, with key challenges in terms of the 5 domains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1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Modified the PGSSC- Surgical</a:t>
            </a:r>
            <a:r>
              <a:rPr lang="en-US" baseline="0" dirty="0"/>
              <a:t> </a:t>
            </a:r>
            <a:r>
              <a:rPr lang="en-US" dirty="0"/>
              <a:t>assessment</a:t>
            </a:r>
            <a:r>
              <a:rPr lang="en-US" baseline="0" dirty="0"/>
              <a:t> tool to Rwanda Context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08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Modified the PGSSC- Surgical</a:t>
            </a:r>
            <a:r>
              <a:rPr lang="en-US" baseline="0" dirty="0"/>
              <a:t> </a:t>
            </a:r>
            <a:r>
              <a:rPr lang="en-US" dirty="0"/>
              <a:t>assessment</a:t>
            </a:r>
            <a:r>
              <a:rPr lang="en-US" baseline="0" dirty="0"/>
              <a:t> tool to Rwanda Context </a:t>
            </a:r>
          </a:p>
          <a:p>
            <a:r>
              <a:rPr lang="en-US" baseline="0" dirty="0"/>
              <a:t>-for SAO providers and surgical volume included hospitals in Kigali.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10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facilities capable of performing ALL bellwether facilities (District hospitals)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Access to a bellwether facility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78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help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Redivis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geographical access to a hospital is within 2-hours for 100% of the population.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CAVEAT: This number was calculated using driving distance, following the speed limit to a facility that provides surgical care,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taking into consideration the type of road (paved, unpaved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085850" lvl="2" indent="-171450">
              <a:buFont typeface="Arial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NOT take into account, other modes of transportation (walking, biking,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road condition, availability of resources once at the hospital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workforce, infrastructure, and equipment at each hospital necessary for safe surgical care therefore likely is an over-estimate.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does suggest appropriate placement of surgical facilities to ensure access to the population. </a:t>
            </a:r>
          </a:p>
          <a:p>
            <a:pPr marL="171450" indent="-171450">
              <a:buFont typeface="Arial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Access to a bellwether facility </a:t>
            </a:r>
          </a:p>
          <a:p>
            <a:endParaRPr lang="en-US" dirty="0"/>
          </a:p>
          <a:p>
            <a:r>
              <a:rPr lang="en-US" dirty="0"/>
              <a:t>Infrastructure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02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67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about how NSOAP started,</a:t>
            </a:r>
            <a:r>
              <a:rPr lang="en-US" baseline="0" dirty="0"/>
              <a:t> timing, </a:t>
            </a:r>
            <a:r>
              <a:rPr lang="en-US" dirty="0"/>
              <a:t>March</a:t>
            </a:r>
            <a:r>
              <a:rPr lang="en-US" baseline="0" dirty="0"/>
              <a:t>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12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73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93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13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02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Service Delivery: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Bellwether capable facilities (low)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All facilities able to perform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c-section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31 able to perform laparotomies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High number of referrals from East and Southern province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Quality indicators: use of WHO checklist (36% of hospitals), POMR, etc. 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8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help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Redivis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geographical access to a hospital is within 2-hours for 100% of the population.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CAVEAT: This number was calculated using driving distance, following the speed limit to a facility that provides surgical care,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taking into consideration the type of road (paved, unpaved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085850" lvl="2" indent="-171450">
              <a:buFont typeface="Arial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NOT take into account, other modes of transportation (walking, biking,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road condition, availability of resources once at the hospital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workforce, infrastructure, and equipment at each hospital necessary for safe surgical care therefore likely is an over-estimate.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does suggest appropriate placement of surgical facilities to ensure access to the population. </a:t>
            </a:r>
          </a:p>
          <a:p>
            <a:pPr marL="171450" indent="-171450">
              <a:buFont typeface="Arial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Access to a bellwether facility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68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few initiatives written into our plan based off our baseline assessment 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74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few initiatives written into our plan based off our baseline assessment 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7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*Face the facts-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1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about how NSOAP started,</a:t>
            </a:r>
            <a:r>
              <a:rPr lang="en-US" baseline="0" dirty="0"/>
              <a:t> timing, </a:t>
            </a:r>
            <a:r>
              <a:rPr lang="en-US" dirty="0"/>
              <a:t>March</a:t>
            </a:r>
            <a:r>
              <a:rPr lang="en-US" baseline="0" dirty="0"/>
              <a:t>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12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*Face the facts-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6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1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we</a:t>
            </a:r>
            <a:r>
              <a:rPr lang="en-US" baseline="0" dirty="0"/>
              <a:t> chose to do </a:t>
            </a:r>
            <a:r>
              <a:rPr lang="en-US" dirty="0"/>
              <a:t>a</a:t>
            </a:r>
            <a:r>
              <a:rPr lang="en-US" baseline="0" dirty="0"/>
              <a:t>  situational analysis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0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Steps</a:t>
            </a:r>
            <a:r>
              <a:rPr lang="en-US" baseline="0" dirty="0"/>
              <a:t> we took for a complete situational analysis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defin</a:t>
            </a:r>
            <a:r>
              <a:rPr lang="en-US" baseline="0" dirty="0"/>
              <a:t>ed the information we wanted </a:t>
            </a:r>
          </a:p>
          <a:p>
            <a:pPr marL="228600" indent="-228600">
              <a:buAutoNum type="arabicPeriod"/>
            </a:pPr>
            <a:r>
              <a:rPr lang="en-US" baseline="0" dirty="0"/>
              <a:t>Review the existing literature/ MOH data </a:t>
            </a:r>
          </a:p>
          <a:p>
            <a:pPr marL="228600" indent="-228600">
              <a:buAutoNum type="arabicPeriod"/>
            </a:pPr>
            <a:r>
              <a:rPr lang="en-US" baseline="0" dirty="0"/>
              <a:t>Carried out a baseline assessment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3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We wanted to collect</a:t>
            </a:r>
            <a:r>
              <a:rPr lang="en-US" baseline="0" dirty="0"/>
              <a:t> at least 6 surgical indicators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99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 defin</a:t>
            </a:r>
            <a:r>
              <a:rPr lang="en-US" baseline="0" dirty="0"/>
              <a:t>e the information you need </a:t>
            </a:r>
          </a:p>
          <a:p>
            <a:r>
              <a:rPr lang="en-US" baseline="0" dirty="0"/>
              <a:t>2. Review the existing literature/ MOH data </a:t>
            </a:r>
          </a:p>
          <a:p>
            <a:r>
              <a:rPr lang="en-US" baseline="0" dirty="0"/>
              <a:t>3. Situational analysis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C66D7-9CFD-4BCF-BE91-3E15048993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0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5144"/>
            <a:ext cx="12192000" cy="4148137"/>
          </a:xfrm>
          <a:prstGeom prst="rect">
            <a:avLst/>
          </a:prstGeom>
          <a:solidFill>
            <a:srgbClr val="2791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9725" y="1125411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9144000" cy="787400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46" y="5627239"/>
            <a:ext cx="1188720" cy="1188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67" y="6049809"/>
            <a:ext cx="431878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85EB7-F78A-1244-A0BC-7855F012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50" name="Picture 2" descr="ttps://www.poverty-action.org/sites/default/files/thumbnails/image/ministry%20of%20health-rwanda-logo.jp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838200" cy="909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2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484" y="1825625"/>
            <a:ext cx="5835316" cy="4879974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35317" cy="487997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44E63B-96AC-B74E-BEB8-E3F747D99CA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8CAAD0-F821-2242-BC2D-41A7673EAF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ADB4337-DCCC-3143-9F74-AC5FFFCF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17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32D1D4-4195-314D-9969-89AA32F543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32004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921EB1E-A86C-5B43-9B4B-B7886A6F4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32851"/>
            <a:ext cx="10515600" cy="8807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65BCB6-59B5-9E4E-B5D6-74B46533CF5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46" y="5627239"/>
            <a:ext cx="1188720" cy="1188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152F15-4B6A-C14F-B4CF-81D3C1D3CC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67" y="6049809"/>
            <a:ext cx="431878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7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5EA3-166A-3D42-B370-8C03BDD810FE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A78A7-1DA5-A841-A371-362AF01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0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FDC967-6B05-894C-B27C-F1003640DE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Baseline Assessment Case Study: Rwanda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950100-7933-464E-A639-C6096D92E3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 Emile Rwamasirabo, MD, FCS (ECSA)</a:t>
            </a:r>
          </a:p>
          <a:p>
            <a:r>
              <a:rPr lang="en-US" sz="2000" b="1" dirty="0"/>
              <a:t>Consultant Urological Surgeon</a:t>
            </a:r>
          </a:p>
          <a:p>
            <a:r>
              <a:rPr lang="en-US" sz="2000" b="1" dirty="0"/>
              <a:t>King Faisal Hospital, Kigali, Rwanda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33" y="4278634"/>
            <a:ext cx="1079404" cy="11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5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SITUATIONAL ANALYSIS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45447319"/>
              </p:ext>
            </p:extLst>
          </p:nvPr>
        </p:nvGraphicFramePr>
        <p:xfrm>
          <a:off x="2402702" y="1199530"/>
          <a:ext cx="7618627" cy="493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rame 3"/>
          <p:cNvSpPr/>
          <p:nvPr/>
        </p:nvSpPr>
        <p:spPr>
          <a:xfrm>
            <a:off x="1614250" y="2754531"/>
            <a:ext cx="9304638" cy="1754660"/>
          </a:xfrm>
          <a:prstGeom prst="fram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SITUATIONAL ANALYSIS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86" y="1212740"/>
            <a:ext cx="3951621" cy="4312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556" y="1939978"/>
            <a:ext cx="3396971" cy="4411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32" y="4734799"/>
            <a:ext cx="7448550" cy="1352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1227" y="1229605"/>
            <a:ext cx="6276975" cy="2886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353" y="1084486"/>
            <a:ext cx="4478129" cy="5773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96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SITUATIONAL ANALYSIS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64202783"/>
              </p:ext>
            </p:extLst>
          </p:nvPr>
        </p:nvGraphicFramePr>
        <p:xfrm>
          <a:off x="2402702" y="1199530"/>
          <a:ext cx="7618627" cy="493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rame 3"/>
          <p:cNvSpPr/>
          <p:nvPr/>
        </p:nvSpPr>
        <p:spPr>
          <a:xfrm>
            <a:off x="1559696" y="4320863"/>
            <a:ext cx="9304638" cy="1754660"/>
          </a:xfrm>
          <a:prstGeom prst="fram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2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BASELINE ASSESSMENT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2050" name="Picture 2" descr="Image result for Rwanda 5 provi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11" y="1397052"/>
            <a:ext cx="5362831" cy="4376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739345" y="1467279"/>
            <a:ext cx="10515600" cy="435133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000" dirty="0"/>
              <a:t>Plan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5 provinces 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42 district hospitals 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Surgery residents</a:t>
            </a:r>
          </a:p>
          <a:p>
            <a:pPr lvl="1">
              <a:spcAft>
                <a:spcPts val="600"/>
              </a:spcAft>
            </a:pPr>
            <a:r>
              <a:rPr lang="en-US" sz="2600" dirty="0">
                <a:sym typeface="Wingdings" panose="05000000000000000000" pitchFamily="2" charset="2"/>
              </a:rPr>
              <a:t>paper data collection</a:t>
            </a:r>
            <a:endParaRPr lang="en-US" sz="2600" dirty="0"/>
          </a:p>
          <a:p>
            <a:pPr lvl="1">
              <a:spcAft>
                <a:spcPts val="600"/>
              </a:spcAft>
            </a:pPr>
            <a:endParaRPr lang="en-US" sz="26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3000" dirty="0"/>
              <a:t>Logistics 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3 weeks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10 residents, 5 teams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Each team to a province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0045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0" y="1289956"/>
            <a:ext cx="6510243" cy="454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522089" y="2461966"/>
            <a:ext cx="46699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Infrastructure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Service Delivery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Workforce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600" dirty="0">
                <a:latin typeface="Helvetica" panose="020B0604020202020204" pitchFamily="34" charset="0"/>
                <a:cs typeface="Helvetica" panose="020B0604020202020204" pitchFamily="34" charset="0"/>
              </a:rPr>
              <a:t>Information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 Management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Financing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BASELINE ASSESSMENT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11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021733" y="2347619"/>
            <a:ext cx="4297055" cy="3634229"/>
          </a:xfrm>
        </p:spPr>
        <p:txBody>
          <a:bodyPr/>
          <a:lstStyle/>
          <a:p>
            <a:r>
              <a:rPr lang="en-US" dirty="0"/>
              <a:t>Hospital Director</a:t>
            </a:r>
          </a:p>
          <a:p>
            <a:r>
              <a:rPr lang="en-US" dirty="0"/>
              <a:t>Surgeon /General Practitioner</a:t>
            </a:r>
          </a:p>
          <a:p>
            <a:r>
              <a:rPr lang="en-US" dirty="0"/>
              <a:t>Anesthesia Provider</a:t>
            </a:r>
          </a:p>
          <a:p>
            <a:r>
              <a:rPr lang="en-US" dirty="0"/>
              <a:t>Surgical Ward Nurse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BASELINE ASSESSMENT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3" y="1199530"/>
            <a:ext cx="4953121" cy="528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57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12" y="2313802"/>
            <a:ext cx="5444323" cy="4083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71" y="1277598"/>
            <a:ext cx="3568013" cy="4757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38" y="1519967"/>
            <a:ext cx="5757333" cy="431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9" y="1419612"/>
            <a:ext cx="3549479" cy="4732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58" y="1199530"/>
            <a:ext cx="3905250" cy="520700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BASELINE ASSESSMENT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1133" y="430089"/>
            <a:ext cx="11034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BASELINE ASSESSMENT:  RESULTS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83917" y="1548001"/>
            <a:ext cx="7714991" cy="4284387"/>
            <a:chOff x="2096588" y="1485428"/>
            <a:chExt cx="8237958" cy="5001239"/>
          </a:xfrm>
        </p:grpSpPr>
        <p:grpSp>
          <p:nvGrpSpPr>
            <p:cNvPr id="11" name="Group 10"/>
            <p:cNvGrpSpPr/>
            <p:nvPr/>
          </p:nvGrpSpPr>
          <p:grpSpPr>
            <a:xfrm>
              <a:off x="2096588" y="1506866"/>
              <a:ext cx="2603500" cy="2430462"/>
              <a:chOff x="2062480" y="1490028"/>
              <a:chExt cx="2603500" cy="2430462"/>
            </a:xfrm>
          </p:grpSpPr>
          <p:sp>
            <p:nvSpPr>
              <p:cNvPr id="33" name="Donut 3"/>
              <p:cNvSpPr/>
              <p:nvPr/>
            </p:nvSpPr>
            <p:spPr bwMode="auto">
              <a:xfrm>
                <a:off x="2062480" y="1490028"/>
                <a:ext cx="2603500" cy="2430462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4" name="TextBox 31"/>
              <p:cNvSpPr txBox="1">
                <a:spLocks noChangeArrowheads="1"/>
              </p:cNvSpPr>
              <p:nvPr/>
            </p:nvSpPr>
            <p:spPr bwMode="auto">
              <a:xfrm>
                <a:off x="2400045" y="1987970"/>
                <a:ext cx="1976588" cy="661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2HR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ACCESS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 bwMode="auto">
              <a:xfrm>
                <a:off x="2348527" y="2922280"/>
                <a:ext cx="2079625" cy="38614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4F81BD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100%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937549" y="1485428"/>
              <a:ext cx="2603500" cy="2430462"/>
              <a:chOff x="4883468" y="1490028"/>
              <a:chExt cx="2603500" cy="2430462"/>
            </a:xfrm>
          </p:grpSpPr>
          <p:sp>
            <p:nvSpPr>
              <p:cNvPr id="29" name="Donut 38"/>
              <p:cNvSpPr/>
              <p:nvPr/>
            </p:nvSpPr>
            <p:spPr bwMode="auto">
              <a:xfrm>
                <a:off x="4883468" y="1490028"/>
                <a:ext cx="2603500" cy="2430462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5157312" y="1871510"/>
                <a:ext cx="2055812" cy="1669491"/>
                <a:chOff x="4974432" y="1526070"/>
                <a:chExt cx="2055812" cy="1669491"/>
              </a:xfrm>
            </p:grpSpPr>
            <p:sp>
              <p:nvSpPr>
                <p:cNvPr id="31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5124651" y="1526070"/>
                  <a:ext cx="1755374" cy="9377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charset="0"/>
                    <a:buChar char="•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5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SURGICAL VOLUME/ 100,000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 bwMode="auto">
                <a:xfrm>
                  <a:off x="4974432" y="2809415"/>
                  <a:ext cx="2055812" cy="38614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 dirty="0">
                      <a:solidFill>
                        <a:srgbClr val="4F81BD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786</a:t>
                  </a: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4920486" y="4056205"/>
              <a:ext cx="2601912" cy="2430462"/>
              <a:chOff x="4920486" y="4056205"/>
              <a:chExt cx="2601912" cy="2430462"/>
            </a:xfrm>
          </p:grpSpPr>
          <p:sp>
            <p:nvSpPr>
              <p:cNvPr id="26" name="Donut 42"/>
              <p:cNvSpPr/>
              <p:nvPr/>
            </p:nvSpPr>
            <p:spPr bwMode="auto">
              <a:xfrm>
                <a:off x="4920486" y="4056205"/>
                <a:ext cx="2601912" cy="2430462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dirty="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7" name="TextBox 25"/>
              <p:cNvSpPr txBox="1">
                <a:spLocks noChangeArrowheads="1"/>
              </p:cNvSpPr>
              <p:nvPr/>
            </p:nvSpPr>
            <p:spPr bwMode="auto">
              <a:xfrm>
                <a:off x="4967102" y="4697144"/>
                <a:ext cx="2508680" cy="661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IMPOVERISHING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EXPENDITURE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5243143" y="5438264"/>
                <a:ext cx="1992313" cy="38614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4F81BD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? %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679453" y="1508453"/>
              <a:ext cx="2655093" cy="2428875"/>
              <a:chOff x="7704456" y="1470774"/>
              <a:chExt cx="2655093" cy="2428875"/>
            </a:xfrm>
          </p:grpSpPr>
          <p:sp>
            <p:nvSpPr>
              <p:cNvPr id="23" name="Donut 46"/>
              <p:cNvSpPr/>
              <p:nvPr/>
            </p:nvSpPr>
            <p:spPr bwMode="auto">
              <a:xfrm>
                <a:off x="7704456" y="1470774"/>
                <a:ext cx="2603500" cy="2428875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 dirty="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TextBox 22"/>
              <p:cNvSpPr txBox="1">
                <a:spLocks noChangeArrowheads="1"/>
              </p:cNvSpPr>
              <p:nvPr/>
            </p:nvSpPr>
            <p:spPr bwMode="auto">
              <a:xfrm>
                <a:off x="7905554" y="2185962"/>
                <a:ext cx="2197563" cy="386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SAO/100,000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 bwMode="auto">
              <a:xfrm>
                <a:off x="7740174" y="2915294"/>
                <a:ext cx="2619375" cy="38614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4F81BD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0.80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133340" y="4056204"/>
              <a:ext cx="2603500" cy="2428875"/>
              <a:chOff x="2062480" y="4056205"/>
              <a:chExt cx="2603500" cy="2428875"/>
            </a:xfrm>
          </p:grpSpPr>
          <p:sp>
            <p:nvSpPr>
              <p:cNvPr id="20" name="Donut 50"/>
              <p:cNvSpPr/>
              <p:nvPr/>
            </p:nvSpPr>
            <p:spPr bwMode="auto">
              <a:xfrm>
                <a:off x="2062480" y="4056205"/>
                <a:ext cx="2603500" cy="2428875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1" name="TextBox 20"/>
              <p:cNvSpPr txBox="1">
                <a:spLocks noChangeArrowheads="1"/>
              </p:cNvSpPr>
              <p:nvPr/>
            </p:nvSpPr>
            <p:spPr bwMode="auto">
              <a:xfrm>
                <a:off x="2449791" y="4876649"/>
                <a:ext cx="1755374" cy="386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POMR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 bwMode="auto">
              <a:xfrm>
                <a:off x="2746550" y="5469041"/>
                <a:ext cx="1161856" cy="386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4F81BD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3.11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706044" y="4056204"/>
              <a:ext cx="2601912" cy="2428875"/>
              <a:chOff x="7706044" y="4056204"/>
              <a:chExt cx="2601912" cy="2428875"/>
            </a:xfrm>
          </p:grpSpPr>
          <p:sp>
            <p:nvSpPr>
              <p:cNvPr id="17" name="Donut 54"/>
              <p:cNvSpPr/>
              <p:nvPr/>
            </p:nvSpPr>
            <p:spPr bwMode="auto">
              <a:xfrm>
                <a:off x="7706044" y="4056204"/>
                <a:ext cx="2601912" cy="2428875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50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8" name="TextBox 16"/>
              <p:cNvSpPr txBox="1">
                <a:spLocks noChangeArrowheads="1"/>
              </p:cNvSpPr>
              <p:nvPr/>
            </p:nvSpPr>
            <p:spPr bwMode="auto">
              <a:xfrm>
                <a:off x="7946314" y="4684305"/>
                <a:ext cx="2196461" cy="661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CATASTROPHIC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5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EXPENDITURE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8775922" y="5469040"/>
                <a:ext cx="609695" cy="37723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rgbClr val="4F81BD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10%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0191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" y="430089"/>
            <a:ext cx="10918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SURGICAL INDICATORS: 2 Hour Access 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115" y="1199530"/>
            <a:ext cx="5953768" cy="47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2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577340" y="1322173"/>
            <a:ext cx="7037318" cy="4406833"/>
            <a:chOff x="2030339" y="1401127"/>
            <a:chExt cx="8131322" cy="52739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b="3352"/>
            <a:stretch/>
          </p:blipFill>
          <p:spPr>
            <a:xfrm>
              <a:off x="2030339" y="1401127"/>
              <a:ext cx="8131322" cy="5273994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9067800" y="4922520"/>
              <a:ext cx="579120" cy="175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Image result for Rediv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503" y="6077204"/>
            <a:ext cx="2607276" cy="614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3" y="378633"/>
            <a:ext cx="10918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SURGICAL INDICATORS: 2 Hour Access 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3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RWANDA NSOAP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" y="2146682"/>
            <a:ext cx="3800475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672790" y="2853537"/>
            <a:ext cx="624706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Ministry of Health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Rwanda Surgical Society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Rwanda Society of Obstetricians and Gynecologists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Rwanda Society of Anesthesiologists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Program in Global Surgery and Social Change</a:t>
            </a:r>
          </a:p>
        </p:txBody>
      </p:sp>
    </p:spTree>
    <p:extLst>
      <p:ext uri="{BB962C8B-B14F-4D97-AF65-F5344CB8AC3E}">
        <p14:creationId xmlns:p14="http://schemas.microsoft.com/office/powerpoint/2010/main" val="1501248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SURGICAL INDICATORS: Surgical Volume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22590"/>
              </p:ext>
            </p:extLst>
          </p:nvPr>
        </p:nvGraphicFramePr>
        <p:xfrm>
          <a:off x="1315993" y="1322173"/>
          <a:ext cx="9551773" cy="469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0910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SURGICAL INDICATORS: Surgical Volume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636467"/>
              </p:ext>
            </p:extLst>
          </p:nvPr>
        </p:nvGraphicFramePr>
        <p:xfrm>
          <a:off x="1315993" y="1322173"/>
          <a:ext cx="9551773" cy="469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40009" y="2236573"/>
            <a:ext cx="8303740" cy="1723549"/>
          </a:xfrm>
          <a:prstGeom prst="rect">
            <a:avLst/>
          </a:prstGeom>
          <a:solidFill>
            <a:schemeClr val="bg1"/>
          </a:solidFill>
          <a:ln w="857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400" dirty="0">
                <a:latin typeface="Helvetica" panose="020B0604020202020204" pitchFamily="34" charset="0"/>
                <a:ea typeface="Avenir Medium" charset="0"/>
                <a:cs typeface="Helvetica" panose="020B0604020202020204" pitchFamily="34" charset="0"/>
              </a:rPr>
              <a:t>Surgical Volume per 100,000 Population: 786</a:t>
            </a:r>
          </a:p>
          <a:p>
            <a:pPr algn="ctr">
              <a:spcBef>
                <a:spcPct val="0"/>
              </a:spcBef>
            </a:pPr>
            <a:endParaRPr lang="en-US" altLang="en-US" dirty="0">
              <a:solidFill>
                <a:schemeClr val="bg1"/>
              </a:solidFill>
              <a:ea typeface="Avenir Medium" charset="0"/>
              <a:cs typeface="Avenir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8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SURGICAL INDICATORS: Provider Density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351379"/>
              </p:ext>
            </p:extLst>
          </p:nvPr>
        </p:nvGraphicFramePr>
        <p:xfrm>
          <a:off x="296562" y="1157286"/>
          <a:ext cx="11590637" cy="4980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3405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SURGICAL INDICATORS: Provider Density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55449"/>
              </p:ext>
            </p:extLst>
          </p:nvPr>
        </p:nvGraphicFramePr>
        <p:xfrm>
          <a:off x="296562" y="1157286"/>
          <a:ext cx="11590637" cy="4980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8856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SURGICAL INDICATORS: Provider Density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705238"/>
              </p:ext>
            </p:extLst>
          </p:nvPr>
        </p:nvGraphicFramePr>
        <p:xfrm>
          <a:off x="174556" y="1524000"/>
          <a:ext cx="6085490" cy="421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500899"/>
              </p:ext>
            </p:extLst>
          </p:nvPr>
        </p:nvGraphicFramePr>
        <p:xfrm>
          <a:off x="6432330" y="1523999"/>
          <a:ext cx="5454869" cy="421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Frame 7"/>
          <p:cNvSpPr/>
          <p:nvPr/>
        </p:nvSpPr>
        <p:spPr>
          <a:xfrm>
            <a:off x="7987862" y="2217682"/>
            <a:ext cx="788276" cy="228074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8964188" y="2979682"/>
            <a:ext cx="788276" cy="228074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10913858" y="2217681"/>
            <a:ext cx="788276" cy="228074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3280256" y="1650125"/>
            <a:ext cx="2178435" cy="641130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1854612" y="2826133"/>
            <a:ext cx="788276" cy="228074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4303057" y="2874004"/>
            <a:ext cx="788276" cy="228074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1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SURGICAL INDICATORS: Provider Density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11012"/>
              </p:ext>
            </p:extLst>
          </p:nvPr>
        </p:nvGraphicFramePr>
        <p:xfrm>
          <a:off x="662152" y="1250731"/>
          <a:ext cx="10583917" cy="4734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rame 1"/>
          <p:cNvSpPr/>
          <p:nvPr/>
        </p:nvSpPr>
        <p:spPr>
          <a:xfrm>
            <a:off x="5475890" y="1513490"/>
            <a:ext cx="893379" cy="483476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1545021" y="3121572"/>
            <a:ext cx="788276" cy="228074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5607269" y="2099623"/>
            <a:ext cx="788276" cy="228074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9722069" y="2711669"/>
            <a:ext cx="788276" cy="228074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152" y="1379316"/>
            <a:ext cx="11117672" cy="5170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At the District Level: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9 certified full-time surgeons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Including GPs: 73 surgical providers  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14 certified full-time OB/GYN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 420 general physicians providing cesarean sections</a:t>
            </a:r>
          </a:p>
          <a:p>
            <a:pPr lvl="1"/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</a:p>
          <a:p>
            <a:pPr lvl="1"/>
            <a:endParaRPr lang="en-US" sz="3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2 full-time certified anesthesiologists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173 non-physician anesthesia providers</a:t>
            </a:r>
          </a:p>
        </p:txBody>
      </p:sp>
    </p:spTree>
    <p:extLst>
      <p:ext uri="{BB962C8B-B14F-4D97-AF65-F5344CB8AC3E}">
        <p14:creationId xmlns:p14="http://schemas.microsoft.com/office/powerpoint/2010/main" val="7036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BASELINE: MAJOR CONCLUSIONS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421" y="1566041"/>
            <a:ext cx="990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9090" y="1481958"/>
            <a:ext cx="7567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Infrastructure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Appropriate distribution facilities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Almost all with water, electricity, oxygen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All hospitals 2 operating theatres, 25% non-functioning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Three facilities no access to a blood bank </a:t>
            </a:r>
          </a:p>
          <a:p>
            <a:endParaRPr 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79" y="4120586"/>
            <a:ext cx="2324735" cy="1718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0966" y="3840573"/>
            <a:ext cx="84503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Service Delivery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Bellwether capable facilities (low)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All facilities able to perform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c-section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31 perform laparotomies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High number of referrals from East and South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Quality indicators (use of WHO checklist,36% of hospitals, POMR, etc.) </a:t>
            </a:r>
            <a:endParaRPr 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360714" y="1512490"/>
            <a:ext cx="1981465" cy="198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380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BASELINE: MAJOR CONCLUSIONS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421" y="1566041"/>
            <a:ext cx="990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9090" y="1481958"/>
            <a:ext cx="10237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Workforce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SAO density below LCOGs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Significant reliance on general practitioners and anesthesia technicians</a:t>
            </a:r>
            <a:endParaRPr 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5377" y="3041309"/>
            <a:ext cx="73118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Information Management: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91% have health management information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Majority used paper charts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Low outpatient and minor surgery data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562" y="4474849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Finance: 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Most patients (90%) covered by public insurance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Most hospitals reported only 1-25% of annual budget allocated to surgery or anesthesia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016" y="3116179"/>
            <a:ext cx="2314479" cy="13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NSOAP IMPACT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421" y="1566041"/>
            <a:ext cx="990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890" y="1481958"/>
            <a:ext cx="102370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Infrastructure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Identified 16 hospital to focus initial efforts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Non-functioning OT, ventilators, equipment etc.</a:t>
            </a:r>
          </a:p>
          <a:p>
            <a:endParaRPr 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457200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Service Delivery</a:t>
            </a:r>
          </a:p>
          <a:p>
            <a:pPr marL="403225" indent="53975"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Set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standardized procedure lists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for each hospital level</a:t>
            </a:r>
          </a:p>
          <a:p>
            <a:pPr marL="403225" indent="53975"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Increase outreach surgery trips until hospitals are up to standards </a:t>
            </a:r>
          </a:p>
          <a:p>
            <a:pPr marL="403225" indent="53975"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Standards for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perioperative documentation </a:t>
            </a:r>
          </a:p>
          <a:p>
            <a:pPr marL="403225" indent="53975"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Referral pathways </a:t>
            </a:r>
          </a:p>
          <a:p>
            <a:pPr marL="403225" indent="53975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   Increase utilization of infection control, clinical guidelines </a:t>
            </a:r>
          </a:p>
          <a:p>
            <a:pPr lvl="1"/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 descr="Image result for DCP3 essential surg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997" y="2212372"/>
            <a:ext cx="2095500" cy="2714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Image result for Bud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083"/>
            <a:ext cx="3642270" cy="2030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6562" y="378633"/>
            <a:ext cx="115906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NSOAP IMPACT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421" y="1566041"/>
            <a:ext cx="990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6561" y="1264243"/>
            <a:ext cx="114640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Workforce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Set desired number of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SAO providers per hospital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Incentives for rural distribution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Increase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number of graduating providers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Rural rotations for residents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Increase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training of general practitioners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and distribution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Improve certification process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Training of bellwether procedures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2" indent="-511175"/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			Information Management and Finance</a:t>
            </a:r>
          </a:p>
          <a:p>
            <a:pPr marL="3489325" lvl="8" indent="-342900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Standards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for data collection locally and nationally</a:t>
            </a:r>
          </a:p>
          <a:p>
            <a:pPr marL="3489325" lvl="8" indent="-342900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Registries, QI projects, research capacity </a:t>
            </a:r>
          </a:p>
          <a:p>
            <a:pPr marL="3489325" lvl="8" indent="-342900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Inclusion of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bellwether procedures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into insurance packages </a:t>
            </a:r>
          </a:p>
          <a:p>
            <a:pPr marL="3489325" lvl="8" indent="-342900">
              <a:buFont typeface="Arial" panose="020B0604020202020204" pitchFamily="34" charset="0"/>
              <a:buChar char="•"/>
              <a:tabLst>
                <a:tab pos="804863" algn="l"/>
              </a:tabLst>
            </a:pP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Increase allocation of budget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to surgery, obstetrics and anesthesia care</a:t>
            </a:r>
          </a:p>
          <a:p>
            <a:pPr lvl="1"/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AutoShape 2" descr="Image result for CHUK rwand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CHUK rw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369" y="1741520"/>
            <a:ext cx="2211657" cy="22116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0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RWANDA Health Facilities 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6663" y="1199530"/>
            <a:ext cx="1055867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Population: 12 million</a:t>
            </a:r>
          </a:p>
          <a:p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Hospitals:</a:t>
            </a:r>
          </a:p>
          <a:p>
            <a:pPr lvl="1"/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520 health </a:t>
            </a:r>
            <a:r>
              <a:rPr lang="en-US" sz="3000" dirty="0" err="1">
                <a:latin typeface="Helvetica" charset="0"/>
                <a:ea typeface="Helvetica" charset="0"/>
                <a:cs typeface="Helvetica" charset="0"/>
              </a:rPr>
              <a:t>centres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36 district hospitals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3 provincial hospitals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3 regional referral hospitals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lvl="1"/>
            <a:r>
              <a:rPr lang="en-US" sz="3000" b="1" dirty="0">
                <a:latin typeface="Helvetica" charset="0"/>
                <a:ea typeface="Helvetica" charset="0"/>
                <a:cs typeface="Helvetica" charset="0"/>
              </a:rPr>
              <a:t>4 national referral hospitals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Insurance coverage</a:t>
            </a:r>
          </a:p>
          <a:p>
            <a:pPr lvl="1"/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CBHI: 90% (pyramidal referral system to the top)</a:t>
            </a:r>
          </a:p>
          <a:p>
            <a:pPr lvl="1"/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Conventional insurance: 10%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03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Lessons Learned 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8708" y="1566134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Identify</a:t>
            </a:r>
            <a:r>
              <a:rPr lang="en-US" dirty="0"/>
              <a:t> “information needed” </a:t>
            </a:r>
            <a:r>
              <a:rPr lang="en-US" dirty="0">
                <a:solidFill>
                  <a:srgbClr val="FF0000"/>
                </a:solidFill>
              </a:rPr>
              <a:t>before</a:t>
            </a:r>
            <a:r>
              <a:rPr lang="en-US" dirty="0"/>
              <a:t> reviewing data and embarking on baseline assessments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Use SAT tool </a:t>
            </a:r>
            <a:r>
              <a:rPr lang="en-US" dirty="0"/>
              <a:t>for data collection to allow for country comparison and M&amp;E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Clarify</a:t>
            </a:r>
            <a:r>
              <a:rPr lang="en-US" dirty="0"/>
              <a:t> the appropriate </a:t>
            </a:r>
            <a:r>
              <a:rPr lang="en-US" dirty="0">
                <a:solidFill>
                  <a:srgbClr val="FF0000"/>
                </a:solidFill>
              </a:rPr>
              <a:t>source</a:t>
            </a:r>
            <a:r>
              <a:rPr lang="en-US" dirty="0"/>
              <a:t> for the information (logbooks, word of mouth, HMIS, </a:t>
            </a:r>
            <a:r>
              <a:rPr lang="en-US" dirty="0" err="1"/>
              <a:t>etc</a:t>
            </a:r>
            <a:r>
              <a:rPr lang="en-US" dirty="0"/>
              <a:t>) to data collectors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Face the facts </a:t>
            </a:r>
            <a:r>
              <a:rPr lang="en-US" dirty="0"/>
              <a:t>and cater NSOAP to fill the gaps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5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Main Challenges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8708" y="1566134"/>
            <a:ext cx="10515600" cy="4351338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Funding for:</a:t>
            </a:r>
          </a:p>
          <a:p>
            <a:pPr lvl="1"/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Human Resources Development: from 0,80 to 16 SAO / 100,000 in 2024</a:t>
            </a:r>
          </a:p>
          <a:p>
            <a:pPr lvl="1"/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To support the increase in surgical volumes: from 786 to 2000 / 100,000 in 2024</a:t>
            </a:r>
          </a:p>
          <a:p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Maintenance and procurement to ensure uninterrupted surgical delivery</a:t>
            </a:r>
          </a:p>
        </p:txBody>
      </p:sp>
    </p:spTree>
    <p:extLst>
      <p:ext uri="{BB962C8B-B14F-4D97-AF65-F5344CB8AC3E}">
        <p14:creationId xmlns:p14="http://schemas.microsoft.com/office/powerpoint/2010/main" val="205087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NSOAP UPDATE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1891" y="1662545"/>
            <a:ext cx="1127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Final validation April 2018</a:t>
            </a:r>
          </a:p>
          <a:p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Launch April 2018</a:t>
            </a:r>
          </a:p>
          <a:p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NSOAP already included in the 2018 - 2024 MOH Strategic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30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3075709"/>
            <a:ext cx="570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you/ Murakoze</a:t>
            </a:r>
          </a:p>
        </p:txBody>
      </p:sp>
    </p:spTree>
    <p:extLst>
      <p:ext uri="{BB962C8B-B14F-4D97-AF65-F5344CB8AC3E}">
        <p14:creationId xmlns:p14="http://schemas.microsoft.com/office/powerpoint/2010/main" val="160638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RWANDA Health Coverage 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559" y="1623044"/>
            <a:ext cx="4765386" cy="36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RWANDA NSOAP:  Purpose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39345" y="1467279"/>
            <a:ext cx="10515600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000" dirty="0"/>
              <a:t>Improve surgical care as an </a:t>
            </a:r>
            <a:r>
              <a:rPr lang="en-US" sz="3000" b="1" dirty="0"/>
              <a:t>essential component </a:t>
            </a:r>
            <a:r>
              <a:rPr lang="en-US" sz="3000" dirty="0"/>
              <a:t>of Rwanda’s healthcare system</a:t>
            </a:r>
          </a:p>
          <a:p>
            <a:pPr lvl="1">
              <a:spcAft>
                <a:spcPts val="600"/>
              </a:spcAft>
            </a:pPr>
            <a:r>
              <a:rPr lang="en-US" sz="3000" dirty="0"/>
              <a:t>Rwanda has improved maternal mortality and infant mortality rates </a:t>
            </a:r>
          </a:p>
          <a:p>
            <a:pPr lvl="1">
              <a:spcAft>
                <a:spcPts val="600"/>
              </a:spcAft>
            </a:pPr>
            <a:r>
              <a:rPr lang="en-US" sz="3000" b="1" dirty="0"/>
              <a:t>Surgery</a:t>
            </a:r>
            <a:r>
              <a:rPr lang="en-US" sz="3000" dirty="0"/>
              <a:t> remains a </a:t>
            </a:r>
            <a:r>
              <a:rPr lang="en-US" sz="3000" b="1" dirty="0"/>
              <a:t>neglected</a:t>
            </a:r>
            <a:r>
              <a:rPr lang="en-US" sz="3000" dirty="0"/>
              <a:t> part of healthcare system</a:t>
            </a:r>
          </a:p>
          <a:p>
            <a:r>
              <a:rPr lang="en-US" sz="3000" dirty="0"/>
              <a:t>Increase access to timely, safe, and affordable surgical care for all Rwandans</a:t>
            </a:r>
          </a:p>
        </p:txBody>
      </p:sp>
    </p:spTree>
    <p:extLst>
      <p:ext uri="{BB962C8B-B14F-4D97-AF65-F5344CB8AC3E}">
        <p14:creationId xmlns:p14="http://schemas.microsoft.com/office/powerpoint/2010/main" val="128154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RWANDA NSOAP:  Objectives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39345" y="1467279"/>
            <a:ext cx="10515600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3000" dirty="0"/>
              <a:t>Analyze the current surgical health system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3000" dirty="0"/>
              <a:t>Identify and engage stakeholders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3000" dirty="0"/>
              <a:t>Reach consensus on the priorities of scaling up surgical care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3000" dirty="0"/>
              <a:t>Formulate a National Surgical, Obstetric, and Anesthesia Plan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3000" dirty="0"/>
              <a:t>Integrate into next Health Sector Strategic Plan</a:t>
            </a:r>
          </a:p>
        </p:txBody>
      </p:sp>
      <p:sp>
        <p:nvSpPr>
          <p:cNvPr id="4" name="Frame 3"/>
          <p:cNvSpPr/>
          <p:nvPr/>
        </p:nvSpPr>
        <p:spPr>
          <a:xfrm>
            <a:off x="420130" y="1199530"/>
            <a:ext cx="8266670" cy="913475"/>
          </a:xfrm>
          <a:prstGeom prst="fram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Situational Analysis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39345" y="1467279"/>
            <a:ext cx="10515600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Establish a baseline of surgical, obstetric and anesthesia care at present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30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 Allow for a more strategic and data-driven plan with specific objectives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3000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Future monitoring and evaluation of initiatives and reaching of targets</a:t>
            </a:r>
          </a:p>
        </p:txBody>
      </p:sp>
    </p:spTree>
    <p:extLst>
      <p:ext uri="{BB962C8B-B14F-4D97-AF65-F5344CB8AC3E}">
        <p14:creationId xmlns:p14="http://schemas.microsoft.com/office/powerpoint/2010/main" val="102312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SITUATIONAL ANALYSIS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870101299"/>
              </p:ext>
            </p:extLst>
          </p:nvPr>
        </p:nvGraphicFramePr>
        <p:xfrm>
          <a:off x="2402702" y="1199530"/>
          <a:ext cx="7618627" cy="4938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rame 7"/>
          <p:cNvSpPr/>
          <p:nvPr/>
        </p:nvSpPr>
        <p:spPr>
          <a:xfrm>
            <a:off x="1779373" y="1309816"/>
            <a:ext cx="9304638" cy="1754660"/>
          </a:xfrm>
          <a:prstGeom prst="fram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73111" y="430089"/>
            <a:ext cx="964577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Helvetica" panose="020B0604020202020204" pitchFamily="34" charset="0"/>
                <a:ea typeface="Helvetica Neue Condensed" charset="0"/>
                <a:cs typeface="Helvetica" panose="020B0604020202020204" pitchFamily="34" charset="0"/>
              </a:rPr>
              <a:t>INFORMATION NEEDED</a:t>
            </a:r>
            <a:endParaRPr lang="en-US" altLang="en-US" sz="4400" b="1" dirty="0">
              <a:solidFill>
                <a:schemeClr val="bg1"/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739345" y="1467279"/>
            <a:ext cx="10515600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000" dirty="0"/>
              <a:t>Current state of 42 District Hospitals 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Infrastructure 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Workforce 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Service delivery 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Information Management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Finance</a:t>
            </a:r>
          </a:p>
          <a:p>
            <a:pPr>
              <a:spcAft>
                <a:spcPts val="600"/>
              </a:spcAft>
            </a:pPr>
            <a:r>
              <a:rPr lang="en-US" sz="3000" dirty="0"/>
              <a:t>Surgical Indicators </a:t>
            </a:r>
          </a:p>
          <a:p>
            <a:pPr lvl="1">
              <a:spcAft>
                <a:spcPts val="600"/>
              </a:spcAft>
            </a:pPr>
            <a:endParaRPr lang="en-US" sz="2600" dirty="0"/>
          </a:p>
        </p:txBody>
      </p:sp>
      <p:grpSp>
        <p:nvGrpSpPr>
          <p:cNvPr id="4" name="Group 3"/>
          <p:cNvGrpSpPr/>
          <p:nvPr/>
        </p:nvGrpSpPr>
        <p:grpSpPr>
          <a:xfrm>
            <a:off x="6057549" y="2266013"/>
            <a:ext cx="5115161" cy="3264913"/>
            <a:chOff x="1879600" y="1144588"/>
            <a:chExt cx="8289130" cy="5049837"/>
          </a:xfrm>
        </p:grpSpPr>
        <p:grpSp>
          <p:nvGrpSpPr>
            <p:cNvPr id="5" name="Group 4"/>
            <p:cNvGrpSpPr/>
            <p:nvPr/>
          </p:nvGrpSpPr>
          <p:grpSpPr>
            <a:xfrm>
              <a:off x="1879600" y="1144588"/>
              <a:ext cx="2603500" cy="2430462"/>
              <a:chOff x="1879600" y="1144588"/>
              <a:chExt cx="2603500" cy="2430462"/>
            </a:xfrm>
          </p:grpSpPr>
          <p:sp>
            <p:nvSpPr>
              <p:cNvPr id="27" name="Donut 3"/>
              <p:cNvSpPr/>
              <p:nvPr/>
            </p:nvSpPr>
            <p:spPr bwMode="auto">
              <a:xfrm>
                <a:off x="1879600" y="1144588"/>
                <a:ext cx="2603500" cy="2430462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TextBox 31"/>
              <p:cNvSpPr txBox="1">
                <a:spLocks noChangeArrowheads="1"/>
              </p:cNvSpPr>
              <p:nvPr/>
            </p:nvSpPr>
            <p:spPr bwMode="auto">
              <a:xfrm>
                <a:off x="2217165" y="1551739"/>
                <a:ext cx="1976588" cy="61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2HR 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ACCESS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 bwMode="auto">
              <a:xfrm>
                <a:off x="2165350" y="2414587"/>
                <a:ext cx="2079626" cy="85686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dirty="0">
                    <a:solidFill>
                      <a:srgbClr val="004B8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80% coverage essential 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dirty="0">
                    <a:solidFill>
                      <a:srgbClr val="004B8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services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565230" y="1145381"/>
              <a:ext cx="2603500" cy="2430462"/>
              <a:chOff x="4700588" y="1144588"/>
              <a:chExt cx="2603500" cy="2430462"/>
            </a:xfrm>
          </p:grpSpPr>
          <p:sp>
            <p:nvSpPr>
              <p:cNvPr id="23" name="Donut 38"/>
              <p:cNvSpPr/>
              <p:nvPr/>
            </p:nvSpPr>
            <p:spPr bwMode="auto">
              <a:xfrm>
                <a:off x="4700588" y="1144588"/>
                <a:ext cx="2603500" cy="2430462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5008563" y="1557790"/>
                <a:ext cx="2055812" cy="1624338"/>
                <a:chOff x="5008563" y="1557790"/>
                <a:chExt cx="2055812" cy="1624338"/>
              </a:xfrm>
            </p:grpSpPr>
            <p:sp>
              <p:nvSpPr>
                <p:cNvPr id="25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5092362" y="1557790"/>
                  <a:ext cx="1755374" cy="6188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charset="0"/>
                    <a:buChar char="•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charset="0"/>
                    <a:buChar char="•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charset="0"/>
                    <a:buChar char="•"/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0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SURGICAL VOLUME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 bwMode="auto">
                <a:xfrm>
                  <a:off x="5008563" y="2325260"/>
                  <a:ext cx="2055812" cy="85686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000" b="1" dirty="0">
                      <a:solidFill>
                        <a:srgbClr val="004B89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5000 procedures per 100,000 population</a:t>
                  </a: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4710113" y="3763963"/>
              <a:ext cx="2601912" cy="2430462"/>
              <a:chOff x="7523163" y="1144588"/>
              <a:chExt cx="2601912" cy="2430462"/>
            </a:xfrm>
          </p:grpSpPr>
          <p:sp>
            <p:nvSpPr>
              <p:cNvPr id="20" name="Donut 42"/>
              <p:cNvSpPr/>
              <p:nvPr/>
            </p:nvSpPr>
            <p:spPr bwMode="auto">
              <a:xfrm>
                <a:off x="7523163" y="1144588"/>
                <a:ext cx="2601912" cy="2430462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 dirty="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1" name="TextBox 25"/>
              <p:cNvSpPr txBox="1">
                <a:spLocks noChangeArrowheads="1"/>
              </p:cNvSpPr>
              <p:nvPr/>
            </p:nvSpPr>
            <p:spPr bwMode="auto">
              <a:xfrm>
                <a:off x="7605209" y="1848419"/>
                <a:ext cx="2508680" cy="61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IMPOVERISHING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EXPENDITURE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 bwMode="auto">
              <a:xfrm>
                <a:off x="7870825" y="2638427"/>
                <a:ext cx="1992313" cy="38083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dirty="0">
                    <a:solidFill>
                      <a:srgbClr val="004B8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100% protection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675188" y="1145381"/>
              <a:ext cx="2654300" cy="2428875"/>
              <a:chOff x="1879600" y="3763963"/>
              <a:chExt cx="2654300" cy="2428875"/>
            </a:xfrm>
          </p:grpSpPr>
          <p:sp>
            <p:nvSpPr>
              <p:cNvPr id="17" name="Donut 46"/>
              <p:cNvSpPr/>
              <p:nvPr/>
            </p:nvSpPr>
            <p:spPr bwMode="auto">
              <a:xfrm>
                <a:off x="1879600" y="3763963"/>
                <a:ext cx="2603500" cy="2428875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8" name="TextBox 22"/>
              <p:cNvSpPr txBox="1">
                <a:spLocks noChangeArrowheads="1"/>
              </p:cNvSpPr>
              <p:nvPr/>
            </p:nvSpPr>
            <p:spPr bwMode="auto">
              <a:xfrm>
                <a:off x="2064063" y="4360638"/>
                <a:ext cx="2197565" cy="380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SAO/100,000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1914525" y="4978401"/>
                <a:ext cx="2619375" cy="85686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dirty="0">
                    <a:solidFill>
                      <a:srgbClr val="004B8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20 SAO providers per 100,000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dirty="0">
                    <a:solidFill>
                      <a:srgbClr val="004B8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population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899144" y="3763963"/>
              <a:ext cx="2603500" cy="2428875"/>
              <a:chOff x="4700588" y="3763963"/>
              <a:chExt cx="2603500" cy="2428875"/>
            </a:xfrm>
          </p:grpSpPr>
          <p:sp>
            <p:nvSpPr>
              <p:cNvPr id="14" name="Donut 50"/>
              <p:cNvSpPr/>
              <p:nvPr/>
            </p:nvSpPr>
            <p:spPr bwMode="auto">
              <a:xfrm>
                <a:off x="4700588" y="3763963"/>
                <a:ext cx="2603500" cy="2428875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TextBox 19"/>
              <p:cNvSpPr txBox="1">
                <a:spLocks noChangeArrowheads="1"/>
              </p:cNvSpPr>
              <p:nvPr/>
            </p:nvSpPr>
            <p:spPr bwMode="auto">
              <a:xfrm>
                <a:off x="5092364" y="4360638"/>
                <a:ext cx="1755375" cy="380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POMR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5000627" y="5132387"/>
                <a:ext cx="1938337" cy="6188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dirty="0">
                    <a:solidFill>
                      <a:srgbClr val="004B8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100% countries tracking POMR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523163" y="3763963"/>
              <a:ext cx="2601912" cy="2428875"/>
              <a:chOff x="7523163" y="3763963"/>
              <a:chExt cx="2601912" cy="2428875"/>
            </a:xfrm>
          </p:grpSpPr>
          <p:sp>
            <p:nvSpPr>
              <p:cNvPr id="11" name="Donut 54"/>
              <p:cNvSpPr/>
              <p:nvPr/>
            </p:nvSpPr>
            <p:spPr bwMode="auto">
              <a:xfrm>
                <a:off x="7523163" y="3763963"/>
                <a:ext cx="2601912" cy="2428875"/>
              </a:xfrm>
              <a:prstGeom prst="donut">
                <a:avLst>
                  <a:gd name="adj" fmla="val 380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00">
                  <a:solidFill>
                    <a:srgbClr val="008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2" name="TextBox 16"/>
              <p:cNvSpPr txBox="1">
                <a:spLocks noChangeArrowheads="1"/>
              </p:cNvSpPr>
              <p:nvPr/>
            </p:nvSpPr>
            <p:spPr bwMode="auto">
              <a:xfrm>
                <a:off x="7761318" y="4286806"/>
                <a:ext cx="2196462" cy="61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CATASTROPHIC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EXPENDITURE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 bwMode="auto">
              <a:xfrm>
                <a:off x="7888698" y="5308601"/>
                <a:ext cx="1956565" cy="3808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dirty="0">
                    <a:solidFill>
                      <a:srgbClr val="004B8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100 % protection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238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2890D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1421</Words>
  <Application>Microsoft Office PowerPoint</Application>
  <PresentationFormat>Widescreen</PresentationFormat>
  <Paragraphs>302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Avenir Medium</vt:lpstr>
      <vt:lpstr>Calibri</vt:lpstr>
      <vt:lpstr>Calibri Light</vt:lpstr>
      <vt:lpstr>Helvetica</vt:lpstr>
      <vt:lpstr>Helvetica Neue Condensed</vt:lpstr>
      <vt:lpstr>Tw Cen MT Condensed</vt:lpstr>
      <vt:lpstr>Wingdings</vt:lpstr>
      <vt:lpstr>Office Theme</vt:lpstr>
      <vt:lpstr>Baseline Assessment Case Study: Rwanda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NSOAP UPDATE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Citron, Isabelle</dc:creator>
  <cp:lastModifiedBy>Lenovo</cp:lastModifiedBy>
  <cp:revision>56</cp:revision>
  <dcterms:created xsi:type="dcterms:W3CDTF">2018-02-05T20:28:02Z</dcterms:created>
  <dcterms:modified xsi:type="dcterms:W3CDTF">2018-03-21T08:12:55Z</dcterms:modified>
</cp:coreProperties>
</file>