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8" r:id="rId2"/>
    <p:sldId id="283" r:id="rId3"/>
    <p:sldId id="284" r:id="rId4"/>
    <p:sldId id="285" r:id="rId5"/>
    <p:sldId id="286" r:id="rId6"/>
    <p:sldId id="287" r:id="rId7"/>
    <p:sldId id="288" r:id="rId8"/>
    <p:sldId id="289" r:id="rId9"/>
    <p:sldId id="290" r:id="rId10"/>
    <p:sldId id="291" r:id="rId11"/>
    <p:sldId id="292" r:id="rId12"/>
    <p:sldId id="293" r:id="rId13"/>
    <p:sldId id="294" r:id="rId14"/>
    <p:sldId id="296" r:id="rId15"/>
    <p:sldId id="297" r:id="rId16"/>
    <p:sldId id="304" r:id="rId17"/>
    <p:sldId id="305" r:id="rId18"/>
    <p:sldId id="276" r:id="rId19"/>
    <p:sldId id="277" r:id="rId20"/>
    <p:sldId id="278" r:id="rId21"/>
    <p:sldId id="307" r:id="rId22"/>
    <p:sldId id="308" r:id="rId23"/>
    <p:sldId id="309" r:id="rId24"/>
    <p:sldId id="310" r:id="rId25"/>
    <p:sldId id="311" r:id="rId26"/>
    <p:sldId id="312" r:id="rId27"/>
    <p:sldId id="313" r:id="rId28"/>
    <p:sldId id="314" r:id="rId29"/>
    <p:sldId id="315" r:id="rId30"/>
    <p:sldId id="31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1D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9" autoAdjust="0"/>
    <p:restoredTop sz="61218" autoAdjust="0"/>
  </p:normalViewPr>
  <p:slideViewPr>
    <p:cSldViewPr snapToGrid="0" snapToObjects="1">
      <p:cViewPr varScale="1">
        <p:scale>
          <a:sx n="63" d="100"/>
          <a:sy n="63" d="100"/>
        </p:scale>
        <p:origin x="2096" y="176"/>
      </p:cViewPr>
      <p:guideLst/>
    </p:cSldViewPr>
  </p:slideViewPr>
  <p:notesTextViewPr>
    <p:cViewPr>
      <p:scale>
        <a:sx n="1" d="1"/>
        <a:sy n="1" d="1"/>
      </p:scale>
      <p:origin x="0" y="0"/>
    </p:cViewPr>
  </p:notesTextViewPr>
  <p:notesViewPr>
    <p:cSldViewPr snapToGrid="0" snapToObjects="1">
      <p:cViewPr varScale="1">
        <p:scale>
          <a:sx n="84" d="100"/>
          <a:sy n="84" d="100"/>
        </p:scale>
        <p:origin x="214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ECFILE\DEC-DEPT\DECDG2\WDI\Emi%20HNP\WDI%202018\Surgery\Dubai%20workshop%20March%202018\Charts%20for%20P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CFILE\DEC-DEPT\DECDG2\WDI\Emi%20HNP\WDI%202018\Surgery\Dubai%20workshop%20March%202018\Charts%20for%20PP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ECFILE\DEC-DEPT\DECDG2\WDI\Emi%20HNP\WDI%202018\Surgery\Dubai%20workshop%20March%202018\Charts%20for%20PP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by income'!$A$14:$A$17</c:f>
              <c:strCache>
                <c:ptCount val="4"/>
                <c:pt idx="0">
                  <c:v>Low income</c:v>
                </c:pt>
                <c:pt idx="1">
                  <c:v>Lower middle income</c:v>
                </c:pt>
                <c:pt idx="2">
                  <c:v>Upper middle income</c:v>
                </c:pt>
                <c:pt idx="3">
                  <c:v>High income</c:v>
                </c:pt>
              </c:strCache>
            </c:strRef>
          </c:cat>
          <c:val>
            <c:numRef>
              <c:f>'Data by income'!$D$14:$D$17</c:f>
              <c:numCache>
                <c:formatCode>0</c:formatCode>
                <c:ptCount val="4"/>
                <c:pt idx="0">
                  <c:v>0.88177074860230564</c:v>
                </c:pt>
                <c:pt idx="1">
                  <c:v>10.230302495645269</c:v>
                </c:pt>
                <c:pt idx="2">
                  <c:v>39.55129121970046</c:v>
                </c:pt>
                <c:pt idx="3">
                  <c:v>69.279917499742353</c:v>
                </c:pt>
              </c:numCache>
            </c:numRef>
          </c:val>
          <c:extLst>
            <c:ext xmlns:c16="http://schemas.microsoft.com/office/drawing/2014/chart" uri="{C3380CC4-5D6E-409C-BE32-E72D297353CC}">
              <c16:uniqueId val="{00000000-8601-48D9-B0B3-7E78A226D16B}"/>
            </c:ext>
          </c:extLst>
        </c:ser>
        <c:dLbls>
          <c:dLblPos val="inEnd"/>
          <c:showLegendKey val="0"/>
          <c:showVal val="1"/>
          <c:showCatName val="0"/>
          <c:showSerName val="0"/>
          <c:showPercent val="0"/>
          <c:showBubbleSize val="0"/>
        </c:dLbls>
        <c:gapWidth val="219"/>
        <c:overlap val="-27"/>
        <c:axId val="-470757488"/>
        <c:axId val="-470759664"/>
      </c:barChart>
      <c:catAx>
        <c:axId val="-47075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0759664"/>
        <c:crosses val="autoZero"/>
        <c:auto val="1"/>
        <c:lblAlgn val="ctr"/>
        <c:lblOffset val="100"/>
        <c:noMultiLvlLbl val="0"/>
      </c:catAx>
      <c:valAx>
        <c:axId val="-4707596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SAO providers (per 100,000 population)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075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by income'!$A$10:$A$13</c:f>
              <c:strCache>
                <c:ptCount val="4"/>
                <c:pt idx="0">
                  <c:v>Low income</c:v>
                </c:pt>
                <c:pt idx="1">
                  <c:v>Lower middle income</c:v>
                </c:pt>
                <c:pt idx="2">
                  <c:v>Upper middle income</c:v>
                </c:pt>
                <c:pt idx="3">
                  <c:v>High income</c:v>
                </c:pt>
              </c:strCache>
            </c:strRef>
          </c:cat>
          <c:val>
            <c:numRef>
              <c:f>'Data by income'!$D$10:$D$13</c:f>
              <c:numCache>
                <c:formatCode>0</c:formatCode>
                <c:ptCount val="4"/>
                <c:pt idx="0">
                  <c:v>86.805703637872767</c:v>
                </c:pt>
                <c:pt idx="1">
                  <c:v>61.697786984640729</c:v>
                </c:pt>
                <c:pt idx="2">
                  <c:v>40.903889003799407</c:v>
                </c:pt>
                <c:pt idx="3">
                  <c:v>1.9797446175495648</c:v>
                </c:pt>
              </c:numCache>
            </c:numRef>
          </c:val>
          <c:extLst>
            <c:ext xmlns:c16="http://schemas.microsoft.com/office/drawing/2014/chart" uri="{C3380CC4-5D6E-409C-BE32-E72D297353CC}">
              <c16:uniqueId val="{00000000-77F9-4A4C-8337-77388BAB7EAB}"/>
            </c:ext>
          </c:extLst>
        </c:ser>
        <c:dLbls>
          <c:dLblPos val="inEnd"/>
          <c:showLegendKey val="0"/>
          <c:showVal val="1"/>
          <c:showCatName val="0"/>
          <c:showSerName val="0"/>
          <c:showPercent val="0"/>
          <c:showBubbleSize val="0"/>
        </c:dLbls>
        <c:gapWidth val="219"/>
        <c:overlap val="-27"/>
        <c:axId val="-470756400"/>
        <c:axId val="-540083184"/>
      </c:barChart>
      <c:catAx>
        <c:axId val="-47075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0083184"/>
        <c:crosses val="autoZero"/>
        <c:auto val="1"/>
        <c:lblAlgn val="ctr"/>
        <c:lblOffset val="100"/>
        <c:noMultiLvlLbl val="0"/>
      </c:catAx>
      <c:valAx>
        <c:axId val="-5400831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People at risk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0756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by income'!$A$6:$A$9</c:f>
              <c:strCache>
                <c:ptCount val="4"/>
                <c:pt idx="0">
                  <c:v>Low income</c:v>
                </c:pt>
                <c:pt idx="1">
                  <c:v>Lower middle income</c:v>
                </c:pt>
                <c:pt idx="2">
                  <c:v>Upper middle income</c:v>
                </c:pt>
                <c:pt idx="3">
                  <c:v>High income</c:v>
                </c:pt>
              </c:strCache>
            </c:strRef>
          </c:cat>
          <c:val>
            <c:numRef>
              <c:f>'Data by income'!$D$6:$D$9</c:f>
              <c:numCache>
                <c:formatCode>0</c:formatCode>
                <c:ptCount val="4"/>
                <c:pt idx="0">
                  <c:v>72.610996488692933</c:v>
                </c:pt>
                <c:pt idx="1">
                  <c:v>58.908793674532681</c:v>
                </c:pt>
                <c:pt idx="2">
                  <c:v>38.504040118822033</c:v>
                </c:pt>
                <c:pt idx="3">
                  <c:v>5.1533578699596942</c:v>
                </c:pt>
              </c:numCache>
            </c:numRef>
          </c:val>
          <c:extLst>
            <c:ext xmlns:c16="http://schemas.microsoft.com/office/drawing/2014/chart" uri="{C3380CC4-5D6E-409C-BE32-E72D297353CC}">
              <c16:uniqueId val="{00000000-E4C9-4F70-80BA-DBD85A1AE8EF}"/>
            </c:ext>
          </c:extLst>
        </c:ser>
        <c:dLbls>
          <c:dLblPos val="inEnd"/>
          <c:showLegendKey val="0"/>
          <c:showVal val="1"/>
          <c:showCatName val="0"/>
          <c:showSerName val="0"/>
          <c:showPercent val="0"/>
          <c:showBubbleSize val="0"/>
        </c:dLbls>
        <c:gapWidth val="219"/>
        <c:overlap val="-27"/>
        <c:axId val="-540084272"/>
        <c:axId val="-540089712"/>
      </c:barChart>
      <c:catAx>
        <c:axId val="-54008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0089712"/>
        <c:crosses val="autoZero"/>
        <c:auto val="1"/>
        <c:lblAlgn val="ctr"/>
        <c:lblOffset val="100"/>
        <c:noMultiLvlLbl val="0"/>
      </c:catAx>
      <c:valAx>
        <c:axId val="-5400897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People at risk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0084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F2135-7811-423E-AD38-F62EAA994347}" type="doc">
      <dgm:prSet loTypeId="urn:microsoft.com/office/officeart/2005/8/layout/process1" loCatId="process" qsTypeId="urn:microsoft.com/office/officeart/2005/8/quickstyle/simple1" qsCatId="simple" csTypeId="urn:microsoft.com/office/officeart/2005/8/colors/accent1_2" csCatId="accent1" phldr="1"/>
      <dgm:spPr/>
    </dgm:pt>
    <dgm:pt modelId="{DE9EDDB1-9BCB-42D3-91EE-2D4C37CC85D5}">
      <dgm:prSet phldrT="[Text]"/>
      <dgm:spPr/>
      <dgm:t>
        <a:bodyPr/>
        <a:lstStyle/>
        <a:p>
          <a:r>
            <a:rPr lang="en-US" dirty="0"/>
            <a:t>Health facility</a:t>
          </a:r>
        </a:p>
      </dgm:t>
    </dgm:pt>
    <dgm:pt modelId="{EF3084E9-C3C1-4E9A-B828-DEA829C090F6}" type="parTrans" cxnId="{DB5B23ED-74F1-4B23-BBDA-D9B0A98BFBAF}">
      <dgm:prSet/>
      <dgm:spPr/>
      <dgm:t>
        <a:bodyPr/>
        <a:lstStyle/>
        <a:p>
          <a:endParaRPr lang="en-US"/>
        </a:p>
      </dgm:t>
    </dgm:pt>
    <dgm:pt modelId="{A9CD8DAD-E3B6-4E68-B6B7-7792DD6E45A7}" type="sibTrans" cxnId="{DB5B23ED-74F1-4B23-BBDA-D9B0A98BFBAF}">
      <dgm:prSet/>
      <dgm:spPr/>
      <dgm:t>
        <a:bodyPr/>
        <a:lstStyle/>
        <a:p>
          <a:endParaRPr lang="en-US"/>
        </a:p>
      </dgm:t>
    </dgm:pt>
    <dgm:pt modelId="{A8CEE423-F61E-4C46-9DCD-DD246FF182B2}">
      <dgm:prSet phldrT="[Text]"/>
      <dgm:spPr/>
      <dgm:t>
        <a:bodyPr/>
        <a:lstStyle/>
        <a:p>
          <a:r>
            <a:rPr lang="en-US" dirty="0" err="1"/>
            <a:t>MoH</a:t>
          </a:r>
          <a:r>
            <a:rPr lang="en-US" dirty="0"/>
            <a:t> / NSO</a:t>
          </a:r>
        </a:p>
        <a:p>
          <a:r>
            <a:rPr lang="en-US" dirty="0"/>
            <a:t>(Review, dissemination)</a:t>
          </a:r>
        </a:p>
      </dgm:t>
    </dgm:pt>
    <dgm:pt modelId="{CF4C4BAA-D87E-4678-96C2-97E044633A57}" type="parTrans" cxnId="{1CA545B1-94F4-40CC-B111-2380F22D6CA7}">
      <dgm:prSet/>
      <dgm:spPr/>
      <dgm:t>
        <a:bodyPr/>
        <a:lstStyle/>
        <a:p>
          <a:endParaRPr lang="en-US"/>
        </a:p>
      </dgm:t>
    </dgm:pt>
    <dgm:pt modelId="{BABA4AE7-D3B3-4111-9FCC-175BE07292BC}" type="sibTrans" cxnId="{1CA545B1-94F4-40CC-B111-2380F22D6CA7}">
      <dgm:prSet/>
      <dgm:spPr/>
      <dgm:t>
        <a:bodyPr/>
        <a:lstStyle/>
        <a:p>
          <a:endParaRPr lang="en-US"/>
        </a:p>
      </dgm:t>
    </dgm:pt>
    <dgm:pt modelId="{E374A36C-1F5A-4966-81F9-AE5C1965D08E}">
      <dgm:prSet phldrT="[Text]"/>
      <dgm:spPr/>
      <dgm:t>
        <a:bodyPr/>
        <a:lstStyle/>
        <a:p>
          <a:r>
            <a:rPr lang="en-US" dirty="0"/>
            <a:t>International Organization (Review, dissemination)</a:t>
          </a:r>
        </a:p>
      </dgm:t>
    </dgm:pt>
    <dgm:pt modelId="{71CB6883-5726-46FC-829B-6EF86021E656}" type="parTrans" cxnId="{45BB59FC-2CB4-4CF2-A25E-45E7E27830D7}">
      <dgm:prSet/>
      <dgm:spPr/>
      <dgm:t>
        <a:bodyPr/>
        <a:lstStyle/>
        <a:p>
          <a:endParaRPr lang="en-US"/>
        </a:p>
      </dgm:t>
    </dgm:pt>
    <dgm:pt modelId="{5A857B0E-8CFE-40D8-A73C-1A9F95C398C1}" type="sibTrans" cxnId="{45BB59FC-2CB4-4CF2-A25E-45E7E27830D7}">
      <dgm:prSet/>
      <dgm:spPr/>
      <dgm:t>
        <a:bodyPr/>
        <a:lstStyle/>
        <a:p>
          <a:endParaRPr lang="en-US"/>
        </a:p>
      </dgm:t>
    </dgm:pt>
    <dgm:pt modelId="{96BA50BC-EF00-4178-B937-399EBA6D2FD2}" type="pres">
      <dgm:prSet presAssocID="{1EBF2135-7811-423E-AD38-F62EAA994347}" presName="Name0" presStyleCnt="0">
        <dgm:presLayoutVars>
          <dgm:dir/>
          <dgm:resizeHandles val="exact"/>
        </dgm:presLayoutVars>
      </dgm:prSet>
      <dgm:spPr/>
    </dgm:pt>
    <dgm:pt modelId="{FBB4E97B-F611-48DB-BF42-F2AA6CF967C3}" type="pres">
      <dgm:prSet presAssocID="{DE9EDDB1-9BCB-42D3-91EE-2D4C37CC85D5}" presName="node" presStyleLbl="node1" presStyleIdx="0" presStyleCnt="3">
        <dgm:presLayoutVars>
          <dgm:bulletEnabled val="1"/>
        </dgm:presLayoutVars>
      </dgm:prSet>
      <dgm:spPr/>
    </dgm:pt>
    <dgm:pt modelId="{DD586B73-8B7A-4C82-AA5A-343CB0BA4932}" type="pres">
      <dgm:prSet presAssocID="{A9CD8DAD-E3B6-4E68-B6B7-7792DD6E45A7}" presName="sibTrans" presStyleLbl="sibTrans2D1" presStyleIdx="0" presStyleCnt="2"/>
      <dgm:spPr/>
    </dgm:pt>
    <dgm:pt modelId="{8A96BBE6-6969-4C65-97AB-2097CBF3D1D6}" type="pres">
      <dgm:prSet presAssocID="{A9CD8DAD-E3B6-4E68-B6B7-7792DD6E45A7}" presName="connectorText" presStyleLbl="sibTrans2D1" presStyleIdx="0" presStyleCnt="2"/>
      <dgm:spPr/>
    </dgm:pt>
    <dgm:pt modelId="{59D1D281-FE59-446F-B800-6EE3D423A64E}" type="pres">
      <dgm:prSet presAssocID="{A8CEE423-F61E-4C46-9DCD-DD246FF182B2}" presName="node" presStyleLbl="node1" presStyleIdx="1" presStyleCnt="3">
        <dgm:presLayoutVars>
          <dgm:bulletEnabled val="1"/>
        </dgm:presLayoutVars>
      </dgm:prSet>
      <dgm:spPr/>
    </dgm:pt>
    <dgm:pt modelId="{4C0B001A-676B-4EF6-86BF-70FED8545270}" type="pres">
      <dgm:prSet presAssocID="{BABA4AE7-D3B3-4111-9FCC-175BE07292BC}" presName="sibTrans" presStyleLbl="sibTrans2D1" presStyleIdx="1" presStyleCnt="2"/>
      <dgm:spPr/>
    </dgm:pt>
    <dgm:pt modelId="{C804538A-8A22-46BD-8A7E-6234E150A0C2}" type="pres">
      <dgm:prSet presAssocID="{BABA4AE7-D3B3-4111-9FCC-175BE07292BC}" presName="connectorText" presStyleLbl="sibTrans2D1" presStyleIdx="1" presStyleCnt="2"/>
      <dgm:spPr/>
    </dgm:pt>
    <dgm:pt modelId="{F0FE71C2-46E6-4CB3-B75A-950FA0AB8127}" type="pres">
      <dgm:prSet presAssocID="{E374A36C-1F5A-4966-81F9-AE5C1965D08E}" presName="node" presStyleLbl="node1" presStyleIdx="2" presStyleCnt="3">
        <dgm:presLayoutVars>
          <dgm:bulletEnabled val="1"/>
        </dgm:presLayoutVars>
      </dgm:prSet>
      <dgm:spPr/>
    </dgm:pt>
  </dgm:ptLst>
  <dgm:cxnLst>
    <dgm:cxn modelId="{CF55912A-69FE-44BD-9B38-739222020BBB}" type="presOf" srcId="{BABA4AE7-D3B3-4111-9FCC-175BE07292BC}" destId="{4C0B001A-676B-4EF6-86BF-70FED8545270}" srcOrd="0" destOrd="0" presId="urn:microsoft.com/office/officeart/2005/8/layout/process1"/>
    <dgm:cxn modelId="{3ED7346D-170C-40E5-874C-CEAB81AEAC31}" type="presOf" srcId="{A8CEE423-F61E-4C46-9DCD-DD246FF182B2}" destId="{59D1D281-FE59-446F-B800-6EE3D423A64E}" srcOrd="0" destOrd="0" presId="urn:microsoft.com/office/officeart/2005/8/layout/process1"/>
    <dgm:cxn modelId="{C758B972-BC7A-4A71-8C3D-1B254130730D}" type="presOf" srcId="{1EBF2135-7811-423E-AD38-F62EAA994347}" destId="{96BA50BC-EF00-4178-B937-399EBA6D2FD2}" srcOrd="0" destOrd="0" presId="urn:microsoft.com/office/officeart/2005/8/layout/process1"/>
    <dgm:cxn modelId="{7C0C918C-AE66-4891-9585-B295AC0D7844}" type="presOf" srcId="{E374A36C-1F5A-4966-81F9-AE5C1965D08E}" destId="{F0FE71C2-46E6-4CB3-B75A-950FA0AB8127}" srcOrd="0" destOrd="0" presId="urn:microsoft.com/office/officeart/2005/8/layout/process1"/>
    <dgm:cxn modelId="{6E60029E-38C9-4B67-846E-E282066981E8}" type="presOf" srcId="{A9CD8DAD-E3B6-4E68-B6B7-7792DD6E45A7}" destId="{DD586B73-8B7A-4C82-AA5A-343CB0BA4932}" srcOrd="0" destOrd="0" presId="urn:microsoft.com/office/officeart/2005/8/layout/process1"/>
    <dgm:cxn modelId="{1CA545B1-94F4-40CC-B111-2380F22D6CA7}" srcId="{1EBF2135-7811-423E-AD38-F62EAA994347}" destId="{A8CEE423-F61E-4C46-9DCD-DD246FF182B2}" srcOrd="1" destOrd="0" parTransId="{CF4C4BAA-D87E-4678-96C2-97E044633A57}" sibTransId="{BABA4AE7-D3B3-4111-9FCC-175BE07292BC}"/>
    <dgm:cxn modelId="{E8EDA7C4-0075-447F-8209-A5390E001E71}" type="presOf" srcId="{BABA4AE7-D3B3-4111-9FCC-175BE07292BC}" destId="{C804538A-8A22-46BD-8A7E-6234E150A0C2}" srcOrd="1" destOrd="0" presId="urn:microsoft.com/office/officeart/2005/8/layout/process1"/>
    <dgm:cxn modelId="{DB5B23ED-74F1-4B23-BBDA-D9B0A98BFBAF}" srcId="{1EBF2135-7811-423E-AD38-F62EAA994347}" destId="{DE9EDDB1-9BCB-42D3-91EE-2D4C37CC85D5}" srcOrd="0" destOrd="0" parTransId="{EF3084E9-C3C1-4E9A-B828-DEA829C090F6}" sibTransId="{A9CD8DAD-E3B6-4E68-B6B7-7792DD6E45A7}"/>
    <dgm:cxn modelId="{7C5661F2-832F-4F77-946C-44C80B812A2C}" type="presOf" srcId="{DE9EDDB1-9BCB-42D3-91EE-2D4C37CC85D5}" destId="{FBB4E97B-F611-48DB-BF42-F2AA6CF967C3}" srcOrd="0" destOrd="0" presId="urn:microsoft.com/office/officeart/2005/8/layout/process1"/>
    <dgm:cxn modelId="{6F78BBF3-F1D9-44BC-BF6E-647BFC5C252A}" type="presOf" srcId="{A9CD8DAD-E3B6-4E68-B6B7-7792DD6E45A7}" destId="{8A96BBE6-6969-4C65-97AB-2097CBF3D1D6}" srcOrd="1" destOrd="0" presId="urn:microsoft.com/office/officeart/2005/8/layout/process1"/>
    <dgm:cxn modelId="{45BB59FC-2CB4-4CF2-A25E-45E7E27830D7}" srcId="{1EBF2135-7811-423E-AD38-F62EAA994347}" destId="{E374A36C-1F5A-4966-81F9-AE5C1965D08E}" srcOrd="2" destOrd="0" parTransId="{71CB6883-5726-46FC-829B-6EF86021E656}" sibTransId="{5A857B0E-8CFE-40D8-A73C-1A9F95C398C1}"/>
    <dgm:cxn modelId="{A05923E6-7E7F-4F91-B5B3-1472804A4135}" type="presParOf" srcId="{96BA50BC-EF00-4178-B937-399EBA6D2FD2}" destId="{FBB4E97B-F611-48DB-BF42-F2AA6CF967C3}" srcOrd="0" destOrd="0" presId="urn:microsoft.com/office/officeart/2005/8/layout/process1"/>
    <dgm:cxn modelId="{94AABD28-E780-43D7-9FA3-D46E221F5D7B}" type="presParOf" srcId="{96BA50BC-EF00-4178-B937-399EBA6D2FD2}" destId="{DD586B73-8B7A-4C82-AA5A-343CB0BA4932}" srcOrd="1" destOrd="0" presId="urn:microsoft.com/office/officeart/2005/8/layout/process1"/>
    <dgm:cxn modelId="{87D4C897-64F6-44E9-B320-1E132139F08B}" type="presParOf" srcId="{DD586B73-8B7A-4C82-AA5A-343CB0BA4932}" destId="{8A96BBE6-6969-4C65-97AB-2097CBF3D1D6}" srcOrd="0" destOrd="0" presId="urn:microsoft.com/office/officeart/2005/8/layout/process1"/>
    <dgm:cxn modelId="{BA4BD063-4CBF-4074-BAAC-53C6EDB2C845}" type="presParOf" srcId="{96BA50BC-EF00-4178-B937-399EBA6D2FD2}" destId="{59D1D281-FE59-446F-B800-6EE3D423A64E}" srcOrd="2" destOrd="0" presId="urn:microsoft.com/office/officeart/2005/8/layout/process1"/>
    <dgm:cxn modelId="{53698B51-9528-44FE-886F-18E95F3536B7}" type="presParOf" srcId="{96BA50BC-EF00-4178-B937-399EBA6D2FD2}" destId="{4C0B001A-676B-4EF6-86BF-70FED8545270}" srcOrd="3" destOrd="0" presId="urn:microsoft.com/office/officeart/2005/8/layout/process1"/>
    <dgm:cxn modelId="{D3454862-9C0C-4BF2-A9AA-EE8279200A47}" type="presParOf" srcId="{4C0B001A-676B-4EF6-86BF-70FED8545270}" destId="{C804538A-8A22-46BD-8A7E-6234E150A0C2}" srcOrd="0" destOrd="0" presId="urn:microsoft.com/office/officeart/2005/8/layout/process1"/>
    <dgm:cxn modelId="{071B2C6C-E4E4-4B9F-80FE-DF5691A26AE9}" type="presParOf" srcId="{96BA50BC-EF00-4178-B937-399EBA6D2FD2}" destId="{F0FE71C2-46E6-4CB3-B75A-950FA0AB812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4E97B-F611-48DB-BF42-F2AA6CF967C3}">
      <dsp:nvSpPr>
        <dsp:cNvPr id="0" name=""/>
        <dsp:cNvSpPr/>
      </dsp:nvSpPr>
      <dsp:spPr>
        <a:xfrm>
          <a:off x="9985" y="681680"/>
          <a:ext cx="2984428" cy="1790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Health facility</a:t>
          </a:r>
        </a:p>
      </dsp:txBody>
      <dsp:txXfrm>
        <a:off x="62432" y="734127"/>
        <a:ext cx="2879534" cy="1685763"/>
      </dsp:txXfrm>
    </dsp:sp>
    <dsp:sp modelId="{DD586B73-8B7A-4C82-AA5A-343CB0BA4932}">
      <dsp:nvSpPr>
        <dsp:cNvPr id="0" name=""/>
        <dsp:cNvSpPr/>
      </dsp:nvSpPr>
      <dsp:spPr>
        <a:xfrm>
          <a:off x="3292856" y="1206940"/>
          <a:ext cx="632698" cy="74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292856" y="1354968"/>
        <a:ext cx="442889" cy="444082"/>
      </dsp:txXfrm>
    </dsp:sp>
    <dsp:sp modelId="{59D1D281-FE59-446F-B800-6EE3D423A64E}">
      <dsp:nvSpPr>
        <dsp:cNvPr id="0" name=""/>
        <dsp:cNvSpPr/>
      </dsp:nvSpPr>
      <dsp:spPr>
        <a:xfrm>
          <a:off x="4188185" y="681680"/>
          <a:ext cx="2984428" cy="1790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MoH</a:t>
          </a:r>
          <a:r>
            <a:rPr lang="en-US" sz="2600" kern="1200" dirty="0"/>
            <a:t> / NSO</a:t>
          </a:r>
        </a:p>
        <a:p>
          <a:pPr marL="0" lvl="0" indent="0" algn="ctr" defTabSz="1155700">
            <a:lnSpc>
              <a:spcPct val="90000"/>
            </a:lnSpc>
            <a:spcBef>
              <a:spcPct val="0"/>
            </a:spcBef>
            <a:spcAft>
              <a:spcPct val="35000"/>
            </a:spcAft>
            <a:buNone/>
          </a:pPr>
          <a:r>
            <a:rPr lang="en-US" sz="2600" kern="1200" dirty="0"/>
            <a:t>(Review, dissemination)</a:t>
          </a:r>
        </a:p>
      </dsp:txBody>
      <dsp:txXfrm>
        <a:off x="4240632" y="734127"/>
        <a:ext cx="2879534" cy="1685763"/>
      </dsp:txXfrm>
    </dsp:sp>
    <dsp:sp modelId="{4C0B001A-676B-4EF6-86BF-70FED8545270}">
      <dsp:nvSpPr>
        <dsp:cNvPr id="0" name=""/>
        <dsp:cNvSpPr/>
      </dsp:nvSpPr>
      <dsp:spPr>
        <a:xfrm>
          <a:off x="7471057" y="1206940"/>
          <a:ext cx="632698" cy="740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471057" y="1354968"/>
        <a:ext cx="442889" cy="444082"/>
      </dsp:txXfrm>
    </dsp:sp>
    <dsp:sp modelId="{F0FE71C2-46E6-4CB3-B75A-950FA0AB8127}">
      <dsp:nvSpPr>
        <dsp:cNvPr id="0" name=""/>
        <dsp:cNvSpPr/>
      </dsp:nvSpPr>
      <dsp:spPr>
        <a:xfrm>
          <a:off x="8366386" y="681680"/>
          <a:ext cx="2984428" cy="1790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International Organization (Review, dissemination)</a:t>
          </a:r>
        </a:p>
      </dsp:txBody>
      <dsp:txXfrm>
        <a:off x="8418833" y="734127"/>
        <a:ext cx="2879534" cy="16857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977DE-22B5-CE4B-A89E-9556051328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807347-EB87-FB4C-A3AF-1D85B26B10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89D5C5-445A-DA42-839B-BB32A48FC290}" type="datetimeFigureOut">
              <a:rPr lang="en-US" smtClean="0"/>
              <a:t>3/24/18</a:t>
            </a:fld>
            <a:endParaRPr lang="en-US"/>
          </a:p>
        </p:txBody>
      </p:sp>
      <p:sp>
        <p:nvSpPr>
          <p:cNvPr id="4" name="Footer Placeholder 3">
            <a:extLst>
              <a:ext uri="{FF2B5EF4-FFF2-40B4-BE49-F238E27FC236}">
                <a16:creationId xmlns:a16="http://schemas.microsoft.com/office/drawing/2014/main" id="{336E6367-732E-C041-9038-D68BD2CB5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B59B48-300F-E542-918B-FCB28E0782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0706BD-9924-0243-8C10-A6A91CC1AC4C}" type="slidenum">
              <a:rPr lang="en-US" smtClean="0"/>
              <a:t>‹#›</a:t>
            </a:fld>
            <a:endParaRPr lang="en-US"/>
          </a:p>
        </p:txBody>
      </p:sp>
    </p:spTree>
    <p:extLst>
      <p:ext uri="{BB962C8B-B14F-4D97-AF65-F5344CB8AC3E}">
        <p14:creationId xmlns:p14="http://schemas.microsoft.com/office/powerpoint/2010/main" val="166880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99651-C479-444F-8227-A684481AE940}" type="datetimeFigureOut">
              <a:rPr lang="en-US" smtClean="0"/>
              <a:t>3/24/18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B547F-283B-8B44-B74B-3291A8245EE1}" type="slidenum">
              <a:rPr lang="en-US" smtClean="0"/>
              <a:t>‹#›</a:t>
            </a:fld>
            <a:endParaRPr lang="en-US"/>
          </a:p>
        </p:txBody>
      </p:sp>
    </p:spTree>
    <p:extLst>
      <p:ext uri="{BB962C8B-B14F-4D97-AF65-F5344CB8AC3E}">
        <p14:creationId xmlns:p14="http://schemas.microsoft.com/office/powerpoint/2010/main" val="147414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dirty="0"/>
              <a:t>Good morning everyone. I am Emi Suzuki, from Development Data Group of the World Bank. I am honored to be here and thank you for having me here at the workshop.</a:t>
            </a:r>
            <a:endParaRPr dirty="0"/>
          </a:p>
        </p:txBody>
      </p:sp>
    </p:spTree>
    <p:extLst>
      <p:ext uri="{BB962C8B-B14F-4D97-AF65-F5344CB8AC3E}">
        <p14:creationId xmlns:p14="http://schemas.microsoft.com/office/powerpoint/2010/main" val="246057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GB" dirty="0"/>
              <a:t>How we do it? Here shows Simplified 3-step Process (acquire / curate / disseminate)  </a:t>
            </a:r>
          </a:p>
          <a:p>
            <a:pPr lvl="0">
              <a:spcBef>
                <a:spcPts val="0"/>
              </a:spcBef>
              <a:buNone/>
            </a:pPr>
            <a:r>
              <a:rPr lang="en-GB" dirty="0"/>
              <a:t>- We acquire data from multiple sources in manual or automatic fashion, </a:t>
            </a:r>
          </a:p>
          <a:p>
            <a:pPr lvl="0">
              <a:spcBef>
                <a:spcPts val="0"/>
              </a:spcBef>
              <a:buNone/>
            </a:pPr>
            <a:r>
              <a:rPr lang="en-GB" dirty="0"/>
              <a:t>- We put it into a working version where documentation, aggregation, and QA takes place. We go through World Bank-wide data review annually.</a:t>
            </a:r>
          </a:p>
          <a:p>
            <a:pPr lvl="0">
              <a:spcBef>
                <a:spcPts val="0"/>
              </a:spcBef>
              <a:buNone/>
            </a:pPr>
            <a:r>
              <a:rPr lang="en-GB" dirty="0"/>
              <a:t>- Then we disseminate online in presented form, API, query, and bulk download</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10</a:t>
            </a:fld>
            <a:endParaRPr lang="en-US"/>
          </a:p>
        </p:txBody>
      </p:sp>
    </p:spTree>
    <p:extLst>
      <p:ext uri="{BB962C8B-B14F-4D97-AF65-F5344CB8AC3E}">
        <p14:creationId xmlns:p14="http://schemas.microsoft.com/office/powerpoint/2010/main" val="1316941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GB" dirty="0"/>
              <a:t>For example, here’s WDI data on refugee populations. How did it get here? </a:t>
            </a:r>
          </a:p>
          <a:p>
            <a:pPr marL="457200" lvl="0" indent="-228600" rtl="0">
              <a:spcBef>
                <a:spcPts val="0"/>
              </a:spcBef>
              <a:buChar char="-"/>
            </a:pPr>
            <a:r>
              <a:rPr lang="en-GB" dirty="0"/>
              <a:t>We acquired data from UNHCR through a manual spreadsheet</a:t>
            </a:r>
          </a:p>
          <a:p>
            <a:pPr marL="457200" lvl="0" indent="-228600" rtl="0">
              <a:spcBef>
                <a:spcPts val="0"/>
              </a:spcBef>
              <a:buChar char="-"/>
            </a:pPr>
            <a:r>
              <a:rPr lang="en-GB" dirty="0"/>
              <a:t>We transformed and loaded into an internal system</a:t>
            </a:r>
          </a:p>
          <a:p>
            <a:pPr marL="457200" lvl="0" indent="-228600" rtl="0">
              <a:spcBef>
                <a:spcPts val="0"/>
              </a:spcBef>
              <a:buChar char="-"/>
            </a:pPr>
            <a:r>
              <a:rPr lang="en-GB" dirty="0"/>
              <a:t>We combined with data from UNRWA to account for data for Palestinians</a:t>
            </a:r>
          </a:p>
          <a:p>
            <a:pPr marL="457200" lvl="0" indent="-228600" rtl="0">
              <a:spcBef>
                <a:spcPts val="0"/>
              </a:spcBef>
              <a:buChar char="-"/>
            </a:pPr>
            <a:r>
              <a:rPr lang="en-GB" dirty="0"/>
              <a:t>We checked for discontinuities and outliers</a:t>
            </a:r>
          </a:p>
          <a:p>
            <a:pPr marL="457200" lvl="0" indent="-228600" rtl="0">
              <a:spcBef>
                <a:spcPts val="0"/>
              </a:spcBef>
              <a:buChar char="-"/>
            </a:pPr>
            <a:r>
              <a:rPr lang="en-GB" dirty="0"/>
              <a:t>We aggregated into World Bank-regions and groups, and</a:t>
            </a:r>
          </a:p>
          <a:p>
            <a:pPr marL="457200" lvl="0" indent="-228600">
              <a:spcBef>
                <a:spcPts val="0"/>
              </a:spcBef>
              <a:buChar char="-"/>
            </a:pPr>
            <a:r>
              <a:rPr lang="en-GB" dirty="0"/>
              <a:t>We published and made it available on data.worldbank.org, and in all related WDI products. </a:t>
            </a:r>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11</a:t>
            </a:fld>
            <a:endParaRPr lang="en-US"/>
          </a:p>
        </p:txBody>
      </p:sp>
    </p:spTree>
    <p:extLst>
      <p:ext uri="{BB962C8B-B14F-4D97-AF65-F5344CB8AC3E}">
        <p14:creationId xmlns:p14="http://schemas.microsoft.com/office/powerpoint/2010/main" val="389090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GB" dirty="0"/>
              <a:t>WDI has been published as an annual compendium for many years with thematic tables and commentary.</a:t>
            </a:r>
          </a:p>
          <a:p>
            <a:pPr lvl="0">
              <a:spcBef>
                <a:spcPts val="0"/>
              </a:spcBef>
              <a:buNone/>
            </a:pPr>
            <a:r>
              <a:rPr lang="en-GB" dirty="0"/>
              <a:t>It tracked the MDGs, and now tracking SDGs, through SDG online dashboard and SDG Atlas.</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12</a:t>
            </a:fld>
            <a:endParaRPr lang="en-US"/>
          </a:p>
        </p:txBody>
      </p:sp>
    </p:spTree>
    <p:extLst>
      <p:ext uri="{BB962C8B-B14F-4D97-AF65-F5344CB8AC3E}">
        <p14:creationId xmlns:p14="http://schemas.microsoft.com/office/powerpoint/2010/main" val="85016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GB" dirty="0"/>
              <a:t>Here are some WDI usage statistics. These are approximate statistics, annualized basis, but without guarantees! But probably order of magnitude is correct.</a:t>
            </a:r>
          </a:p>
          <a:p>
            <a:pPr marL="457200" lvl="0" indent="-228600" rtl="0">
              <a:spcBef>
                <a:spcPts val="0"/>
              </a:spcBef>
              <a:buChar char="-"/>
            </a:pPr>
            <a:r>
              <a:rPr lang="en-GB" dirty="0"/>
              <a:t>Majority of views are from online sources, such as APIs, </a:t>
            </a:r>
            <a:r>
              <a:rPr lang="en-GB" dirty="0" err="1"/>
              <a:t>data.worldbank.org</a:t>
            </a:r>
            <a:r>
              <a:rPr lang="en-GB" dirty="0"/>
              <a:t>  and the databank query tool. </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13</a:t>
            </a:fld>
            <a:endParaRPr lang="en-US"/>
          </a:p>
        </p:txBody>
      </p:sp>
    </p:spTree>
    <p:extLst>
      <p:ext uri="{BB962C8B-B14F-4D97-AF65-F5344CB8AC3E}">
        <p14:creationId xmlns:p14="http://schemas.microsoft.com/office/powerpoint/2010/main" val="67279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mj-lt"/>
              <a:buNone/>
            </a:pPr>
            <a:r>
              <a:rPr lang="en-US" sz="1200" dirty="0"/>
              <a:t>So, Global Surgery Indicators. As we know, these are the 6 Global Surgery Indicators:</a:t>
            </a:r>
          </a:p>
          <a:p>
            <a:pPr marL="342900" indent="-342900">
              <a:lnSpc>
                <a:spcPct val="100000"/>
              </a:lnSpc>
              <a:buFont typeface="+mj-lt"/>
              <a:buAutoNum type="arabicPeriod"/>
            </a:pPr>
            <a:r>
              <a:rPr lang="en-US" sz="1200" dirty="0"/>
              <a:t>The geographic accessibility of surgical facilities</a:t>
            </a:r>
          </a:p>
          <a:p>
            <a:pPr marL="342900" indent="-342900">
              <a:lnSpc>
                <a:spcPct val="100000"/>
              </a:lnSpc>
              <a:buFont typeface="+mj-lt"/>
              <a:buAutoNum type="arabicPeriod"/>
            </a:pPr>
            <a:r>
              <a:rPr lang="en-US" sz="1200" dirty="0"/>
              <a:t>The density of specialist surgical providers (SAOs)</a:t>
            </a:r>
          </a:p>
          <a:p>
            <a:pPr marL="342900" indent="-342900">
              <a:lnSpc>
                <a:spcPct val="100000"/>
              </a:lnSpc>
              <a:buFont typeface="+mj-lt"/>
              <a:buAutoNum type="arabicPeriod"/>
            </a:pPr>
            <a:r>
              <a:rPr lang="en-US" sz="1200" dirty="0"/>
              <a:t>The number of surgical procedures provided per population</a:t>
            </a:r>
          </a:p>
          <a:p>
            <a:pPr marL="342900" indent="-342900">
              <a:lnSpc>
                <a:spcPct val="100000"/>
              </a:lnSpc>
              <a:buFont typeface="+mj-lt"/>
              <a:buAutoNum type="arabicPeriod"/>
            </a:pPr>
            <a:r>
              <a:rPr lang="en-US" sz="1200" dirty="0"/>
              <a:t>Perioperative mortality rates</a:t>
            </a:r>
          </a:p>
          <a:p>
            <a:pPr marL="342900" indent="-342900">
              <a:lnSpc>
                <a:spcPct val="100000"/>
              </a:lnSpc>
              <a:buFont typeface="+mj-lt"/>
              <a:buAutoNum type="arabicPeriod"/>
            </a:pPr>
            <a:r>
              <a:rPr lang="en-US" sz="1200" dirty="0"/>
              <a:t>The risk of impoverishing expenditure</a:t>
            </a:r>
          </a:p>
          <a:p>
            <a:pPr marL="342900" indent="-342900">
              <a:lnSpc>
                <a:spcPct val="100000"/>
              </a:lnSpc>
              <a:buFont typeface="+mj-lt"/>
              <a:buAutoNum type="arabicPeriod"/>
            </a:pPr>
            <a:r>
              <a:rPr lang="en-US" sz="1200" dirty="0"/>
              <a:t>The risk of catastrophic expenditure</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14</a:t>
            </a:fld>
            <a:endParaRPr lang="en-US"/>
          </a:p>
        </p:txBody>
      </p:sp>
    </p:spTree>
    <p:extLst>
      <p:ext uri="{BB962C8B-B14F-4D97-AF65-F5344CB8AC3E}">
        <p14:creationId xmlns:p14="http://schemas.microsoft.com/office/powerpoint/2010/main" val="392987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We now have global surgery indicators in WDI. So, how this happened?</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In early 2015, the WDI team was contacted by the global surgery team.</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In June 2015, the Global Surgery team and WDI team met, and we agreed to work towards publishing the global surgery indicators in the WDI.</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In November 2015, we received data from the Global surgery team.</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In April 2016, we were very pleased that we published 4 of the 6 global surgery indicators in the WDI. </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One year later in April 2017, data for 2 of the 4 indicators were updated.</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15</a:t>
            </a:fld>
            <a:endParaRPr lang="en-US"/>
          </a:p>
        </p:txBody>
      </p:sp>
    </p:spTree>
    <p:extLst>
      <p:ext uri="{BB962C8B-B14F-4D97-AF65-F5344CB8AC3E}">
        <p14:creationId xmlns:p14="http://schemas.microsoft.com/office/powerpoint/2010/main" val="207618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global surgery indicators are here in the WDI database, as well as the WDI online table.</a:t>
            </a:r>
            <a:endParaRPr lang="en-GB" i="1" dirty="0"/>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16</a:t>
            </a:fld>
            <a:endParaRPr lang="en-US"/>
          </a:p>
        </p:txBody>
      </p:sp>
    </p:spTree>
    <p:extLst>
      <p:ext uri="{BB962C8B-B14F-4D97-AF65-F5344CB8AC3E}">
        <p14:creationId xmlns:p14="http://schemas.microsoft.com/office/powerpoint/2010/main" val="2665126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Here shows some coverage of the global surgery data in WDI 2016 and WDI 2017.</a:t>
            </a:r>
          </a:p>
          <a:p>
            <a:pPr>
              <a:buNone/>
            </a:pPr>
            <a:r>
              <a:rPr lang="en-US" dirty="0"/>
              <a:t>1. Access to timely essential surgery had data for 14 countries, which 6% of all countries. Due to the low coverage, the data were not published in the WDI.</a:t>
            </a:r>
          </a:p>
          <a:p>
            <a:pPr>
              <a:buNone/>
            </a:pPr>
            <a:r>
              <a:rPr lang="en-US" dirty="0"/>
              <a:t>2. Specialist surgical workforce density had good coverage. 173 countries, 80% of countries had data. More data points were added in WDI 2017, but # of countries covered are the same.</a:t>
            </a:r>
          </a:p>
          <a:p>
            <a:pPr>
              <a:buNone/>
            </a:pPr>
            <a:r>
              <a:rPr lang="en-US" dirty="0"/>
              <a:t>3. Surgical volume data were produced using a model first. The modelled estimates covered 184 countries, and the empirical country data covered 33 countries. Therefore, the modelled estimates were used for WDI 2016. In WDI 2017, more country data were collected and added, and we switched from modelled data to country data in WDI 2017. The coverage is currently 58 countries.</a:t>
            </a:r>
          </a:p>
          <a:p>
            <a:pPr>
              <a:buNone/>
            </a:pPr>
            <a:r>
              <a:rPr lang="en-US" dirty="0"/>
              <a:t>4. Perioperative Mortality rate had data for 19 countries which is 9% of all countries. Due to low coverage, the data were not published in the WDI.</a:t>
            </a:r>
          </a:p>
          <a:p>
            <a:pPr>
              <a:buNone/>
            </a:pPr>
            <a:r>
              <a:rPr lang="en-US" dirty="0"/>
              <a:t>5 &amp; 6. The financial risk protection data were modelled estimates, and we have data for 186 countries.</a:t>
            </a:r>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17</a:t>
            </a:fld>
            <a:endParaRPr lang="en-US"/>
          </a:p>
        </p:txBody>
      </p:sp>
    </p:spTree>
    <p:extLst>
      <p:ext uri="{BB962C8B-B14F-4D97-AF65-F5344CB8AC3E}">
        <p14:creationId xmlns:p14="http://schemas.microsoft.com/office/powerpoint/2010/main" val="3929205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Although there were challenges in data collection, the analysis of these data shows astonishing results. This can send a strong message to the world.</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We calculated and published averages by income groups. </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The data show huge discrepancy across the income groups. </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The surgical workforce is extremely small in low income countries that is 1 SAO provider per 100,000 population on average, while there are 70 SAO providers per 100,000 population in high income countries.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The indicator 3 – surgical volume does not have enough data points to calculate grouped data by all income groups. Because we only calculate grouped data if the 66% or more population is covered.</a:t>
            </a:r>
          </a:p>
        </p:txBody>
      </p:sp>
    </p:spTree>
    <p:extLst>
      <p:ext uri="{BB962C8B-B14F-4D97-AF65-F5344CB8AC3E}">
        <p14:creationId xmlns:p14="http://schemas.microsoft.com/office/powerpoint/2010/main" val="636161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This is Financial risk indicator No. 5. It also shows huge discrepancy across the income groups. The 87% of people in low income countries are at risk of becoming poor due to out of pocket payment for surgical and </a:t>
            </a:r>
            <a:r>
              <a:rPr lang="en-GB" dirty="0" err="1"/>
              <a:t>anesthesia</a:t>
            </a:r>
            <a:r>
              <a:rPr lang="en-GB" dirty="0"/>
              <a:t> care when surgical care is needed. Only 2% of people are at risk in high income countries. </a:t>
            </a:r>
          </a:p>
        </p:txBody>
      </p:sp>
    </p:spTree>
    <p:extLst>
      <p:ext uri="{BB962C8B-B14F-4D97-AF65-F5344CB8AC3E}">
        <p14:creationId xmlns:p14="http://schemas.microsoft.com/office/powerpoint/2010/main" val="377136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dirty="0"/>
              <a:t>Today I was asked to talk about the Global Surgery Indicators and the World Bank’s World Development Indicators. So here is the outline of my presentation. </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dirty="0"/>
              <a:t>I would like to talk about:</a:t>
            </a:r>
          </a:p>
          <a:p>
            <a:pPr>
              <a:lnSpc>
                <a:spcPct val="100000"/>
              </a:lnSpc>
            </a:pPr>
            <a:r>
              <a:rPr lang="en-US" dirty="0"/>
              <a:t>What is the World Bank Group?</a:t>
            </a:r>
          </a:p>
          <a:p>
            <a:pPr>
              <a:lnSpc>
                <a:spcPct val="100000"/>
              </a:lnSpc>
            </a:pPr>
            <a:r>
              <a:rPr lang="en-US" dirty="0"/>
              <a:t>What we do?</a:t>
            </a:r>
          </a:p>
          <a:p>
            <a:pPr>
              <a:lnSpc>
                <a:spcPct val="100000"/>
              </a:lnSpc>
            </a:pPr>
            <a:r>
              <a:rPr lang="en-US" dirty="0"/>
              <a:t>What is the World Bank’s World Development Indicators (WDI)</a:t>
            </a:r>
          </a:p>
          <a:p>
            <a:pPr>
              <a:lnSpc>
                <a:spcPct val="100000"/>
              </a:lnSpc>
            </a:pPr>
            <a:r>
              <a:rPr lang="en-US" dirty="0"/>
              <a:t>How we do it</a:t>
            </a:r>
          </a:p>
          <a:p>
            <a:pPr>
              <a:lnSpc>
                <a:spcPct val="100000"/>
              </a:lnSpc>
            </a:pPr>
            <a:r>
              <a:rPr lang="en-US" dirty="0"/>
              <a:t>More about the WDI (usage, our team)</a:t>
            </a:r>
          </a:p>
          <a:p>
            <a:pPr>
              <a:lnSpc>
                <a:spcPct val="100000"/>
              </a:lnSpc>
            </a:pPr>
            <a:r>
              <a:rPr lang="en-US" dirty="0"/>
              <a:t>Global surgery indicators</a:t>
            </a:r>
          </a:p>
          <a:p>
            <a:pPr>
              <a:lnSpc>
                <a:spcPct val="100000"/>
              </a:lnSpc>
            </a:pPr>
            <a:r>
              <a:rPr lang="en-US" dirty="0"/>
              <a:t>What the data show</a:t>
            </a:r>
          </a:p>
          <a:p>
            <a:pPr>
              <a:lnSpc>
                <a:spcPct val="100000"/>
              </a:lnSpc>
            </a:pPr>
            <a:r>
              <a:rPr lang="en-US" dirty="0"/>
              <a:t>Future of the global surgery indicators</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2</a:t>
            </a:fld>
            <a:endParaRPr lang="en-US"/>
          </a:p>
        </p:txBody>
      </p:sp>
    </p:spTree>
    <p:extLst>
      <p:ext uri="{BB962C8B-B14F-4D97-AF65-F5344CB8AC3E}">
        <p14:creationId xmlns:p14="http://schemas.microsoft.com/office/powerpoint/2010/main" val="2411665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This is for catastrophic expenditure. Very similar picture. 73 % of people are at risk in low income countries whereas 5% of people are at risk in high income countries. </a:t>
            </a:r>
          </a:p>
        </p:txBody>
      </p:sp>
    </p:spTree>
    <p:extLst>
      <p:ext uri="{BB962C8B-B14F-4D97-AF65-F5344CB8AC3E}">
        <p14:creationId xmlns:p14="http://schemas.microsoft.com/office/powerpoint/2010/main" val="314884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But because the Global Surgery indicators are still new, we still need to work hard on it. </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I would love to see the following to happen in near future. </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First, better data availability that are comparable across the world.</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Secondly, generation of time trend data that are comparable across time</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Third, data should come from good reliable source with regular updates </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21</a:t>
            </a:fld>
            <a:endParaRPr lang="en-US"/>
          </a:p>
        </p:txBody>
      </p:sp>
    </p:spTree>
    <p:extLst>
      <p:ext uri="{BB962C8B-B14F-4D97-AF65-F5344CB8AC3E}">
        <p14:creationId xmlns:p14="http://schemas.microsoft.com/office/powerpoint/2010/main" val="1708108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This picture is very simplified, but this shows general and ideal data flow of global surgery indicators. We really need stronger data collection and reporting system.</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The country level data should be collected first at health facility level, and then Ministry of Health or National Statistical Office should collect the data.</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Then the country level data should be collected by or should be reported to international organizations, such as WHO. The data should be reviewed, cleared, and disseminated by the international organizations.</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Transparency is needed at all levels. Metadata is very important.</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22</a:t>
            </a:fld>
            <a:endParaRPr lang="en-US"/>
          </a:p>
        </p:txBody>
      </p:sp>
    </p:spTree>
    <p:extLst>
      <p:ext uri="{BB962C8B-B14F-4D97-AF65-F5344CB8AC3E}">
        <p14:creationId xmlns:p14="http://schemas.microsoft.com/office/powerpoint/2010/main" val="3647166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Same definition and comparable methodology is important for comparability across time and across countries for global monitoring.</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23</a:t>
            </a:fld>
            <a:endParaRPr lang="en-US"/>
          </a:p>
        </p:txBody>
      </p:sp>
    </p:spTree>
    <p:extLst>
      <p:ext uri="{BB962C8B-B14F-4D97-AF65-F5344CB8AC3E}">
        <p14:creationId xmlns:p14="http://schemas.microsoft.com/office/powerpoint/2010/main" val="2780545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Specifically here is what I hope to see in the global surgery indicators to be kept in the WDI in coming years.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I am going to talk about this by each indicator.</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24</a:t>
            </a:fld>
            <a:endParaRPr lang="en-US"/>
          </a:p>
        </p:txBody>
      </p:sp>
    </p:spTree>
    <p:extLst>
      <p:ext uri="{BB962C8B-B14F-4D97-AF65-F5344CB8AC3E}">
        <p14:creationId xmlns:p14="http://schemas.microsoft.com/office/powerpoint/2010/main" val="3798352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First, Access to timely essential surgery.</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No 1. We definitely need more data. We would like to have data for at least half of the countries to be included in the WDI. Currently we have data only for 14 countries.</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No.2. It will be good to have very clear definition, especially what do you mean by access. Is it just a distance from a health facility? Or you want to consider something else?</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No. 3. For all the indicators, we would need regular updates. We do not include indicators only from one time study. We would like them to have consistent definition and methodology across countries and time. Also it is great to have time series data whenever possible.</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Probably a working group may be needed for this.</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25</a:t>
            </a:fld>
            <a:endParaRPr lang="en-US"/>
          </a:p>
        </p:txBody>
      </p:sp>
    </p:spTree>
    <p:extLst>
      <p:ext uri="{BB962C8B-B14F-4D97-AF65-F5344CB8AC3E}">
        <p14:creationId xmlns:p14="http://schemas.microsoft.com/office/powerpoint/2010/main" val="154910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Second, SAO density.</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First, This indicator already has good country coverage, which is great.</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Second, Your definition could be clearer. The current definition is “Number of specialist surgical, anaesthetic, and obstetric physicians who are working”. It may be good to be clear about what do you mean by “working”. Do you want to include SAOs who are doing clinical work only? How about SAOs who do research only? How do you want to count the SAOs who work part-time? How about the SAOs who were trained in the country but working outside the country? It will be good to use clear and standardized definitions and classifications of SAOs across countries, and across time.</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No. 3. The current data are not necessarily comparable with WHO’s health workforce data. It would be good to be comparable with WHO’s health workforce data.</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Again we will need regular updates using consistent definition and methodology across countries and time. It will be good to have more data points over time. I think it will be great if WHO and global surgery team could collaborate on this.</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26</a:t>
            </a:fld>
            <a:endParaRPr lang="en-US"/>
          </a:p>
        </p:txBody>
      </p:sp>
    </p:spTree>
    <p:extLst>
      <p:ext uri="{BB962C8B-B14F-4D97-AF65-F5344CB8AC3E}">
        <p14:creationId xmlns:p14="http://schemas.microsoft.com/office/powerpoint/2010/main" val="640041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The 3</a:t>
            </a:r>
            <a:r>
              <a:rPr lang="en-GB" baseline="30000" dirty="0"/>
              <a:t>rd</a:t>
            </a:r>
            <a:r>
              <a:rPr lang="en-GB" dirty="0"/>
              <a:t> indicator, Surgical volume.</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This indicator needs better country coverage. Currently we have data only for 58 countries.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The definition of the indicator looks clear to me. </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But the current data come from very different sources in addition to Ministry of Health, such as academic papers. So I am not sure if the definitions used by these papers are consistent. It will be good to have data originally from Ministry of Health or National Statistical Office that use standard definitions.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We will need regular updates. I wonder if WHO could help with this indicator using the existing data collection system.</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27</a:t>
            </a:fld>
            <a:endParaRPr lang="en-US"/>
          </a:p>
        </p:txBody>
      </p:sp>
    </p:spTree>
    <p:extLst>
      <p:ext uri="{BB962C8B-B14F-4D97-AF65-F5344CB8AC3E}">
        <p14:creationId xmlns:p14="http://schemas.microsoft.com/office/powerpoint/2010/main" val="33761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The 4</a:t>
            </a:r>
            <a:r>
              <a:rPr lang="en-GB" baseline="30000" dirty="0"/>
              <a:t>th</a:t>
            </a:r>
            <a:r>
              <a:rPr lang="en-GB" dirty="0"/>
              <a:t> indicator, Perioperative mortality rate. </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This also needs better country coverage. Currently we have data only for 19 countries.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As a non-medical lay person, it seems the definition could be a bit clearer. It will be good to specify what should be included as “procedures”. Also I wonder if you want to limit the time since procedure. For example, may be within 30 days?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We will need regular updates. I wonder if Ministry of Health or National Statistical Office could collect these data from health facilities, and WHO could collect the data from the governments using the existing data collection system.</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28</a:t>
            </a:fld>
            <a:endParaRPr lang="en-US"/>
          </a:p>
        </p:txBody>
      </p:sp>
    </p:spTree>
    <p:extLst>
      <p:ext uri="{BB962C8B-B14F-4D97-AF65-F5344CB8AC3E}">
        <p14:creationId xmlns:p14="http://schemas.microsoft.com/office/powerpoint/2010/main" val="4204268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The 5</a:t>
            </a:r>
            <a:r>
              <a:rPr lang="en-GB" baseline="30000" dirty="0"/>
              <a:t>th</a:t>
            </a:r>
            <a:r>
              <a:rPr lang="en-GB" dirty="0"/>
              <a:t> and 6</a:t>
            </a:r>
            <a:r>
              <a:rPr lang="en-GB" baseline="30000" dirty="0"/>
              <a:t>th</a:t>
            </a:r>
            <a:r>
              <a:rPr lang="en-GB" dirty="0"/>
              <a:t> indicators, financial protection indicators. </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These indicators have good country coverage. 186 countries have data.</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But the data were not updated since April 2016, so we would love to have updates in the near future. We often stop publishing an indicator from the WDI if there are no updates for more than 3 years or so.</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Also, currently, the estimates are only for one year for 2014. So, if possible, it will be great to have trend estimates. You may not need annual estimates, but for example, how about estimates for 2000 and 2016? Because people are very interested in seeing trends. They want to know if it is getting better or worse.</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These indicators have modelled estimates. It will be great to have empirical country data when data become available.</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29</a:t>
            </a:fld>
            <a:endParaRPr lang="en-US"/>
          </a:p>
        </p:txBody>
      </p:sp>
    </p:spTree>
    <p:extLst>
      <p:ext uri="{BB962C8B-B14F-4D97-AF65-F5344CB8AC3E}">
        <p14:creationId xmlns:p14="http://schemas.microsoft.com/office/powerpoint/2010/main" val="143027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rtl="0">
              <a:spcBef>
                <a:spcPts val="0"/>
              </a:spcBef>
              <a:buChar char="-"/>
            </a:pPr>
            <a:r>
              <a:rPr lang="en-US" b="0" dirty="0">
                <a:effectLst/>
              </a:rPr>
              <a:t>So, what is the World Bank Group? Very quickly.</a:t>
            </a:r>
          </a:p>
          <a:p>
            <a:pPr marL="457200" lvl="0" indent="-228600" rtl="0">
              <a:spcBef>
                <a:spcPts val="0"/>
              </a:spcBef>
              <a:buChar char="-"/>
            </a:pPr>
            <a:r>
              <a:rPr lang="en-US" b="0" dirty="0">
                <a:effectLst/>
              </a:rPr>
              <a:t>The World Bank Group is a unique global partnership. It is one of the world’s largest sources of funding and knowledge for developing countries. It consists of five institutions working for sustainable solutions that reduce poverty and build shared prosperity in developing countries. We have 189 member countries, staff from more than 170 countries, and offices in over 130 locations. The headquarters are located in Washington DC, in the USA.</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3</a:t>
            </a:fld>
            <a:endParaRPr lang="en-US"/>
          </a:p>
        </p:txBody>
      </p:sp>
    </p:spTree>
    <p:extLst>
      <p:ext uri="{BB962C8B-B14F-4D97-AF65-F5344CB8AC3E}">
        <p14:creationId xmlns:p14="http://schemas.microsoft.com/office/powerpoint/2010/main" val="3431918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So these are my views.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And we are very happy to continue to collaborate strongly with the global surgery community and WHO on these very important part of global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very much!</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30</a:t>
            </a:fld>
            <a:endParaRPr lang="en-US"/>
          </a:p>
        </p:txBody>
      </p:sp>
    </p:spTree>
    <p:extLst>
      <p:ext uri="{BB962C8B-B14F-4D97-AF65-F5344CB8AC3E}">
        <p14:creationId xmlns:p14="http://schemas.microsoft.com/office/powerpoint/2010/main" val="421585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0" rtl="0">
              <a:spcBef>
                <a:spcPts val="0"/>
              </a:spcBef>
              <a:buNone/>
            </a:pPr>
            <a:r>
              <a:rPr lang="en-US" b="0" dirty="0">
                <a:effectLst/>
              </a:rPr>
              <a:t>What does the World Bank Group do? </a:t>
            </a:r>
          </a:p>
          <a:p>
            <a:pPr marL="457200" lvl="0" indent="-228600" rtl="0">
              <a:spcBef>
                <a:spcPts val="0"/>
              </a:spcBef>
              <a:buFont typeface="+mj-lt"/>
              <a:buAutoNum type="arabicPeriod"/>
            </a:pPr>
            <a:r>
              <a:rPr lang="en-US" b="0" dirty="0">
                <a:effectLst/>
              </a:rPr>
              <a:t>We work on development projects. We have funded over 12,000 development projects through traditional loans, interest-free credits and grants, since 1947.</a:t>
            </a:r>
          </a:p>
          <a:p>
            <a:pPr marL="457200" lvl="0" indent="-228600" rtl="0">
              <a:spcBef>
                <a:spcPts val="0"/>
              </a:spcBef>
              <a:buFont typeface="+mj-lt"/>
              <a:buAutoNum type="arabicPeriod"/>
            </a:pPr>
            <a:r>
              <a:rPr lang="en-US" b="0" dirty="0">
                <a:effectLst/>
              </a:rPr>
              <a:t>We also work on knowledge and innovation. Our access to information policy was the catalyst for initiatives such as Open Data and the Open Knowledge Repository. My department largely works on this area.</a:t>
            </a:r>
          </a:p>
          <a:p>
            <a:pPr marL="457200" lvl="0" indent="-228600" rtl="0">
              <a:spcBef>
                <a:spcPts val="0"/>
              </a:spcBef>
              <a:buFont typeface="+mj-lt"/>
              <a:buAutoNum type="arabicPeriod"/>
            </a:pPr>
            <a:r>
              <a:rPr lang="en-US" b="0" dirty="0">
                <a:effectLst/>
              </a:rPr>
              <a:t>We also work on Products and Services. We offer support to developing countries through policy advice, research and analysis, and technical assistance.</a:t>
            </a:r>
            <a:endParaRPr lang="en-US" b="0" dirty="0"/>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4</a:t>
            </a:fld>
            <a:endParaRPr lang="en-US"/>
          </a:p>
        </p:txBody>
      </p:sp>
    </p:spTree>
    <p:extLst>
      <p:ext uri="{BB962C8B-B14F-4D97-AF65-F5344CB8AC3E}">
        <p14:creationId xmlns:p14="http://schemas.microsoft.com/office/powerpoint/2010/main" val="342596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Tx/>
              <a:buSzPct val="100000"/>
              <a:buFontTx/>
              <a:buNone/>
              <a:tabLst/>
              <a:defRPr/>
            </a:pPr>
            <a:r>
              <a:rPr lang="en-GB" dirty="0"/>
              <a:t>My department – Development Data Group - works on the knowledge products, including our publication called World Development Indicators - WDI.</a:t>
            </a:r>
          </a:p>
          <a:p>
            <a:pPr marL="228600" marR="0" lvl="0" indent="0" algn="l" defTabSz="914400" rtl="0" eaLnBrk="1" fontAlgn="auto" latinLnBrk="0" hangingPunct="1">
              <a:lnSpc>
                <a:spcPct val="100000"/>
              </a:lnSpc>
              <a:spcBef>
                <a:spcPts val="0"/>
              </a:spcBef>
              <a:spcAft>
                <a:spcPts val="0"/>
              </a:spcAft>
              <a:buClrTx/>
              <a:buSzPct val="100000"/>
              <a:buFontTx/>
              <a:buNone/>
              <a:tabLst/>
              <a:defRPr/>
            </a:pPr>
            <a:endParaRPr lang="en-GB" dirty="0"/>
          </a:p>
          <a:p>
            <a:pPr marL="228600" marR="0" lvl="0" indent="0" algn="l" defTabSz="914400" rtl="0" eaLnBrk="1" fontAlgn="auto" latinLnBrk="0" hangingPunct="1">
              <a:lnSpc>
                <a:spcPct val="100000"/>
              </a:lnSpc>
              <a:spcBef>
                <a:spcPts val="0"/>
              </a:spcBef>
              <a:spcAft>
                <a:spcPts val="0"/>
              </a:spcAft>
              <a:buClrTx/>
              <a:buSzPct val="100000"/>
              <a:buFontTx/>
              <a:buNone/>
              <a:tabLst/>
              <a:defRPr/>
            </a:pPr>
            <a:r>
              <a:rPr lang="en-GB" dirty="0"/>
              <a:t>WDI is the main source of data behind the World Bank’s Open Data Initiative, and the World Bank’s most widely used knowledge resource.</a:t>
            </a:r>
          </a:p>
          <a:p>
            <a:pPr marL="457200" lvl="0" indent="-228600" rtl="0">
              <a:spcBef>
                <a:spcPts val="0"/>
              </a:spcBef>
              <a:buChar char="-"/>
            </a:pPr>
            <a:r>
              <a:rPr lang="en-GB" dirty="0"/>
              <a:t>Originally it was a compilation of tables produced as an annex to the 1978 World Development Report</a:t>
            </a:r>
          </a:p>
          <a:p>
            <a:pPr marL="457200" lvl="0" indent="-228600" rtl="0">
              <a:spcBef>
                <a:spcPts val="0"/>
              </a:spcBef>
              <a:buChar char="-"/>
            </a:pPr>
            <a:r>
              <a:rPr lang="en-GB" dirty="0"/>
              <a:t>Initially it was a print publication but it has gradually evolved into a digital-only-product </a:t>
            </a:r>
          </a:p>
          <a:p>
            <a:pPr marL="457200" lvl="0" indent="-228600" rtl="0">
              <a:spcBef>
                <a:spcPts val="0"/>
              </a:spcBef>
              <a:buChar char="-"/>
            </a:pPr>
            <a:r>
              <a:rPr lang="en-GB" dirty="0"/>
              <a:t>It’s the World Bank’s most widely used knowledge resource </a:t>
            </a:r>
          </a:p>
          <a:p>
            <a:pPr marL="457200" lvl="0" indent="-228600" rtl="0">
              <a:spcBef>
                <a:spcPts val="0"/>
              </a:spcBef>
              <a:buChar char="-"/>
            </a:pPr>
            <a:r>
              <a:rPr lang="en-GB" dirty="0"/>
              <a:t>It attracts approximately 20 million visitors per year just from the Data Site, with more people accessing the data republished in other locations</a:t>
            </a:r>
          </a:p>
          <a:p>
            <a:pPr marL="457200" lvl="0" indent="-228600" rtl="0">
              <a:spcBef>
                <a:spcPts val="0"/>
              </a:spcBef>
              <a:buChar char="-"/>
            </a:pPr>
            <a:r>
              <a:rPr lang="en-GB" dirty="0"/>
              <a:t>The WDI database is updated quarterly, and WDI book is published in April every year. The latest WDI book is WDI 2017.</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5</a:t>
            </a:fld>
            <a:endParaRPr lang="en-US"/>
          </a:p>
        </p:txBody>
      </p:sp>
    </p:spTree>
    <p:extLst>
      <p:ext uri="{BB962C8B-B14F-4D97-AF65-F5344CB8AC3E}">
        <p14:creationId xmlns:p14="http://schemas.microsoft.com/office/powerpoint/2010/main" val="284808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GB" dirty="0"/>
              <a:t>We cover 217 countries and economies, that is nearly all countries. We produce country level data, as well as grouped data such as regions and income groups, and global level data. </a:t>
            </a:r>
          </a:p>
          <a:p>
            <a:pPr lvl="0">
              <a:spcBef>
                <a:spcPts val="0"/>
              </a:spcBef>
              <a:buNone/>
            </a:pPr>
            <a:r>
              <a:rPr lang="en-GB" dirty="0"/>
              <a:t>We group countries by 7 regions as you can see in the colour here. We also have 4 major income categories, that are Low income, Lower-middle income, Upper-middle income, and High income.</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6</a:t>
            </a:fld>
            <a:endParaRPr lang="en-US"/>
          </a:p>
        </p:txBody>
      </p:sp>
    </p:spTree>
    <p:extLst>
      <p:ext uri="{BB962C8B-B14F-4D97-AF65-F5344CB8AC3E}">
        <p14:creationId xmlns:p14="http://schemas.microsoft.com/office/powerpoint/2010/main" val="376148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GB" dirty="0"/>
              <a:t>The WDI has more than 1500 indicators.  </a:t>
            </a:r>
          </a:p>
          <a:p>
            <a:pPr lvl="0">
              <a:spcBef>
                <a:spcPts val="0"/>
              </a:spcBef>
              <a:buNone/>
            </a:pPr>
            <a:r>
              <a:rPr lang="en-GB" dirty="0"/>
              <a:t>Each small box is an indicator and these are grouped by topics here. We have indicators for topics such as Debt, Health, Population, National accounts, Education, Labour, Environment, and so on.</a:t>
            </a:r>
          </a:p>
          <a:p>
            <a:pPr lvl="0" rtl="0">
              <a:spcBef>
                <a:spcPts val="0"/>
              </a:spcBef>
              <a:buNone/>
            </a:pPr>
            <a:r>
              <a:rPr lang="en-GB" dirty="0"/>
              <a:t>The coverage varies by time, space, and topic, and there are some minimum thresholds for inclusion in the WDI.</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7</a:t>
            </a:fld>
            <a:endParaRPr lang="en-US"/>
          </a:p>
        </p:txBody>
      </p:sp>
    </p:spTree>
    <p:extLst>
      <p:ext uri="{BB962C8B-B14F-4D97-AF65-F5344CB8AC3E}">
        <p14:creationId xmlns:p14="http://schemas.microsoft.com/office/powerpoint/2010/main" val="155525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So, these are the criteria for inclusion of indicators in the WDI. These are: </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-development relevance; </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-good data coverage across the world and over time; We want trend data if possible.</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-comparability across countries and time; and </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-good, reliable source with regular updates. </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8</a:t>
            </a:fld>
            <a:endParaRPr lang="en-US"/>
          </a:p>
        </p:txBody>
      </p:sp>
    </p:spTree>
    <p:extLst>
      <p:ext uri="{BB962C8B-B14F-4D97-AF65-F5344CB8AC3E}">
        <p14:creationId xmlns:p14="http://schemas.microsoft.com/office/powerpoint/2010/main" val="142819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GB" sz="1200" dirty="0">
                <a:solidFill>
                  <a:schemeClr val="dk1"/>
                </a:solidFill>
                <a:highlight>
                  <a:srgbClr val="FFFFFF"/>
                </a:highlight>
                <a:latin typeface="Verdana"/>
                <a:ea typeface="Verdana"/>
                <a:cs typeface="Verdana"/>
                <a:sym typeface="Verdana"/>
              </a:rPr>
              <a:t>Producing WDI is only possible with the help of over 50 international organizations, more than 200 national statistical offices and the experts in the World Bank country offices, Global Practices and Cross Cutting Solution Areas of the World Bank.  </a:t>
            </a:r>
          </a:p>
          <a:p>
            <a:pPr marL="457200" lvl="0" indent="-285750" rtl="0">
              <a:spcBef>
                <a:spcPts val="0"/>
              </a:spcBef>
              <a:buClr>
                <a:schemeClr val="dk1"/>
              </a:buClr>
              <a:buSzPct val="100000"/>
              <a:buFont typeface="Verdana"/>
              <a:buChar char="-"/>
            </a:pPr>
            <a:r>
              <a:rPr lang="en-GB" sz="1200" dirty="0">
                <a:solidFill>
                  <a:schemeClr val="dk1"/>
                </a:solidFill>
                <a:highlight>
                  <a:srgbClr val="FFFFFF"/>
                </a:highlight>
                <a:latin typeface="Verdana"/>
                <a:ea typeface="Verdana"/>
                <a:cs typeface="Verdana"/>
                <a:sym typeface="Verdana"/>
              </a:rPr>
              <a:t>More than ⅔ of data are coming from external partners</a:t>
            </a:r>
          </a:p>
          <a:p>
            <a:pPr marL="457200" lvl="0" indent="-285750" rtl="0">
              <a:spcBef>
                <a:spcPts val="0"/>
              </a:spcBef>
              <a:buClr>
                <a:schemeClr val="dk1"/>
              </a:buClr>
              <a:buSzPct val="100000"/>
              <a:buFont typeface="Verdana"/>
              <a:buChar char="-"/>
            </a:pPr>
            <a:r>
              <a:rPr lang="en-GB" sz="1200" dirty="0">
                <a:solidFill>
                  <a:schemeClr val="dk1"/>
                </a:solidFill>
                <a:highlight>
                  <a:srgbClr val="FFFFFF"/>
                </a:highlight>
                <a:latin typeface="Verdana"/>
                <a:ea typeface="Verdana"/>
                <a:cs typeface="Verdana"/>
                <a:sym typeface="Verdana"/>
              </a:rPr>
              <a:t>Data are from a mix of international agencies producing statistics, such as United Nations and WHO </a:t>
            </a:r>
          </a:p>
          <a:p>
            <a:pPr marL="457200" lvl="0" indent="-285750" rtl="0">
              <a:spcBef>
                <a:spcPts val="0"/>
              </a:spcBef>
              <a:buClr>
                <a:schemeClr val="dk1"/>
              </a:buClr>
              <a:buSzPct val="100000"/>
              <a:buFont typeface="Verdana"/>
              <a:buChar char="-"/>
            </a:pPr>
            <a:r>
              <a:rPr lang="en-GB" sz="1200" dirty="0">
                <a:solidFill>
                  <a:schemeClr val="dk1"/>
                </a:solidFill>
                <a:highlight>
                  <a:srgbClr val="FFFFFF"/>
                </a:highlight>
                <a:latin typeface="Verdana"/>
                <a:ea typeface="Verdana"/>
                <a:cs typeface="Verdana"/>
                <a:sym typeface="Verdana"/>
              </a:rPr>
              <a:t>Some are coming from administrative sources, or academia, and some are derived from Household Surveys.</a:t>
            </a:r>
          </a:p>
          <a:p>
            <a:endParaRPr lang="en-US" dirty="0"/>
          </a:p>
        </p:txBody>
      </p:sp>
      <p:sp>
        <p:nvSpPr>
          <p:cNvPr id="4" name="Slide Number Placeholder 3"/>
          <p:cNvSpPr>
            <a:spLocks noGrp="1"/>
          </p:cNvSpPr>
          <p:nvPr>
            <p:ph type="sldNum" sz="quarter" idx="10"/>
          </p:nvPr>
        </p:nvSpPr>
        <p:spPr/>
        <p:txBody>
          <a:bodyPr/>
          <a:lstStyle/>
          <a:p>
            <a:fld id="{15FB547F-283B-8B44-B74B-3291A8245EE1}" type="slidenum">
              <a:rPr lang="en-US" smtClean="0"/>
              <a:t>9</a:t>
            </a:fld>
            <a:endParaRPr lang="en-US"/>
          </a:p>
        </p:txBody>
      </p:sp>
    </p:spTree>
    <p:extLst>
      <p:ext uri="{BB962C8B-B14F-4D97-AF65-F5344CB8AC3E}">
        <p14:creationId xmlns:p14="http://schemas.microsoft.com/office/powerpoint/2010/main" val="151284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25144"/>
            <a:ext cx="12192000" cy="4148137"/>
          </a:xfrm>
          <a:prstGeom prst="rect">
            <a:avLst/>
          </a:prstGeom>
          <a:solidFill>
            <a:srgbClr val="2791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09725" y="1125411"/>
            <a:ext cx="9144000" cy="2387600"/>
          </a:xfrm>
        </p:spPr>
        <p:txBody>
          <a:bodyPr anchor="b">
            <a:normAutofit/>
          </a:bodyPr>
          <a:lstStyle>
            <a:lvl1pPr algn="ctr">
              <a:defRPr sz="5400">
                <a:solidFill>
                  <a:schemeClr val="bg1"/>
                </a:solidFill>
                <a:latin typeface="Helvetica" pitchFamily="2" charset="0"/>
              </a:defRPr>
            </a:lvl1pPr>
          </a:lstStyle>
          <a:p>
            <a:r>
              <a:rPr lang="en-US" dirty="0"/>
              <a:t>Click to edit Master title style</a:t>
            </a:r>
          </a:p>
        </p:txBody>
      </p:sp>
      <p:sp>
        <p:nvSpPr>
          <p:cNvPr id="3" name="Subtitle 2"/>
          <p:cNvSpPr>
            <a:spLocks noGrp="1"/>
          </p:cNvSpPr>
          <p:nvPr>
            <p:ph type="subTitle" idx="1"/>
          </p:nvPr>
        </p:nvSpPr>
        <p:spPr>
          <a:xfrm>
            <a:off x="1524000" y="4470400"/>
            <a:ext cx="9144000" cy="787400"/>
          </a:xfrm>
        </p:spPr>
        <p:txBody>
          <a:bodyPr/>
          <a:lstStyle>
            <a:lvl1pPr marL="0" indent="0" algn="ctr">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p:cNvPicPr>
          <p:nvPr userDrawn="1"/>
        </p:nvPicPr>
        <p:blipFill>
          <a:blip r:embed="rId2"/>
          <a:stretch>
            <a:fillRect/>
          </a:stretch>
        </p:blipFill>
        <p:spPr>
          <a:xfrm>
            <a:off x="10953746" y="5627239"/>
            <a:ext cx="1188720" cy="1188720"/>
          </a:xfrm>
          <a:prstGeom prst="rect">
            <a:avLst/>
          </a:prstGeom>
        </p:spPr>
      </p:pic>
      <p:pic>
        <p:nvPicPr>
          <p:cNvPr id="10" name="Picture 9"/>
          <p:cNvPicPr>
            <a:picLocks noChangeAspect="1"/>
          </p:cNvPicPr>
          <p:nvPr userDrawn="1"/>
        </p:nvPicPr>
        <p:blipFill>
          <a:blip r:embed="rId3"/>
          <a:stretch>
            <a:fillRect/>
          </a:stretch>
        </p:blipFill>
        <p:spPr>
          <a:xfrm>
            <a:off x="120867" y="6049809"/>
            <a:ext cx="4318783" cy="731520"/>
          </a:xfrm>
          <a:prstGeom prst="rect">
            <a:avLst/>
          </a:prstGeom>
        </p:spPr>
      </p:pic>
    </p:spTree>
    <p:extLst>
      <p:ext uri="{BB962C8B-B14F-4D97-AF65-F5344CB8AC3E}">
        <p14:creationId xmlns:p14="http://schemas.microsoft.com/office/powerpoint/2010/main" val="34040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noChangeArrowheads="1"/>
          </p:cNvSpPr>
          <p:nvPr userDrawn="1"/>
        </p:nvSpPr>
        <p:spPr bwMode="auto">
          <a:xfrm>
            <a:off x="0" y="4572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pic>
        <p:nvPicPr>
          <p:cNvPr id="8" name="Picture 7"/>
          <p:cNvPicPr>
            <a:picLocks/>
          </p:cNvPicPr>
          <p:nvPr userDrawn="1"/>
        </p:nvPicPr>
        <p:blipFill>
          <a:blip r:embed="rId2"/>
          <a:stretch>
            <a:fillRect/>
          </a:stretch>
        </p:blipFill>
        <p:spPr>
          <a:xfrm>
            <a:off x="5638800" y="5943600"/>
            <a:ext cx="914400" cy="914400"/>
          </a:xfrm>
          <a:prstGeom prst="rect">
            <a:avLst/>
          </a:prstGeom>
        </p:spPr>
      </p:pic>
      <p:sp>
        <p:nvSpPr>
          <p:cNvPr id="2" name="Title 1">
            <a:extLst>
              <a:ext uri="{FF2B5EF4-FFF2-40B4-BE49-F238E27FC236}">
                <a16:creationId xmlns:a16="http://schemas.microsoft.com/office/drawing/2014/main" id="{EE085EB7-F78A-1244-A0BC-7855F012DDB5}"/>
              </a:ext>
            </a:extLst>
          </p:cNvPr>
          <p:cNvSpPr>
            <a:spLocks noGrp="1"/>
          </p:cNvSpPr>
          <p:nvPr>
            <p:ph type="title"/>
          </p:nvPr>
        </p:nvSpPr>
        <p:spPr>
          <a:xfrm>
            <a:off x="838200" y="365125"/>
            <a:ext cx="10515600" cy="880745"/>
          </a:xfrm>
        </p:spPr>
        <p:txBody>
          <a:bodyPr/>
          <a:lstStyle>
            <a:lvl1pPr algn="ctr">
              <a:defRPr>
                <a:solidFill>
                  <a:schemeClr val="bg1"/>
                </a:solidFill>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25802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4484" y="1825625"/>
            <a:ext cx="5835316" cy="4879974"/>
          </a:xfrm>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4"/>
            <a:ext cx="5835317" cy="4879975"/>
          </a:xfrm>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244E63B-96AC-B74E-BEB8-E3F747D99CAB}"/>
              </a:ext>
            </a:extLst>
          </p:cNvPr>
          <p:cNvPicPr>
            <a:picLocks/>
          </p:cNvPicPr>
          <p:nvPr userDrawn="1"/>
        </p:nvPicPr>
        <p:blipFill>
          <a:blip r:embed="rId2"/>
          <a:stretch>
            <a:fillRect/>
          </a:stretch>
        </p:blipFill>
        <p:spPr>
          <a:xfrm>
            <a:off x="5638800" y="5943600"/>
            <a:ext cx="914400" cy="914400"/>
          </a:xfrm>
          <a:prstGeom prst="rect">
            <a:avLst/>
          </a:prstGeom>
        </p:spPr>
      </p:pic>
      <p:sp>
        <p:nvSpPr>
          <p:cNvPr id="9" name="TextBox 8">
            <a:extLst>
              <a:ext uri="{FF2B5EF4-FFF2-40B4-BE49-F238E27FC236}">
                <a16:creationId xmlns:a16="http://schemas.microsoft.com/office/drawing/2014/main" id="{888CAAD0-F821-2242-BC2D-41A7673EAFDC}"/>
              </a:ext>
            </a:extLst>
          </p:cNvPr>
          <p:cNvSpPr txBox="1">
            <a:spLocks noChangeArrowheads="1"/>
          </p:cNvSpPr>
          <p:nvPr userDrawn="1"/>
        </p:nvSpPr>
        <p:spPr bwMode="auto">
          <a:xfrm>
            <a:off x="0" y="4572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sp>
        <p:nvSpPr>
          <p:cNvPr id="7" name="Title 1">
            <a:extLst>
              <a:ext uri="{FF2B5EF4-FFF2-40B4-BE49-F238E27FC236}">
                <a16:creationId xmlns:a16="http://schemas.microsoft.com/office/drawing/2014/main" id="{1ADB4337-DCCC-3143-9F74-AC5FFFCF7633}"/>
              </a:ext>
            </a:extLst>
          </p:cNvPr>
          <p:cNvSpPr>
            <a:spLocks noGrp="1"/>
          </p:cNvSpPr>
          <p:nvPr>
            <p:ph type="title"/>
          </p:nvPr>
        </p:nvSpPr>
        <p:spPr>
          <a:xfrm>
            <a:off x="838200" y="365125"/>
            <a:ext cx="10515600" cy="880745"/>
          </a:xfrm>
        </p:spPr>
        <p:txBody>
          <a:bodyPr/>
          <a:lstStyle>
            <a:lvl1pPr algn="ctr">
              <a:defRPr>
                <a:solidFill>
                  <a:schemeClr val="bg1"/>
                </a:solidFill>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8717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32D1D4-4195-314D-9969-89AA32F543DC}"/>
              </a:ext>
            </a:extLst>
          </p:cNvPr>
          <p:cNvSpPr txBox="1">
            <a:spLocks noChangeArrowheads="1"/>
          </p:cNvSpPr>
          <p:nvPr userDrawn="1"/>
        </p:nvSpPr>
        <p:spPr bwMode="auto">
          <a:xfrm>
            <a:off x="0" y="32004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sp>
        <p:nvSpPr>
          <p:cNvPr id="7" name="Title 1">
            <a:extLst>
              <a:ext uri="{FF2B5EF4-FFF2-40B4-BE49-F238E27FC236}">
                <a16:creationId xmlns:a16="http://schemas.microsoft.com/office/drawing/2014/main" id="{0921EB1E-A86C-5B43-9B4B-B7886A6F4C45}"/>
              </a:ext>
            </a:extLst>
          </p:cNvPr>
          <p:cNvSpPr>
            <a:spLocks noGrp="1"/>
          </p:cNvSpPr>
          <p:nvPr>
            <p:ph type="title" hasCustomPrompt="1"/>
          </p:nvPr>
        </p:nvSpPr>
        <p:spPr>
          <a:xfrm>
            <a:off x="838200" y="3132851"/>
            <a:ext cx="10515600" cy="880745"/>
          </a:xfrm>
        </p:spPr>
        <p:txBody>
          <a:bodyPr/>
          <a:lstStyle>
            <a:lvl1pPr algn="ctr">
              <a:defRPr>
                <a:solidFill>
                  <a:schemeClr val="bg1"/>
                </a:solidFill>
                <a:latin typeface="Helvetica" pitchFamily="2" charset="0"/>
              </a:defRPr>
            </a:lvl1pPr>
          </a:lstStyle>
          <a:p>
            <a:r>
              <a:rPr lang="en-US" dirty="0"/>
              <a:t>Thank You</a:t>
            </a:r>
          </a:p>
        </p:txBody>
      </p:sp>
      <p:pic>
        <p:nvPicPr>
          <p:cNvPr id="9" name="Picture 8">
            <a:extLst>
              <a:ext uri="{FF2B5EF4-FFF2-40B4-BE49-F238E27FC236}">
                <a16:creationId xmlns:a16="http://schemas.microsoft.com/office/drawing/2014/main" id="{5B65BCB6-59B5-9E4E-B5D6-74B46533CF57}"/>
              </a:ext>
            </a:extLst>
          </p:cNvPr>
          <p:cNvPicPr>
            <a:picLocks/>
          </p:cNvPicPr>
          <p:nvPr userDrawn="1"/>
        </p:nvPicPr>
        <p:blipFill>
          <a:blip r:embed="rId2"/>
          <a:stretch>
            <a:fillRect/>
          </a:stretch>
        </p:blipFill>
        <p:spPr>
          <a:xfrm>
            <a:off x="10953746" y="5627239"/>
            <a:ext cx="1188720" cy="1188720"/>
          </a:xfrm>
          <a:prstGeom prst="rect">
            <a:avLst/>
          </a:prstGeom>
        </p:spPr>
      </p:pic>
      <p:pic>
        <p:nvPicPr>
          <p:cNvPr id="10" name="Picture 9">
            <a:extLst>
              <a:ext uri="{FF2B5EF4-FFF2-40B4-BE49-F238E27FC236}">
                <a16:creationId xmlns:a16="http://schemas.microsoft.com/office/drawing/2014/main" id="{EC152F15-4B6A-C14F-B4CF-81D3C1D3CC42}"/>
              </a:ext>
            </a:extLst>
          </p:cNvPr>
          <p:cNvPicPr>
            <a:picLocks noChangeAspect="1"/>
          </p:cNvPicPr>
          <p:nvPr userDrawn="1"/>
        </p:nvPicPr>
        <p:blipFill>
          <a:blip r:embed="rId3"/>
          <a:stretch>
            <a:fillRect/>
          </a:stretch>
        </p:blipFill>
        <p:spPr>
          <a:xfrm>
            <a:off x="120867" y="6049809"/>
            <a:ext cx="4318783" cy="731520"/>
          </a:xfrm>
          <a:prstGeom prst="rect">
            <a:avLst/>
          </a:prstGeom>
        </p:spPr>
      </p:pic>
    </p:spTree>
    <p:extLst>
      <p:ext uri="{BB962C8B-B14F-4D97-AF65-F5344CB8AC3E}">
        <p14:creationId xmlns:p14="http://schemas.microsoft.com/office/powerpoint/2010/main" val="181457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wrap="square"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wrap="square"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457867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5EA3-166A-3D42-B370-8C03BDD810FE}" type="datetimeFigureOut">
              <a:rPr lang="en-US" smtClean="0"/>
              <a:t>3/24/18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A78A7-1DA5-A841-A371-362AF01750C6}" type="slidenum">
              <a:rPr lang="en-US" smtClean="0"/>
              <a:t>‹#›</a:t>
            </a:fld>
            <a:endParaRPr lang="en-US"/>
          </a:p>
        </p:txBody>
      </p:sp>
    </p:spTree>
    <p:extLst>
      <p:ext uri="{BB962C8B-B14F-4D97-AF65-F5344CB8AC3E}">
        <p14:creationId xmlns:p14="http://schemas.microsoft.com/office/powerpoint/2010/main" val="1984209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415611" y="156648"/>
            <a:ext cx="11360800" cy="2736800"/>
          </a:xfrm>
          <a:prstGeom prst="rect">
            <a:avLst/>
          </a:prstGeom>
        </p:spPr>
        <p:txBody>
          <a:bodyPr vert="horz" wrap="square" lIns="121900" tIns="121900" rIns="121900" bIns="121900" rtlCol="0" anchor="b" anchorCtr="0">
            <a:noAutofit/>
          </a:bodyPr>
          <a:lstStyle/>
          <a:p>
            <a:pPr>
              <a:spcBef>
                <a:spcPts val="0"/>
              </a:spcBef>
            </a:pPr>
            <a:r>
              <a:rPr lang="en-GB" sz="5333" dirty="0"/>
              <a:t>The World Bank World Development Indicators (WDI) and Global Surgery</a:t>
            </a:r>
          </a:p>
        </p:txBody>
      </p:sp>
      <p:sp>
        <p:nvSpPr>
          <p:cNvPr id="55" name="Shape 55"/>
          <p:cNvSpPr txBox="1">
            <a:spLocks noGrp="1"/>
          </p:cNvSpPr>
          <p:nvPr>
            <p:ph type="subTitle" idx="1"/>
          </p:nvPr>
        </p:nvSpPr>
        <p:spPr>
          <a:xfrm>
            <a:off x="415611" y="4090723"/>
            <a:ext cx="11360800" cy="1056800"/>
          </a:xfrm>
          <a:prstGeom prst="rect">
            <a:avLst/>
          </a:prstGeom>
        </p:spPr>
        <p:txBody>
          <a:bodyPr vert="horz" wrap="square" lIns="121900" tIns="121900" rIns="121900" bIns="121900" rtlCol="0" anchor="t" anchorCtr="0">
            <a:noAutofit/>
          </a:bodyPr>
          <a:lstStyle/>
          <a:p>
            <a:pPr algn="r">
              <a:spcBef>
                <a:spcPts val="0"/>
              </a:spcBef>
            </a:pPr>
            <a:r>
              <a:rPr lang="en-GB" dirty="0"/>
              <a:t>World Bank Development Data Group (DECDG)</a:t>
            </a:r>
          </a:p>
          <a:p>
            <a:pPr>
              <a:spcBef>
                <a:spcPts val="0"/>
              </a:spcBef>
            </a:pPr>
            <a:endParaRPr lang="en-GB" dirty="0"/>
          </a:p>
          <a:p>
            <a:pPr lvl="2" algn="r"/>
            <a:r>
              <a:rPr lang="en-GB" sz="2000" dirty="0"/>
              <a:t>Emi Suzuki, PhD   </a:t>
            </a:r>
          </a:p>
        </p:txBody>
      </p:sp>
    </p:spTree>
    <p:extLst>
      <p:ext uri="{BB962C8B-B14F-4D97-AF65-F5344CB8AC3E}">
        <p14:creationId xmlns:p14="http://schemas.microsoft.com/office/powerpoint/2010/main" val="207588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0">
            <a:extLst>
              <a:ext uri="{FF2B5EF4-FFF2-40B4-BE49-F238E27FC236}">
                <a16:creationId xmlns:a16="http://schemas.microsoft.com/office/drawing/2014/main" id="{BCD84437-EF93-8745-B055-B808C04BE14A}"/>
              </a:ext>
            </a:extLst>
          </p:cNvPr>
          <p:cNvSpPr/>
          <p:nvPr/>
        </p:nvSpPr>
        <p:spPr>
          <a:xfrm>
            <a:off x="344475" y="1657350"/>
            <a:ext cx="3435609" cy="1954530"/>
          </a:xfrm>
          <a:prstGeom prst="homePlate">
            <a:avLst>
              <a:gd name="adj"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r>
              <a:rPr lang="en-GB" sz="4400" dirty="0"/>
              <a:t>Acquire</a:t>
            </a:r>
          </a:p>
        </p:txBody>
      </p:sp>
      <p:sp>
        <p:nvSpPr>
          <p:cNvPr id="5" name="Shape 101">
            <a:extLst>
              <a:ext uri="{FF2B5EF4-FFF2-40B4-BE49-F238E27FC236}">
                <a16:creationId xmlns:a16="http://schemas.microsoft.com/office/drawing/2014/main" id="{018F9A3A-13CE-8244-9AF3-5018164BFCD0}"/>
              </a:ext>
            </a:extLst>
          </p:cNvPr>
          <p:cNvSpPr/>
          <p:nvPr/>
        </p:nvSpPr>
        <p:spPr>
          <a:xfrm>
            <a:off x="4332860" y="1657350"/>
            <a:ext cx="3435609" cy="1954530"/>
          </a:xfrm>
          <a:prstGeom prst="homePlate">
            <a:avLst>
              <a:gd name="adj"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r>
              <a:rPr lang="en-GB" sz="4400"/>
              <a:t>Curate</a:t>
            </a:r>
          </a:p>
        </p:txBody>
      </p:sp>
      <p:sp>
        <p:nvSpPr>
          <p:cNvPr id="6" name="Shape 102">
            <a:extLst>
              <a:ext uri="{FF2B5EF4-FFF2-40B4-BE49-F238E27FC236}">
                <a16:creationId xmlns:a16="http://schemas.microsoft.com/office/drawing/2014/main" id="{3BB507CA-3A71-B943-8C5D-B248D13113C0}"/>
              </a:ext>
            </a:extLst>
          </p:cNvPr>
          <p:cNvSpPr/>
          <p:nvPr/>
        </p:nvSpPr>
        <p:spPr>
          <a:xfrm>
            <a:off x="8472123" y="1657350"/>
            <a:ext cx="3435609" cy="1954530"/>
          </a:xfrm>
          <a:prstGeom prst="homePlate">
            <a:avLst>
              <a:gd name="adj"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r>
              <a:rPr lang="en-GB" sz="4000"/>
              <a:t>Disseminate</a:t>
            </a:r>
          </a:p>
        </p:txBody>
      </p:sp>
      <p:sp>
        <p:nvSpPr>
          <p:cNvPr id="7" name="Shape 104">
            <a:extLst>
              <a:ext uri="{FF2B5EF4-FFF2-40B4-BE49-F238E27FC236}">
                <a16:creationId xmlns:a16="http://schemas.microsoft.com/office/drawing/2014/main" id="{4079CADF-FE5F-8D46-9453-DC671775248B}"/>
              </a:ext>
            </a:extLst>
          </p:cNvPr>
          <p:cNvSpPr txBox="1"/>
          <p:nvPr/>
        </p:nvSpPr>
        <p:spPr>
          <a:xfrm>
            <a:off x="344475" y="4023360"/>
            <a:ext cx="3305218" cy="1974110"/>
          </a:xfrm>
          <a:prstGeom prst="rect">
            <a:avLst/>
          </a:prstGeom>
          <a:noFill/>
          <a:ln>
            <a:noFill/>
          </a:ln>
        </p:spPr>
        <p:txBody>
          <a:bodyPr wrap="square" lIns="121900" tIns="121900" rIns="121900" bIns="121900" anchor="t" anchorCtr="0">
            <a:noAutofit/>
          </a:bodyPr>
          <a:lstStyle/>
          <a:p>
            <a:r>
              <a:rPr lang="en-GB" sz="2400" dirty="0"/>
              <a:t>acquire data from multiple sources in manual or automatic fashion</a:t>
            </a:r>
          </a:p>
        </p:txBody>
      </p:sp>
      <p:sp>
        <p:nvSpPr>
          <p:cNvPr id="8" name="Shape 105">
            <a:extLst>
              <a:ext uri="{FF2B5EF4-FFF2-40B4-BE49-F238E27FC236}">
                <a16:creationId xmlns:a16="http://schemas.microsoft.com/office/drawing/2014/main" id="{2C7CEE51-F996-2B47-AF49-3D8A72F4479F}"/>
              </a:ext>
            </a:extLst>
          </p:cNvPr>
          <p:cNvSpPr txBox="1"/>
          <p:nvPr/>
        </p:nvSpPr>
        <p:spPr>
          <a:xfrm>
            <a:off x="4332860" y="4035680"/>
            <a:ext cx="3305218" cy="1974110"/>
          </a:xfrm>
          <a:prstGeom prst="rect">
            <a:avLst/>
          </a:prstGeom>
          <a:noFill/>
          <a:ln>
            <a:noFill/>
          </a:ln>
        </p:spPr>
        <p:txBody>
          <a:bodyPr wrap="square" lIns="121900" tIns="121900" rIns="121900" bIns="121900" anchor="t" anchorCtr="0">
            <a:noAutofit/>
          </a:bodyPr>
          <a:lstStyle/>
          <a:p>
            <a:r>
              <a:rPr lang="en-GB" sz="2400" dirty="0"/>
              <a:t>conduct quality control (using data quality checklists), document and aggregate data.</a:t>
            </a:r>
          </a:p>
          <a:p>
            <a:r>
              <a:rPr lang="en-GB" sz="2400" dirty="0"/>
              <a:t>conduct World Bank-wide data review</a:t>
            </a:r>
          </a:p>
        </p:txBody>
      </p:sp>
      <p:sp>
        <p:nvSpPr>
          <p:cNvPr id="9" name="Shape 106">
            <a:extLst>
              <a:ext uri="{FF2B5EF4-FFF2-40B4-BE49-F238E27FC236}">
                <a16:creationId xmlns:a16="http://schemas.microsoft.com/office/drawing/2014/main" id="{E14E5813-94E7-4A40-9643-9C0647ABE02D}"/>
              </a:ext>
            </a:extLst>
          </p:cNvPr>
          <p:cNvSpPr txBox="1"/>
          <p:nvPr/>
        </p:nvSpPr>
        <p:spPr>
          <a:xfrm>
            <a:off x="8472123" y="4035680"/>
            <a:ext cx="3305218" cy="1974110"/>
          </a:xfrm>
          <a:prstGeom prst="rect">
            <a:avLst/>
          </a:prstGeom>
          <a:noFill/>
          <a:ln>
            <a:noFill/>
          </a:ln>
        </p:spPr>
        <p:txBody>
          <a:bodyPr wrap="square" lIns="121900" tIns="121900" rIns="121900" bIns="121900" anchor="t" anchorCtr="0">
            <a:noAutofit/>
          </a:bodyPr>
          <a:lstStyle/>
          <a:p>
            <a:r>
              <a:rPr lang="en-GB" sz="2400" dirty="0"/>
              <a:t>disseminate online in presented form / API / query / bulk download</a:t>
            </a:r>
          </a:p>
        </p:txBody>
      </p:sp>
      <p:sp>
        <p:nvSpPr>
          <p:cNvPr id="10" name="Shape 103">
            <a:extLst>
              <a:ext uri="{FF2B5EF4-FFF2-40B4-BE49-F238E27FC236}">
                <a16:creationId xmlns:a16="http://schemas.microsoft.com/office/drawing/2014/main" id="{9F6F9363-F39F-BB47-9FF9-973B33279019}"/>
              </a:ext>
            </a:extLst>
          </p:cNvPr>
          <p:cNvSpPr txBox="1">
            <a:spLocks noGrp="1"/>
          </p:cNvSpPr>
          <p:nvPr>
            <p:ph type="title"/>
          </p:nvPr>
        </p:nvSpPr>
        <p:spPr>
          <a:prstGeom prst="rect">
            <a:avLst/>
          </a:prstGeom>
        </p:spPr>
        <p:txBody>
          <a:bodyPr vert="horz" wrap="square" lIns="121900" tIns="121900" rIns="121900" bIns="121900" rtlCol="0" anchor="t" anchorCtr="0">
            <a:noAutofit/>
          </a:bodyPr>
          <a:lstStyle/>
          <a:p>
            <a:r>
              <a:rPr lang="en-GB" dirty="0"/>
              <a:t>WDI Data Management Process</a:t>
            </a:r>
          </a:p>
        </p:txBody>
      </p:sp>
    </p:spTree>
    <p:extLst>
      <p:ext uri="{BB962C8B-B14F-4D97-AF65-F5344CB8AC3E}">
        <p14:creationId xmlns:p14="http://schemas.microsoft.com/office/powerpoint/2010/main" val="280077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FC84F-3662-0E48-A107-AEE230984D8B}"/>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5BC4E95A-2EFF-8640-BEB8-7B87158DE286}"/>
              </a:ext>
            </a:extLst>
          </p:cNvPr>
          <p:cNvSpPr>
            <a:spLocks noGrp="1"/>
          </p:cNvSpPr>
          <p:nvPr>
            <p:ph type="title"/>
          </p:nvPr>
        </p:nvSpPr>
        <p:spPr/>
        <p:txBody>
          <a:bodyPr/>
          <a:lstStyle/>
          <a:p>
            <a:r>
              <a:rPr lang="en-GB" dirty="0"/>
              <a:t>WDI Data: Refugee Populations</a:t>
            </a:r>
            <a:endParaRPr lang="en-US" dirty="0"/>
          </a:p>
        </p:txBody>
      </p:sp>
      <p:pic>
        <p:nvPicPr>
          <p:cNvPr id="4" name="Shape 111">
            <a:extLst>
              <a:ext uri="{FF2B5EF4-FFF2-40B4-BE49-F238E27FC236}">
                <a16:creationId xmlns:a16="http://schemas.microsoft.com/office/drawing/2014/main" id="{479BDF49-BE0F-DA4F-97CE-F6B14C01223B}"/>
              </a:ext>
            </a:extLst>
          </p:cNvPr>
          <p:cNvPicPr preferRelativeResize="0"/>
          <p:nvPr/>
        </p:nvPicPr>
        <p:blipFill>
          <a:blip r:embed="rId3">
            <a:alphaModFix/>
          </a:blip>
          <a:stretch>
            <a:fillRect/>
          </a:stretch>
        </p:blipFill>
        <p:spPr>
          <a:xfrm>
            <a:off x="458533" y="1143768"/>
            <a:ext cx="9164600" cy="5673665"/>
          </a:xfrm>
          <a:prstGeom prst="rect">
            <a:avLst/>
          </a:prstGeom>
          <a:noFill/>
          <a:ln>
            <a:noFill/>
          </a:ln>
        </p:spPr>
      </p:pic>
      <p:sp>
        <p:nvSpPr>
          <p:cNvPr id="6" name="Shape 113">
            <a:extLst>
              <a:ext uri="{FF2B5EF4-FFF2-40B4-BE49-F238E27FC236}">
                <a16:creationId xmlns:a16="http://schemas.microsoft.com/office/drawing/2014/main" id="{2DA8C529-B201-4E45-AB60-33C800D7230E}"/>
              </a:ext>
            </a:extLst>
          </p:cNvPr>
          <p:cNvSpPr txBox="1"/>
          <p:nvPr/>
        </p:nvSpPr>
        <p:spPr>
          <a:xfrm>
            <a:off x="9592919" y="1108833"/>
            <a:ext cx="2599200" cy="5673600"/>
          </a:xfrm>
          <a:prstGeom prst="rect">
            <a:avLst/>
          </a:prstGeom>
          <a:noFill/>
          <a:ln>
            <a:noFill/>
          </a:ln>
        </p:spPr>
        <p:txBody>
          <a:bodyPr wrap="square" lIns="121900" tIns="121900" rIns="121900" bIns="121900" anchor="t" anchorCtr="0">
            <a:noAutofit/>
          </a:bodyPr>
          <a:lstStyle/>
          <a:p>
            <a:r>
              <a:rPr lang="en-GB" sz="1600" dirty="0"/>
              <a:t>Data acquisition and quality control process:</a:t>
            </a:r>
          </a:p>
          <a:p>
            <a:endParaRPr sz="1600" dirty="0"/>
          </a:p>
          <a:p>
            <a:pPr marL="609585" indent="-406390">
              <a:buSzPct val="100000"/>
              <a:buChar char="-"/>
            </a:pPr>
            <a:r>
              <a:rPr lang="en-GB" sz="1600" dirty="0"/>
              <a:t>Acquired from UNHCR</a:t>
            </a:r>
          </a:p>
          <a:p>
            <a:pPr marL="609585" indent="-406390">
              <a:buSzPct val="100000"/>
              <a:buChar char="-"/>
            </a:pPr>
            <a:r>
              <a:rPr lang="en-GB" sz="1600" dirty="0"/>
              <a:t>Loaded into internal “Data Collection System” software</a:t>
            </a:r>
          </a:p>
          <a:p>
            <a:pPr marL="609585" indent="-406390">
              <a:buSzPct val="100000"/>
              <a:buChar char="-"/>
            </a:pPr>
            <a:r>
              <a:rPr lang="en-GB" sz="1600" dirty="0"/>
              <a:t>Combined with UNRWA data</a:t>
            </a:r>
          </a:p>
          <a:p>
            <a:pPr marL="609585" indent="-406390">
              <a:buSzPct val="100000"/>
              <a:buChar char="-"/>
            </a:pPr>
            <a:r>
              <a:rPr lang="en-GB" sz="1600" dirty="0"/>
              <a:t>Checked for discontinuities and outliers</a:t>
            </a:r>
          </a:p>
          <a:p>
            <a:pPr marL="609585" indent="-406390">
              <a:buSzPct val="100000"/>
              <a:buChar char="-"/>
            </a:pPr>
            <a:r>
              <a:rPr lang="en-GB" sz="1600" dirty="0"/>
              <a:t>Aggregated into Bank regions</a:t>
            </a:r>
          </a:p>
          <a:p>
            <a:pPr marL="609585" indent="-406390">
              <a:buSzPct val="100000"/>
              <a:buChar char="-"/>
            </a:pPr>
            <a:r>
              <a:rPr lang="en-GB" sz="1600" dirty="0"/>
              <a:t>Published and made available on WDI website</a:t>
            </a:r>
          </a:p>
        </p:txBody>
      </p:sp>
    </p:spTree>
    <p:extLst>
      <p:ext uri="{BB962C8B-B14F-4D97-AF65-F5344CB8AC3E}">
        <p14:creationId xmlns:p14="http://schemas.microsoft.com/office/powerpoint/2010/main" val="284785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784B0-35AE-F346-8B09-33CB2D52E870}"/>
              </a:ext>
            </a:extLst>
          </p:cNvPr>
          <p:cNvSpPr>
            <a:spLocks noGrp="1"/>
          </p:cNvSpPr>
          <p:nvPr>
            <p:ph type="title"/>
          </p:nvPr>
        </p:nvSpPr>
        <p:spPr>
          <a:xfrm>
            <a:off x="838200" y="365125"/>
            <a:ext cx="10515600" cy="880745"/>
          </a:xfrm>
        </p:spPr>
        <p:txBody>
          <a:bodyPr/>
          <a:lstStyle/>
          <a:p>
            <a:r>
              <a:rPr lang="en-GB" dirty="0"/>
              <a:t>WDI Over Time </a:t>
            </a:r>
            <a:endParaRPr lang="en-US" dirty="0"/>
          </a:p>
        </p:txBody>
      </p:sp>
      <p:pic>
        <p:nvPicPr>
          <p:cNvPr id="4" name="Shape 118" descr="2014 cover wdi.PNG">
            <a:extLst>
              <a:ext uri="{FF2B5EF4-FFF2-40B4-BE49-F238E27FC236}">
                <a16:creationId xmlns:a16="http://schemas.microsoft.com/office/drawing/2014/main" id="{1DDE3D38-856C-AB4B-9996-EDF4C2749E54}"/>
              </a:ext>
            </a:extLst>
          </p:cNvPr>
          <p:cNvPicPr preferRelativeResize="0"/>
          <p:nvPr/>
        </p:nvPicPr>
        <p:blipFill>
          <a:blip r:embed="rId3">
            <a:alphaModFix/>
          </a:blip>
          <a:stretch>
            <a:fillRect/>
          </a:stretch>
        </p:blipFill>
        <p:spPr>
          <a:xfrm>
            <a:off x="75167" y="975968"/>
            <a:ext cx="2367403" cy="3041833"/>
          </a:xfrm>
          <a:prstGeom prst="rect">
            <a:avLst/>
          </a:prstGeom>
          <a:noFill/>
          <a:ln>
            <a:noFill/>
          </a:ln>
        </p:spPr>
      </p:pic>
      <p:sp>
        <p:nvSpPr>
          <p:cNvPr id="5" name="Shape 119">
            <a:extLst>
              <a:ext uri="{FF2B5EF4-FFF2-40B4-BE49-F238E27FC236}">
                <a16:creationId xmlns:a16="http://schemas.microsoft.com/office/drawing/2014/main" id="{78B7E3C6-3A7E-3E49-AF54-3C3CCA5DBF40}"/>
              </a:ext>
            </a:extLst>
          </p:cNvPr>
          <p:cNvSpPr txBox="1"/>
          <p:nvPr/>
        </p:nvSpPr>
        <p:spPr>
          <a:xfrm>
            <a:off x="75167" y="935233"/>
            <a:ext cx="2679200" cy="2422800"/>
          </a:xfrm>
          <a:prstGeom prst="rect">
            <a:avLst/>
          </a:prstGeom>
          <a:noFill/>
          <a:ln>
            <a:noFill/>
          </a:ln>
        </p:spPr>
        <p:txBody>
          <a:bodyPr wrap="square" lIns="121900" tIns="121900" rIns="121900" bIns="121900" anchor="t" anchorCtr="0">
            <a:noAutofit/>
          </a:bodyPr>
          <a:lstStyle/>
          <a:p>
            <a:endParaRPr sz="2400"/>
          </a:p>
        </p:txBody>
      </p:sp>
      <p:pic>
        <p:nvPicPr>
          <p:cNvPr id="6" name="Shape 122" descr="atlas 2017 cover.PNG">
            <a:extLst>
              <a:ext uri="{FF2B5EF4-FFF2-40B4-BE49-F238E27FC236}">
                <a16:creationId xmlns:a16="http://schemas.microsoft.com/office/drawing/2014/main" id="{20AA491E-7CED-4E4E-B28C-7319D16F4E40}"/>
              </a:ext>
            </a:extLst>
          </p:cNvPr>
          <p:cNvPicPr preferRelativeResize="0"/>
          <p:nvPr/>
        </p:nvPicPr>
        <p:blipFill>
          <a:blip r:embed="rId4">
            <a:alphaModFix/>
          </a:blip>
          <a:stretch>
            <a:fillRect/>
          </a:stretch>
        </p:blipFill>
        <p:spPr>
          <a:xfrm>
            <a:off x="9918567" y="0"/>
            <a:ext cx="2273433" cy="3227864"/>
          </a:xfrm>
          <a:prstGeom prst="rect">
            <a:avLst/>
          </a:prstGeom>
          <a:noFill/>
          <a:ln>
            <a:noFill/>
          </a:ln>
        </p:spPr>
      </p:pic>
      <p:pic>
        <p:nvPicPr>
          <p:cNvPr id="7" name="Shape 123" descr="SDG 3 maps 1.PNG">
            <a:extLst>
              <a:ext uri="{FF2B5EF4-FFF2-40B4-BE49-F238E27FC236}">
                <a16:creationId xmlns:a16="http://schemas.microsoft.com/office/drawing/2014/main" id="{0A4872E2-AF98-734E-BD08-A309A3019E99}"/>
              </a:ext>
            </a:extLst>
          </p:cNvPr>
          <p:cNvPicPr preferRelativeResize="0"/>
          <p:nvPr/>
        </p:nvPicPr>
        <p:blipFill>
          <a:blip r:embed="rId5">
            <a:alphaModFix/>
          </a:blip>
          <a:stretch>
            <a:fillRect/>
          </a:stretch>
        </p:blipFill>
        <p:spPr>
          <a:xfrm>
            <a:off x="8434129" y="1845166"/>
            <a:ext cx="2679200" cy="3813967"/>
          </a:xfrm>
          <a:prstGeom prst="rect">
            <a:avLst/>
          </a:prstGeom>
          <a:noFill/>
          <a:ln>
            <a:noFill/>
          </a:ln>
        </p:spPr>
      </p:pic>
      <p:pic>
        <p:nvPicPr>
          <p:cNvPr id="8" name="Shape 124" descr="new water measures.PNG">
            <a:extLst>
              <a:ext uri="{FF2B5EF4-FFF2-40B4-BE49-F238E27FC236}">
                <a16:creationId xmlns:a16="http://schemas.microsoft.com/office/drawing/2014/main" id="{292940A2-C237-6A43-B75B-B1EF044C037D}"/>
              </a:ext>
            </a:extLst>
          </p:cNvPr>
          <p:cNvPicPr preferRelativeResize="0"/>
          <p:nvPr/>
        </p:nvPicPr>
        <p:blipFill>
          <a:blip r:embed="rId6">
            <a:alphaModFix/>
          </a:blip>
          <a:stretch>
            <a:fillRect/>
          </a:stretch>
        </p:blipFill>
        <p:spPr>
          <a:xfrm>
            <a:off x="5448200" y="3894968"/>
            <a:ext cx="5152467" cy="2963033"/>
          </a:xfrm>
          <a:prstGeom prst="rect">
            <a:avLst/>
          </a:prstGeom>
          <a:noFill/>
          <a:ln>
            <a:noFill/>
          </a:ln>
        </p:spPr>
      </p:pic>
      <p:pic>
        <p:nvPicPr>
          <p:cNvPr id="9" name="Shape 125" descr="sdg dashboard.PNG">
            <a:extLst>
              <a:ext uri="{FF2B5EF4-FFF2-40B4-BE49-F238E27FC236}">
                <a16:creationId xmlns:a16="http://schemas.microsoft.com/office/drawing/2014/main" id="{C381F7F2-EB49-064D-821D-B4F6ECF1920C}"/>
              </a:ext>
            </a:extLst>
          </p:cNvPr>
          <p:cNvPicPr preferRelativeResize="0"/>
          <p:nvPr/>
        </p:nvPicPr>
        <p:blipFill>
          <a:blip r:embed="rId7">
            <a:alphaModFix/>
          </a:blip>
          <a:stretch>
            <a:fillRect/>
          </a:stretch>
        </p:blipFill>
        <p:spPr>
          <a:xfrm>
            <a:off x="3160345" y="1245870"/>
            <a:ext cx="2996633" cy="3852145"/>
          </a:xfrm>
          <a:prstGeom prst="rect">
            <a:avLst/>
          </a:prstGeom>
          <a:noFill/>
          <a:ln>
            <a:noFill/>
          </a:ln>
        </p:spPr>
      </p:pic>
      <p:pic>
        <p:nvPicPr>
          <p:cNvPr id="11" name="Picture 10">
            <a:extLst>
              <a:ext uri="{FF2B5EF4-FFF2-40B4-BE49-F238E27FC236}">
                <a16:creationId xmlns:a16="http://schemas.microsoft.com/office/drawing/2014/main" id="{183453BD-5D55-B54B-A2AC-56740E8BD10C}"/>
              </a:ext>
            </a:extLst>
          </p:cNvPr>
          <p:cNvPicPr>
            <a:picLocks noChangeAspect="1"/>
          </p:cNvPicPr>
          <p:nvPr/>
        </p:nvPicPr>
        <p:blipFill>
          <a:blip r:embed="rId8"/>
          <a:stretch>
            <a:fillRect/>
          </a:stretch>
        </p:blipFill>
        <p:spPr>
          <a:xfrm>
            <a:off x="631944" y="3286194"/>
            <a:ext cx="2322145" cy="3304081"/>
          </a:xfrm>
          <a:prstGeom prst="rect">
            <a:avLst/>
          </a:prstGeom>
        </p:spPr>
      </p:pic>
      <p:pic>
        <p:nvPicPr>
          <p:cNvPr id="12" name="Shape 121" descr="mdg wdi page.PNG">
            <a:extLst>
              <a:ext uri="{FF2B5EF4-FFF2-40B4-BE49-F238E27FC236}">
                <a16:creationId xmlns:a16="http://schemas.microsoft.com/office/drawing/2014/main" id="{53003C71-6BFD-A844-B9DB-22F4BAD0C004}"/>
              </a:ext>
            </a:extLst>
          </p:cNvPr>
          <p:cNvPicPr preferRelativeResize="0"/>
          <p:nvPr/>
        </p:nvPicPr>
        <p:blipFill>
          <a:blip r:embed="rId9">
            <a:alphaModFix/>
          </a:blip>
          <a:stretch>
            <a:fillRect/>
          </a:stretch>
        </p:blipFill>
        <p:spPr>
          <a:xfrm>
            <a:off x="2677498" y="3894967"/>
            <a:ext cx="2273433" cy="2963035"/>
          </a:xfrm>
          <a:prstGeom prst="rect">
            <a:avLst/>
          </a:prstGeom>
          <a:noFill/>
          <a:ln>
            <a:noFill/>
          </a:ln>
        </p:spPr>
      </p:pic>
    </p:spTree>
    <p:extLst>
      <p:ext uri="{BB962C8B-B14F-4D97-AF65-F5344CB8AC3E}">
        <p14:creationId xmlns:p14="http://schemas.microsoft.com/office/powerpoint/2010/main" val="89525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AFEE7-E725-2242-9164-8E93AD239CF4}"/>
              </a:ext>
            </a:extLst>
          </p:cNvPr>
          <p:cNvSpPr>
            <a:spLocks noGrp="1"/>
          </p:cNvSpPr>
          <p:nvPr>
            <p:ph type="title"/>
          </p:nvPr>
        </p:nvSpPr>
        <p:spPr/>
        <p:txBody>
          <a:bodyPr/>
          <a:lstStyle/>
          <a:p>
            <a:r>
              <a:rPr lang="en-GB" dirty="0"/>
              <a:t>WDI Usage Statistics</a:t>
            </a:r>
            <a:endParaRPr lang="en-US" dirty="0"/>
          </a:p>
        </p:txBody>
      </p:sp>
      <p:graphicFrame>
        <p:nvGraphicFramePr>
          <p:cNvPr id="4" name="Shape 131">
            <a:extLst>
              <a:ext uri="{FF2B5EF4-FFF2-40B4-BE49-F238E27FC236}">
                <a16:creationId xmlns:a16="http://schemas.microsoft.com/office/drawing/2014/main" id="{A2E2B3A2-100F-6347-A7BC-704D81175097}"/>
              </a:ext>
            </a:extLst>
          </p:cNvPr>
          <p:cNvGraphicFramePr/>
          <p:nvPr>
            <p:extLst>
              <p:ext uri="{D42A27DB-BD31-4B8C-83A1-F6EECF244321}">
                <p14:modId xmlns:p14="http://schemas.microsoft.com/office/powerpoint/2010/main" val="977270816"/>
              </p:ext>
            </p:extLst>
          </p:nvPr>
        </p:nvGraphicFramePr>
        <p:xfrm>
          <a:off x="205739" y="1245871"/>
          <a:ext cx="11780521" cy="5646524"/>
        </p:xfrm>
        <a:graphic>
          <a:graphicData uri="http://schemas.openxmlformats.org/drawingml/2006/table">
            <a:tbl>
              <a:tblPr>
                <a:noFill/>
              </a:tblPr>
              <a:tblGrid>
                <a:gridCol w="4594949">
                  <a:extLst>
                    <a:ext uri="{9D8B030D-6E8A-4147-A177-3AD203B41FA5}">
                      <a16:colId xmlns:a16="http://schemas.microsoft.com/office/drawing/2014/main" val="20000"/>
                    </a:ext>
                  </a:extLst>
                </a:gridCol>
                <a:gridCol w="3313275">
                  <a:extLst>
                    <a:ext uri="{9D8B030D-6E8A-4147-A177-3AD203B41FA5}">
                      <a16:colId xmlns:a16="http://schemas.microsoft.com/office/drawing/2014/main" val="20001"/>
                    </a:ext>
                  </a:extLst>
                </a:gridCol>
                <a:gridCol w="3872297">
                  <a:extLst>
                    <a:ext uri="{9D8B030D-6E8A-4147-A177-3AD203B41FA5}">
                      <a16:colId xmlns:a16="http://schemas.microsoft.com/office/drawing/2014/main" val="20002"/>
                    </a:ext>
                  </a:extLst>
                </a:gridCol>
              </a:tblGrid>
              <a:tr h="615639">
                <a:tc>
                  <a:txBody>
                    <a:bodyPr/>
                    <a:lstStyle/>
                    <a:p>
                      <a:pPr lvl="0" rtl="0">
                        <a:lnSpc>
                          <a:spcPct val="115000"/>
                        </a:lnSpc>
                        <a:spcBef>
                          <a:spcPts val="0"/>
                        </a:spcBef>
                        <a:buNone/>
                      </a:pPr>
                      <a:r>
                        <a:rPr lang="en-GB" sz="2400" b="1"/>
                        <a:t>Channel</a:t>
                      </a:r>
                    </a:p>
                  </a:txBody>
                  <a:tcPr marL="121900" marR="121900" marT="121900" marB="121900"/>
                </a:tc>
                <a:tc>
                  <a:txBody>
                    <a:bodyPr/>
                    <a:lstStyle/>
                    <a:p>
                      <a:pPr lvl="0" rtl="0">
                        <a:lnSpc>
                          <a:spcPct val="115000"/>
                        </a:lnSpc>
                        <a:spcBef>
                          <a:spcPts val="0"/>
                        </a:spcBef>
                        <a:buNone/>
                      </a:pPr>
                      <a:r>
                        <a:rPr lang="en-GB" sz="2400" b="1" dirty="0"/>
                        <a:t>“Views” (‘000s)</a:t>
                      </a:r>
                    </a:p>
                  </a:txBody>
                  <a:tcPr marL="121900" marR="121900" marT="121900" marB="121900"/>
                </a:tc>
                <a:tc>
                  <a:txBody>
                    <a:bodyPr/>
                    <a:lstStyle/>
                    <a:p>
                      <a:pPr lvl="0" rtl="0">
                        <a:lnSpc>
                          <a:spcPct val="115000"/>
                        </a:lnSpc>
                        <a:spcBef>
                          <a:spcPts val="0"/>
                        </a:spcBef>
                        <a:buNone/>
                      </a:pPr>
                      <a:r>
                        <a:rPr lang="en-GB" sz="2400" b="1"/>
                        <a:t>Unique users (‘000s)</a:t>
                      </a:r>
                    </a:p>
                  </a:txBody>
                  <a:tcPr marL="121900" marR="121900" marT="121900" marB="121900"/>
                </a:tc>
                <a:extLst>
                  <a:ext uri="{0D108BD9-81ED-4DB2-BD59-A6C34878D82A}">
                    <a16:rowId xmlns:a16="http://schemas.microsoft.com/office/drawing/2014/main" val="10000"/>
                  </a:ext>
                </a:extLst>
              </a:tr>
              <a:tr h="615639">
                <a:tc>
                  <a:txBody>
                    <a:bodyPr/>
                    <a:lstStyle/>
                    <a:p>
                      <a:pPr lvl="0" rtl="0">
                        <a:lnSpc>
                          <a:spcPct val="115000"/>
                        </a:lnSpc>
                        <a:spcBef>
                          <a:spcPts val="0"/>
                        </a:spcBef>
                        <a:buNone/>
                      </a:pPr>
                      <a:r>
                        <a:rPr lang="en-GB" sz="2400"/>
                        <a:t>Book (incl. print &amp; OKR pdf)</a:t>
                      </a:r>
                    </a:p>
                  </a:txBody>
                  <a:tcPr marL="121900" marR="121900" marT="121900" marB="121900"/>
                </a:tc>
                <a:tc>
                  <a:txBody>
                    <a:bodyPr/>
                    <a:lstStyle/>
                    <a:p>
                      <a:pPr lvl="0" rtl="0">
                        <a:spcBef>
                          <a:spcPts val="0"/>
                        </a:spcBef>
                        <a:buNone/>
                      </a:pPr>
                      <a:endParaRPr sz="2400"/>
                    </a:p>
                  </a:txBody>
                  <a:tcPr marL="121900" marR="121900" marT="121900" marB="121900"/>
                </a:tc>
                <a:tc>
                  <a:txBody>
                    <a:bodyPr/>
                    <a:lstStyle/>
                    <a:p>
                      <a:pPr lvl="0" rtl="0">
                        <a:lnSpc>
                          <a:spcPct val="115000"/>
                        </a:lnSpc>
                        <a:spcBef>
                          <a:spcPts val="0"/>
                        </a:spcBef>
                        <a:buNone/>
                      </a:pPr>
                      <a:r>
                        <a:rPr lang="en-GB" sz="2400"/>
                        <a:t>65</a:t>
                      </a:r>
                    </a:p>
                  </a:txBody>
                  <a:tcPr marL="121900" marR="121900" marT="121900" marB="121900"/>
                </a:tc>
                <a:extLst>
                  <a:ext uri="{0D108BD9-81ED-4DB2-BD59-A6C34878D82A}">
                    <a16:rowId xmlns:a16="http://schemas.microsoft.com/office/drawing/2014/main" val="10001"/>
                  </a:ext>
                </a:extLst>
              </a:tr>
              <a:tr h="615639">
                <a:tc>
                  <a:txBody>
                    <a:bodyPr/>
                    <a:lstStyle/>
                    <a:p>
                      <a:pPr lvl="0" rtl="0">
                        <a:lnSpc>
                          <a:spcPct val="115000"/>
                        </a:lnSpc>
                        <a:spcBef>
                          <a:spcPts val="0"/>
                        </a:spcBef>
                        <a:buNone/>
                      </a:pPr>
                      <a:r>
                        <a:rPr lang="en-GB" sz="2400"/>
                        <a:t>Bulk download</a:t>
                      </a:r>
                    </a:p>
                  </a:txBody>
                  <a:tcPr marL="121900" marR="121900" marT="121900" marB="121900"/>
                </a:tc>
                <a:tc>
                  <a:txBody>
                    <a:bodyPr/>
                    <a:lstStyle/>
                    <a:p>
                      <a:pPr lvl="0" rtl="0">
                        <a:lnSpc>
                          <a:spcPct val="115000"/>
                        </a:lnSpc>
                        <a:spcBef>
                          <a:spcPts val="0"/>
                        </a:spcBef>
                        <a:buNone/>
                      </a:pPr>
                      <a:r>
                        <a:rPr lang="en-GB" sz="2400"/>
                        <a:t>345</a:t>
                      </a:r>
                    </a:p>
                  </a:txBody>
                  <a:tcPr marL="121900" marR="121900" marT="121900" marB="121900"/>
                </a:tc>
                <a:tc>
                  <a:txBody>
                    <a:bodyPr/>
                    <a:lstStyle/>
                    <a:p>
                      <a:pPr lvl="0" rtl="0">
                        <a:lnSpc>
                          <a:spcPct val="115000"/>
                        </a:lnSpc>
                        <a:spcBef>
                          <a:spcPts val="0"/>
                        </a:spcBef>
                        <a:buNone/>
                      </a:pPr>
                      <a:r>
                        <a:rPr lang="en-GB" sz="2400"/>
                        <a:t>75</a:t>
                      </a:r>
                    </a:p>
                  </a:txBody>
                  <a:tcPr marL="121900" marR="121900" marT="121900" marB="121900"/>
                </a:tc>
                <a:extLst>
                  <a:ext uri="{0D108BD9-81ED-4DB2-BD59-A6C34878D82A}">
                    <a16:rowId xmlns:a16="http://schemas.microsoft.com/office/drawing/2014/main" val="10002"/>
                  </a:ext>
                </a:extLst>
              </a:tr>
              <a:tr h="615639">
                <a:tc>
                  <a:txBody>
                    <a:bodyPr/>
                    <a:lstStyle/>
                    <a:p>
                      <a:pPr lvl="0" rtl="0">
                        <a:lnSpc>
                          <a:spcPct val="115000"/>
                        </a:lnSpc>
                        <a:spcBef>
                          <a:spcPts val="0"/>
                        </a:spcBef>
                        <a:buNone/>
                      </a:pPr>
                      <a:r>
                        <a:rPr lang="en-GB" sz="2400" dirty="0"/>
                        <a:t>Tables online</a:t>
                      </a:r>
                    </a:p>
                  </a:txBody>
                  <a:tcPr marL="121900" marR="121900" marT="121900" marB="121900"/>
                </a:tc>
                <a:tc>
                  <a:txBody>
                    <a:bodyPr/>
                    <a:lstStyle/>
                    <a:p>
                      <a:pPr lvl="0" rtl="0">
                        <a:lnSpc>
                          <a:spcPct val="115000"/>
                        </a:lnSpc>
                        <a:spcBef>
                          <a:spcPts val="0"/>
                        </a:spcBef>
                        <a:buNone/>
                      </a:pPr>
                      <a:r>
                        <a:rPr lang="en-GB" sz="2400"/>
                        <a:t>1,500</a:t>
                      </a:r>
                    </a:p>
                  </a:txBody>
                  <a:tcPr marL="121900" marR="121900" marT="121900" marB="121900"/>
                </a:tc>
                <a:tc>
                  <a:txBody>
                    <a:bodyPr/>
                    <a:lstStyle/>
                    <a:p>
                      <a:pPr lvl="0" rtl="0">
                        <a:lnSpc>
                          <a:spcPct val="115000"/>
                        </a:lnSpc>
                        <a:spcBef>
                          <a:spcPts val="0"/>
                        </a:spcBef>
                        <a:buNone/>
                      </a:pPr>
                      <a:r>
                        <a:rPr lang="en-GB" sz="2400"/>
                        <a:t>500</a:t>
                      </a:r>
                    </a:p>
                  </a:txBody>
                  <a:tcPr marL="121900" marR="121900" marT="121900" marB="121900"/>
                </a:tc>
                <a:extLst>
                  <a:ext uri="{0D108BD9-81ED-4DB2-BD59-A6C34878D82A}">
                    <a16:rowId xmlns:a16="http://schemas.microsoft.com/office/drawing/2014/main" val="10003"/>
                  </a:ext>
                </a:extLst>
              </a:tr>
              <a:tr h="615639">
                <a:tc>
                  <a:txBody>
                    <a:bodyPr/>
                    <a:lstStyle/>
                    <a:p>
                      <a:pPr lvl="0" rtl="0">
                        <a:lnSpc>
                          <a:spcPct val="115000"/>
                        </a:lnSpc>
                        <a:spcBef>
                          <a:spcPts val="0"/>
                        </a:spcBef>
                        <a:buNone/>
                      </a:pPr>
                      <a:r>
                        <a:rPr lang="en-GB" sz="2400" dirty="0"/>
                        <a:t>Databank</a:t>
                      </a:r>
                      <a:r>
                        <a:rPr lang="en-GB" sz="1600" dirty="0"/>
                        <a:t> (WDI only, = 50% total)</a:t>
                      </a:r>
                    </a:p>
                  </a:txBody>
                  <a:tcPr marL="121900" marR="121900" marT="121900" marB="121900"/>
                </a:tc>
                <a:tc>
                  <a:txBody>
                    <a:bodyPr/>
                    <a:lstStyle/>
                    <a:p>
                      <a:pPr lvl="0" rtl="0">
                        <a:lnSpc>
                          <a:spcPct val="115000"/>
                        </a:lnSpc>
                        <a:spcBef>
                          <a:spcPts val="0"/>
                        </a:spcBef>
                        <a:buNone/>
                      </a:pPr>
                      <a:r>
                        <a:rPr lang="en-GB" sz="2400"/>
                        <a:t>9,300</a:t>
                      </a:r>
                    </a:p>
                  </a:txBody>
                  <a:tcPr marL="121900" marR="121900" marT="121900" marB="121900"/>
                </a:tc>
                <a:tc>
                  <a:txBody>
                    <a:bodyPr/>
                    <a:lstStyle/>
                    <a:p>
                      <a:pPr lvl="0" rtl="0">
                        <a:lnSpc>
                          <a:spcPct val="115000"/>
                        </a:lnSpc>
                        <a:spcBef>
                          <a:spcPts val="0"/>
                        </a:spcBef>
                        <a:buNone/>
                      </a:pPr>
                      <a:r>
                        <a:rPr lang="en-GB" sz="2400"/>
                        <a:t>1,500</a:t>
                      </a:r>
                    </a:p>
                  </a:txBody>
                  <a:tcPr marL="121900" marR="121900" marT="121900" marB="121900"/>
                </a:tc>
                <a:extLst>
                  <a:ext uri="{0D108BD9-81ED-4DB2-BD59-A6C34878D82A}">
                    <a16:rowId xmlns:a16="http://schemas.microsoft.com/office/drawing/2014/main" val="10004"/>
                  </a:ext>
                </a:extLst>
              </a:tr>
              <a:tr h="845777">
                <a:tc>
                  <a:txBody>
                    <a:bodyPr/>
                    <a:lstStyle/>
                    <a:p>
                      <a:pPr lvl="0" rtl="0">
                        <a:lnSpc>
                          <a:spcPct val="115000"/>
                        </a:lnSpc>
                        <a:spcBef>
                          <a:spcPts val="0"/>
                        </a:spcBef>
                        <a:buNone/>
                      </a:pPr>
                      <a:r>
                        <a:rPr lang="en-GB" sz="2400"/>
                        <a:t>data.worldbank.org</a:t>
                      </a:r>
                    </a:p>
                  </a:txBody>
                  <a:tcPr marL="121900" marR="121900" marT="121900" marB="121900"/>
                </a:tc>
                <a:tc>
                  <a:txBody>
                    <a:bodyPr/>
                    <a:lstStyle/>
                    <a:p>
                      <a:pPr lvl="0" rtl="0">
                        <a:lnSpc>
                          <a:spcPct val="115000"/>
                        </a:lnSpc>
                        <a:spcBef>
                          <a:spcPts val="0"/>
                        </a:spcBef>
                        <a:buNone/>
                      </a:pPr>
                      <a:r>
                        <a:rPr lang="en-GB" sz="2400"/>
                        <a:t>80,000</a:t>
                      </a:r>
                    </a:p>
                  </a:txBody>
                  <a:tcPr marL="121900" marR="121900" marT="121900" marB="121900"/>
                </a:tc>
                <a:tc>
                  <a:txBody>
                    <a:bodyPr/>
                    <a:lstStyle/>
                    <a:p>
                      <a:pPr lvl="0" rtl="0">
                        <a:lnSpc>
                          <a:spcPct val="115000"/>
                        </a:lnSpc>
                        <a:spcBef>
                          <a:spcPts val="0"/>
                        </a:spcBef>
                        <a:buNone/>
                      </a:pPr>
                      <a:r>
                        <a:rPr lang="en-GB" sz="2400"/>
                        <a:t>30,000</a:t>
                      </a:r>
                    </a:p>
                    <a:p>
                      <a:pPr lvl="0" rtl="0">
                        <a:lnSpc>
                          <a:spcPct val="115000"/>
                        </a:lnSpc>
                        <a:spcBef>
                          <a:spcPts val="0"/>
                        </a:spcBef>
                        <a:buNone/>
                      </a:pPr>
                      <a:r>
                        <a:rPr lang="en-GB" sz="1300"/>
                        <a:t>20-40,000</a:t>
                      </a:r>
                    </a:p>
                  </a:txBody>
                  <a:tcPr marL="121900" marR="121900" marT="121900" marB="121900"/>
                </a:tc>
                <a:extLst>
                  <a:ext uri="{0D108BD9-81ED-4DB2-BD59-A6C34878D82A}">
                    <a16:rowId xmlns:a16="http://schemas.microsoft.com/office/drawing/2014/main" val="10005"/>
                  </a:ext>
                </a:extLst>
              </a:tr>
              <a:tr h="615639">
                <a:tc>
                  <a:txBody>
                    <a:bodyPr/>
                    <a:lstStyle/>
                    <a:p>
                      <a:pPr lvl="0" rtl="0">
                        <a:lnSpc>
                          <a:spcPct val="115000"/>
                        </a:lnSpc>
                        <a:spcBef>
                          <a:spcPts val="0"/>
                        </a:spcBef>
                        <a:buNone/>
                      </a:pPr>
                      <a:r>
                        <a:rPr lang="en-GB" sz="2400"/>
                        <a:t>API data queries</a:t>
                      </a:r>
                    </a:p>
                  </a:txBody>
                  <a:tcPr marL="121900" marR="121900" marT="121900" marB="121900"/>
                </a:tc>
                <a:tc>
                  <a:txBody>
                    <a:bodyPr/>
                    <a:lstStyle/>
                    <a:p>
                      <a:pPr lvl="0" rtl="0">
                        <a:lnSpc>
                          <a:spcPct val="115000"/>
                        </a:lnSpc>
                        <a:spcBef>
                          <a:spcPts val="0"/>
                        </a:spcBef>
                        <a:buNone/>
                      </a:pPr>
                      <a:r>
                        <a:rPr lang="en-GB" sz="2400"/>
                        <a:t>80,000</a:t>
                      </a:r>
                    </a:p>
                  </a:txBody>
                  <a:tcPr marL="121900" marR="121900" marT="121900" marB="121900"/>
                </a:tc>
                <a:tc>
                  <a:txBody>
                    <a:bodyPr/>
                    <a:lstStyle/>
                    <a:p>
                      <a:pPr lvl="0" rtl="0">
                        <a:spcBef>
                          <a:spcPts val="0"/>
                        </a:spcBef>
                        <a:buNone/>
                      </a:pPr>
                      <a:endParaRPr sz="2400"/>
                    </a:p>
                  </a:txBody>
                  <a:tcPr marL="121900" marR="121900" marT="121900" marB="121900"/>
                </a:tc>
                <a:extLst>
                  <a:ext uri="{0D108BD9-81ED-4DB2-BD59-A6C34878D82A}">
                    <a16:rowId xmlns:a16="http://schemas.microsoft.com/office/drawing/2014/main" val="10006"/>
                  </a:ext>
                </a:extLst>
              </a:tr>
              <a:tr h="767718">
                <a:tc>
                  <a:txBody>
                    <a:bodyPr/>
                    <a:lstStyle/>
                    <a:p>
                      <a:pPr lvl="0" rtl="0">
                        <a:lnSpc>
                          <a:spcPct val="115000"/>
                        </a:lnSpc>
                        <a:spcBef>
                          <a:spcPts val="0"/>
                        </a:spcBef>
                        <a:buNone/>
                      </a:pPr>
                      <a:r>
                        <a:rPr lang="en-GB" sz="2400" dirty="0"/>
                        <a:t>Google </a:t>
                      </a:r>
                      <a:r>
                        <a:rPr lang="en-GB" sz="2400" dirty="0" err="1"/>
                        <a:t>infobox</a:t>
                      </a:r>
                      <a:endParaRPr lang="en-GB" sz="2400" dirty="0"/>
                    </a:p>
                  </a:txBody>
                  <a:tcPr marL="121900" marR="121900" marT="121900" marB="121900"/>
                </a:tc>
                <a:tc>
                  <a:txBody>
                    <a:bodyPr/>
                    <a:lstStyle/>
                    <a:p>
                      <a:pPr lvl="0" rtl="0">
                        <a:lnSpc>
                          <a:spcPct val="115000"/>
                        </a:lnSpc>
                        <a:spcBef>
                          <a:spcPts val="0"/>
                        </a:spcBef>
                        <a:buNone/>
                      </a:pPr>
                      <a:r>
                        <a:rPr lang="en-GB" sz="2400" dirty="0"/>
                        <a:t>80,000 </a:t>
                      </a:r>
                      <a:r>
                        <a:rPr lang="en-GB" sz="1200" dirty="0"/>
                        <a:t>(17-170,000)</a:t>
                      </a:r>
                    </a:p>
                  </a:txBody>
                  <a:tcPr marL="121900" marR="121900" marT="121900" marB="121900"/>
                </a:tc>
                <a:tc>
                  <a:txBody>
                    <a:bodyPr/>
                    <a:lstStyle/>
                    <a:p>
                      <a:pPr lvl="0" rtl="0">
                        <a:spcBef>
                          <a:spcPts val="0"/>
                        </a:spcBef>
                        <a:buNone/>
                      </a:pPr>
                      <a:endParaRPr sz="2400" dirty="0"/>
                    </a:p>
                  </a:txBody>
                  <a:tcPr marL="121900" marR="121900" marT="121900" marB="12190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6864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D4DFB5-F2EC-E441-BBD9-C1B17B96EFFE}"/>
              </a:ext>
            </a:extLst>
          </p:cNvPr>
          <p:cNvSpPr>
            <a:spLocks noGrp="1"/>
          </p:cNvSpPr>
          <p:nvPr>
            <p:ph type="title"/>
          </p:nvPr>
        </p:nvSpPr>
        <p:spPr>
          <a:xfrm>
            <a:off x="491800" y="425727"/>
            <a:ext cx="11360800" cy="763600"/>
          </a:xfrm>
        </p:spPr>
        <p:txBody>
          <a:bodyPr>
            <a:normAutofit/>
          </a:bodyPr>
          <a:lstStyle/>
          <a:p>
            <a:r>
              <a:rPr lang="en-US" dirty="0"/>
              <a:t>Global Surgery 6 Indicators</a:t>
            </a:r>
          </a:p>
        </p:txBody>
      </p:sp>
      <p:pic>
        <p:nvPicPr>
          <p:cNvPr id="5" name="Picture 4">
            <a:extLst>
              <a:ext uri="{FF2B5EF4-FFF2-40B4-BE49-F238E27FC236}">
                <a16:creationId xmlns:a16="http://schemas.microsoft.com/office/drawing/2014/main" id="{D8E74970-954E-9E46-827E-54DAA5D8A52C}"/>
              </a:ext>
            </a:extLst>
          </p:cNvPr>
          <p:cNvPicPr>
            <a:picLocks noChangeAspect="1"/>
          </p:cNvPicPr>
          <p:nvPr/>
        </p:nvPicPr>
        <p:blipFill>
          <a:blip r:embed="rId3"/>
          <a:stretch>
            <a:fillRect/>
          </a:stretch>
        </p:blipFill>
        <p:spPr>
          <a:xfrm>
            <a:off x="2451100" y="3571968"/>
            <a:ext cx="7442200" cy="2362200"/>
          </a:xfrm>
          <a:prstGeom prst="rect">
            <a:avLst/>
          </a:prstGeom>
        </p:spPr>
      </p:pic>
      <p:pic>
        <p:nvPicPr>
          <p:cNvPr id="6" name="Picture 5">
            <a:extLst>
              <a:ext uri="{FF2B5EF4-FFF2-40B4-BE49-F238E27FC236}">
                <a16:creationId xmlns:a16="http://schemas.microsoft.com/office/drawing/2014/main" id="{2AFDAD36-ED1B-7143-9DBD-3DE8057E3811}"/>
              </a:ext>
            </a:extLst>
          </p:cNvPr>
          <p:cNvPicPr>
            <a:picLocks noChangeAspect="1"/>
          </p:cNvPicPr>
          <p:nvPr/>
        </p:nvPicPr>
        <p:blipFill>
          <a:blip r:embed="rId4"/>
          <a:stretch>
            <a:fillRect/>
          </a:stretch>
        </p:blipFill>
        <p:spPr>
          <a:xfrm>
            <a:off x="571500" y="1189327"/>
            <a:ext cx="11201400" cy="2387600"/>
          </a:xfrm>
          <a:prstGeom prst="rect">
            <a:avLst/>
          </a:prstGeom>
        </p:spPr>
      </p:pic>
    </p:spTree>
    <p:extLst>
      <p:ext uri="{BB962C8B-B14F-4D97-AF65-F5344CB8AC3E}">
        <p14:creationId xmlns:p14="http://schemas.microsoft.com/office/powerpoint/2010/main" val="341322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2D21E2-1A31-9146-8C36-8BEB7D508881}"/>
              </a:ext>
            </a:extLst>
          </p:cNvPr>
          <p:cNvSpPr>
            <a:spLocks noGrp="1"/>
          </p:cNvSpPr>
          <p:nvPr>
            <p:ph type="title"/>
          </p:nvPr>
        </p:nvSpPr>
        <p:spPr>
          <a:xfrm>
            <a:off x="365847" y="434021"/>
            <a:ext cx="11360800" cy="763600"/>
          </a:xfrm>
        </p:spPr>
        <p:txBody>
          <a:bodyPr>
            <a:normAutofit/>
          </a:bodyPr>
          <a:lstStyle/>
          <a:p>
            <a:r>
              <a:rPr lang="en-US" dirty="0"/>
              <a:t>Global Surgery Indicators and WDI</a:t>
            </a:r>
          </a:p>
        </p:txBody>
      </p:sp>
      <p:sp>
        <p:nvSpPr>
          <p:cNvPr id="8" name="Text Placeholder 2">
            <a:extLst>
              <a:ext uri="{FF2B5EF4-FFF2-40B4-BE49-F238E27FC236}">
                <a16:creationId xmlns:a16="http://schemas.microsoft.com/office/drawing/2014/main" id="{9EFC34A3-7091-FD47-8E1D-97DB761F4C01}"/>
              </a:ext>
            </a:extLst>
          </p:cNvPr>
          <p:cNvSpPr txBox="1">
            <a:spLocks/>
          </p:cNvSpPr>
          <p:nvPr/>
        </p:nvSpPr>
        <p:spPr>
          <a:xfrm>
            <a:off x="4362576" y="1734753"/>
            <a:ext cx="7707504" cy="4846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67" b="1" dirty="0"/>
              <a:t>June 2015: </a:t>
            </a:r>
            <a:r>
              <a:rPr lang="en-US" sz="2667" dirty="0"/>
              <a:t>Global surgery team and WDI team met and agreed to work towards publishing the global surgery indicators</a:t>
            </a:r>
          </a:p>
          <a:p>
            <a:r>
              <a:rPr lang="en-US" sz="2667" b="1" dirty="0"/>
              <a:t>November 2015: </a:t>
            </a:r>
            <a:r>
              <a:rPr lang="en-US" sz="2667" dirty="0"/>
              <a:t>Global surgery data were shared with the WDI team</a:t>
            </a:r>
          </a:p>
          <a:p>
            <a:r>
              <a:rPr lang="en-US" sz="2667" b="1" dirty="0"/>
              <a:t>April 2016: </a:t>
            </a:r>
            <a:r>
              <a:rPr lang="en-US" sz="2667" dirty="0"/>
              <a:t>World Development Indicators 2016 published the 4 surgery indicators (2 indicators were not published due to low data coverage)</a:t>
            </a:r>
          </a:p>
          <a:p>
            <a:r>
              <a:rPr lang="en-US" sz="2667" b="1" dirty="0"/>
              <a:t>April 2017: </a:t>
            </a:r>
            <a:r>
              <a:rPr lang="en-US" sz="2667" dirty="0"/>
              <a:t>Data for 2 of the 4 indicators were updated in World Development Indicators 2017</a:t>
            </a:r>
          </a:p>
          <a:p>
            <a:pPr>
              <a:buFont typeface="Arial"/>
              <a:buNone/>
            </a:pPr>
            <a:endParaRPr lang="en-US" dirty="0"/>
          </a:p>
        </p:txBody>
      </p:sp>
      <p:pic>
        <p:nvPicPr>
          <p:cNvPr id="9" name="Picture 8">
            <a:extLst>
              <a:ext uri="{FF2B5EF4-FFF2-40B4-BE49-F238E27FC236}">
                <a16:creationId xmlns:a16="http://schemas.microsoft.com/office/drawing/2014/main" id="{F1A7976C-D2E4-3249-8894-D5BE601C2390}"/>
              </a:ext>
            </a:extLst>
          </p:cNvPr>
          <p:cNvPicPr>
            <a:picLocks noChangeAspect="1"/>
          </p:cNvPicPr>
          <p:nvPr/>
        </p:nvPicPr>
        <p:blipFill>
          <a:blip r:embed="rId3"/>
          <a:stretch>
            <a:fillRect/>
          </a:stretch>
        </p:blipFill>
        <p:spPr>
          <a:xfrm>
            <a:off x="472527" y="1368993"/>
            <a:ext cx="3752292" cy="4867839"/>
          </a:xfrm>
          <a:prstGeom prst="rect">
            <a:avLst/>
          </a:prstGeom>
        </p:spPr>
      </p:pic>
    </p:spTree>
    <p:extLst>
      <p:ext uri="{BB962C8B-B14F-4D97-AF65-F5344CB8AC3E}">
        <p14:creationId xmlns:p14="http://schemas.microsoft.com/office/powerpoint/2010/main" val="245517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6">
            <a:extLst>
              <a:ext uri="{FF2B5EF4-FFF2-40B4-BE49-F238E27FC236}">
                <a16:creationId xmlns:a16="http://schemas.microsoft.com/office/drawing/2014/main" id="{07785CE9-DAE5-574F-990F-CB80EACABD8D}"/>
              </a:ext>
            </a:extLst>
          </p:cNvPr>
          <p:cNvSpPr txBox="1">
            <a:spLocks noGrp="1"/>
          </p:cNvSpPr>
          <p:nvPr>
            <p:ph type="title"/>
          </p:nvPr>
        </p:nvSpPr>
        <p:spPr>
          <a:xfrm>
            <a:off x="294853" y="441414"/>
            <a:ext cx="11360800" cy="763600"/>
          </a:xfrm>
          <a:prstGeom prst="rect">
            <a:avLst/>
          </a:prstGeom>
        </p:spPr>
        <p:txBody>
          <a:bodyPr vert="horz" wrap="square" lIns="121900" tIns="121900" rIns="121900" bIns="121900" rtlCol="0" anchor="t" anchorCtr="0">
            <a:noAutofit/>
          </a:bodyPr>
          <a:lstStyle/>
          <a:p>
            <a:r>
              <a:rPr lang="en-GB" dirty="0"/>
              <a:t>Global Surgery Indicators in the WDI </a:t>
            </a:r>
          </a:p>
        </p:txBody>
      </p:sp>
      <p:pic>
        <p:nvPicPr>
          <p:cNvPr id="5" name="Picture 4">
            <a:extLst>
              <a:ext uri="{FF2B5EF4-FFF2-40B4-BE49-F238E27FC236}">
                <a16:creationId xmlns:a16="http://schemas.microsoft.com/office/drawing/2014/main" id="{6A9077CE-D5DB-2941-B8A8-3A103B3CDB9F}"/>
              </a:ext>
            </a:extLst>
          </p:cNvPr>
          <p:cNvPicPr>
            <a:picLocks noChangeAspect="1"/>
          </p:cNvPicPr>
          <p:nvPr/>
        </p:nvPicPr>
        <p:blipFill>
          <a:blip r:embed="rId3"/>
          <a:stretch>
            <a:fillRect/>
          </a:stretch>
        </p:blipFill>
        <p:spPr>
          <a:xfrm>
            <a:off x="3879013" y="1176388"/>
            <a:ext cx="8312987" cy="3248703"/>
          </a:xfrm>
          <a:prstGeom prst="rect">
            <a:avLst/>
          </a:prstGeom>
        </p:spPr>
      </p:pic>
      <p:pic>
        <p:nvPicPr>
          <p:cNvPr id="6" name="Picture 5">
            <a:extLst>
              <a:ext uri="{FF2B5EF4-FFF2-40B4-BE49-F238E27FC236}">
                <a16:creationId xmlns:a16="http://schemas.microsoft.com/office/drawing/2014/main" id="{9DECBEFA-39B7-A74B-9B7D-37DDE085B1D3}"/>
              </a:ext>
            </a:extLst>
          </p:cNvPr>
          <p:cNvPicPr>
            <a:picLocks noChangeAspect="1"/>
          </p:cNvPicPr>
          <p:nvPr/>
        </p:nvPicPr>
        <p:blipFill>
          <a:blip r:embed="rId4"/>
          <a:stretch>
            <a:fillRect/>
          </a:stretch>
        </p:blipFill>
        <p:spPr>
          <a:xfrm>
            <a:off x="142453" y="1913860"/>
            <a:ext cx="5121395" cy="4944140"/>
          </a:xfrm>
          <a:prstGeom prst="rect">
            <a:avLst/>
          </a:prstGeom>
        </p:spPr>
      </p:pic>
    </p:spTree>
    <p:extLst>
      <p:ext uri="{BB962C8B-B14F-4D97-AF65-F5344CB8AC3E}">
        <p14:creationId xmlns:p14="http://schemas.microsoft.com/office/powerpoint/2010/main" val="288640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24760104-2B8D-3E4E-AFA4-F4D9BE73E7CE}"/>
              </a:ext>
            </a:extLst>
          </p:cNvPr>
          <p:cNvSpPr>
            <a:spLocks noGrp="1"/>
          </p:cNvSpPr>
          <p:nvPr>
            <p:ph type="title"/>
          </p:nvPr>
        </p:nvSpPr>
        <p:spPr>
          <a:xfrm>
            <a:off x="415599" y="414131"/>
            <a:ext cx="11563041" cy="711199"/>
          </a:xfrm>
        </p:spPr>
        <p:txBody>
          <a:bodyPr>
            <a:normAutofit fontScale="90000"/>
          </a:bodyPr>
          <a:lstStyle/>
          <a:p>
            <a:r>
              <a:rPr lang="en-US" dirty="0"/>
              <a:t>Data coverage of the 6 global surgery indicators</a:t>
            </a:r>
          </a:p>
        </p:txBody>
      </p:sp>
      <p:sp>
        <p:nvSpPr>
          <p:cNvPr id="5" name="Text Placeholder 9">
            <a:extLst>
              <a:ext uri="{FF2B5EF4-FFF2-40B4-BE49-F238E27FC236}">
                <a16:creationId xmlns:a16="http://schemas.microsoft.com/office/drawing/2014/main" id="{C357B152-7A58-8C4E-B0CB-CAA851093C11}"/>
              </a:ext>
            </a:extLst>
          </p:cNvPr>
          <p:cNvSpPr txBox="1">
            <a:spLocks/>
          </p:cNvSpPr>
          <p:nvPr/>
        </p:nvSpPr>
        <p:spPr>
          <a:xfrm>
            <a:off x="933760" y="6396539"/>
            <a:ext cx="5482280" cy="388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None/>
            </a:pPr>
            <a:r>
              <a:rPr lang="en-US" sz="2133" dirty="0">
                <a:solidFill>
                  <a:srgbClr val="FF0000"/>
                </a:solidFill>
              </a:rPr>
              <a:t>* Not published in WDI</a:t>
            </a:r>
          </a:p>
        </p:txBody>
      </p:sp>
      <p:graphicFrame>
        <p:nvGraphicFramePr>
          <p:cNvPr id="6" name="Table 5">
            <a:extLst>
              <a:ext uri="{FF2B5EF4-FFF2-40B4-BE49-F238E27FC236}">
                <a16:creationId xmlns:a16="http://schemas.microsoft.com/office/drawing/2014/main" id="{6152F085-9F72-C340-B053-7E386E4E981A}"/>
              </a:ext>
            </a:extLst>
          </p:cNvPr>
          <p:cNvGraphicFramePr>
            <a:graphicFrameLocks noGrp="1"/>
          </p:cNvGraphicFramePr>
          <p:nvPr>
            <p:extLst>
              <p:ext uri="{D42A27DB-BD31-4B8C-83A1-F6EECF244321}">
                <p14:modId xmlns:p14="http://schemas.microsoft.com/office/powerpoint/2010/main" val="3664020265"/>
              </p:ext>
            </p:extLst>
          </p:nvPr>
        </p:nvGraphicFramePr>
        <p:xfrm>
          <a:off x="415597" y="1337733"/>
          <a:ext cx="11563043" cy="4565646"/>
        </p:xfrm>
        <a:graphic>
          <a:graphicData uri="http://schemas.openxmlformats.org/drawingml/2006/table">
            <a:tbl>
              <a:tblPr/>
              <a:tblGrid>
                <a:gridCol w="552435">
                  <a:extLst>
                    <a:ext uri="{9D8B030D-6E8A-4147-A177-3AD203B41FA5}">
                      <a16:colId xmlns:a16="http://schemas.microsoft.com/office/drawing/2014/main" val="4200751665"/>
                    </a:ext>
                  </a:extLst>
                </a:gridCol>
                <a:gridCol w="3873768">
                  <a:extLst>
                    <a:ext uri="{9D8B030D-6E8A-4147-A177-3AD203B41FA5}">
                      <a16:colId xmlns:a16="http://schemas.microsoft.com/office/drawing/2014/main" val="3026711159"/>
                    </a:ext>
                  </a:extLst>
                </a:gridCol>
                <a:gridCol w="2279219">
                  <a:extLst>
                    <a:ext uri="{9D8B030D-6E8A-4147-A177-3AD203B41FA5}">
                      <a16:colId xmlns:a16="http://schemas.microsoft.com/office/drawing/2014/main" val="76263965"/>
                    </a:ext>
                  </a:extLst>
                </a:gridCol>
                <a:gridCol w="1219167">
                  <a:extLst>
                    <a:ext uri="{9D8B030D-6E8A-4147-A177-3AD203B41FA5}">
                      <a16:colId xmlns:a16="http://schemas.microsoft.com/office/drawing/2014/main" val="2660217444"/>
                    </a:ext>
                  </a:extLst>
                </a:gridCol>
                <a:gridCol w="2419287">
                  <a:extLst>
                    <a:ext uri="{9D8B030D-6E8A-4147-A177-3AD203B41FA5}">
                      <a16:colId xmlns:a16="http://schemas.microsoft.com/office/drawing/2014/main" val="3834394808"/>
                    </a:ext>
                  </a:extLst>
                </a:gridCol>
                <a:gridCol w="1219167">
                  <a:extLst>
                    <a:ext uri="{9D8B030D-6E8A-4147-A177-3AD203B41FA5}">
                      <a16:colId xmlns:a16="http://schemas.microsoft.com/office/drawing/2014/main" val="329265732"/>
                    </a:ext>
                  </a:extLst>
                </a:gridCol>
              </a:tblGrid>
              <a:tr h="290636">
                <a:tc rowSpan="2" gridSpan="2">
                  <a:txBody>
                    <a:bodyPr/>
                    <a:lstStyle/>
                    <a:p>
                      <a:pPr algn="ctr" fontAlgn="b"/>
                      <a:r>
                        <a:rPr lang="en-US" sz="2100" u="none" strike="noStrike" dirty="0">
                          <a:effectLst/>
                        </a:rPr>
                        <a:t> </a:t>
                      </a:r>
                      <a:endParaRPr lang="en-US" sz="2100" b="0" i="0" u="none" strike="noStrike" dirty="0">
                        <a:solidFill>
                          <a:srgbClr val="000000"/>
                        </a:solidFill>
                        <a:effectLst/>
                        <a:latin typeface="Calibri" panose="020F0502020204030204" pitchFamily="34" charset="0"/>
                      </a:endParaRPr>
                    </a:p>
                  </a:txBody>
                  <a:tcPr marL="8467" marR="8467" marT="8467" marB="0" anchor="b"/>
                </a:tc>
                <a:tc rowSpan="2" hMerge="1">
                  <a:txBody>
                    <a:bodyPr/>
                    <a:lstStyle/>
                    <a:p>
                      <a:endParaRPr lang="en-US"/>
                    </a:p>
                  </a:txBody>
                  <a:tcPr/>
                </a:tc>
                <a:tc gridSpan="2">
                  <a:txBody>
                    <a:bodyPr/>
                    <a:lstStyle/>
                    <a:p>
                      <a:pPr algn="ctr" fontAlgn="b"/>
                      <a:r>
                        <a:rPr lang="en-US" sz="2100" b="1" u="none" strike="noStrike" dirty="0">
                          <a:effectLst/>
                        </a:rPr>
                        <a:t>WDI 2016</a:t>
                      </a:r>
                      <a:endParaRPr lang="en-US" sz="2100" b="1" i="0" u="none" strike="noStrike" dirty="0">
                        <a:solidFill>
                          <a:srgbClr val="000000"/>
                        </a:solidFill>
                        <a:effectLst/>
                        <a:latin typeface="Calibri" panose="020F0502020204030204" pitchFamily="34" charset="0"/>
                      </a:endParaRPr>
                    </a:p>
                  </a:txBody>
                  <a:tcPr marL="8467" marR="8467" marT="8467" marB="0" anchor="b"/>
                </a:tc>
                <a:tc hMerge="1">
                  <a:txBody>
                    <a:bodyPr/>
                    <a:lstStyle/>
                    <a:p>
                      <a:endParaRPr lang="en-US"/>
                    </a:p>
                  </a:txBody>
                  <a:tcPr/>
                </a:tc>
                <a:tc gridSpan="2">
                  <a:txBody>
                    <a:bodyPr/>
                    <a:lstStyle/>
                    <a:p>
                      <a:pPr algn="ctr" fontAlgn="b"/>
                      <a:r>
                        <a:rPr lang="en-US" sz="2100" b="1" u="none" strike="noStrike" dirty="0">
                          <a:effectLst/>
                        </a:rPr>
                        <a:t>WDI 2017</a:t>
                      </a:r>
                      <a:endParaRPr lang="en-US" sz="2100" b="1" i="0" u="none" strike="noStrike" dirty="0">
                        <a:solidFill>
                          <a:srgbClr val="000000"/>
                        </a:solidFill>
                        <a:effectLst/>
                        <a:latin typeface="Calibri" panose="020F0502020204030204" pitchFamily="34" charset="0"/>
                      </a:endParaRPr>
                    </a:p>
                  </a:txBody>
                  <a:tcPr marL="8467" marR="8467" marT="8467" marB="0" anchor="b"/>
                </a:tc>
                <a:tc hMerge="1">
                  <a:txBody>
                    <a:bodyPr/>
                    <a:lstStyle/>
                    <a:p>
                      <a:endParaRPr lang="en-US"/>
                    </a:p>
                  </a:txBody>
                  <a:tcPr/>
                </a:tc>
                <a:extLst>
                  <a:ext uri="{0D108BD9-81ED-4DB2-BD59-A6C34878D82A}">
                    <a16:rowId xmlns:a16="http://schemas.microsoft.com/office/drawing/2014/main" val="2517532556"/>
                  </a:ext>
                </a:extLst>
              </a:tr>
              <a:tr h="556874">
                <a:tc gridSpan="2" vMerge="1">
                  <a:txBody>
                    <a:bodyPr/>
                    <a:lstStyle/>
                    <a:p>
                      <a:endParaRPr lang="en-US"/>
                    </a:p>
                  </a:txBody>
                  <a:tcPr/>
                </a:tc>
                <a:tc hMerge="1" vMerge="1">
                  <a:txBody>
                    <a:bodyPr/>
                    <a:lstStyle/>
                    <a:p>
                      <a:endParaRPr lang="en-US"/>
                    </a:p>
                  </a:txBody>
                  <a:tcPr/>
                </a:tc>
                <a:tc>
                  <a:txBody>
                    <a:bodyPr/>
                    <a:lstStyle/>
                    <a:p>
                      <a:pPr algn="ctr" fontAlgn="b"/>
                      <a:r>
                        <a:rPr lang="en-US" sz="2100" b="1" u="none" strike="noStrike" dirty="0">
                          <a:effectLst/>
                        </a:rPr>
                        <a:t># countries covered</a:t>
                      </a:r>
                      <a:endParaRPr lang="en-US" sz="2100" b="1" i="0" u="none" strike="noStrike" dirty="0">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b="1" u="none" strike="noStrike" dirty="0">
                          <a:effectLst/>
                        </a:rPr>
                        <a:t>%</a:t>
                      </a:r>
                      <a:endParaRPr lang="en-US" sz="2100" b="1" i="0" u="none" strike="noStrike" dirty="0">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b="1" u="none" strike="noStrike" dirty="0">
                          <a:effectLst/>
                        </a:rPr>
                        <a:t># countries covered</a:t>
                      </a:r>
                      <a:endParaRPr lang="en-US" sz="2100" b="1" i="0" u="none" strike="noStrike" dirty="0">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b="1" u="none" strike="noStrike" dirty="0">
                          <a:effectLst/>
                        </a:rPr>
                        <a:t>%</a:t>
                      </a:r>
                      <a:endParaRPr lang="en-US" sz="2100" b="1" i="0" u="none" strike="noStrike" dirty="0">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2904288878"/>
                  </a:ext>
                </a:extLst>
              </a:tr>
              <a:tr h="573781">
                <a:tc>
                  <a:txBody>
                    <a:bodyPr/>
                    <a:lstStyle/>
                    <a:p>
                      <a:pPr algn="ctr" fontAlgn="t"/>
                      <a:r>
                        <a:rPr lang="en-US" sz="2100" u="none" strike="noStrike">
                          <a:solidFill>
                            <a:srgbClr val="FF0000"/>
                          </a:solidFill>
                          <a:effectLst/>
                        </a:rPr>
                        <a:t>1</a:t>
                      </a:r>
                      <a:endParaRPr lang="en-US" sz="2100" b="0" i="0" u="none" strike="noStrike">
                        <a:solidFill>
                          <a:srgbClr val="FF0000"/>
                        </a:solidFill>
                        <a:effectLst/>
                        <a:latin typeface="Calibri" panose="020F0502020204030204" pitchFamily="34" charset="0"/>
                      </a:endParaRPr>
                    </a:p>
                  </a:txBody>
                  <a:tcPr marL="8467" marR="8467" marT="8467" marB="0"/>
                </a:tc>
                <a:tc>
                  <a:txBody>
                    <a:bodyPr/>
                    <a:lstStyle/>
                    <a:p>
                      <a:pPr algn="l" fontAlgn="t"/>
                      <a:r>
                        <a:rPr lang="en-US" sz="2100" u="none" strike="noStrike" dirty="0">
                          <a:solidFill>
                            <a:srgbClr val="FF0000"/>
                          </a:solidFill>
                          <a:effectLst/>
                        </a:rPr>
                        <a:t>Access to timely essential surgery *</a:t>
                      </a:r>
                      <a:endParaRPr lang="en-US" sz="2100" b="0" i="0" u="none" strike="noStrike" dirty="0">
                        <a:solidFill>
                          <a:srgbClr val="FF0000"/>
                        </a:solidFill>
                        <a:effectLst/>
                        <a:latin typeface="Calibri" panose="020F0502020204030204" pitchFamily="34" charset="0"/>
                      </a:endParaRPr>
                    </a:p>
                  </a:txBody>
                  <a:tcPr marL="8467" marR="8467" marT="8467" marB="0"/>
                </a:tc>
                <a:tc>
                  <a:txBody>
                    <a:bodyPr/>
                    <a:lstStyle/>
                    <a:p>
                      <a:pPr algn="ctr" fontAlgn="b"/>
                      <a:r>
                        <a:rPr lang="en-US" sz="2100" u="none" strike="noStrike">
                          <a:solidFill>
                            <a:srgbClr val="FF0000"/>
                          </a:solidFill>
                          <a:effectLst/>
                        </a:rPr>
                        <a:t>14</a:t>
                      </a:r>
                      <a:endParaRPr lang="en-US" sz="2100" b="0" i="0" u="none" strike="noStrike">
                        <a:solidFill>
                          <a:srgbClr val="FF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solidFill>
                            <a:srgbClr val="FF0000"/>
                          </a:solidFill>
                          <a:effectLst/>
                        </a:rPr>
                        <a:t>6%</a:t>
                      </a:r>
                      <a:endParaRPr lang="en-US" sz="2100" b="0" i="0" u="none" strike="noStrike" dirty="0">
                        <a:solidFill>
                          <a:srgbClr val="FF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solidFill>
                            <a:srgbClr val="FF0000"/>
                          </a:solidFill>
                          <a:effectLst/>
                        </a:rPr>
                        <a:t>-</a:t>
                      </a:r>
                      <a:endParaRPr lang="en-US" sz="2100" b="0" i="0" u="none" strike="noStrike" dirty="0">
                        <a:solidFill>
                          <a:srgbClr val="FF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solidFill>
                            <a:srgbClr val="FF0000"/>
                          </a:solidFill>
                          <a:effectLst/>
                        </a:rPr>
                        <a:t>-</a:t>
                      </a:r>
                      <a:endParaRPr lang="en-US" sz="2100" b="0" i="0" u="none" strike="noStrike" dirty="0">
                        <a:solidFill>
                          <a:srgbClr val="FF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3180369483"/>
                  </a:ext>
                </a:extLst>
              </a:tr>
              <a:tr h="573781">
                <a:tc>
                  <a:txBody>
                    <a:bodyPr/>
                    <a:lstStyle/>
                    <a:p>
                      <a:pPr algn="ctr" fontAlgn="t"/>
                      <a:r>
                        <a:rPr lang="en-US" sz="2100" u="none" strike="noStrike">
                          <a:effectLst/>
                        </a:rPr>
                        <a:t>2</a:t>
                      </a:r>
                      <a:endParaRPr lang="en-US" sz="2100" b="0" i="0" u="none" strike="noStrike">
                        <a:solidFill>
                          <a:srgbClr val="000000"/>
                        </a:solidFill>
                        <a:effectLst/>
                        <a:latin typeface="Calibri" panose="020F0502020204030204" pitchFamily="34" charset="0"/>
                      </a:endParaRPr>
                    </a:p>
                  </a:txBody>
                  <a:tcPr marL="8467" marR="8467" marT="8467" marB="0"/>
                </a:tc>
                <a:tc>
                  <a:txBody>
                    <a:bodyPr/>
                    <a:lstStyle/>
                    <a:p>
                      <a:pPr algn="l" fontAlgn="t"/>
                      <a:r>
                        <a:rPr lang="en-US" sz="2100" u="none" strike="noStrike" dirty="0">
                          <a:effectLst/>
                        </a:rPr>
                        <a:t>Specialist Surgical Workforce Density</a:t>
                      </a:r>
                      <a:endParaRPr lang="en-US" sz="2100" b="0" i="0" u="none" strike="noStrike" dirty="0">
                        <a:solidFill>
                          <a:srgbClr val="000000"/>
                        </a:solidFill>
                        <a:effectLst/>
                        <a:latin typeface="Calibri" panose="020F0502020204030204" pitchFamily="34" charset="0"/>
                      </a:endParaRPr>
                    </a:p>
                  </a:txBody>
                  <a:tcPr marL="8467" marR="8467" marT="8467" marB="0"/>
                </a:tc>
                <a:tc>
                  <a:txBody>
                    <a:bodyPr/>
                    <a:lstStyle/>
                    <a:p>
                      <a:pPr algn="ctr" fontAlgn="b"/>
                      <a:r>
                        <a:rPr lang="en-US" sz="2100" u="none" strike="noStrike">
                          <a:effectLst/>
                        </a:rPr>
                        <a:t>173</a:t>
                      </a:r>
                      <a:endParaRPr lang="en-US" sz="2100" b="0" i="0" u="none" strike="noStrike">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effectLst/>
                        </a:rPr>
                        <a:t>80%</a:t>
                      </a:r>
                      <a:endParaRPr lang="en-US" sz="2100" b="0" i="0" u="none" strike="noStrike" dirty="0">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effectLst/>
                        </a:rPr>
                        <a:t>173</a:t>
                      </a:r>
                      <a:endParaRPr lang="en-US" sz="2100" b="0" i="0" u="none" strike="noStrike" dirty="0">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a:effectLst/>
                        </a:rPr>
                        <a:t>80%</a:t>
                      </a:r>
                      <a:endParaRPr lang="en-US" sz="2100" b="0" i="0" u="none" strike="noStrike">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3686244908"/>
                  </a:ext>
                </a:extLst>
              </a:tr>
              <a:tr h="290636">
                <a:tc rowSpan="2">
                  <a:txBody>
                    <a:bodyPr/>
                    <a:lstStyle/>
                    <a:p>
                      <a:pPr algn="ctr" fontAlgn="t"/>
                      <a:r>
                        <a:rPr lang="en-US" sz="2100" u="none" strike="noStrike">
                          <a:effectLst/>
                        </a:rPr>
                        <a:t>3</a:t>
                      </a:r>
                      <a:endParaRPr lang="en-US" sz="2100" b="0" i="0" u="none" strike="noStrike">
                        <a:solidFill>
                          <a:srgbClr val="000000"/>
                        </a:solidFill>
                        <a:effectLst/>
                        <a:latin typeface="Calibri" panose="020F0502020204030204" pitchFamily="34" charset="0"/>
                      </a:endParaRPr>
                    </a:p>
                  </a:txBody>
                  <a:tcPr marL="8467" marR="8467" marT="8467" marB="0"/>
                </a:tc>
                <a:tc rowSpan="2">
                  <a:txBody>
                    <a:bodyPr/>
                    <a:lstStyle/>
                    <a:p>
                      <a:pPr algn="l" fontAlgn="t"/>
                      <a:r>
                        <a:rPr lang="en-US" sz="2100" u="none" strike="noStrike" dirty="0">
                          <a:effectLst/>
                        </a:rPr>
                        <a:t>Surgical Volume</a:t>
                      </a:r>
                      <a:endParaRPr lang="en-US" sz="2100" b="0" i="0" u="none" strike="noStrike" dirty="0">
                        <a:solidFill>
                          <a:srgbClr val="000000"/>
                        </a:solidFill>
                        <a:effectLst/>
                        <a:latin typeface="Calibri" panose="020F0502020204030204" pitchFamily="34" charset="0"/>
                      </a:endParaRPr>
                    </a:p>
                  </a:txBody>
                  <a:tcPr marL="8467" marR="8467" marT="8467" marB="0"/>
                </a:tc>
                <a:tc>
                  <a:txBody>
                    <a:bodyPr/>
                    <a:lstStyle/>
                    <a:p>
                      <a:pPr algn="ctr" fontAlgn="b"/>
                      <a:r>
                        <a:rPr lang="en-US" sz="2100" u="none" strike="noStrike">
                          <a:effectLst/>
                        </a:rPr>
                        <a:t>184 (modelled)</a:t>
                      </a:r>
                      <a:endParaRPr lang="en-US" sz="2100" b="0" i="0" u="none" strike="noStrike">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effectLst/>
                        </a:rPr>
                        <a:t>85%</a:t>
                      </a:r>
                      <a:endParaRPr lang="en-US" sz="2100" b="0" i="0" u="none" strike="noStrike" dirty="0">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effectLst/>
                        </a:rPr>
                        <a:t>-</a:t>
                      </a:r>
                      <a:endParaRPr lang="en-US" sz="2100" b="0" i="0" u="none" strike="noStrike" dirty="0">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a:effectLst/>
                        </a:rPr>
                        <a:t>-</a:t>
                      </a:r>
                      <a:endParaRPr lang="en-US" sz="2100" b="0" i="0" u="none" strike="noStrike">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717974604"/>
                  </a:ext>
                </a:extLst>
              </a:tr>
              <a:tr h="290636">
                <a:tc vMerge="1">
                  <a:txBody>
                    <a:bodyPr/>
                    <a:lstStyle/>
                    <a:p>
                      <a:endParaRPr lang="en-US"/>
                    </a:p>
                  </a:txBody>
                  <a:tcPr/>
                </a:tc>
                <a:tc vMerge="1">
                  <a:txBody>
                    <a:bodyPr/>
                    <a:lstStyle/>
                    <a:p>
                      <a:endParaRPr lang="en-US"/>
                    </a:p>
                  </a:txBody>
                  <a:tcPr/>
                </a:tc>
                <a:tc>
                  <a:txBody>
                    <a:bodyPr/>
                    <a:lstStyle/>
                    <a:p>
                      <a:pPr algn="ctr" fontAlgn="b"/>
                      <a:r>
                        <a:rPr lang="en-US" sz="2100" u="none" strike="noStrike" dirty="0">
                          <a:solidFill>
                            <a:srgbClr val="FF0000"/>
                          </a:solidFill>
                          <a:effectLst/>
                        </a:rPr>
                        <a:t>33 (country data)*</a:t>
                      </a:r>
                      <a:endParaRPr lang="en-US" sz="2100" b="0" i="0" u="none" strike="noStrike" dirty="0">
                        <a:solidFill>
                          <a:srgbClr val="FF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solidFill>
                            <a:srgbClr val="FF0000"/>
                          </a:solidFill>
                          <a:effectLst/>
                        </a:rPr>
                        <a:t>15%</a:t>
                      </a:r>
                      <a:endParaRPr lang="en-US" sz="2100" b="0" i="0" u="none" strike="noStrike" dirty="0">
                        <a:solidFill>
                          <a:srgbClr val="FF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effectLst/>
                        </a:rPr>
                        <a:t>58</a:t>
                      </a:r>
                      <a:endParaRPr lang="en-US" sz="2100" b="0" i="0" u="none" strike="noStrike" dirty="0">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a:effectLst/>
                        </a:rPr>
                        <a:t>27%</a:t>
                      </a:r>
                      <a:endParaRPr lang="en-US" sz="2100" b="0" i="0" u="none" strike="noStrike">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493531662"/>
                  </a:ext>
                </a:extLst>
              </a:tr>
              <a:tr h="542742">
                <a:tc>
                  <a:txBody>
                    <a:bodyPr/>
                    <a:lstStyle/>
                    <a:p>
                      <a:pPr algn="ctr" fontAlgn="t"/>
                      <a:r>
                        <a:rPr lang="en-US" sz="2100" u="none" strike="noStrike">
                          <a:solidFill>
                            <a:srgbClr val="FF0000"/>
                          </a:solidFill>
                          <a:effectLst/>
                        </a:rPr>
                        <a:t>4</a:t>
                      </a:r>
                      <a:endParaRPr lang="en-US" sz="2100" b="0" i="0" u="none" strike="noStrike">
                        <a:solidFill>
                          <a:srgbClr val="FF0000"/>
                        </a:solidFill>
                        <a:effectLst/>
                        <a:latin typeface="Calibri" panose="020F0502020204030204" pitchFamily="34" charset="0"/>
                      </a:endParaRPr>
                    </a:p>
                  </a:txBody>
                  <a:tcPr marL="8467" marR="8467" marT="8467" marB="0"/>
                </a:tc>
                <a:tc>
                  <a:txBody>
                    <a:bodyPr/>
                    <a:lstStyle/>
                    <a:p>
                      <a:pPr algn="l" fontAlgn="t"/>
                      <a:r>
                        <a:rPr lang="en-US" sz="2100" u="none" strike="noStrike" dirty="0">
                          <a:solidFill>
                            <a:srgbClr val="FF0000"/>
                          </a:solidFill>
                          <a:effectLst/>
                        </a:rPr>
                        <a:t>Perioperative Mortality Rate *</a:t>
                      </a:r>
                      <a:endParaRPr lang="en-US" sz="2100" b="0" i="0" u="none" strike="noStrike" dirty="0">
                        <a:solidFill>
                          <a:srgbClr val="FF0000"/>
                        </a:solidFill>
                        <a:effectLst/>
                        <a:latin typeface="Calibri" panose="020F0502020204030204" pitchFamily="34" charset="0"/>
                      </a:endParaRPr>
                    </a:p>
                  </a:txBody>
                  <a:tcPr marL="8467" marR="8467" marT="8467" marB="0"/>
                </a:tc>
                <a:tc>
                  <a:txBody>
                    <a:bodyPr/>
                    <a:lstStyle/>
                    <a:p>
                      <a:pPr algn="ctr" fontAlgn="b"/>
                      <a:r>
                        <a:rPr lang="en-US" sz="2100" u="none" strike="noStrike">
                          <a:solidFill>
                            <a:srgbClr val="FF0000"/>
                          </a:solidFill>
                          <a:effectLst/>
                        </a:rPr>
                        <a:t>19</a:t>
                      </a:r>
                      <a:endParaRPr lang="en-US" sz="2100" b="0" i="0" u="none" strike="noStrike">
                        <a:solidFill>
                          <a:srgbClr val="FF0000"/>
                        </a:solidFill>
                        <a:effectLst/>
                        <a:latin typeface="Calibri" panose="020F0502020204030204" pitchFamily="34" charset="0"/>
                      </a:endParaRPr>
                    </a:p>
                  </a:txBody>
                  <a:tcPr marL="8467" marR="8467" marT="8467" marB="0" anchor="b"/>
                </a:tc>
                <a:tc>
                  <a:txBody>
                    <a:bodyPr/>
                    <a:lstStyle/>
                    <a:p>
                      <a:pPr algn="ctr" fontAlgn="b"/>
                      <a:r>
                        <a:rPr lang="en-US" sz="2100" u="none" strike="noStrike">
                          <a:solidFill>
                            <a:srgbClr val="FF0000"/>
                          </a:solidFill>
                          <a:effectLst/>
                        </a:rPr>
                        <a:t>9%</a:t>
                      </a:r>
                      <a:endParaRPr lang="en-US" sz="2100" b="0" i="0" u="none" strike="noStrike">
                        <a:solidFill>
                          <a:srgbClr val="FF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solidFill>
                            <a:srgbClr val="FF0000"/>
                          </a:solidFill>
                          <a:effectLst/>
                        </a:rPr>
                        <a:t>-</a:t>
                      </a:r>
                      <a:endParaRPr lang="en-US" sz="2100" b="0" i="0" u="none" strike="noStrike" dirty="0">
                        <a:solidFill>
                          <a:srgbClr val="FF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solidFill>
                            <a:srgbClr val="FF0000"/>
                          </a:solidFill>
                          <a:effectLst/>
                        </a:rPr>
                        <a:t>-</a:t>
                      </a:r>
                      <a:endParaRPr lang="en-US" sz="2100" b="0" i="0" u="none" strike="noStrike" dirty="0">
                        <a:solidFill>
                          <a:srgbClr val="FF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889585410"/>
                  </a:ext>
                </a:extLst>
              </a:tr>
              <a:tr h="715439">
                <a:tc>
                  <a:txBody>
                    <a:bodyPr/>
                    <a:lstStyle/>
                    <a:p>
                      <a:pPr algn="ctr" fontAlgn="t"/>
                      <a:r>
                        <a:rPr lang="en-US" sz="2100" u="none" strike="noStrike">
                          <a:effectLst/>
                        </a:rPr>
                        <a:t>5</a:t>
                      </a:r>
                      <a:endParaRPr lang="en-US" sz="2100" b="0" i="0" u="none" strike="noStrike">
                        <a:solidFill>
                          <a:srgbClr val="000000"/>
                        </a:solidFill>
                        <a:effectLst/>
                        <a:latin typeface="Calibri" panose="020F0502020204030204" pitchFamily="34" charset="0"/>
                      </a:endParaRPr>
                    </a:p>
                  </a:txBody>
                  <a:tcPr marL="8467" marR="8467" marT="8467" marB="0"/>
                </a:tc>
                <a:tc>
                  <a:txBody>
                    <a:bodyPr/>
                    <a:lstStyle/>
                    <a:p>
                      <a:pPr algn="l" fontAlgn="t"/>
                      <a:r>
                        <a:rPr lang="en-US" sz="2100" u="none" strike="noStrike">
                          <a:effectLst/>
                        </a:rPr>
                        <a:t>Risk of Impoverishing expenditure</a:t>
                      </a:r>
                      <a:endParaRPr lang="en-US" sz="2100" b="0" i="0" u="none" strike="noStrike">
                        <a:solidFill>
                          <a:srgbClr val="000000"/>
                        </a:solidFill>
                        <a:effectLst/>
                        <a:latin typeface="Calibri" panose="020F0502020204030204" pitchFamily="34" charset="0"/>
                      </a:endParaRPr>
                    </a:p>
                  </a:txBody>
                  <a:tcPr marL="8467" marR="8467" marT="8467" marB="0"/>
                </a:tc>
                <a:tc>
                  <a:txBody>
                    <a:bodyPr/>
                    <a:lstStyle/>
                    <a:p>
                      <a:pPr algn="ctr" fontAlgn="b"/>
                      <a:r>
                        <a:rPr lang="en-US" sz="2100" u="none" strike="noStrike">
                          <a:effectLst/>
                        </a:rPr>
                        <a:t>186</a:t>
                      </a:r>
                      <a:endParaRPr lang="en-US" sz="2100" b="0" i="0" u="none" strike="noStrike">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a:effectLst/>
                        </a:rPr>
                        <a:t>86%</a:t>
                      </a:r>
                      <a:endParaRPr lang="en-US" sz="2100" b="0" i="0" u="none" strike="noStrike">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effectLst/>
                        </a:rPr>
                        <a:t>-</a:t>
                      </a:r>
                      <a:endParaRPr lang="en-US" sz="2100" b="0" i="0" u="none" strike="noStrike" dirty="0">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effectLst/>
                        </a:rPr>
                        <a:t>-</a:t>
                      </a:r>
                      <a:endParaRPr lang="en-US" sz="2100" b="0" i="0" u="none" strike="noStrike" dirty="0">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2325705491"/>
                  </a:ext>
                </a:extLst>
              </a:tr>
              <a:tr h="542742">
                <a:tc>
                  <a:txBody>
                    <a:bodyPr/>
                    <a:lstStyle/>
                    <a:p>
                      <a:pPr algn="ctr" fontAlgn="t"/>
                      <a:r>
                        <a:rPr lang="en-US" sz="2100" u="none" strike="noStrike" dirty="0">
                          <a:effectLst/>
                        </a:rPr>
                        <a:t>6</a:t>
                      </a:r>
                      <a:endParaRPr lang="en-US" sz="2100" b="0" i="0" u="none" strike="noStrike" dirty="0">
                        <a:solidFill>
                          <a:srgbClr val="000000"/>
                        </a:solidFill>
                        <a:effectLst/>
                        <a:latin typeface="Calibri" panose="020F0502020204030204" pitchFamily="34" charset="0"/>
                      </a:endParaRPr>
                    </a:p>
                  </a:txBody>
                  <a:tcPr marL="8467" marR="8467" marT="8467" marB="0"/>
                </a:tc>
                <a:tc>
                  <a:txBody>
                    <a:bodyPr/>
                    <a:lstStyle/>
                    <a:p>
                      <a:pPr algn="l" fontAlgn="t"/>
                      <a:r>
                        <a:rPr lang="en-US" sz="2100" u="none" strike="noStrike" dirty="0">
                          <a:effectLst/>
                        </a:rPr>
                        <a:t>Risk of Catastrophic expenditure</a:t>
                      </a:r>
                      <a:endParaRPr lang="en-US" sz="2100" b="0" i="0" u="none" strike="noStrike" dirty="0">
                        <a:solidFill>
                          <a:srgbClr val="000000"/>
                        </a:solidFill>
                        <a:effectLst/>
                        <a:latin typeface="Calibri" panose="020F0502020204030204" pitchFamily="34" charset="0"/>
                      </a:endParaRPr>
                    </a:p>
                  </a:txBody>
                  <a:tcPr marL="8467" marR="8467" marT="8467" marB="0"/>
                </a:tc>
                <a:tc>
                  <a:txBody>
                    <a:bodyPr/>
                    <a:lstStyle/>
                    <a:p>
                      <a:pPr algn="ctr" fontAlgn="b"/>
                      <a:r>
                        <a:rPr lang="en-US" sz="2100" u="none" strike="noStrike" dirty="0">
                          <a:effectLst/>
                        </a:rPr>
                        <a:t>186</a:t>
                      </a:r>
                      <a:endParaRPr lang="en-US" sz="2100" b="0" i="0" u="none" strike="noStrike" dirty="0">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effectLst/>
                        </a:rPr>
                        <a:t>86%</a:t>
                      </a:r>
                      <a:endParaRPr lang="en-US" sz="2100" b="0" i="0" u="none" strike="noStrike" dirty="0">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a:effectLst/>
                        </a:rPr>
                        <a:t>-</a:t>
                      </a:r>
                      <a:endParaRPr lang="en-US" sz="2100" b="0" i="0" u="none" strike="noStrike">
                        <a:solidFill>
                          <a:srgbClr val="000000"/>
                        </a:solidFill>
                        <a:effectLst/>
                        <a:latin typeface="Calibri" panose="020F0502020204030204" pitchFamily="34" charset="0"/>
                      </a:endParaRPr>
                    </a:p>
                  </a:txBody>
                  <a:tcPr marL="8467" marR="8467" marT="8467" marB="0" anchor="b"/>
                </a:tc>
                <a:tc>
                  <a:txBody>
                    <a:bodyPr/>
                    <a:lstStyle/>
                    <a:p>
                      <a:pPr algn="ctr" fontAlgn="b"/>
                      <a:r>
                        <a:rPr lang="en-US" sz="2100" u="none" strike="noStrike" dirty="0">
                          <a:effectLst/>
                        </a:rPr>
                        <a:t>-</a:t>
                      </a:r>
                      <a:endParaRPr lang="en-US" sz="2100" b="0" i="0" u="none" strike="noStrike" dirty="0">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4257464507"/>
                  </a:ext>
                </a:extLst>
              </a:tr>
            </a:tbl>
          </a:graphicData>
        </a:graphic>
      </p:graphicFrame>
    </p:spTree>
    <p:extLst>
      <p:ext uri="{BB962C8B-B14F-4D97-AF65-F5344CB8AC3E}">
        <p14:creationId xmlns:p14="http://schemas.microsoft.com/office/powerpoint/2010/main" val="253692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F317-9B1B-46A7-805B-ED2D69AFD5F9}"/>
              </a:ext>
            </a:extLst>
          </p:cNvPr>
          <p:cNvSpPr>
            <a:spLocks noGrp="1"/>
          </p:cNvSpPr>
          <p:nvPr>
            <p:ph type="title"/>
          </p:nvPr>
        </p:nvSpPr>
        <p:spPr>
          <a:xfrm>
            <a:off x="415599" y="326303"/>
            <a:ext cx="11360800" cy="1159959"/>
          </a:xfrm>
        </p:spPr>
        <p:txBody>
          <a:bodyPr>
            <a:normAutofit fontScale="90000"/>
          </a:bodyPr>
          <a:lstStyle/>
          <a:p>
            <a:r>
              <a:rPr lang="en-US" dirty="0"/>
              <a:t>Global Surgery Indicator 2: Density of specialist surgical providers by income groups</a:t>
            </a:r>
          </a:p>
        </p:txBody>
      </p:sp>
      <p:sp>
        <p:nvSpPr>
          <p:cNvPr id="4" name="Text Placeholder 3">
            <a:extLst>
              <a:ext uri="{FF2B5EF4-FFF2-40B4-BE49-F238E27FC236}">
                <a16:creationId xmlns:a16="http://schemas.microsoft.com/office/drawing/2014/main" id="{E053DD24-3119-405D-90A1-58994FCD2E4E}"/>
              </a:ext>
            </a:extLst>
          </p:cNvPr>
          <p:cNvSpPr>
            <a:spLocks noGrp="1"/>
          </p:cNvSpPr>
          <p:nvPr>
            <p:ph type="body" idx="2"/>
          </p:nvPr>
        </p:nvSpPr>
        <p:spPr>
          <a:xfrm>
            <a:off x="6955245" y="1983984"/>
            <a:ext cx="4821153" cy="4193296"/>
          </a:xfrm>
        </p:spPr>
        <p:txBody>
          <a:bodyPr/>
          <a:lstStyle/>
          <a:p>
            <a:r>
              <a:rPr lang="en-US" sz="2667" dirty="0"/>
              <a:t>Large discrepancy across income groups</a:t>
            </a:r>
          </a:p>
          <a:p>
            <a:r>
              <a:rPr lang="en-US" sz="2667" dirty="0"/>
              <a:t>1 SAO in LIC vs 70 SAOs in HIC </a:t>
            </a:r>
          </a:p>
        </p:txBody>
      </p:sp>
      <p:graphicFrame>
        <p:nvGraphicFramePr>
          <p:cNvPr id="15" name="Chart 14">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3568870215"/>
              </p:ext>
            </p:extLst>
          </p:nvPr>
        </p:nvGraphicFramePr>
        <p:xfrm>
          <a:off x="192878" y="1730245"/>
          <a:ext cx="6890095" cy="481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2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F317-9B1B-46A7-805B-ED2D69AFD5F9}"/>
              </a:ext>
            </a:extLst>
          </p:cNvPr>
          <p:cNvSpPr>
            <a:spLocks noGrp="1"/>
          </p:cNvSpPr>
          <p:nvPr>
            <p:ph type="title"/>
          </p:nvPr>
        </p:nvSpPr>
        <p:spPr>
          <a:xfrm>
            <a:off x="415599" y="326303"/>
            <a:ext cx="11360800" cy="1159959"/>
          </a:xfrm>
        </p:spPr>
        <p:txBody>
          <a:bodyPr>
            <a:normAutofit fontScale="90000"/>
          </a:bodyPr>
          <a:lstStyle/>
          <a:p>
            <a:r>
              <a:rPr lang="en-US" dirty="0"/>
              <a:t>Global Surgery Indicator 5: Risk of impoverishing expenditure when surgery is required</a:t>
            </a:r>
          </a:p>
        </p:txBody>
      </p:sp>
      <p:sp>
        <p:nvSpPr>
          <p:cNvPr id="4" name="Text Placeholder 3">
            <a:extLst>
              <a:ext uri="{FF2B5EF4-FFF2-40B4-BE49-F238E27FC236}">
                <a16:creationId xmlns:a16="http://schemas.microsoft.com/office/drawing/2014/main" id="{E053DD24-3119-405D-90A1-58994FCD2E4E}"/>
              </a:ext>
            </a:extLst>
          </p:cNvPr>
          <p:cNvSpPr>
            <a:spLocks noGrp="1"/>
          </p:cNvSpPr>
          <p:nvPr>
            <p:ph type="body" idx="2"/>
          </p:nvPr>
        </p:nvSpPr>
        <p:spPr>
          <a:xfrm>
            <a:off x="6955245" y="1983984"/>
            <a:ext cx="4821153" cy="4193296"/>
          </a:xfrm>
        </p:spPr>
        <p:txBody>
          <a:bodyPr/>
          <a:lstStyle/>
          <a:p>
            <a:r>
              <a:rPr lang="en-US" sz="2667" dirty="0"/>
              <a:t>Large discrepancy across income groups</a:t>
            </a:r>
          </a:p>
          <a:p>
            <a:r>
              <a:rPr lang="en-US" sz="2667" dirty="0"/>
              <a:t>87% in LIC vs 2% in HIC</a:t>
            </a:r>
          </a:p>
          <a:p>
            <a:endParaRPr lang="en-US" sz="2667" dirty="0"/>
          </a:p>
        </p:txBody>
      </p:sp>
      <p:graphicFrame>
        <p:nvGraphicFramePr>
          <p:cNvPr id="7" name="Chart 6">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306941087"/>
              </p:ext>
            </p:extLst>
          </p:nvPr>
        </p:nvGraphicFramePr>
        <p:xfrm>
          <a:off x="158044" y="1680271"/>
          <a:ext cx="6704312" cy="5007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054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B0097F-9A30-B04A-BE89-101EE3A471F2}"/>
              </a:ext>
            </a:extLst>
          </p:cNvPr>
          <p:cNvSpPr>
            <a:spLocks noGrp="1"/>
          </p:cNvSpPr>
          <p:nvPr>
            <p:ph type="title"/>
          </p:nvPr>
        </p:nvSpPr>
        <p:spPr/>
        <p:txBody>
          <a:bodyPr/>
          <a:lstStyle/>
          <a:p>
            <a:r>
              <a:rPr lang="en-US" dirty="0"/>
              <a:t>Outline of the presentation</a:t>
            </a:r>
          </a:p>
        </p:txBody>
      </p:sp>
      <p:sp>
        <p:nvSpPr>
          <p:cNvPr id="4" name="Text Placeholder 3">
            <a:extLst>
              <a:ext uri="{FF2B5EF4-FFF2-40B4-BE49-F238E27FC236}">
                <a16:creationId xmlns:a16="http://schemas.microsoft.com/office/drawing/2014/main" id="{1CA3E046-371C-984C-91B4-60A5F3465B3B}"/>
              </a:ext>
            </a:extLst>
          </p:cNvPr>
          <p:cNvSpPr txBox="1">
            <a:spLocks/>
          </p:cNvSpPr>
          <p:nvPr/>
        </p:nvSpPr>
        <p:spPr>
          <a:xfrm>
            <a:off x="959610" y="1785231"/>
            <a:ext cx="7967414" cy="4734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t>What is the World Bank Group?</a:t>
            </a:r>
          </a:p>
          <a:p>
            <a:pPr>
              <a:lnSpc>
                <a:spcPct val="100000"/>
              </a:lnSpc>
            </a:pPr>
            <a:r>
              <a:rPr lang="en-US" dirty="0"/>
              <a:t>What we do?</a:t>
            </a:r>
          </a:p>
          <a:p>
            <a:pPr>
              <a:lnSpc>
                <a:spcPct val="100000"/>
              </a:lnSpc>
            </a:pPr>
            <a:r>
              <a:rPr lang="en-US" dirty="0"/>
              <a:t>What is the WB’s World Development Indicators (WDI)</a:t>
            </a:r>
          </a:p>
          <a:p>
            <a:pPr>
              <a:lnSpc>
                <a:spcPct val="100000"/>
              </a:lnSpc>
            </a:pPr>
            <a:r>
              <a:rPr lang="en-US" dirty="0"/>
              <a:t>How we do it</a:t>
            </a:r>
          </a:p>
          <a:p>
            <a:pPr>
              <a:lnSpc>
                <a:spcPct val="100000"/>
              </a:lnSpc>
            </a:pPr>
            <a:r>
              <a:rPr lang="en-US" dirty="0"/>
              <a:t>More about the WDI (usage, our team)</a:t>
            </a:r>
          </a:p>
          <a:p>
            <a:pPr>
              <a:lnSpc>
                <a:spcPct val="100000"/>
              </a:lnSpc>
            </a:pPr>
            <a:r>
              <a:rPr lang="en-US" dirty="0"/>
              <a:t>Global surgery indicators</a:t>
            </a:r>
          </a:p>
          <a:p>
            <a:pPr>
              <a:lnSpc>
                <a:spcPct val="100000"/>
              </a:lnSpc>
            </a:pPr>
            <a:r>
              <a:rPr lang="en-US" dirty="0"/>
              <a:t>What the data show</a:t>
            </a:r>
          </a:p>
          <a:p>
            <a:pPr>
              <a:lnSpc>
                <a:spcPct val="100000"/>
              </a:lnSpc>
            </a:pPr>
            <a:r>
              <a:rPr lang="en-US" dirty="0"/>
              <a:t>Future of the global surgery indicators</a:t>
            </a:r>
          </a:p>
          <a:p>
            <a:endParaRPr lang="en-US" dirty="0"/>
          </a:p>
        </p:txBody>
      </p:sp>
    </p:spTree>
    <p:extLst>
      <p:ext uri="{BB962C8B-B14F-4D97-AF65-F5344CB8AC3E}">
        <p14:creationId xmlns:p14="http://schemas.microsoft.com/office/powerpoint/2010/main" val="365117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F317-9B1B-46A7-805B-ED2D69AFD5F9}"/>
              </a:ext>
            </a:extLst>
          </p:cNvPr>
          <p:cNvSpPr>
            <a:spLocks noGrp="1"/>
          </p:cNvSpPr>
          <p:nvPr>
            <p:ph type="title"/>
          </p:nvPr>
        </p:nvSpPr>
        <p:spPr>
          <a:xfrm>
            <a:off x="415599" y="326303"/>
            <a:ext cx="11360800" cy="1159959"/>
          </a:xfrm>
        </p:spPr>
        <p:txBody>
          <a:bodyPr>
            <a:normAutofit fontScale="90000"/>
          </a:bodyPr>
          <a:lstStyle/>
          <a:p>
            <a:r>
              <a:rPr lang="en-US" dirty="0"/>
              <a:t>Global Surgery Indicator 6: Risk of catastrophic expenditure when surgery is required</a:t>
            </a:r>
          </a:p>
        </p:txBody>
      </p:sp>
      <p:sp>
        <p:nvSpPr>
          <p:cNvPr id="4" name="Text Placeholder 3">
            <a:extLst>
              <a:ext uri="{FF2B5EF4-FFF2-40B4-BE49-F238E27FC236}">
                <a16:creationId xmlns:a16="http://schemas.microsoft.com/office/drawing/2014/main" id="{E053DD24-3119-405D-90A1-58994FCD2E4E}"/>
              </a:ext>
            </a:extLst>
          </p:cNvPr>
          <p:cNvSpPr>
            <a:spLocks noGrp="1"/>
          </p:cNvSpPr>
          <p:nvPr>
            <p:ph type="body" idx="2"/>
          </p:nvPr>
        </p:nvSpPr>
        <p:spPr>
          <a:xfrm>
            <a:off x="6955245" y="1983984"/>
            <a:ext cx="4821153" cy="4193296"/>
          </a:xfrm>
        </p:spPr>
        <p:txBody>
          <a:bodyPr/>
          <a:lstStyle/>
          <a:p>
            <a:r>
              <a:rPr lang="en-US" sz="2667" dirty="0"/>
              <a:t>Large discrepancy across income groups</a:t>
            </a:r>
          </a:p>
          <a:p>
            <a:r>
              <a:rPr lang="en-US" sz="2667" dirty="0"/>
              <a:t>73% in LIC vs 5% in HIC</a:t>
            </a:r>
          </a:p>
          <a:p>
            <a:endParaRPr lang="en-US" sz="2667" dirty="0"/>
          </a:p>
        </p:txBody>
      </p:sp>
      <p:graphicFrame>
        <p:nvGraphicFramePr>
          <p:cNvPr id="5" name="Chart 4">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852557336"/>
              </p:ext>
            </p:extLst>
          </p:nvPr>
        </p:nvGraphicFramePr>
        <p:xfrm>
          <a:off x="158043" y="1676037"/>
          <a:ext cx="7052655" cy="4988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8061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CB35FB-34BD-CB49-975D-21AB9FC9E962}"/>
              </a:ext>
            </a:extLst>
          </p:cNvPr>
          <p:cNvSpPr>
            <a:spLocks noGrp="1"/>
          </p:cNvSpPr>
          <p:nvPr>
            <p:ph type="title"/>
          </p:nvPr>
        </p:nvSpPr>
        <p:spPr>
          <a:xfrm>
            <a:off x="415600" y="491723"/>
            <a:ext cx="11360800" cy="763600"/>
          </a:xfrm>
        </p:spPr>
        <p:txBody>
          <a:bodyPr>
            <a:normAutofit/>
          </a:bodyPr>
          <a:lstStyle/>
          <a:p>
            <a:r>
              <a:rPr lang="en-US" dirty="0"/>
              <a:t>Need reliable data and better coverage</a:t>
            </a:r>
          </a:p>
        </p:txBody>
      </p:sp>
      <p:sp>
        <p:nvSpPr>
          <p:cNvPr id="5" name="Text Placeholder 3">
            <a:extLst>
              <a:ext uri="{FF2B5EF4-FFF2-40B4-BE49-F238E27FC236}">
                <a16:creationId xmlns:a16="http://schemas.microsoft.com/office/drawing/2014/main" id="{EB1C9DB1-E4A9-7847-BC25-935736CDB8A3}"/>
              </a:ext>
            </a:extLst>
          </p:cNvPr>
          <p:cNvSpPr txBox="1">
            <a:spLocks/>
          </p:cNvSpPr>
          <p:nvPr/>
        </p:nvSpPr>
        <p:spPr>
          <a:xfrm>
            <a:off x="5445273" y="1522456"/>
            <a:ext cx="6331127" cy="45552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9585" indent="-609585">
              <a:lnSpc>
                <a:spcPct val="100000"/>
              </a:lnSpc>
              <a:buFont typeface="+mj-lt"/>
              <a:buAutoNum type="arabicPeriod"/>
            </a:pPr>
            <a:r>
              <a:rPr lang="en-US" sz="2667"/>
              <a:t>Better data coverage that are comparable across the world</a:t>
            </a:r>
          </a:p>
          <a:p>
            <a:pPr marL="609585" indent="-609585">
              <a:lnSpc>
                <a:spcPct val="100000"/>
              </a:lnSpc>
              <a:buFont typeface="+mj-lt"/>
              <a:buAutoNum type="arabicPeriod"/>
            </a:pPr>
            <a:r>
              <a:rPr lang="en-US" sz="2667"/>
              <a:t>Generation of time trend data that are comparable across time</a:t>
            </a:r>
          </a:p>
          <a:p>
            <a:pPr marL="609585" indent="-609585">
              <a:lnSpc>
                <a:spcPct val="100000"/>
              </a:lnSpc>
              <a:buFont typeface="+mj-lt"/>
              <a:buAutoNum type="arabicPeriod"/>
            </a:pPr>
            <a:r>
              <a:rPr lang="en-US" sz="2667"/>
              <a:t>Good reliable source with regular updates (annual or biannual)</a:t>
            </a:r>
            <a:endParaRPr lang="en-US" sz="2667" dirty="0"/>
          </a:p>
        </p:txBody>
      </p:sp>
      <p:pic>
        <p:nvPicPr>
          <p:cNvPr id="6" name="Picture 5">
            <a:extLst>
              <a:ext uri="{FF2B5EF4-FFF2-40B4-BE49-F238E27FC236}">
                <a16:creationId xmlns:a16="http://schemas.microsoft.com/office/drawing/2014/main" id="{DB11615B-763E-614F-A6F0-76F204DC7BCF}"/>
              </a:ext>
            </a:extLst>
          </p:cNvPr>
          <p:cNvPicPr>
            <a:picLocks noChangeAspect="1"/>
          </p:cNvPicPr>
          <p:nvPr/>
        </p:nvPicPr>
        <p:blipFill>
          <a:blip r:embed="rId3"/>
          <a:stretch>
            <a:fillRect/>
          </a:stretch>
        </p:blipFill>
        <p:spPr>
          <a:xfrm>
            <a:off x="177801" y="1536634"/>
            <a:ext cx="5267473" cy="3496111"/>
          </a:xfrm>
          <a:prstGeom prst="rect">
            <a:avLst/>
          </a:prstGeom>
        </p:spPr>
      </p:pic>
    </p:spTree>
    <p:extLst>
      <p:ext uri="{BB962C8B-B14F-4D97-AF65-F5344CB8AC3E}">
        <p14:creationId xmlns:p14="http://schemas.microsoft.com/office/powerpoint/2010/main" val="363942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F5585B-AA5D-0948-8CDF-D1588CADC646}"/>
              </a:ext>
            </a:extLst>
          </p:cNvPr>
          <p:cNvSpPr txBox="1">
            <a:spLocks/>
          </p:cNvSpPr>
          <p:nvPr/>
        </p:nvSpPr>
        <p:spPr>
          <a:xfrm>
            <a:off x="415600" y="419901"/>
            <a:ext cx="11776400" cy="7992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Helvetica" pitchFamily="2" charset="0"/>
                <a:ea typeface="+mj-ea"/>
                <a:cs typeface="+mj-cs"/>
              </a:defRPr>
            </a:lvl1pPr>
          </a:lstStyle>
          <a:p>
            <a:r>
              <a:rPr lang="en-US" sz="2000" dirty="0"/>
              <a:t>For reliable data with good coverage, strong data collection / reporting system is needed</a:t>
            </a:r>
          </a:p>
        </p:txBody>
      </p:sp>
      <p:sp>
        <p:nvSpPr>
          <p:cNvPr id="5" name="Text Placeholder 2">
            <a:extLst>
              <a:ext uri="{FF2B5EF4-FFF2-40B4-BE49-F238E27FC236}">
                <a16:creationId xmlns:a16="http://schemas.microsoft.com/office/drawing/2014/main" id="{08DB1E0A-53BB-2942-A109-FD8B2398C1EE}"/>
              </a:ext>
            </a:extLst>
          </p:cNvPr>
          <p:cNvSpPr txBox="1">
            <a:spLocks/>
          </p:cNvSpPr>
          <p:nvPr/>
        </p:nvSpPr>
        <p:spPr>
          <a:xfrm>
            <a:off x="415600" y="5272282"/>
            <a:ext cx="10045756" cy="1002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667" dirty="0"/>
              <a:t>Transparency is needed at all levels. Metadata is important. </a:t>
            </a:r>
          </a:p>
        </p:txBody>
      </p:sp>
      <p:graphicFrame>
        <p:nvGraphicFramePr>
          <p:cNvPr id="6" name="Diagram 5">
            <a:extLst>
              <a:ext uri="{FF2B5EF4-FFF2-40B4-BE49-F238E27FC236}">
                <a16:creationId xmlns:a16="http://schemas.microsoft.com/office/drawing/2014/main" id="{DF35FE6B-E5BB-AF44-9176-A40E80E9D69B}"/>
              </a:ext>
            </a:extLst>
          </p:cNvPr>
          <p:cNvGraphicFramePr/>
          <p:nvPr>
            <p:extLst/>
          </p:nvPr>
        </p:nvGraphicFramePr>
        <p:xfrm>
          <a:off x="415600" y="2014329"/>
          <a:ext cx="11360800" cy="3154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886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DE4234-5E81-6A42-9554-9E2FD0518D96}"/>
              </a:ext>
            </a:extLst>
          </p:cNvPr>
          <p:cNvSpPr>
            <a:spLocks noGrp="1"/>
          </p:cNvSpPr>
          <p:nvPr>
            <p:ph type="title"/>
          </p:nvPr>
        </p:nvSpPr>
        <p:spPr>
          <a:xfrm>
            <a:off x="415600" y="425726"/>
            <a:ext cx="11776400" cy="854434"/>
          </a:xfrm>
        </p:spPr>
        <p:txBody>
          <a:bodyPr>
            <a:normAutofit/>
          </a:bodyPr>
          <a:lstStyle/>
          <a:p>
            <a:r>
              <a:rPr lang="en-US" sz="2000" dirty="0"/>
              <a:t>For reliable data with good coverage, strong data collection / reporting system is needed</a:t>
            </a:r>
          </a:p>
        </p:txBody>
      </p:sp>
      <p:sp>
        <p:nvSpPr>
          <p:cNvPr id="5" name="Text Placeholder 2">
            <a:extLst>
              <a:ext uri="{FF2B5EF4-FFF2-40B4-BE49-F238E27FC236}">
                <a16:creationId xmlns:a16="http://schemas.microsoft.com/office/drawing/2014/main" id="{7995743D-4C0A-124B-BFE0-4B12E2E31D4F}"/>
              </a:ext>
            </a:extLst>
          </p:cNvPr>
          <p:cNvSpPr txBox="1">
            <a:spLocks/>
          </p:cNvSpPr>
          <p:nvPr/>
        </p:nvSpPr>
        <p:spPr>
          <a:xfrm>
            <a:off x="493371" y="2138008"/>
            <a:ext cx="10473371" cy="3954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3200" dirty="0"/>
              <a:t>Standard definition and comparable methodology should be used for comparability across time and across countries for global monitoring</a:t>
            </a:r>
          </a:p>
          <a:p>
            <a:pPr>
              <a:lnSpc>
                <a:spcPct val="100000"/>
              </a:lnSpc>
              <a:buFont typeface="Arial"/>
              <a:buNone/>
            </a:pPr>
            <a:endParaRPr lang="en-US" sz="3200" dirty="0"/>
          </a:p>
          <a:p>
            <a:pPr>
              <a:lnSpc>
                <a:spcPct val="100000"/>
              </a:lnSpc>
              <a:buFont typeface="Arial"/>
              <a:buNone/>
            </a:pPr>
            <a:endParaRPr lang="en-US" dirty="0"/>
          </a:p>
          <a:p>
            <a:pPr>
              <a:lnSpc>
                <a:spcPct val="100000"/>
              </a:lnSpc>
              <a:buFont typeface="Arial"/>
              <a:buNone/>
            </a:pPr>
            <a:endParaRPr lang="en-US" dirty="0"/>
          </a:p>
        </p:txBody>
      </p:sp>
    </p:spTree>
    <p:extLst>
      <p:ext uri="{BB962C8B-B14F-4D97-AF65-F5344CB8AC3E}">
        <p14:creationId xmlns:p14="http://schemas.microsoft.com/office/powerpoint/2010/main" val="1810980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2898BA-20BE-2646-8F21-7AE9E3721011}"/>
              </a:ext>
            </a:extLst>
          </p:cNvPr>
          <p:cNvSpPr>
            <a:spLocks noGrp="1"/>
          </p:cNvSpPr>
          <p:nvPr>
            <p:ph type="title"/>
          </p:nvPr>
        </p:nvSpPr>
        <p:spPr>
          <a:xfrm>
            <a:off x="4754881" y="1430076"/>
            <a:ext cx="6914940" cy="4391604"/>
          </a:xfrm>
          <a:solidFill>
            <a:schemeClr val="tx1"/>
          </a:solidFill>
        </p:spPr>
        <p:txBody>
          <a:bodyPr>
            <a:normAutofit/>
          </a:bodyPr>
          <a:lstStyle/>
          <a:p>
            <a:r>
              <a:rPr lang="en-US" sz="4000" dirty="0"/>
              <a:t>Wish list for Global Surgery Indicators in WDI</a:t>
            </a:r>
          </a:p>
        </p:txBody>
      </p:sp>
      <p:pic>
        <p:nvPicPr>
          <p:cNvPr id="5" name="Picture 4">
            <a:extLst>
              <a:ext uri="{FF2B5EF4-FFF2-40B4-BE49-F238E27FC236}">
                <a16:creationId xmlns:a16="http://schemas.microsoft.com/office/drawing/2014/main" id="{54030933-E0B0-4A43-9273-18FC0F64ED6F}"/>
              </a:ext>
            </a:extLst>
          </p:cNvPr>
          <p:cNvPicPr>
            <a:picLocks noChangeAspect="1"/>
          </p:cNvPicPr>
          <p:nvPr/>
        </p:nvPicPr>
        <p:blipFill>
          <a:blip r:embed="rId3"/>
          <a:stretch>
            <a:fillRect/>
          </a:stretch>
        </p:blipFill>
        <p:spPr>
          <a:xfrm>
            <a:off x="851748" y="1430076"/>
            <a:ext cx="3385194" cy="4391604"/>
          </a:xfrm>
          <a:prstGeom prst="rect">
            <a:avLst/>
          </a:prstGeom>
        </p:spPr>
      </p:pic>
    </p:spTree>
    <p:extLst>
      <p:ext uri="{BB962C8B-B14F-4D97-AF65-F5344CB8AC3E}">
        <p14:creationId xmlns:p14="http://schemas.microsoft.com/office/powerpoint/2010/main" val="1191145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309684-14C7-4849-BADA-8C8AEB91930E}"/>
              </a:ext>
            </a:extLst>
          </p:cNvPr>
          <p:cNvSpPr>
            <a:spLocks noGrp="1"/>
          </p:cNvSpPr>
          <p:nvPr>
            <p:ph type="title"/>
          </p:nvPr>
        </p:nvSpPr>
        <p:spPr>
          <a:xfrm>
            <a:off x="182967" y="514877"/>
            <a:ext cx="11360800" cy="763600"/>
          </a:xfrm>
        </p:spPr>
        <p:txBody>
          <a:bodyPr>
            <a:normAutofit/>
          </a:bodyPr>
          <a:lstStyle/>
          <a:p>
            <a:r>
              <a:rPr lang="en-US" dirty="0"/>
              <a:t>1. Access to timely essential surgery</a:t>
            </a:r>
          </a:p>
        </p:txBody>
      </p:sp>
      <p:sp>
        <p:nvSpPr>
          <p:cNvPr id="5" name="Text Placeholder 2">
            <a:extLst>
              <a:ext uri="{FF2B5EF4-FFF2-40B4-BE49-F238E27FC236}">
                <a16:creationId xmlns:a16="http://schemas.microsoft.com/office/drawing/2014/main" id="{96AC63CF-6856-A041-8263-9CEDE4BB22C4}"/>
              </a:ext>
            </a:extLst>
          </p:cNvPr>
          <p:cNvSpPr txBox="1">
            <a:spLocks/>
          </p:cNvSpPr>
          <p:nvPr/>
        </p:nvSpPr>
        <p:spPr>
          <a:xfrm>
            <a:off x="5318760" y="1430076"/>
            <a:ext cx="6766560" cy="5037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9585" indent="-609585">
              <a:lnSpc>
                <a:spcPct val="100000"/>
              </a:lnSpc>
              <a:spcAft>
                <a:spcPts val="1600"/>
              </a:spcAft>
              <a:buFont typeface="+mj-lt"/>
              <a:buAutoNum type="arabicParenR"/>
            </a:pPr>
            <a:r>
              <a:rPr lang="en-US" dirty="0"/>
              <a:t>Better country coverage needed (at least nearly half of countries - 100 countries). Currently the coverage is too low (14 countries)</a:t>
            </a:r>
          </a:p>
          <a:p>
            <a:pPr marL="609585" indent="-609585">
              <a:lnSpc>
                <a:spcPct val="100000"/>
              </a:lnSpc>
              <a:spcAft>
                <a:spcPts val="1600"/>
              </a:spcAft>
              <a:buFont typeface="+mj-lt"/>
              <a:buAutoNum type="arabicParenR"/>
            </a:pPr>
            <a:r>
              <a:rPr lang="en-US" dirty="0"/>
              <a:t>Clear definitions of “access”</a:t>
            </a:r>
          </a:p>
          <a:p>
            <a:pPr marL="609585" indent="-609585">
              <a:lnSpc>
                <a:spcPct val="100000"/>
              </a:lnSpc>
              <a:spcAft>
                <a:spcPts val="1600"/>
              </a:spcAft>
              <a:buFont typeface="+mj-lt"/>
              <a:buAutoNum type="arabicParenR"/>
            </a:pPr>
            <a:r>
              <a:rPr lang="en-US" dirty="0"/>
              <a:t>Regular updates (Not just one time study) using consistent definition and methodology across countries and time. Great to have time series data. (Consider a working group?)</a:t>
            </a:r>
          </a:p>
          <a:p>
            <a:pPr>
              <a:buFont typeface="Arial"/>
              <a:buNone/>
            </a:pPr>
            <a:endParaRPr lang="en-US" dirty="0"/>
          </a:p>
        </p:txBody>
      </p:sp>
      <p:pic>
        <p:nvPicPr>
          <p:cNvPr id="7" name="Picture 6">
            <a:extLst>
              <a:ext uri="{FF2B5EF4-FFF2-40B4-BE49-F238E27FC236}">
                <a16:creationId xmlns:a16="http://schemas.microsoft.com/office/drawing/2014/main" id="{7CA182DA-45F8-5A4F-9A72-2CF092517772}"/>
              </a:ext>
            </a:extLst>
          </p:cNvPr>
          <p:cNvPicPr>
            <a:picLocks noChangeAspect="1"/>
          </p:cNvPicPr>
          <p:nvPr/>
        </p:nvPicPr>
        <p:blipFill>
          <a:blip r:embed="rId3"/>
          <a:stretch>
            <a:fillRect/>
          </a:stretch>
        </p:blipFill>
        <p:spPr>
          <a:xfrm>
            <a:off x="851748" y="1430076"/>
            <a:ext cx="3784608" cy="4909763"/>
          </a:xfrm>
          <a:prstGeom prst="rect">
            <a:avLst/>
          </a:prstGeom>
        </p:spPr>
      </p:pic>
    </p:spTree>
    <p:extLst>
      <p:ext uri="{BB962C8B-B14F-4D97-AF65-F5344CB8AC3E}">
        <p14:creationId xmlns:p14="http://schemas.microsoft.com/office/powerpoint/2010/main" val="27283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DAA2-8F34-7D4D-8584-36980CDABA65}"/>
              </a:ext>
            </a:extLst>
          </p:cNvPr>
          <p:cNvSpPr>
            <a:spLocks noGrp="1"/>
          </p:cNvSpPr>
          <p:nvPr>
            <p:ph type="title"/>
          </p:nvPr>
        </p:nvSpPr>
        <p:spPr>
          <a:xfrm>
            <a:off x="381087" y="418781"/>
            <a:ext cx="11360800" cy="763600"/>
          </a:xfrm>
        </p:spPr>
        <p:txBody>
          <a:bodyPr>
            <a:normAutofit/>
          </a:bodyPr>
          <a:lstStyle/>
          <a:p>
            <a:r>
              <a:rPr lang="en-US" dirty="0"/>
              <a:t>2. Specialist surgical workforce density</a:t>
            </a:r>
          </a:p>
        </p:txBody>
      </p:sp>
      <p:sp>
        <p:nvSpPr>
          <p:cNvPr id="3" name="Text Placeholder 2">
            <a:extLst>
              <a:ext uri="{FF2B5EF4-FFF2-40B4-BE49-F238E27FC236}">
                <a16:creationId xmlns:a16="http://schemas.microsoft.com/office/drawing/2014/main" id="{6CA4B1F3-314A-0948-98E9-98D8CB8BE976}"/>
              </a:ext>
            </a:extLst>
          </p:cNvPr>
          <p:cNvSpPr txBox="1">
            <a:spLocks/>
          </p:cNvSpPr>
          <p:nvPr/>
        </p:nvSpPr>
        <p:spPr>
          <a:xfrm>
            <a:off x="5151120" y="1430076"/>
            <a:ext cx="6812280" cy="5869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9585" indent="-609585">
              <a:lnSpc>
                <a:spcPct val="100000"/>
              </a:lnSpc>
              <a:spcAft>
                <a:spcPts val="1600"/>
              </a:spcAft>
              <a:buFont typeface="+mj-lt"/>
              <a:buAutoNum type="arabicParenR"/>
            </a:pPr>
            <a:r>
              <a:rPr lang="en-US" dirty="0"/>
              <a:t>Already good coverage (173 countries)</a:t>
            </a:r>
          </a:p>
          <a:p>
            <a:pPr marL="609585" indent="-609585">
              <a:lnSpc>
                <a:spcPct val="100000"/>
              </a:lnSpc>
              <a:spcAft>
                <a:spcPts val="1600"/>
              </a:spcAft>
              <a:buFont typeface="+mj-lt"/>
              <a:buAutoNum type="arabicParenR"/>
            </a:pPr>
            <a:r>
              <a:rPr lang="en-US" dirty="0"/>
              <a:t>Clearer definitions of </a:t>
            </a:r>
            <a:r>
              <a:rPr lang="en-US"/>
              <a:t>SAOs, “</a:t>
            </a:r>
            <a:r>
              <a:rPr lang="en-US" dirty="0"/>
              <a:t>who are working”</a:t>
            </a:r>
          </a:p>
          <a:p>
            <a:pPr marL="609585" indent="-609585">
              <a:lnSpc>
                <a:spcPct val="100000"/>
              </a:lnSpc>
              <a:spcAft>
                <a:spcPts val="1600"/>
              </a:spcAft>
              <a:buFont typeface="+mj-lt"/>
              <a:buAutoNum type="arabicParenR"/>
            </a:pPr>
            <a:r>
              <a:rPr lang="en-US" dirty="0"/>
              <a:t>Great to be comparable with WHO’s health workforce data</a:t>
            </a:r>
          </a:p>
          <a:p>
            <a:pPr marL="609585" indent="-609585">
              <a:lnSpc>
                <a:spcPct val="100000"/>
              </a:lnSpc>
              <a:spcAft>
                <a:spcPts val="1600"/>
              </a:spcAft>
              <a:buFont typeface="+mj-lt"/>
              <a:buAutoNum type="arabicParenR"/>
            </a:pPr>
            <a:r>
              <a:rPr lang="en-US" dirty="0"/>
              <a:t>Regular updates using consistent definition and methodology across countries and time. Great to have data points over time. (WHO/Global surgery team)</a:t>
            </a:r>
          </a:p>
        </p:txBody>
      </p:sp>
      <p:pic>
        <p:nvPicPr>
          <p:cNvPr id="5" name="Picture 4">
            <a:extLst>
              <a:ext uri="{FF2B5EF4-FFF2-40B4-BE49-F238E27FC236}">
                <a16:creationId xmlns:a16="http://schemas.microsoft.com/office/drawing/2014/main" id="{0A0DC502-FE8F-4940-A480-B00C73AF3A2F}"/>
              </a:ext>
            </a:extLst>
          </p:cNvPr>
          <p:cNvPicPr>
            <a:picLocks noChangeAspect="1"/>
          </p:cNvPicPr>
          <p:nvPr/>
        </p:nvPicPr>
        <p:blipFill>
          <a:blip r:embed="rId3"/>
          <a:stretch>
            <a:fillRect/>
          </a:stretch>
        </p:blipFill>
        <p:spPr>
          <a:xfrm>
            <a:off x="851748" y="1430076"/>
            <a:ext cx="3784608" cy="4909763"/>
          </a:xfrm>
          <a:prstGeom prst="rect">
            <a:avLst/>
          </a:prstGeom>
        </p:spPr>
      </p:pic>
    </p:spTree>
    <p:extLst>
      <p:ext uri="{BB962C8B-B14F-4D97-AF65-F5344CB8AC3E}">
        <p14:creationId xmlns:p14="http://schemas.microsoft.com/office/powerpoint/2010/main" val="2249473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49F5-1435-3640-8D41-C880102EED74}"/>
              </a:ext>
            </a:extLst>
          </p:cNvPr>
          <p:cNvSpPr>
            <a:spLocks noGrp="1"/>
          </p:cNvSpPr>
          <p:nvPr>
            <p:ph type="title"/>
          </p:nvPr>
        </p:nvSpPr>
        <p:spPr>
          <a:xfrm>
            <a:off x="487767" y="464501"/>
            <a:ext cx="11360800" cy="763600"/>
          </a:xfrm>
        </p:spPr>
        <p:txBody>
          <a:bodyPr>
            <a:normAutofit/>
          </a:bodyPr>
          <a:lstStyle/>
          <a:p>
            <a:r>
              <a:rPr lang="en-US" dirty="0"/>
              <a:t>3. Surgical volume</a:t>
            </a:r>
          </a:p>
        </p:txBody>
      </p:sp>
      <p:sp>
        <p:nvSpPr>
          <p:cNvPr id="3" name="Text Placeholder 2">
            <a:extLst>
              <a:ext uri="{FF2B5EF4-FFF2-40B4-BE49-F238E27FC236}">
                <a16:creationId xmlns:a16="http://schemas.microsoft.com/office/drawing/2014/main" id="{83DB4564-AC8A-6049-BDF3-869367138A05}"/>
              </a:ext>
            </a:extLst>
          </p:cNvPr>
          <p:cNvSpPr txBox="1">
            <a:spLocks/>
          </p:cNvSpPr>
          <p:nvPr/>
        </p:nvSpPr>
        <p:spPr>
          <a:xfrm>
            <a:off x="5151120" y="1292915"/>
            <a:ext cx="6903720" cy="5046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9585" indent="-609585">
              <a:lnSpc>
                <a:spcPct val="100000"/>
              </a:lnSpc>
              <a:spcAft>
                <a:spcPts val="1600"/>
              </a:spcAft>
              <a:buFont typeface="+mj-lt"/>
              <a:buAutoNum type="arabicParenR"/>
            </a:pPr>
            <a:r>
              <a:rPr lang="en-US" dirty="0"/>
              <a:t>Better country coverage needed (at least nearly half of countries - 100 countries). Currently the coverage is too low (58 countries)</a:t>
            </a:r>
          </a:p>
          <a:p>
            <a:pPr marL="609585" indent="-609585">
              <a:lnSpc>
                <a:spcPct val="100000"/>
              </a:lnSpc>
              <a:spcAft>
                <a:spcPts val="1600"/>
              </a:spcAft>
              <a:buFont typeface="+mj-lt"/>
              <a:buAutoNum type="arabicParenR"/>
            </a:pPr>
            <a:r>
              <a:rPr lang="en-US" dirty="0"/>
              <a:t>Definition looks clear.</a:t>
            </a:r>
          </a:p>
          <a:p>
            <a:pPr marL="609585" indent="-609585">
              <a:lnSpc>
                <a:spcPct val="100000"/>
              </a:lnSpc>
              <a:spcAft>
                <a:spcPts val="1600"/>
              </a:spcAft>
              <a:buFont typeface="+mj-lt"/>
              <a:buAutoNum type="arabicParenR"/>
            </a:pPr>
            <a:r>
              <a:rPr lang="en-US" dirty="0"/>
              <a:t>Currently various data sources - need to use standard definition (</a:t>
            </a:r>
            <a:r>
              <a:rPr lang="en-US" dirty="0" err="1"/>
              <a:t>MoH</a:t>
            </a:r>
            <a:r>
              <a:rPr lang="en-US" dirty="0"/>
              <a:t>/NSO).</a:t>
            </a:r>
          </a:p>
          <a:p>
            <a:pPr marL="609585" indent="-609585">
              <a:lnSpc>
                <a:spcPct val="100000"/>
              </a:lnSpc>
              <a:spcAft>
                <a:spcPts val="1600"/>
              </a:spcAft>
              <a:buFont typeface="+mj-lt"/>
              <a:buAutoNum type="arabicParenR"/>
            </a:pPr>
            <a:r>
              <a:rPr lang="en-US" dirty="0"/>
              <a:t>Regular updates using consistent definition and methodology across countries and time. Great to have time series data. (WHO?)</a:t>
            </a:r>
          </a:p>
          <a:p>
            <a:pPr>
              <a:buFont typeface="Arial"/>
              <a:buNone/>
            </a:pPr>
            <a:endParaRPr lang="en-US" dirty="0"/>
          </a:p>
        </p:txBody>
      </p:sp>
      <p:pic>
        <p:nvPicPr>
          <p:cNvPr id="5" name="Picture 4">
            <a:extLst>
              <a:ext uri="{FF2B5EF4-FFF2-40B4-BE49-F238E27FC236}">
                <a16:creationId xmlns:a16="http://schemas.microsoft.com/office/drawing/2014/main" id="{E013F975-7EC4-7F4C-A133-C9F46E7E3806}"/>
              </a:ext>
            </a:extLst>
          </p:cNvPr>
          <p:cNvPicPr>
            <a:picLocks noChangeAspect="1"/>
          </p:cNvPicPr>
          <p:nvPr/>
        </p:nvPicPr>
        <p:blipFill>
          <a:blip r:embed="rId3"/>
          <a:stretch>
            <a:fillRect/>
          </a:stretch>
        </p:blipFill>
        <p:spPr>
          <a:xfrm>
            <a:off x="851748" y="1430076"/>
            <a:ext cx="3784608" cy="4909763"/>
          </a:xfrm>
          <a:prstGeom prst="rect">
            <a:avLst/>
          </a:prstGeom>
        </p:spPr>
      </p:pic>
    </p:spTree>
    <p:extLst>
      <p:ext uri="{BB962C8B-B14F-4D97-AF65-F5344CB8AC3E}">
        <p14:creationId xmlns:p14="http://schemas.microsoft.com/office/powerpoint/2010/main" val="1827521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FCC8-6EB7-AC43-8C77-8F2D5CFB7E15}"/>
              </a:ext>
            </a:extLst>
          </p:cNvPr>
          <p:cNvSpPr>
            <a:spLocks noGrp="1"/>
          </p:cNvSpPr>
          <p:nvPr>
            <p:ph type="title"/>
          </p:nvPr>
        </p:nvSpPr>
        <p:spPr>
          <a:xfrm>
            <a:off x="487768" y="403541"/>
            <a:ext cx="11360800" cy="763600"/>
          </a:xfrm>
        </p:spPr>
        <p:txBody>
          <a:bodyPr>
            <a:normAutofit/>
          </a:bodyPr>
          <a:lstStyle/>
          <a:p>
            <a:r>
              <a:rPr lang="en-US" dirty="0"/>
              <a:t>4. Perioperative mortality rate</a:t>
            </a:r>
          </a:p>
        </p:txBody>
      </p:sp>
      <p:sp>
        <p:nvSpPr>
          <p:cNvPr id="3" name="Text Placeholder 2">
            <a:extLst>
              <a:ext uri="{FF2B5EF4-FFF2-40B4-BE49-F238E27FC236}">
                <a16:creationId xmlns:a16="http://schemas.microsoft.com/office/drawing/2014/main" id="{E96523E2-C016-AB4A-9300-F378B53828F3}"/>
              </a:ext>
            </a:extLst>
          </p:cNvPr>
          <p:cNvSpPr txBox="1">
            <a:spLocks/>
          </p:cNvSpPr>
          <p:nvPr/>
        </p:nvSpPr>
        <p:spPr>
          <a:xfrm>
            <a:off x="4800601" y="1447800"/>
            <a:ext cx="7269480" cy="5227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9585" indent="-609585">
              <a:lnSpc>
                <a:spcPct val="100000"/>
              </a:lnSpc>
              <a:spcAft>
                <a:spcPts val="1600"/>
              </a:spcAft>
              <a:buFont typeface="+mj-lt"/>
              <a:buAutoNum type="arabicParenR"/>
            </a:pPr>
            <a:r>
              <a:rPr lang="en-US" dirty="0"/>
              <a:t>Better country coverage needed (at least nearly half of countries - 100 countries). Currently the coverage is too low (19 countries)</a:t>
            </a:r>
          </a:p>
          <a:p>
            <a:pPr marL="609585" indent="-609585">
              <a:lnSpc>
                <a:spcPct val="100000"/>
              </a:lnSpc>
              <a:spcAft>
                <a:spcPts val="1600"/>
              </a:spcAft>
              <a:buFont typeface="+mj-lt"/>
              <a:buAutoNum type="arabicParenR"/>
            </a:pPr>
            <a:r>
              <a:rPr lang="en-US" dirty="0"/>
              <a:t>Clearer definitions? – What to include as “procedures”? Time limit from the procedure (e.g. 30 days)?</a:t>
            </a:r>
          </a:p>
          <a:p>
            <a:pPr marL="609585" indent="-609585">
              <a:lnSpc>
                <a:spcPct val="100000"/>
              </a:lnSpc>
              <a:spcAft>
                <a:spcPts val="1600"/>
              </a:spcAft>
              <a:buFont typeface="+mj-lt"/>
              <a:buAutoNum type="arabicParenR"/>
            </a:pPr>
            <a:r>
              <a:rPr lang="en-US" dirty="0"/>
              <a:t>Regular updates using consistent definition and methodology across countries and time. Great to have time series data. (</a:t>
            </a:r>
            <a:r>
              <a:rPr lang="en-US" dirty="0" err="1"/>
              <a:t>MoH</a:t>
            </a:r>
            <a:r>
              <a:rPr lang="en-US" dirty="0"/>
              <a:t>/NSO - WHO?)</a:t>
            </a:r>
          </a:p>
          <a:p>
            <a:pPr>
              <a:buFont typeface="Arial"/>
              <a:buNone/>
            </a:pPr>
            <a:endParaRPr lang="en-US" dirty="0"/>
          </a:p>
        </p:txBody>
      </p:sp>
      <p:pic>
        <p:nvPicPr>
          <p:cNvPr id="5" name="Picture 4">
            <a:extLst>
              <a:ext uri="{FF2B5EF4-FFF2-40B4-BE49-F238E27FC236}">
                <a16:creationId xmlns:a16="http://schemas.microsoft.com/office/drawing/2014/main" id="{CE0BBA33-8FF0-0A4B-A9B2-C3CCE0F59739}"/>
              </a:ext>
            </a:extLst>
          </p:cNvPr>
          <p:cNvPicPr>
            <a:picLocks noChangeAspect="1"/>
          </p:cNvPicPr>
          <p:nvPr/>
        </p:nvPicPr>
        <p:blipFill>
          <a:blip r:embed="rId3"/>
          <a:stretch>
            <a:fillRect/>
          </a:stretch>
        </p:blipFill>
        <p:spPr>
          <a:xfrm>
            <a:off x="851748" y="1430076"/>
            <a:ext cx="3784608" cy="4909763"/>
          </a:xfrm>
          <a:prstGeom prst="rect">
            <a:avLst/>
          </a:prstGeom>
        </p:spPr>
      </p:pic>
    </p:spTree>
    <p:extLst>
      <p:ext uri="{BB962C8B-B14F-4D97-AF65-F5344CB8AC3E}">
        <p14:creationId xmlns:p14="http://schemas.microsoft.com/office/powerpoint/2010/main" val="1981240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0690-F3DE-DE42-ABC8-A4E45C1E54D9}"/>
              </a:ext>
            </a:extLst>
          </p:cNvPr>
          <p:cNvSpPr>
            <a:spLocks noGrp="1"/>
          </p:cNvSpPr>
          <p:nvPr>
            <p:ph type="title"/>
          </p:nvPr>
        </p:nvSpPr>
        <p:spPr>
          <a:xfrm>
            <a:off x="487768" y="471436"/>
            <a:ext cx="11360800" cy="763600"/>
          </a:xfrm>
        </p:spPr>
        <p:txBody>
          <a:bodyPr>
            <a:normAutofit/>
          </a:bodyPr>
          <a:lstStyle/>
          <a:p>
            <a:r>
              <a:rPr lang="en-US" sz="2800" b="1" dirty="0"/>
              <a:t>5 &amp; 6. Protection against impoverishing /catastrophic expenditure</a:t>
            </a:r>
          </a:p>
        </p:txBody>
      </p:sp>
      <p:sp>
        <p:nvSpPr>
          <p:cNvPr id="3" name="Text Placeholder 2">
            <a:extLst>
              <a:ext uri="{FF2B5EF4-FFF2-40B4-BE49-F238E27FC236}">
                <a16:creationId xmlns:a16="http://schemas.microsoft.com/office/drawing/2014/main" id="{79F3C3FD-25F4-F240-BE25-94677C20A4D2}"/>
              </a:ext>
            </a:extLst>
          </p:cNvPr>
          <p:cNvSpPr txBox="1">
            <a:spLocks/>
          </p:cNvSpPr>
          <p:nvPr/>
        </p:nvSpPr>
        <p:spPr>
          <a:xfrm>
            <a:off x="4876800" y="2575560"/>
            <a:ext cx="7315200" cy="4282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9585" indent="-609585">
              <a:lnSpc>
                <a:spcPct val="100000"/>
              </a:lnSpc>
              <a:spcAft>
                <a:spcPts val="1600"/>
              </a:spcAft>
              <a:buFont typeface="+mj-lt"/>
              <a:buAutoNum type="arabicParenR"/>
            </a:pPr>
            <a:r>
              <a:rPr lang="en-US" dirty="0"/>
              <a:t>Updates needed (near future)</a:t>
            </a:r>
          </a:p>
          <a:p>
            <a:pPr marL="609585" indent="-609585">
              <a:lnSpc>
                <a:spcPct val="100000"/>
              </a:lnSpc>
              <a:spcAft>
                <a:spcPts val="1600"/>
              </a:spcAft>
              <a:buFont typeface="+mj-lt"/>
              <a:buAutoNum type="arabicParenR"/>
            </a:pPr>
            <a:r>
              <a:rPr lang="en-US" dirty="0"/>
              <a:t>Currently estimates are only for 2014. Great to have trend estimates (e.g. 2000 and 2016)</a:t>
            </a:r>
          </a:p>
          <a:p>
            <a:pPr marL="609585" indent="-609585">
              <a:lnSpc>
                <a:spcPct val="100000"/>
              </a:lnSpc>
              <a:spcAft>
                <a:spcPts val="1600"/>
              </a:spcAft>
              <a:buFont typeface="+mj-lt"/>
              <a:buAutoNum type="arabicParenR"/>
            </a:pPr>
            <a:r>
              <a:rPr lang="en-US" dirty="0"/>
              <a:t>Current data are modelled estimates. Great to include country empirical data when become available</a:t>
            </a:r>
          </a:p>
        </p:txBody>
      </p:sp>
      <p:pic>
        <p:nvPicPr>
          <p:cNvPr id="5" name="Picture 4">
            <a:extLst>
              <a:ext uri="{FF2B5EF4-FFF2-40B4-BE49-F238E27FC236}">
                <a16:creationId xmlns:a16="http://schemas.microsoft.com/office/drawing/2014/main" id="{91396BC0-9A7E-E94C-BD46-199BBC3F21E0}"/>
              </a:ext>
            </a:extLst>
          </p:cNvPr>
          <p:cNvPicPr>
            <a:picLocks noChangeAspect="1"/>
          </p:cNvPicPr>
          <p:nvPr/>
        </p:nvPicPr>
        <p:blipFill>
          <a:blip r:embed="rId3"/>
          <a:stretch>
            <a:fillRect/>
          </a:stretch>
        </p:blipFill>
        <p:spPr>
          <a:xfrm>
            <a:off x="851748" y="1430076"/>
            <a:ext cx="3784608" cy="4909763"/>
          </a:xfrm>
          <a:prstGeom prst="rect">
            <a:avLst/>
          </a:prstGeom>
        </p:spPr>
      </p:pic>
    </p:spTree>
    <p:extLst>
      <p:ext uri="{BB962C8B-B14F-4D97-AF65-F5344CB8AC3E}">
        <p14:creationId xmlns:p14="http://schemas.microsoft.com/office/powerpoint/2010/main" val="54181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4F96F-946E-7241-A09E-AD4C5251138E}"/>
              </a:ext>
            </a:extLst>
          </p:cNvPr>
          <p:cNvSpPr>
            <a:spLocks noGrp="1"/>
          </p:cNvSpPr>
          <p:nvPr>
            <p:ph type="title"/>
          </p:nvPr>
        </p:nvSpPr>
        <p:spPr/>
        <p:txBody>
          <a:bodyPr/>
          <a:lstStyle/>
          <a:p>
            <a:r>
              <a:rPr lang="en-GB" dirty="0"/>
              <a:t>What is the World Bank Group?</a:t>
            </a:r>
            <a:endParaRPr lang="en-US" dirty="0"/>
          </a:p>
        </p:txBody>
      </p:sp>
      <p:pic>
        <p:nvPicPr>
          <p:cNvPr id="5" name="Picture 4">
            <a:extLst>
              <a:ext uri="{FF2B5EF4-FFF2-40B4-BE49-F238E27FC236}">
                <a16:creationId xmlns:a16="http://schemas.microsoft.com/office/drawing/2014/main" id="{5E75D7D6-7396-3F41-BF7A-A472FA8A2036}"/>
              </a:ext>
            </a:extLst>
          </p:cNvPr>
          <p:cNvPicPr>
            <a:picLocks noChangeAspect="1"/>
          </p:cNvPicPr>
          <p:nvPr/>
        </p:nvPicPr>
        <p:blipFill>
          <a:blip r:embed="rId3"/>
          <a:stretch>
            <a:fillRect/>
          </a:stretch>
        </p:blipFill>
        <p:spPr>
          <a:xfrm>
            <a:off x="371185" y="1597308"/>
            <a:ext cx="6353707" cy="4239114"/>
          </a:xfrm>
          <a:prstGeom prst="rect">
            <a:avLst/>
          </a:prstGeom>
        </p:spPr>
      </p:pic>
      <p:sp>
        <p:nvSpPr>
          <p:cNvPr id="6" name="Text Placeholder 3">
            <a:extLst>
              <a:ext uri="{FF2B5EF4-FFF2-40B4-BE49-F238E27FC236}">
                <a16:creationId xmlns:a16="http://schemas.microsoft.com/office/drawing/2014/main" id="{27E13E77-6AAF-E84F-9E1F-33B7178FB4FA}"/>
              </a:ext>
            </a:extLst>
          </p:cNvPr>
          <p:cNvSpPr>
            <a:spLocks noGrp="1"/>
          </p:cNvSpPr>
          <p:nvPr>
            <p:ph sz="half" idx="2"/>
          </p:nvPr>
        </p:nvSpPr>
        <p:spPr>
          <a:xfrm>
            <a:off x="7234178" y="2037145"/>
            <a:ext cx="4734046" cy="4271058"/>
          </a:xfrm>
        </p:spPr>
        <p:txBody>
          <a:bodyPr/>
          <a:lstStyle/>
          <a:p>
            <a:r>
              <a:rPr lang="en-US" sz="2400" dirty="0"/>
              <a:t>Unique global partnership</a:t>
            </a:r>
          </a:p>
          <a:p>
            <a:r>
              <a:rPr lang="en-US" sz="2400" dirty="0"/>
              <a:t>Consists of five institutions</a:t>
            </a:r>
          </a:p>
          <a:p>
            <a:r>
              <a:rPr lang="en-US" sz="2400" dirty="0"/>
              <a:t>To end extreme poverty and to promote shared prosperity</a:t>
            </a:r>
          </a:p>
          <a:p>
            <a:r>
              <a:rPr lang="en-US" sz="2400" dirty="0"/>
              <a:t>189 member countries, staff from 170+ countries, offices over 130 locations</a:t>
            </a:r>
          </a:p>
        </p:txBody>
      </p:sp>
    </p:spTree>
    <p:extLst>
      <p:ext uri="{BB962C8B-B14F-4D97-AF65-F5344CB8AC3E}">
        <p14:creationId xmlns:p14="http://schemas.microsoft.com/office/powerpoint/2010/main" val="1028068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0904EC-BF17-5D48-8671-B45203C566E7}"/>
              </a:ext>
            </a:extLst>
          </p:cNvPr>
          <p:cNvSpPr txBox="1">
            <a:spLocks/>
          </p:cNvSpPr>
          <p:nvPr/>
        </p:nvSpPr>
        <p:spPr>
          <a:xfrm>
            <a:off x="5170582" y="1777387"/>
            <a:ext cx="6889215" cy="3216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Font typeface="Arial"/>
              <a:buNone/>
            </a:pPr>
            <a:r>
              <a:rPr lang="en-US" sz="4267"/>
              <a:t>Thank you</a:t>
            </a:r>
          </a:p>
          <a:p>
            <a:pPr>
              <a:buFont typeface="Arial"/>
              <a:buNone/>
            </a:pPr>
            <a:endParaRPr lang="en-US" sz="4267"/>
          </a:p>
          <a:p>
            <a:pPr algn="ctr">
              <a:buFont typeface="Arial"/>
              <a:buNone/>
            </a:pPr>
            <a:r>
              <a:rPr lang="en-US" sz="4267"/>
              <a:t>data.worldbank.org</a:t>
            </a:r>
          </a:p>
          <a:p>
            <a:pPr>
              <a:buFont typeface="Arial"/>
              <a:buNone/>
            </a:pPr>
            <a:endParaRPr lang="en-US" sz="4267" dirty="0"/>
          </a:p>
        </p:txBody>
      </p:sp>
      <p:pic>
        <p:nvPicPr>
          <p:cNvPr id="4" name="Picture 3">
            <a:extLst>
              <a:ext uri="{FF2B5EF4-FFF2-40B4-BE49-F238E27FC236}">
                <a16:creationId xmlns:a16="http://schemas.microsoft.com/office/drawing/2014/main" id="{4A8D9AD5-AC43-9E46-A717-3DD21249FBFC}"/>
              </a:ext>
            </a:extLst>
          </p:cNvPr>
          <p:cNvPicPr>
            <a:picLocks noChangeAspect="1"/>
          </p:cNvPicPr>
          <p:nvPr/>
        </p:nvPicPr>
        <p:blipFill>
          <a:blip r:embed="rId3"/>
          <a:stretch>
            <a:fillRect/>
          </a:stretch>
        </p:blipFill>
        <p:spPr>
          <a:xfrm>
            <a:off x="487767" y="329469"/>
            <a:ext cx="4682815" cy="6075003"/>
          </a:xfrm>
          <a:prstGeom prst="rect">
            <a:avLst/>
          </a:prstGeom>
        </p:spPr>
      </p:pic>
    </p:spTree>
    <p:extLst>
      <p:ext uri="{BB962C8B-B14F-4D97-AF65-F5344CB8AC3E}">
        <p14:creationId xmlns:p14="http://schemas.microsoft.com/office/powerpoint/2010/main" val="26962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5D570-CF9F-2947-85A7-4776E5E3A932}"/>
              </a:ext>
            </a:extLst>
          </p:cNvPr>
          <p:cNvSpPr>
            <a:spLocks noGrp="1"/>
          </p:cNvSpPr>
          <p:nvPr>
            <p:ph type="title"/>
          </p:nvPr>
        </p:nvSpPr>
        <p:spPr/>
        <p:txBody>
          <a:bodyPr/>
          <a:lstStyle/>
          <a:p>
            <a:r>
              <a:rPr lang="en-GB" dirty="0"/>
              <a:t>What does the WBG do?</a:t>
            </a:r>
            <a:endParaRPr lang="en-US" dirty="0"/>
          </a:p>
        </p:txBody>
      </p:sp>
      <p:sp>
        <p:nvSpPr>
          <p:cNvPr id="6" name="Text Placeholder 3">
            <a:extLst>
              <a:ext uri="{FF2B5EF4-FFF2-40B4-BE49-F238E27FC236}">
                <a16:creationId xmlns:a16="http://schemas.microsoft.com/office/drawing/2014/main" id="{40AD4978-1A7C-FF42-9B16-4B93630D1090}"/>
              </a:ext>
            </a:extLst>
          </p:cNvPr>
          <p:cNvSpPr txBox="1">
            <a:spLocks/>
          </p:cNvSpPr>
          <p:nvPr/>
        </p:nvSpPr>
        <p:spPr>
          <a:xfrm>
            <a:off x="7270202" y="1824155"/>
            <a:ext cx="4597707" cy="4893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9585" indent="-609585">
              <a:buFont typeface="+mj-lt"/>
              <a:buAutoNum type="arabicPeriod"/>
            </a:pPr>
            <a:r>
              <a:rPr lang="en-US" dirty="0"/>
              <a:t>Development Projects (over 12,000 projects)</a:t>
            </a:r>
          </a:p>
          <a:p>
            <a:pPr marL="609585" indent="-609585">
              <a:buFont typeface="+mj-lt"/>
              <a:buAutoNum type="arabicPeriod"/>
            </a:pPr>
            <a:r>
              <a:rPr lang="en-US" dirty="0"/>
              <a:t>Knowledge and Innovation (e.g. Open Data, Open Knowledge Repository)</a:t>
            </a:r>
          </a:p>
          <a:p>
            <a:pPr marL="609585" indent="-609585">
              <a:buFont typeface="+mj-lt"/>
              <a:buAutoNum type="arabicPeriod"/>
            </a:pPr>
            <a:r>
              <a:rPr lang="en-US" dirty="0"/>
              <a:t>Products and Services (through policy advice, research, and TA)</a:t>
            </a:r>
          </a:p>
        </p:txBody>
      </p:sp>
      <p:pic>
        <p:nvPicPr>
          <p:cNvPr id="7" name="Picture 6">
            <a:extLst>
              <a:ext uri="{FF2B5EF4-FFF2-40B4-BE49-F238E27FC236}">
                <a16:creationId xmlns:a16="http://schemas.microsoft.com/office/drawing/2014/main" id="{FDF461F7-7AF6-0043-91E7-A3D1D9256C60}"/>
              </a:ext>
            </a:extLst>
          </p:cNvPr>
          <p:cNvPicPr>
            <a:picLocks noChangeAspect="1"/>
          </p:cNvPicPr>
          <p:nvPr/>
        </p:nvPicPr>
        <p:blipFill>
          <a:blip r:embed="rId3"/>
          <a:stretch>
            <a:fillRect/>
          </a:stretch>
        </p:blipFill>
        <p:spPr>
          <a:xfrm>
            <a:off x="371185" y="1597308"/>
            <a:ext cx="6353707" cy="4239114"/>
          </a:xfrm>
          <a:prstGeom prst="rect">
            <a:avLst/>
          </a:prstGeom>
        </p:spPr>
      </p:pic>
    </p:spTree>
    <p:extLst>
      <p:ext uri="{BB962C8B-B14F-4D97-AF65-F5344CB8AC3E}">
        <p14:creationId xmlns:p14="http://schemas.microsoft.com/office/powerpoint/2010/main" val="109099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65">
            <a:extLst>
              <a:ext uri="{FF2B5EF4-FFF2-40B4-BE49-F238E27FC236}">
                <a16:creationId xmlns:a16="http://schemas.microsoft.com/office/drawing/2014/main" id="{54B45C3D-5037-2F4A-A510-7B8B9C273491}"/>
              </a:ext>
            </a:extLst>
          </p:cNvPr>
          <p:cNvPicPr preferRelativeResize="0"/>
          <p:nvPr/>
        </p:nvPicPr>
        <p:blipFill>
          <a:blip r:embed="rId3">
            <a:alphaModFix/>
          </a:blip>
          <a:stretch>
            <a:fillRect/>
          </a:stretch>
        </p:blipFill>
        <p:spPr>
          <a:xfrm>
            <a:off x="81567" y="1175734"/>
            <a:ext cx="9144000" cy="4254500"/>
          </a:xfrm>
          <a:prstGeom prst="rect">
            <a:avLst/>
          </a:prstGeom>
          <a:noFill/>
          <a:ln>
            <a:noFill/>
          </a:ln>
        </p:spPr>
      </p:pic>
      <p:pic>
        <p:nvPicPr>
          <p:cNvPr id="6" name="Shape 66">
            <a:extLst>
              <a:ext uri="{FF2B5EF4-FFF2-40B4-BE49-F238E27FC236}">
                <a16:creationId xmlns:a16="http://schemas.microsoft.com/office/drawing/2014/main" id="{60B6BED2-B758-F548-A5B7-AEAE87577B27}"/>
              </a:ext>
            </a:extLst>
          </p:cNvPr>
          <p:cNvPicPr preferRelativeResize="0"/>
          <p:nvPr/>
        </p:nvPicPr>
        <p:blipFill>
          <a:blip r:embed="rId4">
            <a:alphaModFix/>
          </a:blip>
          <a:stretch>
            <a:fillRect/>
          </a:stretch>
        </p:blipFill>
        <p:spPr>
          <a:xfrm>
            <a:off x="5031300" y="2338269"/>
            <a:ext cx="7160701" cy="4558233"/>
          </a:xfrm>
          <a:prstGeom prst="rect">
            <a:avLst/>
          </a:prstGeom>
          <a:noFill/>
          <a:ln>
            <a:noFill/>
          </a:ln>
        </p:spPr>
      </p:pic>
      <p:sp>
        <p:nvSpPr>
          <p:cNvPr id="7" name="Shape 67">
            <a:extLst>
              <a:ext uri="{FF2B5EF4-FFF2-40B4-BE49-F238E27FC236}">
                <a16:creationId xmlns:a16="http://schemas.microsoft.com/office/drawing/2014/main" id="{EBB485FD-720D-FE45-AF38-E6E51C17E639}"/>
              </a:ext>
            </a:extLst>
          </p:cNvPr>
          <p:cNvSpPr txBox="1">
            <a:spLocks noGrp="1"/>
          </p:cNvSpPr>
          <p:nvPr>
            <p:ph type="title"/>
          </p:nvPr>
        </p:nvSpPr>
        <p:spPr>
          <a:xfrm>
            <a:off x="838200" y="462987"/>
            <a:ext cx="10515600" cy="782883"/>
          </a:xfrm>
          <a:prstGeom prst="rect">
            <a:avLst/>
          </a:prstGeom>
        </p:spPr>
        <p:txBody>
          <a:bodyPr vert="horz" wrap="square" lIns="121900" tIns="121900" rIns="121900" bIns="121900" rtlCol="0" anchor="t" anchorCtr="0">
            <a:noAutofit/>
          </a:bodyPr>
          <a:lstStyle/>
          <a:p>
            <a:r>
              <a:rPr lang="en-GB" sz="3200" dirty="0"/>
              <a:t>What is the World Development Indicators (WDI)?</a:t>
            </a:r>
          </a:p>
        </p:txBody>
      </p:sp>
    </p:spTree>
    <p:extLst>
      <p:ext uri="{BB962C8B-B14F-4D97-AF65-F5344CB8AC3E}">
        <p14:creationId xmlns:p14="http://schemas.microsoft.com/office/powerpoint/2010/main" val="2146594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3">
            <a:extLst>
              <a:ext uri="{FF2B5EF4-FFF2-40B4-BE49-F238E27FC236}">
                <a16:creationId xmlns:a16="http://schemas.microsoft.com/office/drawing/2014/main" id="{06B49236-0065-B74C-8B7F-2A727497F342}"/>
              </a:ext>
            </a:extLst>
          </p:cNvPr>
          <p:cNvSpPr txBox="1">
            <a:spLocks noGrp="1"/>
          </p:cNvSpPr>
          <p:nvPr>
            <p:ph type="title"/>
          </p:nvPr>
        </p:nvSpPr>
        <p:spPr>
          <a:xfrm>
            <a:off x="838200" y="446148"/>
            <a:ext cx="10515600" cy="880745"/>
          </a:xfrm>
          <a:prstGeom prst="rect">
            <a:avLst/>
          </a:prstGeom>
        </p:spPr>
        <p:txBody>
          <a:bodyPr vert="horz" wrap="square" lIns="121900" tIns="121900" rIns="121900" bIns="121900" rtlCol="0" anchor="t" anchorCtr="0">
            <a:noAutofit/>
          </a:bodyPr>
          <a:lstStyle/>
          <a:p>
            <a:r>
              <a:rPr lang="en-GB" sz="3600" dirty="0"/>
              <a:t>WDI: Global Coverage - 217 Countries/Economies</a:t>
            </a:r>
          </a:p>
        </p:txBody>
      </p:sp>
      <p:pic>
        <p:nvPicPr>
          <p:cNvPr id="5" name="Shape 72" descr="Screenshot 2017-10-04 11.41.20.png">
            <a:extLst>
              <a:ext uri="{FF2B5EF4-FFF2-40B4-BE49-F238E27FC236}">
                <a16:creationId xmlns:a16="http://schemas.microsoft.com/office/drawing/2014/main" id="{52508B5E-4271-A04D-B65A-3947B27E30EA}"/>
              </a:ext>
            </a:extLst>
          </p:cNvPr>
          <p:cNvPicPr preferRelativeResize="0"/>
          <p:nvPr/>
        </p:nvPicPr>
        <p:blipFill>
          <a:blip r:embed="rId3">
            <a:alphaModFix/>
          </a:blip>
          <a:stretch>
            <a:fillRect/>
          </a:stretch>
        </p:blipFill>
        <p:spPr>
          <a:xfrm>
            <a:off x="333092" y="1172046"/>
            <a:ext cx="11525815" cy="5685954"/>
          </a:xfrm>
          <a:prstGeom prst="rect">
            <a:avLst/>
          </a:prstGeom>
          <a:noFill/>
          <a:ln>
            <a:noFill/>
          </a:ln>
        </p:spPr>
      </p:pic>
    </p:spTree>
    <p:extLst>
      <p:ext uri="{BB962C8B-B14F-4D97-AF65-F5344CB8AC3E}">
        <p14:creationId xmlns:p14="http://schemas.microsoft.com/office/powerpoint/2010/main" val="1453092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0">
            <a:extLst>
              <a:ext uri="{FF2B5EF4-FFF2-40B4-BE49-F238E27FC236}">
                <a16:creationId xmlns:a16="http://schemas.microsoft.com/office/drawing/2014/main" id="{8D43429A-E9DF-0442-94EA-13AF7142091A}"/>
              </a:ext>
            </a:extLst>
          </p:cNvPr>
          <p:cNvSpPr txBox="1">
            <a:spLocks noGrp="1"/>
          </p:cNvSpPr>
          <p:nvPr>
            <p:ph type="title"/>
          </p:nvPr>
        </p:nvSpPr>
        <p:spPr>
          <a:xfrm>
            <a:off x="849775" y="365125"/>
            <a:ext cx="10515600" cy="880745"/>
          </a:xfrm>
          <a:prstGeom prst="rect">
            <a:avLst/>
          </a:prstGeom>
        </p:spPr>
        <p:txBody>
          <a:bodyPr vert="horz" wrap="square" lIns="121900" tIns="121900" rIns="121900" bIns="121900" rtlCol="0" anchor="t" anchorCtr="0">
            <a:noAutofit/>
          </a:bodyPr>
          <a:lstStyle/>
          <a:p>
            <a:r>
              <a:rPr lang="en-GB" dirty="0"/>
              <a:t>Data Coverage: 1500+ Indicators</a:t>
            </a:r>
          </a:p>
        </p:txBody>
      </p:sp>
      <p:pic>
        <p:nvPicPr>
          <p:cNvPr id="5" name="Shape 78">
            <a:extLst>
              <a:ext uri="{FF2B5EF4-FFF2-40B4-BE49-F238E27FC236}">
                <a16:creationId xmlns:a16="http://schemas.microsoft.com/office/drawing/2014/main" id="{F4F6B81D-464B-2148-895E-D4012541BE24}"/>
              </a:ext>
            </a:extLst>
          </p:cNvPr>
          <p:cNvPicPr preferRelativeResize="0"/>
          <p:nvPr/>
        </p:nvPicPr>
        <p:blipFill>
          <a:blip r:embed="rId3">
            <a:alphaModFix/>
          </a:blip>
          <a:stretch>
            <a:fillRect/>
          </a:stretch>
        </p:blipFill>
        <p:spPr>
          <a:xfrm>
            <a:off x="0" y="1145894"/>
            <a:ext cx="9595413" cy="4826644"/>
          </a:xfrm>
          <a:prstGeom prst="rect">
            <a:avLst/>
          </a:prstGeom>
          <a:noFill/>
          <a:ln>
            <a:noFill/>
          </a:ln>
        </p:spPr>
      </p:pic>
      <p:sp>
        <p:nvSpPr>
          <p:cNvPr id="6" name="Shape 79">
            <a:extLst>
              <a:ext uri="{FF2B5EF4-FFF2-40B4-BE49-F238E27FC236}">
                <a16:creationId xmlns:a16="http://schemas.microsoft.com/office/drawing/2014/main" id="{9B79C6CA-B746-1A44-AB5B-ABD4FFA6831C}"/>
              </a:ext>
            </a:extLst>
          </p:cNvPr>
          <p:cNvSpPr txBox="1"/>
          <p:nvPr/>
        </p:nvSpPr>
        <p:spPr>
          <a:xfrm>
            <a:off x="9595413" y="1245870"/>
            <a:ext cx="2476012" cy="4978601"/>
          </a:xfrm>
          <a:prstGeom prst="rect">
            <a:avLst/>
          </a:prstGeom>
          <a:noFill/>
          <a:ln>
            <a:noFill/>
          </a:ln>
        </p:spPr>
        <p:txBody>
          <a:bodyPr wrap="square" lIns="121900" tIns="121900" rIns="121900" bIns="121900" anchor="t" anchorCtr="0">
            <a:noAutofit/>
          </a:bodyPr>
          <a:lstStyle/>
          <a:p>
            <a:r>
              <a:rPr lang="en-GB" sz="2400" dirty="0"/>
              <a:t>Each small box is an indicator, these are grouped by first two letters of the indicator code which is thematic</a:t>
            </a:r>
          </a:p>
        </p:txBody>
      </p:sp>
    </p:spTree>
    <p:extLst>
      <p:ext uri="{BB962C8B-B14F-4D97-AF65-F5344CB8AC3E}">
        <p14:creationId xmlns:p14="http://schemas.microsoft.com/office/powerpoint/2010/main" val="177717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23C6B3-B712-5149-983B-92BE336322B7}"/>
              </a:ext>
            </a:extLst>
          </p:cNvPr>
          <p:cNvSpPr>
            <a:spLocks noGrp="1"/>
          </p:cNvSpPr>
          <p:nvPr>
            <p:ph type="title"/>
          </p:nvPr>
        </p:nvSpPr>
        <p:spPr/>
        <p:txBody>
          <a:bodyPr>
            <a:normAutofit/>
          </a:bodyPr>
          <a:lstStyle/>
          <a:p>
            <a:r>
              <a:rPr lang="en-US" dirty="0"/>
              <a:t>Criteria for Inclusion of indicators in WDI</a:t>
            </a:r>
          </a:p>
        </p:txBody>
      </p:sp>
      <p:pic>
        <p:nvPicPr>
          <p:cNvPr id="6" name="Picture 5">
            <a:extLst>
              <a:ext uri="{FF2B5EF4-FFF2-40B4-BE49-F238E27FC236}">
                <a16:creationId xmlns:a16="http://schemas.microsoft.com/office/drawing/2014/main" id="{F735F705-8229-A545-8F20-AA44689DB896}"/>
              </a:ext>
            </a:extLst>
          </p:cNvPr>
          <p:cNvPicPr>
            <a:picLocks noChangeAspect="1"/>
          </p:cNvPicPr>
          <p:nvPr/>
        </p:nvPicPr>
        <p:blipFill>
          <a:blip r:embed="rId3"/>
          <a:stretch>
            <a:fillRect/>
          </a:stretch>
        </p:blipFill>
        <p:spPr>
          <a:xfrm>
            <a:off x="1173568" y="1414713"/>
            <a:ext cx="3738821" cy="4850363"/>
          </a:xfrm>
          <a:prstGeom prst="rect">
            <a:avLst/>
          </a:prstGeom>
        </p:spPr>
      </p:pic>
      <p:sp>
        <p:nvSpPr>
          <p:cNvPr id="7" name="Text Placeholder 3">
            <a:extLst>
              <a:ext uri="{FF2B5EF4-FFF2-40B4-BE49-F238E27FC236}">
                <a16:creationId xmlns:a16="http://schemas.microsoft.com/office/drawing/2014/main" id="{48E8116E-DD3B-F94A-977A-6D866F7257A7}"/>
              </a:ext>
            </a:extLst>
          </p:cNvPr>
          <p:cNvSpPr>
            <a:spLocks noGrp="1"/>
          </p:cNvSpPr>
          <p:nvPr>
            <p:ph sz="half" idx="2"/>
          </p:nvPr>
        </p:nvSpPr>
        <p:spPr/>
        <p:txBody>
          <a:bodyPr>
            <a:normAutofit/>
          </a:bodyPr>
          <a:lstStyle/>
          <a:p>
            <a:pPr marL="609585" indent="-609585">
              <a:lnSpc>
                <a:spcPct val="100000"/>
              </a:lnSpc>
              <a:buFont typeface="+mj-lt"/>
              <a:buAutoNum type="arabicPeriod"/>
            </a:pPr>
            <a:r>
              <a:rPr lang="en-US" dirty="0"/>
              <a:t>Development relevance</a:t>
            </a:r>
          </a:p>
          <a:p>
            <a:pPr marL="609585" indent="-609585">
              <a:lnSpc>
                <a:spcPct val="100000"/>
              </a:lnSpc>
              <a:buFont typeface="+mj-lt"/>
              <a:buAutoNum type="arabicPeriod"/>
            </a:pPr>
            <a:r>
              <a:rPr lang="en-US" dirty="0"/>
              <a:t>Good data coverage – across the world, and over time (trend data if possible)</a:t>
            </a:r>
          </a:p>
          <a:p>
            <a:pPr marL="609585" indent="-609585">
              <a:lnSpc>
                <a:spcPct val="100000"/>
              </a:lnSpc>
              <a:buFont typeface="+mj-lt"/>
              <a:buAutoNum type="arabicPeriod"/>
            </a:pPr>
            <a:r>
              <a:rPr lang="en-US" dirty="0"/>
              <a:t>Comparability across countries and across time (consistent definitions and methodology)</a:t>
            </a:r>
          </a:p>
          <a:p>
            <a:pPr marL="609585" indent="-609585">
              <a:lnSpc>
                <a:spcPct val="100000"/>
              </a:lnSpc>
              <a:buFont typeface="+mj-lt"/>
              <a:buAutoNum type="arabicPeriod"/>
            </a:pPr>
            <a:r>
              <a:rPr lang="en-US" dirty="0"/>
              <a:t>Good reliable source with regular updates</a:t>
            </a:r>
          </a:p>
        </p:txBody>
      </p:sp>
    </p:spTree>
    <p:extLst>
      <p:ext uri="{BB962C8B-B14F-4D97-AF65-F5344CB8AC3E}">
        <p14:creationId xmlns:p14="http://schemas.microsoft.com/office/powerpoint/2010/main" val="250640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93" descr="wdi-partners.png">
            <a:extLst>
              <a:ext uri="{FF2B5EF4-FFF2-40B4-BE49-F238E27FC236}">
                <a16:creationId xmlns:a16="http://schemas.microsoft.com/office/drawing/2014/main" id="{DF4EC169-D99E-5642-8416-B78A33FDA265}"/>
              </a:ext>
            </a:extLst>
          </p:cNvPr>
          <p:cNvPicPr preferRelativeResize="0"/>
          <p:nvPr/>
        </p:nvPicPr>
        <p:blipFill>
          <a:blip r:embed="rId3">
            <a:alphaModFix/>
          </a:blip>
          <a:stretch>
            <a:fillRect/>
          </a:stretch>
        </p:blipFill>
        <p:spPr>
          <a:xfrm>
            <a:off x="190247" y="1125943"/>
            <a:ext cx="7993633" cy="5732058"/>
          </a:xfrm>
          <a:prstGeom prst="rect">
            <a:avLst/>
          </a:prstGeom>
          <a:noFill/>
          <a:ln>
            <a:noFill/>
          </a:ln>
        </p:spPr>
      </p:pic>
      <p:sp>
        <p:nvSpPr>
          <p:cNvPr id="6" name="Shape 95">
            <a:extLst>
              <a:ext uri="{FF2B5EF4-FFF2-40B4-BE49-F238E27FC236}">
                <a16:creationId xmlns:a16="http://schemas.microsoft.com/office/drawing/2014/main" id="{2B4ED1FB-E9B1-DD43-80BC-87B804B15B4E}"/>
              </a:ext>
            </a:extLst>
          </p:cNvPr>
          <p:cNvSpPr txBox="1"/>
          <p:nvPr/>
        </p:nvSpPr>
        <p:spPr>
          <a:xfrm>
            <a:off x="8183880" y="1125943"/>
            <a:ext cx="4008120" cy="5732057"/>
          </a:xfrm>
          <a:prstGeom prst="rect">
            <a:avLst/>
          </a:prstGeom>
          <a:noFill/>
          <a:ln>
            <a:noFill/>
          </a:ln>
        </p:spPr>
        <p:txBody>
          <a:bodyPr wrap="square" lIns="121900" tIns="121900" rIns="121900" bIns="121900" anchor="t" anchorCtr="0">
            <a:noAutofit/>
          </a:bodyPr>
          <a:lstStyle/>
          <a:p>
            <a:pPr marL="342900" indent="-342900">
              <a:buFont typeface="Arial" panose="020B0604020202020204" pitchFamily="34" charset="0"/>
              <a:buChar char="•"/>
            </a:pPr>
            <a:r>
              <a:rPr lang="en-GB" sz="2400" dirty="0"/>
              <a:t>Producing WDI data involves:</a:t>
            </a:r>
          </a:p>
          <a:p>
            <a:pPr marL="609585" indent="-304792">
              <a:buChar char="-"/>
            </a:pPr>
            <a:r>
              <a:rPr lang="en-GB" sz="2400" dirty="0"/>
              <a:t>50+ international organizations</a:t>
            </a:r>
          </a:p>
          <a:p>
            <a:pPr marL="609585" indent="-304792">
              <a:buChar char="-"/>
            </a:pPr>
            <a:r>
              <a:rPr lang="en-GB" sz="2400" dirty="0"/>
              <a:t>200+ NSOs</a:t>
            </a:r>
          </a:p>
          <a:p>
            <a:pPr marL="609585" indent="-304792">
              <a:buChar char="-"/>
            </a:pPr>
            <a:r>
              <a:rPr lang="en-GB" sz="2400" dirty="0"/>
              <a:t>WB country economists from 150 countries</a:t>
            </a:r>
            <a:endParaRPr sz="2400" dirty="0"/>
          </a:p>
          <a:p>
            <a:pPr marL="342900" indent="-342900">
              <a:buFont typeface="Arial" panose="020B0604020202020204" pitchFamily="34" charset="0"/>
              <a:buChar char="•"/>
            </a:pPr>
            <a:r>
              <a:rPr lang="en-GB" sz="2400" dirty="0"/>
              <a:t>WDI indicators are updated quarterly (July, September, December and April)</a:t>
            </a:r>
            <a:endParaRPr sz="2400" dirty="0"/>
          </a:p>
          <a:p>
            <a:pPr marL="342900" indent="-342900">
              <a:buFont typeface="Arial" panose="020B0604020202020204" pitchFamily="34" charset="0"/>
              <a:buChar char="•"/>
            </a:pPr>
            <a:r>
              <a:rPr lang="en-GB" sz="2400" dirty="0"/>
              <a:t>⅔ of the data come from external partners</a:t>
            </a:r>
            <a:endParaRPr sz="2400" dirty="0"/>
          </a:p>
          <a:p>
            <a:pPr marL="342900" indent="-342900">
              <a:buFont typeface="Arial" panose="020B0604020202020204" pitchFamily="34" charset="0"/>
              <a:buChar char="•"/>
            </a:pPr>
            <a:r>
              <a:rPr lang="en-GB" sz="2400" dirty="0"/>
              <a:t>Sources include admin data, academia &amp; household surveys</a:t>
            </a:r>
          </a:p>
        </p:txBody>
      </p:sp>
      <p:sp>
        <p:nvSpPr>
          <p:cNvPr id="7" name="Shape 94">
            <a:extLst>
              <a:ext uri="{FF2B5EF4-FFF2-40B4-BE49-F238E27FC236}">
                <a16:creationId xmlns:a16="http://schemas.microsoft.com/office/drawing/2014/main" id="{7E4D90D8-B053-0D46-977E-E33F187C612E}"/>
              </a:ext>
            </a:extLst>
          </p:cNvPr>
          <p:cNvSpPr txBox="1">
            <a:spLocks noGrp="1"/>
          </p:cNvSpPr>
          <p:nvPr>
            <p:ph type="title"/>
          </p:nvPr>
        </p:nvSpPr>
        <p:spPr>
          <a:xfrm>
            <a:off x="616967" y="412608"/>
            <a:ext cx="10938200" cy="880745"/>
          </a:xfrm>
          <a:prstGeom prst="rect">
            <a:avLst/>
          </a:prstGeom>
        </p:spPr>
        <p:txBody>
          <a:bodyPr vert="horz" wrap="square" lIns="121900" tIns="121900" rIns="121900" bIns="121900" rtlCol="0" anchor="t" anchorCtr="0">
            <a:noAutofit/>
          </a:bodyPr>
          <a:lstStyle/>
          <a:p>
            <a:r>
              <a:rPr lang="en-GB" sz="4000" dirty="0"/>
              <a:t>Data Sources: 50+ International Organizations</a:t>
            </a:r>
          </a:p>
        </p:txBody>
      </p:sp>
    </p:spTree>
    <p:extLst>
      <p:ext uri="{BB962C8B-B14F-4D97-AF65-F5344CB8AC3E}">
        <p14:creationId xmlns:p14="http://schemas.microsoft.com/office/powerpoint/2010/main" val="363736537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2890D3"/>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2319</TotalTime>
  <Words>3803</Words>
  <Application>Microsoft Macintosh PowerPoint</Application>
  <PresentationFormat>Widescreen</PresentationFormat>
  <Paragraphs>349</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Helvetica</vt:lpstr>
      <vt:lpstr>Tw Cen MT Condensed</vt:lpstr>
      <vt:lpstr>Verdana</vt:lpstr>
      <vt:lpstr>Office Theme</vt:lpstr>
      <vt:lpstr>The World Bank World Development Indicators (WDI) and Global Surgery</vt:lpstr>
      <vt:lpstr>Outline of the presentation</vt:lpstr>
      <vt:lpstr>What is the World Bank Group?</vt:lpstr>
      <vt:lpstr>What does the WBG do?</vt:lpstr>
      <vt:lpstr>What is the World Development Indicators (WDI)?</vt:lpstr>
      <vt:lpstr>WDI: Global Coverage - 217 Countries/Economies</vt:lpstr>
      <vt:lpstr>Data Coverage: 1500+ Indicators</vt:lpstr>
      <vt:lpstr>Criteria for Inclusion of indicators in WDI</vt:lpstr>
      <vt:lpstr>Data Sources: 50+ International Organizations</vt:lpstr>
      <vt:lpstr>WDI Data Management Process</vt:lpstr>
      <vt:lpstr>WDI Data: Refugee Populations</vt:lpstr>
      <vt:lpstr>WDI Over Time </vt:lpstr>
      <vt:lpstr>WDI Usage Statistics</vt:lpstr>
      <vt:lpstr>Global Surgery 6 Indicators</vt:lpstr>
      <vt:lpstr>Global Surgery Indicators and WDI</vt:lpstr>
      <vt:lpstr>Global Surgery Indicators in the WDI </vt:lpstr>
      <vt:lpstr>Data coverage of the 6 global surgery indicators</vt:lpstr>
      <vt:lpstr>Global Surgery Indicator 2: Density of specialist surgical providers by income groups</vt:lpstr>
      <vt:lpstr>Global Surgery Indicator 5: Risk of impoverishing expenditure when surgery is required</vt:lpstr>
      <vt:lpstr>Global Surgery Indicator 6: Risk of catastrophic expenditure when surgery is required</vt:lpstr>
      <vt:lpstr>Need reliable data and better coverage</vt:lpstr>
      <vt:lpstr>PowerPoint Presentation</vt:lpstr>
      <vt:lpstr>For reliable data with good coverage, strong data collection / reporting system is needed</vt:lpstr>
      <vt:lpstr>Wish list for Global Surgery Indicators in WDI</vt:lpstr>
      <vt:lpstr>1. Access to timely essential surgery</vt:lpstr>
      <vt:lpstr>2. Specialist surgical workforce density</vt:lpstr>
      <vt:lpstr>3. Surgical volume</vt:lpstr>
      <vt:lpstr>4. Perioperative mortality rate</vt:lpstr>
      <vt:lpstr>5 &amp; 6. Protection against impoverishing /catastrophic expenditure</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Citron, Isabelle</dc:creator>
  <cp:lastModifiedBy>Albutt, Katherine H.,M.D.</cp:lastModifiedBy>
  <cp:revision>63</cp:revision>
  <dcterms:created xsi:type="dcterms:W3CDTF">2018-02-05T20:28:02Z</dcterms:created>
  <dcterms:modified xsi:type="dcterms:W3CDTF">2018-03-24T06:30:40Z</dcterms:modified>
</cp:coreProperties>
</file>