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emf" ContentType="image/x-em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84" r:id="rId3"/>
  </p:sldMasterIdLst>
  <p:notesMasterIdLst>
    <p:notesMasterId r:id="rId35"/>
  </p:notesMasterIdLst>
  <p:sldIdLst>
    <p:sldId id="270" r:id="rId4"/>
    <p:sldId id="271" r:id="rId5"/>
    <p:sldId id="277" r:id="rId6"/>
    <p:sldId id="278" r:id="rId7"/>
    <p:sldId id="280" r:id="rId8"/>
    <p:sldId id="259" r:id="rId9"/>
    <p:sldId id="299" r:id="rId10"/>
    <p:sldId id="281" r:id="rId11"/>
    <p:sldId id="282" r:id="rId12"/>
    <p:sldId id="283" r:id="rId13"/>
    <p:sldId id="286" r:id="rId14"/>
    <p:sldId id="285" r:id="rId15"/>
    <p:sldId id="296" r:id="rId16"/>
    <p:sldId id="297" r:id="rId17"/>
    <p:sldId id="295" r:id="rId18"/>
    <p:sldId id="288" r:id="rId19"/>
    <p:sldId id="260" r:id="rId20"/>
    <p:sldId id="263" r:id="rId21"/>
    <p:sldId id="264" r:id="rId22"/>
    <p:sldId id="265" r:id="rId23"/>
    <p:sldId id="266" r:id="rId24"/>
    <p:sldId id="262" r:id="rId25"/>
    <p:sldId id="261" r:id="rId26"/>
    <p:sldId id="267" r:id="rId27"/>
    <p:sldId id="268" r:id="rId28"/>
    <p:sldId id="272" r:id="rId29"/>
    <p:sldId id="273" r:id="rId30"/>
    <p:sldId id="274" r:id="rId31"/>
    <p:sldId id="275" r:id="rId32"/>
    <p:sldId id="298" r:id="rId33"/>
    <p:sldId id="276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69"/>
    <p:restoredTop sz="91738" autoAdjust="0"/>
  </p:normalViewPr>
  <p:slideViewPr>
    <p:cSldViewPr snapToGrid="0" snapToObjects="1">
      <p:cViewPr varScale="1">
        <p:scale>
          <a:sx n="91" d="100"/>
          <a:sy n="91" d="100"/>
        </p:scale>
        <p:origin x="840" y="1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275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9" Type="http://schemas.openxmlformats.org/officeDocument/2006/relationships/slide" Target="slides/slide6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33" Type="http://schemas.openxmlformats.org/officeDocument/2006/relationships/slide" Target="slides/slide30.xml"/><Relationship Id="rId34" Type="http://schemas.openxmlformats.org/officeDocument/2006/relationships/slide" Target="slides/slide31.xml"/><Relationship Id="rId35" Type="http://schemas.openxmlformats.org/officeDocument/2006/relationships/notesMaster" Target="notesMasters/notesMaster1.xml"/><Relationship Id="rId36" Type="http://schemas.openxmlformats.org/officeDocument/2006/relationships/presProps" Target="presProps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37" Type="http://schemas.openxmlformats.org/officeDocument/2006/relationships/viewProps" Target="viewProps.xml"/><Relationship Id="rId38" Type="http://schemas.openxmlformats.org/officeDocument/2006/relationships/theme" Target="theme/theme1.xml"/><Relationship Id="rId39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9B5ECCC-1CBA-2242-92CA-3175F2E3CDBE}" type="doc">
      <dgm:prSet loTypeId="urn:microsoft.com/office/officeart/2005/8/layout/cycle8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EAB045B-298C-D643-9DCD-9D98A0A6A216}">
      <dgm:prSet/>
      <dgm:spPr/>
      <dgm:t>
        <a:bodyPr/>
        <a:lstStyle/>
        <a:p>
          <a:pPr rtl="0"/>
          <a:r>
            <a:rPr lang="en-US" b="1" dirty="0"/>
            <a:t>Work opportunities</a:t>
          </a:r>
        </a:p>
      </dgm:t>
    </dgm:pt>
    <dgm:pt modelId="{D95FE0A1-2EB3-5449-A0B5-487A03A3B0A9}" type="parTrans" cxnId="{5C95ACB8-13E0-BE4E-B6C1-9218288D4463}">
      <dgm:prSet/>
      <dgm:spPr/>
      <dgm:t>
        <a:bodyPr/>
        <a:lstStyle/>
        <a:p>
          <a:endParaRPr lang="en-US"/>
        </a:p>
      </dgm:t>
    </dgm:pt>
    <dgm:pt modelId="{82ADFF9A-171D-0A44-B1A7-538629C9F00F}" type="sibTrans" cxnId="{5C95ACB8-13E0-BE4E-B6C1-9218288D4463}">
      <dgm:prSet/>
      <dgm:spPr/>
      <dgm:t>
        <a:bodyPr/>
        <a:lstStyle/>
        <a:p>
          <a:endParaRPr lang="en-US"/>
        </a:p>
      </dgm:t>
    </dgm:pt>
    <dgm:pt modelId="{CD4F0B7B-331A-524E-BC19-07A6A412FDB8}">
      <dgm:prSet/>
      <dgm:spPr/>
      <dgm:t>
        <a:bodyPr/>
        <a:lstStyle/>
        <a:p>
          <a:pPr rtl="0"/>
          <a:r>
            <a:rPr lang="en-US" dirty="0"/>
            <a:t>Opportunities to take part in data collection and learn new skills, without having to pay for travel or wrestle with visas</a:t>
          </a:r>
        </a:p>
      </dgm:t>
    </dgm:pt>
    <dgm:pt modelId="{7948CC1A-575D-C64B-9BFA-65440259E13D}" type="parTrans" cxnId="{51085C51-A034-C04A-B091-132D76CB9936}">
      <dgm:prSet/>
      <dgm:spPr/>
      <dgm:t>
        <a:bodyPr/>
        <a:lstStyle/>
        <a:p>
          <a:endParaRPr lang="en-US"/>
        </a:p>
      </dgm:t>
    </dgm:pt>
    <dgm:pt modelId="{B2C122A0-AE73-B144-BBB9-A3A3814B0DB7}" type="sibTrans" cxnId="{51085C51-A034-C04A-B091-132D76CB9936}">
      <dgm:prSet/>
      <dgm:spPr/>
      <dgm:t>
        <a:bodyPr/>
        <a:lstStyle/>
        <a:p>
          <a:endParaRPr lang="en-US"/>
        </a:p>
      </dgm:t>
    </dgm:pt>
    <dgm:pt modelId="{EE807D4F-826C-4943-9602-B160640F8497}">
      <dgm:prSet/>
      <dgm:spPr/>
      <dgm:t>
        <a:bodyPr/>
        <a:lstStyle/>
        <a:p>
          <a:pPr rtl="0"/>
          <a:r>
            <a:rPr lang="en-US" b="1" dirty="0"/>
            <a:t>Educational opportunities</a:t>
          </a:r>
        </a:p>
      </dgm:t>
    </dgm:pt>
    <dgm:pt modelId="{AC2A8C7B-C0AC-944C-A404-91169897008C}" type="parTrans" cxnId="{67245F5C-D69E-314C-8E9B-5E1F6DE2BD2A}">
      <dgm:prSet/>
      <dgm:spPr/>
      <dgm:t>
        <a:bodyPr/>
        <a:lstStyle/>
        <a:p>
          <a:endParaRPr lang="en-US"/>
        </a:p>
      </dgm:t>
    </dgm:pt>
    <dgm:pt modelId="{2A5E6810-5ED7-BC48-9309-38647E74271D}" type="sibTrans" cxnId="{67245F5C-D69E-314C-8E9B-5E1F6DE2BD2A}">
      <dgm:prSet/>
      <dgm:spPr/>
      <dgm:t>
        <a:bodyPr/>
        <a:lstStyle/>
        <a:p>
          <a:endParaRPr lang="en-US"/>
        </a:p>
      </dgm:t>
    </dgm:pt>
    <dgm:pt modelId="{B8922517-7DD4-B94A-A446-440DD9A79C4B}">
      <dgm:prSet/>
      <dgm:spPr/>
      <dgm:t>
        <a:bodyPr/>
        <a:lstStyle/>
        <a:p>
          <a:pPr rtl="0"/>
          <a:r>
            <a:rPr lang="en-US" dirty="0"/>
            <a:t>Online lectures by experts in different subjects</a:t>
          </a:r>
        </a:p>
      </dgm:t>
    </dgm:pt>
    <dgm:pt modelId="{DB56A02B-8EA6-A142-A63A-1760EA48A997}" type="parTrans" cxnId="{221659C6-AF28-B342-8E6F-81AC5ADBCF64}">
      <dgm:prSet/>
      <dgm:spPr/>
      <dgm:t>
        <a:bodyPr/>
        <a:lstStyle/>
        <a:p>
          <a:endParaRPr lang="en-US"/>
        </a:p>
      </dgm:t>
    </dgm:pt>
    <dgm:pt modelId="{1FCABF07-DEA0-244F-9EBA-CF95357220A6}" type="sibTrans" cxnId="{221659C6-AF28-B342-8E6F-81AC5ADBCF64}">
      <dgm:prSet/>
      <dgm:spPr/>
      <dgm:t>
        <a:bodyPr/>
        <a:lstStyle/>
        <a:p>
          <a:endParaRPr lang="en-US"/>
        </a:p>
      </dgm:t>
    </dgm:pt>
    <dgm:pt modelId="{9D4FBC24-2D6B-A04C-AAA0-D3AF89DA7E30}">
      <dgm:prSet/>
      <dgm:spPr/>
      <dgm:t>
        <a:bodyPr/>
        <a:lstStyle/>
        <a:p>
          <a:pPr rtl="0"/>
          <a:r>
            <a:rPr lang="en-US" b="1" dirty="0"/>
            <a:t>Networking</a:t>
          </a:r>
        </a:p>
      </dgm:t>
    </dgm:pt>
    <dgm:pt modelId="{B1D109AE-0965-C140-82C8-C921FB2475EF}" type="parTrans" cxnId="{D7F0AF6B-8837-9841-A367-D2DEF1F48F0E}">
      <dgm:prSet/>
      <dgm:spPr/>
      <dgm:t>
        <a:bodyPr/>
        <a:lstStyle/>
        <a:p>
          <a:endParaRPr lang="en-US"/>
        </a:p>
      </dgm:t>
    </dgm:pt>
    <dgm:pt modelId="{5493B03A-11C8-DF44-AF3F-71AE08F5C333}" type="sibTrans" cxnId="{D7F0AF6B-8837-9841-A367-D2DEF1F48F0E}">
      <dgm:prSet/>
      <dgm:spPr/>
      <dgm:t>
        <a:bodyPr/>
        <a:lstStyle/>
        <a:p>
          <a:endParaRPr lang="en-US"/>
        </a:p>
      </dgm:t>
    </dgm:pt>
    <dgm:pt modelId="{4C79F7A5-C012-C848-AD4F-442967994057}">
      <dgm:prSet/>
      <dgm:spPr/>
      <dgm:t>
        <a:bodyPr/>
        <a:lstStyle/>
        <a:p>
          <a:pPr rtl="0"/>
          <a:r>
            <a:rPr lang="en-US"/>
            <a:t>“Meeting” like-minded people from around the world</a:t>
          </a:r>
        </a:p>
      </dgm:t>
    </dgm:pt>
    <dgm:pt modelId="{C9A5D035-B89B-F64A-9D4F-F494F5F04156}" type="parTrans" cxnId="{BEFC2591-539A-EF44-A52D-C30F8D92EE4B}">
      <dgm:prSet/>
      <dgm:spPr/>
      <dgm:t>
        <a:bodyPr/>
        <a:lstStyle/>
        <a:p>
          <a:endParaRPr lang="en-US"/>
        </a:p>
      </dgm:t>
    </dgm:pt>
    <dgm:pt modelId="{9C0AC656-5BC5-7041-A06A-9CAF3FF3D087}" type="sibTrans" cxnId="{BEFC2591-539A-EF44-A52D-C30F8D92EE4B}">
      <dgm:prSet/>
      <dgm:spPr/>
      <dgm:t>
        <a:bodyPr/>
        <a:lstStyle/>
        <a:p>
          <a:endParaRPr lang="en-US"/>
        </a:p>
      </dgm:t>
    </dgm:pt>
    <dgm:pt modelId="{D67B8926-01B3-F24D-868C-EC7F58A41D60}" type="pres">
      <dgm:prSet presAssocID="{99B5ECCC-1CBA-2242-92CA-3175F2E3CDBE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05CBA01-4AB8-0C4B-8C14-2E034CDAF4CF}" type="pres">
      <dgm:prSet presAssocID="{99B5ECCC-1CBA-2242-92CA-3175F2E3CDBE}" presName="wedge1" presStyleLbl="node1" presStyleIdx="0" presStyleCnt="3"/>
      <dgm:spPr/>
      <dgm:t>
        <a:bodyPr/>
        <a:lstStyle/>
        <a:p>
          <a:endParaRPr lang="en-US"/>
        </a:p>
      </dgm:t>
    </dgm:pt>
    <dgm:pt modelId="{9CC702F6-D4A4-9A43-8F86-F7708738C680}" type="pres">
      <dgm:prSet presAssocID="{99B5ECCC-1CBA-2242-92CA-3175F2E3CDBE}" presName="dummy1a" presStyleCnt="0"/>
      <dgm:spPr/>
    </dgm:pt>
    <dgm:pt modelId="{1B083CFB-3A3E-324B-B8CA-3A33263CD837}" type="pres">
      <dgm:prSet presAssocID="{99B5ECCC-1CBA-2242-92CA-3175F2E3CDBE}" presName="dummy1b" presStyleCnt="0"/>
      <dgm:spPr/>
    </dgm:pt>
    <dgm:pt modelId="{7F6240B2-176A-9D44-B8E0-A9159337986F}" type="pres">
      <dgm:prSet presAssocID="{99B5ECCC-1CBA-2242-92CA-3175F2E3CDBE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0C4147F-FCB6-5640-840F-E0E409480706}" type="pres">
      <dgm:prSet presAssocID="{99B5ECCC-1CBA-2242-92CA-3175F2E3CDBE}" presName="wedge2" presStyleLbl="node1" presStyleIdx="1" presStyleCnt="3" custScaleX="106527" custScaleY="103413"/>
      <dgm:spPr/>
      <dgm:t>
        <a:bodyPr/>
        <a:lstStyle/>
        <a:p>
          <a:endParaRPr lang="en-US"/>
        </a:p>
      </dgm:t>
    </dgm:pt>
    <dgm:pt modelId="{5C788EBB-9A5F-7E40-AC59-1FC913A614C4}" type="pres">
      <dgm:prSet presAssocID="{99B5ECCC-1CBA-2242-92CA-3175F2E3CDBE}" presName="dummy2a" presStyleCnt="0"/>
      <dgm:spPr/>
    </dgm:pt>
    <dgm:pt modelId="{229AB68F-BD20-3C40-9D77-E6E6974D99F7}" type="pres">
      <dgm:prSet presAssocID="{99B5ECCC-1CBA-2242-92CA-3175F2E3CDBE}" presName="dummy2b" presStyleCnt="0"/>
      <dgm:spPr/>
    </dgm:pt>
    <dgm:pt modelId="{911B0E6C-FACF-3C44-B4A5-26A749254D09}" type="pres">
      <dgm:prSet presAssocID="{99B5ECCC-1CBA-2242-92CA-3175F2E3CDBE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518BDC1-687F-3C4D-8B2D-5973E64B93D2}" type="pres">
      <dgm:prSet presAssocID="{99B5ECCC-1CBA-2242-92CA-3175F2E3CDBE}" presName="wedge3" presStyleLbl="node1" presStyleIdx="2" presStyleCnt="3"/>
      <dgm:spPr/>
      <dgm:t>
        <a:bodyPr/>
        <a:lstStyle/>
        <a:p>
          <a:endParaRPr lang="en-US"/>
        </a:p>
      </dgm:t>
    </dgm:pt>
    <dgm:pt modelId="{6ECC1DDD-9691-E048-B976-DC2D87B492A6}" type="pres">
      <dgm:prSet presAssocID="{99B5ECCC-1CBA-2242-92CA-3175F2E3CDBE}" presName="dummy3a" presStyleCnt="0"/>
      <dgm:spPr/>
    </dgm:pt>
    <dgm:pt modelId="{FA087665-8FF6-AE4A-A186-D6A2107745FF}" type="pres">
      <dgm:prSet presAssocID="{99B5ECCC-1CBA-2242-92CA-3175F2E3CDBE}" presName="dummy3b" presStyleCnt="0"/>
      <dgm:spPr/>
    </dgm:pt>
    <dgm:pt modelId="{728967AF-B26A-A74D-BE22-8864AA5280A7}" type="pres">
      <dgm:prSet presAssocID="{99B5ECCC-1CBA-2242-92CA-3175F2E3CDBE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2C2BC70-F85F-794F-8AF5-F20A96E88FDC}" type="pres">
      <dgm:prSet presAssocID="{82ADFF9A-171D-0A44-B1A7-538629C9F00F}" presName="arrowWedge1" presStyleLbl="fgSibTrans2D1" presStyleIdx="0" presStyleCnt="3"/>
      <dgm:spPr/>
    </dgm:pt>
    <dgm:pt modelId="{774C5E47-C598-9341-9200-942738E97069}" type="pres">
      <dgm:prSet presAssocID="{2A5E6810-5ED7-BC48-9309-38647E74271D}" presName="arrowWedge2" presStyleLbl="fgSibTrans2D1" presStyleIdx="1" presStyleCnt="3"/>
      <dgm:spPr/>
    </dgm:pt>
    <dgm:pt modelId="{72118C9C-1F8C-C54B-A28A-78E31339E379}" type="pres">
      <dgm:prSet presAssocID="{5493B03A-11C8-DF44-AF3F-71AE08F5C333}" presName="arrowWedge3" presStyleLbl="fgSibTrans2D1" presStyleIdx="2" presStyleCnt="3"/>
      <dgm:spPr/>
    </dgm:pt>
  </dgm:ptLst>
  <dgm:cxnLst>
    <dgm:cxn modelId="{5C95ACB8-13E0-BE4E-B6C1-9218288D4463}" srcId="{99B5ECCC-1CBA-2242-92CA-3175F2E3CDBE}" destId="{CEAB045B-298C-D643-9DCD-9D98A0A6A216}" srcOrd="0" destOrd="0" parTransId="{D95FE0A1-2EB3-5449-A0B5-487A03A3B0A9}" sibTransId="{82ADFF9A-171D-0A44-B1A7-538629C9F00F}"/>
    <dgm:cxn modelId="{219829AC-E941-D149-8BBE-336B7EB7BF01}" type="presOf" srcId="{CD4F0B7B-331A-524E-BC19-07A6A412FDB8}" destId="{7F6240B2-176A-9D44-B8E0-A9159337986F}" srcOrd="1" destOrd="1" presId="urn:microsoft.com/office/officeart/2005/8/layout/cycle8"/>
    <dgm:cxn modelId="{221659C6-AF28-B342-8E6F-81AC5ADBCF64}" srcId="{EE807D4F-826C-4943-9602-B160640F8497}" destId="{B8922517-7DD4-B94A-A446-440DD9A79C4B}" srcOrd="0" destOrd="0" parTransId="{DB56A02B-8EA6-A142-A63A-1760EA48A997}" sibTransId="{1FCABF07-DEA0-244F-9EBA-CF95357220A6}"/>
    <dgm:cxn modelId="{57209D4D-91EB-534B-8775-51BA7387D59D}" type="presOf" srcId="{9D4FBC24-2D6B-A04C-AAA0-D3AF89DA7E30}" destId="{6518BDC1-687F-3C4D-8B2D-5973E64B93D2}" srcOrd="0" destOrd="0" presId="urn:microsoft.com/office/officeart/2005/8/layout/cycle8"/>
    <dgm:cxn modelId="{51085C51-A034-C04A-B091-132D76CB9936}" srcId="{CEAB045B-298C-D643-9DCD-9D98A0A6A216}" destId="{CD4F0B7B-331A-524E-BC19-07A6A412FDB8}" srcOrd="0" destOrd="0" parTransId="{7948CC1A-575D-C64B-9BFA-65440259E13D}" sibTransId="{B2C122A0-AE73-B144-BBB9-A3A3814B0DB7}"/>
    <dgm:cxn modelId="{8EE72EC3-CC6F-5E45-B3EF-A17425B87771}" type="presOf" srcId="{EE807D4F-826C-4943-9602-B160640F8497}" destId="{00C4147F-FCB6-5640-840F-E0E409480706}" srcOrd="0" destOrd="0" presId="urn:microsoft.com/office/officeart/2005/8/layout/cycle8"/>
    <dgm:cxn modelId="{6045995E-0607-2841-85F7-F14F8C2F274F}" type="presOf" srcId="{4C79F7A5-C012-C848-AD4F-442967994057}" destId="{728967AF-B26A-A74D-BE22-8864AA5280A7}" srcOrd="1" destOrd="1" presId="urn:microsoft.com/office/officeart/2005/8/layout/cycle8"/>
    <dgm:cxn modelId="{E5F2C221-A42D-FB4B-B776-0E2D28DF213C}" type="presOf" srcId="{EE807D4F-826C-4943-9602-B160640F8497}" destId="{911B0E6C-FACF-3C44-B4A5-26A749254D09}" srcOrd="1" destOrd="0" presId="urn:microsoft.com/office/officeart/2005/8/layout/cycle8"/>
    <dgm:cxn modelId="{D7F0AF6B-8837-9841-A367-D2DEF1F48F0E}" srcId="{99B5ECCC-1CBA-2242-92CA-3175F2E3CDBE}" destId="{9D4FBC24-2D6B-A04C-AAA0-D3AF89DA7E30}" srcOrd="2" destOrd="0" parTransId="{B1D109AE-0965-C140-82C8-C921FB2475EF}" sibTransId="{5493B03A-11C8-DF44-AF3F-71AE08F5C333}"/>
    <dgm:cxn modelId="{6F4AFE39-9415-2545-B4A9-D080360AB287}" type="presOf" srcId="{99B5ECCC-1CBA-2242-92CA-3175F2E3CDBE}" destId="{D67B8926-01B3-F24D-868C-EC7F58A41D60}" srcOrd="0" destOrd="0" presId="urn:microsoft.com/office/officeart/2005/8/layout/cycle8"/>
    <dgm:cxn modelId="{BEFC2591-539A-EF44-A52D-C30F8D92EE4B}" srcId="{9D4FBC24-2D6B-A04C-AAA0-D3AF89DA7E30}" destId="{4C79F7A5-C012-C848-AD4F-442967994057}" srcOrd="0" destOrd="0" parTransId="{C9A5D035-B89B-F64A-9D4F-F494F5F04156}" sibTransId="{9C0AC656-5BC5-7041-A06A-9CAF3FF3D087}"/>
    <dgm:cxn modelId="{5FC20FDA-972E-CC48-88C1-B582B35326A4}" type="presOf" srcId="{B8922517-7DD4-B94A-A446-440DD9A79C4B}" destId="{911B0E6C-FACF-3C44-B4A5-26A749254D09}" srcOrd="1" destOrd="1" presId="urn:microsoft.com/office/officeart/2005/8/layout/cycle8"/>
    <dgm:cxn modelId="{B2CB606B-202C-214E-BAD0-11FFFD57750F}" type="presOf" srcId="{4C79F7A5-C012-C848-AD4F-442967994057}" destId="{6518BDC1-687F-3C4D-8B2D-5973E64B93D2}" srcOrd="0" destOrd="1" presId="urn:microsoft.com/office/officeart/2005/8/layout/cycle8"/>
    <dgm:cxn modelId="{6E341819-AE67-444F-85A5-8AA7739974B9}" type="presOf" srcId="{CEAB045B-298C-D643-9DCD-9D98A0A6A216}" destId="{F05CBA01-4AB8-0C4B-8C14-2E034CDAF4CF}" srcOrd="0" destOrd="0" presId="urn:microsoft.com/office/officeart/2005/8/layout/cycle8"/>
    <dgm:cxn modelId="{739F5BA0-48BB-7A4F-A347-BE5483E51F9C}" type="presOf" srcId="{CD4F0B7B-331A-524E-BC19-07A6A412FDB8}" destId="{F05CBA01-4AB8-0C4B-8C14-2E034CDAF4CF}" srcOrd="0" destOrd="1" presId="urn:microsoft.com/office/officeart/2005/8/layout/cycle8"/>
    <dgm:cxn modelId="{753A48F1-FAC1-D644-A0DE-F9396BF71020}" type="presOf" srcId="{9D4FBC24-2D6B-A04C-AAA0-D3AF89DA7E30}" destId="{728967AF-B26A-A74D-BE22-8864AA5280A7}" srcOrd="1" destOrd="0" presId="urn:microsoft.com/office/officeart/2005/8/layout/cycle8"/>
    <dgm:cxn modelId="{F6BCB51A-9A5C-3E48-B2D7-3F3AA85C38D3}" type="presOf" srcId="{CEAB045B-298C-D643-9DCD-9D98A0A6A216}" destId="{7F6240B2-176A-9D44-B8E0-A9159337986F}" srcOrd="1" destOrd="0" presId="urn:microsoft.com/office/officeart/2005/8/layout/cycle8"/>
    <dgm:cxn modelId="{67245F5C-D69E-314C-8E9B-5E1F6DE2BD2A}" srcId="{99B5ECCC-1CBA-2242-92CA-3175F2E3CDBE}" destId="{EE807D4F-826C-4943-9602-B160640F8497}" srcOrd="1" destOrd="0" parTransId="{AC2A8C7B-C0AC-944C-A404-91169897008C}" sibTransId="{2A5E6810-5ED7-BC48-9309-38647E74271D}"/>
    <dgm:cxn modelId="{FC91A37E-E613-1A4F-AB2A-753FD27979AF}" type="presOf" srcId="{B8922517-7DD4-B94A-A446-440DD9A79C4B}" destId="{00C4147F-FCB6-5640-840F-E0E409480706}" srcOrd="0" destOrd="1" presId="urn:microsoft.com/office/officeart/2005/8/layout/cycle8"/>
    <dgm:cxn modelId="{D414A4C9-E546-F34D-AF95-DA9FAF4DAD93}" type="presParOf" srcId="{D67B8926-01B3-F24D-868C-EC7F58A41D60}" destId="{F05CBA01-4AB8-0C4B-8C14-2E034CDAF4CF}" srcOrd="0" destOrd="0" presId="urn:microsoft.com/office/officeart/2005/8/layout/cycle8"/>
    <dgm:cxn modelId="{68E5D5C3-3EC2-BF4A-BD13-B4C551F8317C}" type="presParOf" srcId="{D67B8926-01B3-F24D-868C-EC7F58A41D60}" destId="{9CC702F6-D4A4-9A43-8F86-F7708738C680}" srcOrd="1" destOrd="0" presId="urn:microsoft.com/office/officeart/2005/8/layout/cycle8"/>
    <dgm:cxn modelId="{49EBD6B3-F276-8A45-8227-52C5D735D6FF}" type="presParOf" srcId="{D67B8926-01B3-F24D-868C-EC7F58A41D60}" destId="{1B083CFB-3A3E-324B-B8CA-3A33263CD837}" srcOrd="2" destOrd="0" presId="urn:microsoft.com/office/officeart/2005/8/layout/cycle8"/>
    <dgm:cxn modelId="{954BCF68-887B-9544-8482-CB60BE6CA962}" type="presParOf" srcId="{D67B8926-01B3-F24D-868C-EC7F58A41D60}" destId="{7F6240B2-176A-9D44-B8E0-A9159337986F}" srcOrd="3" destOrd="0" presId="urn:microsoft.com/office/officeart/2005/8/layout/cycle8"/>
    <dgm:cxn modelId="{C25EBA13-7971-644B-B54B-C4481C580E19}" type="presParOf" srcId="{D67B8926-01B3-F24D-868C-EC7F58A41D60}" destId="{00C4147F-FCB6-5640-840F-E0E409480706}" srcOrd="4" destOrd="0" presId="urn:microsoft.com/office/officeart/2005/8/layout/cycle8"/>
    <dgm:cxn modelId="{B2306D39-7899-7748-85EB-9157EDE04573}" type="presParOf" srcId="{D67B8926-01B3-F24D-868C-EC7F58A41D60}" destId="{5C788EBB-9A5F-7E40-AC59-1FC913A614C4}" srcOrd="5" destOrd="0" presId="urn:microsoft.com/office/officeart/2005/8/layout/cycle8"/>
    <dgm:cxn modelId="{EDD01F04-10FE-064D-B014-F3BEB450B3F1}" type="presParOf" srcId="{D67B8926-01B3-F24D-868C-EC7F58A41D60}" destId="{229AB68F-BD20-3C40-9D77-E6E6974D99F7}" srcOrd="6" destOrd="0" presId="urn:microsoft.com/office/officeart/2005/8/layout/cycle8"/>
    <dgm:cxn modelId="{14F1C116-533B-CC40-BEFC-5909B784F119}" type="presParOf" srcId="{D67B8926-01B3-F24D-868C-EC7F58A41D60}" destId="{911B0E6C-FACF-3C44-B4A5-26A749254D09}" srcOrd="7" destOrd="0" presId="urn:microsoft.com/office/officeart/2005/8/layout/cycle8"/>
    <dgm:cxn modelId="{B3EF9BAB-EAB2-B74D-9C12-752777996856}" type="presParOf" srcId="{D67B8926-01B3-F24D-868C-EC7F58A41D60}" destId="{6518BDC1-687F-3C4D-8B2D-5973E64B93D2}" srcOrd="8" destOrd="0" presId="urn:microsoft.com/office/officeart/2005/8/layout/cycle8"/>
    <dgm:cxn modelId="{5DEB215F-1516-1E41-B55C-4873F0ADF9F5}" type="presParOf" srcId="{D67B8926-01B3-F24D-868C-EC7F58A41D60}" destId="{6ECC1DDD-9691-E048-B976-DC2D87B492A6}" srcOrd="9" destOrd="0" presId="urn:microsoft.com/office/officeart/2005/8/layout/cycle8"/>
    <dgm:cxn modelId="{733202FE-6DC8-A144-A9BF-D27528E2A7A9}" type="presParOf" srcId="{D67B8926-01B3-F24D-868C-EC7F58A41D60}" destId="{FA087665-8FF6-AE4A-A186-D6A2107745FF}" srcOrd="10" destOrd="0" presId="urn:microsoft.com/office/officeart/2005/8/layout/cycle8"/>
    <dgm:cxn modelId="{35043AAF-8561-9A49-A169-CA2CD4382DFD}" type="presParOf" srcId="{D67B8926-01B3-F24D-868C-EC7F58A41D60}" destId="{728967AF-B26A-A74D-BE22-8864AA5280A7}" srcOrd="11" destOrd="0" presId="urn:microsoft.com/office/officeart/2005/8/layout/cycle8"/>
    <dgm:cxn modelId="{57069C2E-99A1-4C4E-9A0A-3CE7B43D2E13}" type="presParOf" srcId="{D67B8926-01B3-F24D-868C-EC7F58A41D60}" destId="{52C2BC70-F85F-794F-8AF5-F20A96E88FDC}" srcOrd="12" destOrd="0" presId="urn:microsoft.com/office/officeart/2005/8/layout/cycle8"/>
    <dgm:cxn modelId="{2D52461B-F41F-CC4F-9BAB-5D1D81C3A260}" type="presParOf" srcId="{D67B8926-01B3-F24D-868C-EC7F58A41D60}" destId="{774C5E47-C598-9341-9200-942738E97069}" srcOrd="13" destOrd="0" presId="urn:microsoft.com/office/officeart/2005/8/layout/cycle8"/>
    <dgm:cxn modelId="{3A4E0FD4-F4E2-E541-BFD8-E21AD3698ABC}" type="presParOf" srcId="{D67B8926-01B3-F24D-868C-EC7F58A41D60}" destId="{72118C9C-1F8C-C54B-A28A-78E31339E379}" srcOrd="1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8093AC5-EF63-5E4F-9D82-90BE2D915B58}" type="doc">
      <dgm:prSet loTypeId="urn:microsoft.com/office/officeart/2005/8/layout/vProcess5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50973E7-CEB2-464A-9F73-5FF4E07335F2}">
      <dgm:prSet/>
      <dgm:spPr/>
      <dgm:t>
        <a:bodyPr/>
        <a:lstStyle/>
        <a:p>
          <a:pPr rtl="0"/>
          <a:r>
            <a:rPr lang="en-US"/>
            <a:t>A call was put out across InciSioN and IFMSA for students to apply</a:t>
          </a:r>
        </a:p>
      </dgm:t>
    </dgm:pt>
    <dgm:pt modelId="{DFFBC857-55D8-3549-B3DB-5110E62C75AC}" type="parTrans" cxnId="{A0A3A45D-6C40-5740-BA1B-CAF7B2724D9E}">
      <dgm:prSet/>
      <dgm:spPr/>
      <dgm:t>
        <a:bodyPr/>
        <a:lstStyle/>
        <a:p>
          <a:endParaRPr lang="en-US"/>
        </a:p>
      </dgm:t>
    </dgm:pt>
    <dgm:pt modelId="{33C98855-DAB5-8D44-B3D5-35ABC1A82365}" type="sibTrans" cxnId="{A0A3A45D-6C40-5740-BA1B-CAF7B2724D9E}">
      <dgm:prSet/>
      <dgm:spPr/>
      <dgm:t>
        <a:bodyPr/>
        <a:lstStyle/>
        <a:p>
          <a:endParaRPr lang="en-US"/>
        </a:p>
      </dgm:t>
    </dgm:pt>
    <dgm:pt modelId="{362F5415-D574-EC48-B075-1E9D684DD6E3}">
      <dgm:prSet/>
      <dgm:spPr/>
      <dgm:t>
        <a:bodyPr/>
        <a:lstStyle/>
        <a:p>
          <a:pPr rtl="0"/>
          <a:r>
            <a:rPr lang="en-US"/>
            <a:t>Out of 250 applicants from 70 countries, 10 were selected, based on language and regional representation.</a:t>
          </a:r>
        </a:p>
      </dgm:t>
    </dgm:pt>
    <dgm:pt modelId="{5910DBFE-8441-1049-9F6A-462D9C2744A1}" type="parTrans" cxnId="{5D0F9A13-DA48-8F49-9C73-D7B8BFC86C54}">
      <dgm:prSet/>
      <dgm:spPr/>
      <dgm:t>
        <a:bodyPr/>
        <a:lstStyle/>
        <a:p>
          <a:endParaRPr lang="en-US"/>
        </a:p>
      </dgm:t>
    </dgm:pt>
    <dgm:pt modelId="{4D451887-88E8-BA41-86AB-F5E9611295E3}" type="sibTrans" cxnId="{5D0F9A13-DA48-8F49-9C73-D7B8BFC86C54}">
      <dgm:prSet/>
      <dgm:spPr/>
      <dgm:t>
        <a:bodyPr/>
        <a:lstStyle/>
        <a:p>
          <a:endParaRPr lang="en-US"/>
        </a:p>
      </dgm:t>
    </dgm:pt>
    <dgm:pt modelId="{D6CD4ABD-AEF2-254B-B4CE-D9EE87FA4B58}">
      <dgm:prSet/>
      <dgm:spPr/>
      <dgm:t>
        <a:bodyPr/>
        <a:lstStyle/>
        <a:p>
          <a:pPr rtl="0"/>
          <a:r>
            <a:rPr lang="en-US" dirty="0"/>
            <a:t>This team underwent an online training program over a two weeks </a:t>
          </a:r>
        </a:p>
      </dgm:t>
    </dgm:pt>
    <dgm:pt modelId="{1F08620A-31CA-974C-9F94-B5C1171E1AB5}" type="parTrans" cxnId="{8972D42C-584D-224A-AB9B-5996BF40A07E}">
      <dgm:prSet/>
      <dgm:spPr/>
      <dgm:t>
        <a:bodyPr/>
        <a:lstStyle/>
        <a:p>
          <a:endParaRPr lang="en-US"/>
        </a:p>
      </dgm:t>
    </dgm:pt>
    <dgm:pt modelId="{5F25633A-56FC-A64C-8EBC-FE5CBB15790A}" type="sibTrans" cxnId="{8972D42C-584D-224A-AB9B-5996BF40A07E}">
      <dgm:prSet/>
      <dgm:spPr/>
      <dgm:t>
        <a:bodyPr/>
        <a:lstStyle/>
        <a:p>
          <a:endParaRPr lang="en-US"/>
        </a:p>
      </dgm:t>
    </dgm:pt>
    <dgm:pt modelId="{586395EA-3B8E-BB41-9871-E9631DD456A0}">
      <dgm:prSet/>
      <dgm:spPr/>
      <dgm:t>
        <a:bodyPr/>
        <a:lstStyle/>
        <a:p>
          <a:r>
            <a:rPr lang="en-US" dirty="0"/>
            <a:t>Over a 6 month period, Ministries of Health were contacted directly, and online statistical databases as well as academic journals were searched</a:t>
          </a:r>
        </a:p>
      </dgm:t>
    </dgm:pt>
    <dgm:pt modelId="{F3D7A996-C18A-D744-8612-0FBD575F8FDC}" type="parTrans" cxnId="{0B03BFA4-71EC-9D4E-858B-D86CBC012040}">
      <dgm:prSet/>
      <dgm:spPr/>
      <dgm:t>
        <a:bodyPr/>
        <a:lstStyle/>
        <a:p>
          <a:endParaRPr lang="en-US"/>
        </a:p>
      </dgm:t>
    </dgm:pt>
    <dgm:pt modelId="{12AA1F41-30B5-D448-8712-59E99C195735}" type="sibTrans" cxnId="{0B03BFA4-71EC-9D4E-858B-D86CBC012040}">
      <dgm:prSet/>
      <dgm:spPr/>
      <dgm:t>
        <a:bodyPr/>
        <a:lstStyle/>
        <a:p>
          <a:endParaRPr lang="en-US"/>
        </a:p>
      </dgm:t>
    </dgm:pt>
    <dgm:pt modelId="{2BA97733-B112-2F49-AB2A-843729FBEF63}" type="pres">
      <dgm:prSet presAssocID="{38093AC5-EF63-5E4F-9D82-90BE2D915B58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3E890E3-B526-2847-8720-4D5009301A39}" type="pres">
      <dgm:prSet presAssocID="{38093AC5-EF63-5E4F-9D82-90BE2D915B58}" presName="dummyMaxCanvas" presStyleCnt="0">
        <dgm:presLayoutVars/>
      </dgm:prSet>
      <dgm:spPr/>
    </dgm:pt>
    <dgm:pt modelId="{AFEF2083-D8DD-9444-B878-EE21E3FC9C60}" type="pres">
      <dgm:prSet presAssocID="{38093AC5-EF63-5E4F-9D82-90BE2D915B58}" presName="FourNodes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EED28DF-F5B8-3C4E-86CE-1BB766B31041}" type="pres">
      <dgm:prSet presAssocID="{38093AC5-EF63-5E4F-9D82-90BE2D915B58}" presName="FourNodes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AF1C452-0005-C548-BACF-7D5880291E7C}" type="pres">
      <dgm:prSet presAssocID="{38093AC5-EF63-5E4F-9D82-90BE2D915B58}" presName="FourNodes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5352D54-9AB4-9644-BBE5-07E5ABA6D683}" type="pres">
      <dgm:prSet presAssocID="{38093AC5-EF63-5E4F-9D82-90BE2D915B58}" presName="FourNodes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7ADFD67-16F1-1546-9E18-4C501BEE8479}" type="pres">
      <dgm:prSet presAssocID="{38093AC5-EF63-5E4F-9D82-90BE2D915B58}" presName="FourConn_1-2" presStyleLbl="fg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7660605-908D-0A46-BEE2-678B662D0780}" type="pres">
      <dgm:prSet presAssocID="{38093AC5-EF63-5E4F-9D82-90BE2D915B58}" presName="FourConn_2-3" presStyleLbl="fg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73F9746-BEB3-A540-9567-8C135EE30F57}" type="pres">
      <dgm:prSet presAssocID="{38093AC5-EF63-5E4F-9D82-90BE2D915B58}" presName="FourConn_3-4" presStyleLbl="fg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B1578E4-F926-D045-905A-23A98A476E93}" type="pres">
      <dgm:prSet presAssocID="{38093AC5-EF63-5E4F-9D82-90BE2D915B58}" presName="FourNodes_1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F09AB8F-C0B0-9949-B464-F4C42E6495B2}" type="pres">
      <dgm:prSet presAssocID="{38093AC5-EF63-5E4F-9D82-90BE2D915B58}" presName="FourNodes_2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EF04AC8-CB14-CD47-BBEF-248662EFB713}" type="pres">
      <dgm:prSet presAssocID="{38093AC5-EF63-5E4F-9D82-90BE2D915B58}" presName="FourNodes_3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CC4090D-FFEA-F544-9480-82EEE7A1A196}" type="pres">
      <dgm:prSet presAssocID="{38093AC5-EF63-5E4F-9D82-90BE2D915B58}" presName="FourNodes_4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24D1EC6-786D-5B4F-9E16-C2CE42AD8804}" type="presOf" srcId="{362F5415-D574-EC48-B075-1E9D684DD6E3}" destId="{9F09AB8F-C0B0-9949-B464-F4C42E6495B2}" srcOrd="1" destOrd="0" presId="urn:microsoft.com/office/officeart/2005/8/layout/vProcess5"/>
    <dgm:cxn modelId="{0B03BFA4-71EC-9D4E-858B-D86CBC012040}" srcId="{38093AC5-EF63-5E4F-9D82-90BE2D915B58}" destId="{586395EA-3B8E-BB41-9871-E9631DD456A0}" srcOrd="3" destOrd="0" parTransId="{F3D7A996-C18A-D744-8612-0FBD575F8FDC}" sibTransId="{12AA1F41-30B5-D448-8712-59E99C195735}"/>
    <dgm:cxn modelId="{8972D42C-584D-224A-AB9B-5996BF40A07E}" srcId="{38093AC5-EF63-5E4F-9D82-90BE2D915B58}" destId="{D6CD4ABD-AEF2-254B-B4CE-D9EE87FA4B58}" srcOrd="2" destOrd="0" parTransId="{1F08620A-31CA-974C-9F94-B5C1171E1AB5}" sibTransId="{5F25633A-56FC-A64C-8EBC-FE5CBB15790A}"/>
    <dgm:cxn modelId="{59E0D4FD-A0A3-DF49-AECC-016B0C3147B5}" type="presOf" srcId="{586395EA-3B8E-BB41-9871-E9631DD456A0}" destId="{FCC4090D-FFEA-F544-9480-82EEE7A1A196}" srcOrd="1" destOrd="0" presId="urn:microsoft.com/office/officeart/2005/8/layout/vProcess5"/>
    <dgm:cxn modelId="{5D0F9A13-DA48-8F49-9C73-D7B8BFC86C54}" srcId="{38093AC5-EF63-5E4F-9D82-90BE2D915B58}" destId="{362F5415-D574-EC48-B075-1E9D684DD6E3}" srcOrd="1" destOrd="0" parTransId="{5910DBFE-8441-1049-9F6A-462D9C2744A1}" sibTransId="{4D451887-88E8-BA41-86AB-F5E9611295E3}"/>
    <dgm:cxn modelId="{AC29F2FB-6466-AD4F-B378-0386C3578731}" type="presOf" srcId="{5F25633A-56FC-A64C-8EBC-FE5CBB15790A}" destId="{673F9746-BEB3-A540-9567-8C135EE30F57}" srcOrd="0" destOrd="0" presId="urn:microsoft.com/office/officeart/2005/8/layout/vProcess5"/>
    <dgm:cxn modelId="{1A73C6CE-F840-E34A-B7D0-7E31D52D67C4}" type="presOf" srcId="{D6CD4ABD-AEF2-254B-B4CE-D9EE87FA4B58}" destId="{AAF1C452-0005-C548-BACF-7D5880291E7C}" srcOrd="0" destOrd="0" presId="urn:microsoft.com/office/officeart/2005/8/layout/vProcess5"/>
    <dgm:cxn modelId="{74F3BFB9-ED6C-BE4C-B059-DD9C3282F7EF}" type="presOf" srcId="{4D451887-88E8-BA41-86AB-F5E9611295E3}" destId="{57660605-908D-0A46-BEE2-678B662D0780}" srcOrd="0" destOrd="0" presId="urn:microsoft.com/office/officeart/2005/8/layout/vProcess5"/>
    <dgm:cxn modelId="{75B8FD26-3B7A-D14F-888E-B2A5C210DEE7}" type="presOf" srcId="{050973E7-CEB2-464A-9F73-5FF4E07335F2}" destId="{AB1578E4-F926-D045-905A-23A98A476E93}" srcOrd="1" destOrd="0" presId="urn:microsoft.com/office/officeart/2005/8/layout/vProcess5"/>
    <dgm:cxn modelId="{F7F3121C-F998-6547-8A72-D3F3AC7DA688}" type="presOf" srcId="{D6CD4ABD-AEF2-254B-B4CE-D9EE87FA4B58}" destId="{CEF04AC8-CB14-CD47-BBEF-248662EFB713}" srcOrd="1" destOrd="0" presId="urn:microsoft.com/office/officeart/2005/8/layout/vProcess5"/>
    <dgm:cxn modelId="{2400D22D-56BA-DC46-8F04-7A87B0B0C491}" type="presOf" srcId="{38093AC5-EF63-5E4F-9D82-90BE2D915B58}" destId="{2BA97733-B112-2F49-AB2A-843729FBEF63}" srcOrd="0" destOrd="0" presId="urn:microsoft.com/office/officeart/2005/8/layout/vProcess5"/>
    <dgm:cxn modelId="{7C91E85A-D822-5840-8788-483532144A8A}" type="presOf" srcId="{362F5415-D574-EC48-B075-1E9D684DD6E3}" destId="{9EED28DF-F5B8-3C4E-86CE-1BB766B31041}" srcOrd="0" destOrd="0" presId="urn:microsoft.com/office/officeart/2005/8/layout/vProcess5"/>
    <dgm:cxn modelId="{149A46EB-715E-7248-A8D6-D71912A43AB4}" type="presOf" srcId="{050973E7-CEB2-464A-9F73-5FF4E07335F2}" destId="{AFEF2083-D8DD-9444-B878-EE21E3FC9C60}" srcOrd="0" destOrd="0" presId="urn:microsoft.com/office/officeart/2005/8/layout/vProcess5"/>
    <dgm:cxn modelId="{E56D6DBE-369A-1541-8963-E03CA78B8BB8}" type="presOf" srcId="{33C98855-DAB5-8D44-B3D5-35ABC1A82365}" destId="{F7ADFD67-16F1-1546-9E18-4C501BEE8479}" srcOrd="0" destOrd="0" presId="urn:microsoft.com/office/officeart/2005/8/layout/vProcess5"/>
    <dgm:cxn modelId="{2F615442-EADE-AA4F-8F17-C73782269A83}" type="presOf" srcId="{586395EA-3B8E-BB41-9871-E9631DD456A0}" destId="{C5352D54-9AB4-9644-BBE5-07E5ABA6D683}" srcOrd="0" destOrd="0" presId="urn:microsoft.com/office/officeart/2005/8/layout/vProcess5"/>
    <dgm:cxn modelId="{A0A3A45D-6C40-5740-BA1B-CAF7B2724D9E}" srcId="{38093AC5-EF63-5E4F-9D82-90BE2D915B58}" destId="{050973E7-CEB2-464A-9F73-5FF4E07335F2}" srcOrd="0" destOrd="0" parTransId="{DFFBC857-55D8-3549-B3DB-5110E62C75AC}" sibTransId="{33C98855-DAB5-8D44-B3D5-35ABC1A82365}"/>
    <dgm:cxn modelId="{4ECE915B-1264-1843-B149-4C4F0DE92FBE}" type="presParOf" srcId="{2BA97733-B112-2F49-AB2A-843729FBEF63}" destId="{23E890E3-B526-2847-8720-4D5009301A39}" srcOrd="0" destOrd="0" presId="urn:microsoft.com/office/officeart/2005/8/layout/vProcess5"/>
    <dgm:cxn modelId="{A37E551A-ABF1-614A-A8C4-D8D9C03A8D26}" type="presParOf" srcId="{2BA97733-B112-2F49-AB2A-843729FBEF63}" destId="{AFEF2083-D8DD-9444-B878-EE21E3FC9C60}" srcOrd="1" destOrd="0" presId="urn:microsoft.com/office/officeart/2005/8/layout/vProcess5"/>
    <dgm:cxn modelId="{E14A9412-DA7B-5642-87E6-242C4860EF1E}" type="presParOf" srcId="{2BA97733-B112-2F49-AB2A-843729FBEF63}" destId="{9EED28DF-F5B8-3C4E-86CE-1BB766B31041}" srcOrd="2" destOrd="0" presId="urn:microsoft.com/office/officeart/2005/8/layout/vProcess5"/>
    <dgm:cxn modelId="{A45C36EA-E239-6F47-9C34-D85458AF0A10}" type="presParOf" srcId="{2BA97733-B112-2F49-AB2A-843729FBEF63}" destId="{AAF1C452-0005-C548-BACF-7D5880291E7C}" srcOrd="3" destOrd="0" presId="urn:microsoft.com/office/officeart/2005/8/layout/vProcess5"/>
    <dgm:cxn modelId="{AA1214C2-9A16-B84E-A79A-8941E45562FA}" type="presParOf" srcId="{2BA97733-B112-2F49-AB2A-843729FBEF63}" destId="{C5352D54-9AB4-9644-BBE5-07E5ABA6D683}" srcOrd="4" destOrd="0" presId="urn:microsoft.com/office/officeart/2005/8/layout/vProcess5"/>
    <dgm:cxn modelId="{31F5EE83-179F-5443-BA5A-6FADA41E0E22}" type="presParOf" srcId="{2BA97733-B112-2F49-AB2A-843729FBEF63}" destId="{F7ADFD67-16F1-1546-9E18-4C501BEE8479}" srcOrd="5" destOrd="0" presId="urn:microsoft.com/office/officeart/2005/8/layout/vProcess5"/>
    <dgm:cxn modelId="{A2318157-E363-8448-B50A-696A0BB7408B}" type="presParOf" srcId="{2BA97733-B112-2F49-AB2A-843729FBEF63}" destId="{57660605-908D-0A46-BEE2-678B662D0780}" srcOrd="6" destOrd="0" presId="urn:microsoft.com/office/officeart/2005/8/layout/vProcess5"/>
    <dgm:cxn modelId="{C3BE6608-5AAC-DD4C-AAAD-A8F4C563575C}" type="presParOf" srcId="{2BA97733-B112-2F49-AB2A-843729FBEF63}" destId="{673F9746-BEB3-A540-9567-8C135EE30F57}" srcOrd="7" destOrd="0" presId="urn:microsoft.com/office/officeart/2005/8/layout/vProcess5"/>
    <dgm:cxn modelId="{6B8DF42A-A874-4649-B1D1-19C8641EBC47}" type="presParOf" srcId="{2BA97733-B112-2F49-AB2A-843729FBEF63}" destId="{AB1578E4-F926-D045-905A-23A98A476E93}" srcOrd="8" destOrd="0" presId="urn:microsoft.com/office/officeart/2005/8/layout/vProcess5"/>
    <dgm:cxn modelId="{6FFBD8AF-9282-334D-A371-CB82EFFE125B}" type="presParOf" srcId="{2BA97733-B112-2F49-AB2A-843729FBEF63}" destId="{9F09AB8F-C0B0-9949-B464-F4C42E6495B2}" srcOrd="9" destOrd="0" presId="urn:microsoft.com/office/officeart/2005/8/layout/vProcess5"/>
    <dgm:cxn modelId="{6652AF49-B2F6-534E-A623-EAC40F504DA9}" type="presParOf" srcId="{2BA97733-B112-2F49-AB2A-843729FBEF63}" destId="{CEF04AC8-CB14-CD47-BBEF-248662EFB713}" srcOrd="10" destOrd="0" presId="urn:microsoft.com/office/officeart/2005/8/layout/vProcess5"/>
    <dgm:cxn modelId="{B6FF769A-3CA7-B043-AC70-9520CACA26B2}" type="presParOf" srcId="{2BA97733-B112-2F49-AB2A-843729FBEF63}" destId="{FCC4090D-FFEA-F544-9480-82EEE7A1A196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5CBA01-4AB8-0C4B-8C14-2E034CDAF4CF}">
      <dsp:nvSpPr>
        <dsp:cNvPr id="0" name=""/>
        <dsp:cNvSpPr/>
      </dsp:nvSpPr>
      <dsp:spPr>
        <a:xfrm>
          <a:off x="3539067" y="321431"/>
          <a:ext cx="4668676" cy="4668676"/>
        </a:xfrm>
        <a:prstGeom prst="pie">
          <a:avLst>
            <a:gd name="adj1" fmla="val 16200000"/>
            <a:gd name="adj2" fmla="val 18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t" anchorCtr="0">
          <a:noAutofit/>
        </a:bodyPr>
        <a:lstStyle/>
        <a:p>
          <a:pPr lvl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b="1" kern="1200" dirty="0"/>
            <a:t>Work opportunities</a:t>
          </a:r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/>
            <a:t>Opportunities to take part in data collection and learn new skills, without having to pay for travel or wrestle with visas</a:t>
          </a:r>
        </a:p>
      </dsp:txBody>
      <dsp:txXfrm>
        <a:off x="5999571" y="1310745"/>
        <a:ext cx="1667384" cy="1389487"/>
      </dsp:txXfrm>
    </dsp:sp>
    <dsp:sp modelId="{00C4147F-FCB6-5640-840F-E0E409480706}">
      <dsp:nvSpPr>
        <dsp:cNvPr id="0" name=""/>
        <dsp:cNvSpPr/>
      </dsp:nvSpPr>
      <dsp:spPr>
        <a:xfrm>
          <a:off x="3290553" y="408498"/>
          <a:ext cx="4973400" cy="4828018"/>
        </a:xfrm>
        <a:prstGeom prst="pie">
          <a:avLst>
            <a:gd name="adj1" fmla="val 1800000"/>
            <a:gd name="adj2" fmla="val 90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t" anchorCtr="0">
          <a:noAutofit/>
        </a:bodyPr>
        <a:lstStyle/>
        <a:p>
          <a:pPr lvl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b="1" kern="1200" dirty="0"/>
            <a:t>Educational opportunities</a:t>
          </a:r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/>
            <a:t>Online lectures by experts in different subjects</a:t>
          </a:r>
        </a:p>
      </dsp:txBody>
      <dsp:txXfrm>
        <a:off x="4474696" y="3540962"/>
        <a:ext cx="2664321" cy="1264480"/>
      </dsp:txXfrm>
    </dsp:sp>
    <dsp:sp modelId="{6518BDC1-687F-3C4D-8B2D-5973E64B93D2}">
      <dsp:nvSpPr>
        <dsp:cNvPr id="0" name=""/>
        <dsp:cNvSpPr/>
      </dsp:nvSpPr>
      <dsp:spPr>
        <a:xfrm>
          <a:off x="3346762" y="321431"/>
          <a:ext cx="4668676" cy="4668676"/>
        </a:xfrm>
        <a:prstGeom prst="pie">
          <a:avLst>
            <a:gd name="adj1" fmla="val 9000000"/>
            <a:gd name="adj2" fmla="val 162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t" anchorCtr="0">
          <a:noAutofit/>
        </a:bodyPr>
        <a:lstStyle/>
        <a:p>
          <a:pPr lvl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b="1" kern="1200" dirty="0"/>
            <a:t>Networking</a:t>
          </a:r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/>
            <a:t>“Meeting” like-minded people from around the world</a:t>
          </a:r>
        </a:p>
      </dsp:txBody>
      <dsp:txXfrm>
        <a:off x="3887551" y="1310745"/>
        <a:ext cx="1667384" cy="1389487"/>
      </dsp:txXfrm>
    </dsp:sp>
    <dsp:sp modelId="{52C2BC70-F85F-794F-8AF5-F20A96E88FDC}">
      <dsp:nvSpPr>
        <dsp:cNvPr id="0" name=""/>
        <dsp:cNvSpPr/>
      </dsp:nvSpPr>
      <dsp:spPr>
        <a:xfrm>
          <a:off x="3250439" y="32417"/>
          <a:ext cx="5246702" cy="5246702"/>
        </a:xfrm>
        <a:prstGeom prst="circularArrow">
          <a:avLst>
            <a:gd name="adj1" fmla="val 5085"/>
            <a:gd name="adj2" fmla="val 327528"/>
            <a:gd name="adj3" fmla="val 1472472"/>
            <a:gd name="adj4" fmla="val 16199432"/>
            <a:gd name="adj5" fmla="val 5932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74C5E47-C598-9341-9200-942738E97069}">
      <dsp:nvSpPr>
        <dsp:cNvPr id="0" name=""/>
        <dsp:cNvSpPr/>
      </dsp:nvSpPr>
      <dsp:spPr>
        <a:xfrm>
          <a:off x="3152727" y="198246"/>
          <a:ext cx="5246702" cy="5246702"/>
        </a:xfrm>
        <a:prstGeom prst="circularArrow">
          <a:avLst>
            <a:gd name="adj1" fmla="val 5085"/>
            <a:gd name="adj2" fmla="val 327528"/>
            <a:gd name="adj3" fmla="val 8671970"/>
            <a:gd name="adj4" fmla="val 1800502"/>
            <a:gd name="adj5" fmla="val 5932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2118C9C-1F8C-C54B-A28A-78E31339E379}">
      <dsp:nvSpPr>
        <dsp:cNvPr id="0" name=""/>
        <dsp:cNvSpPr/>
      </dsp:nvSpPr>
      <dsp:spPr>
        <a:xfrm>
          <a:off x="3057364" y="32417"/>
          <a:ext cx="5246702" cy="5246702"/>
        </a:xfrm>
        <a:prstGeom prst="circularArrow">
          <a:avLst>
            <a:gd name="adj1" fmla="val 5085"/>
            <a:gd name="adj2" fmla="val 327528"/>
            <a:gd name="adj3" fmla="val 15873039"/>
            <a:gd name="adj4" fmla="val 9000000"/>
            <a:gd name="adj5" fmla="val 5932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FEF2083-D8DD-9444-B878-EE21E3FC9C60}">
      <dsp:nvSpPr>
        <dsp:cNvPr id="0" name=""/>
        <dsp:cNvSpPr/>
      </dsp:nvSpPr>
      <dsp:spPr>
        <a:xfrm>
          <a:off x="0" y="0"/>
          <a:ext cx="8412480" cy="95729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/>
            <a:t>A call was put out across InciSioN and IFMSA for students to apply</a:t>
          </a:r>
        </a:p>
      </dsp:txBody>
      <dsp:txXfrm>
        <a:off x="28038" y="28038"/>
        <a:ext cx="7298593" cy="901218"/>
      </dsp:txXfrm>
    </dsp:sp>
    <dsp:sp modelId="{9EED28DF-F5B8-3C4E-86CE-1BB766B31041}">
      <dsp:nvSpPr>
        <dsp:cNvPr id="0" name=""/>
        <dsp:cNvSpPr/>
      </dsp:nvSpPr>
      <dsp:spPr>
        <a:xfrm>
          <a:off x="704545" y="1131347"/>
          <a:ext cx="8412480" cy="95729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/>
            <a:t>Out of 250 applicants from 70 countries, 10 were selected, based on language and regional representation.</a:t>
          </a:r>
        </a:p>
      </dsp:txBody>
      <dsp:txXfrm>
        <a:off x="732583" y="1159385"/>
        <a:ext cx="7029617" cy="901218"/>
      </dsp:txXfrm>
    </dsp:sp>
    <dsp:sp modelId="{AAF1C452-0005-C548-BACF-7D5880291E7C}">
      <dsp:nvSpPr>
        <dsp:cNvPr id="0" name=""/>
        <dsp:cNvSpPr/>
      </dsp:nvSpPr>
      <dsp:spPr>
        <a:xfrm>
          <a:off x="1398574" y="2262695"/>
          <a:ext cx="8412480" cy="95729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/>
            <a:t>This team underwent an online training program over a two weeks </a:t>
          </a:r>
        </a:p>
      </dsp:txBody>
      <dsp:txXfrm>
        <a:off x="1426612" y="2290733"/>
        <a:ext cx="7040133" cy="901218"/>
      </dsp:txXfrm>
    </dsp:sp>
    <dsp:sp modelId="{C5352D54-9AB4-9644-BBE5-07E5ABA6D683}">
      <dsp:nvSpPr>
        <dsp:cNvPr id="0" name=""/>
        <dsp:cNvSpPr/>
      </dsp:nvSpPr>
      <dsp:spPr>
        <a:xfrm>
          <a:off x="2103119" y="3394043"/>
          <a:ext cx="8412480" cy="95729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/>
            <a:t>Over a 6 month period, Ministries of Health were contacted directly, and online statistical databases as well as academic journals were searched</a:t>
          </a:r>
        </a:p>
      </dsp:txBody>
      <dsp:txXfrm>
        <a:off x="2131157" y="3422081"/>
        <a:ext cx="7029617" cy="901218"/>
      </dsp:txXfrm>
    </dsp:sp>
    <dsp:sp modelId="{F7ADFD67-16F1-1546-9E18-4C501BEE8479}">
      <dsp:nvSpPr>
        <dsp:cNvPr id="0" name=""/>
        <dsp:cNvSpPr/>
      </dsp:nvSpPr>
      <dsp:spPr>
        <a:xfrm>
          <a:off x="7790238" y="733200"/>
          <a:ext cx="622241" cy="622241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800" kern="1200"/>
        </a:p>
      </dsp:txBody>
      <dsp:txXfrm>
        <a:off x="7930242" y="733200"/>
        <a:ext cx="342233" cy="468236"/>
      </dsp:txXfrm>
    </dsp:sp>
    <dsp:sp modelId="{57660605-908D-0A46-BEE2-678B662D0780}">
      <dsp:nvSpPr>
        <dsp:cNvPr id="0" name=""/>
        <dsp:cNvSpPr/>
      </dsp:nvSpPr>
      <dsp:spPr>
        <a:xfrm>
          <a:off x="8494783" y="1864548"/>
          <a:ext cx="622241" cy="622241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800" kern="1200"/>
        </a:p>
      </dsp:txBody>
      <dsp:txXfrm>
        <a:off x="8634787" y="1864548"/>
        <a:ext cx="342233" cy="468236"/>
      </dsp:txXfrm>
    </dsp:sp>
    <dsp:sp modelId="{673F9746-BEB3-A540-9567-8C135EE30F57}">
      <dsp:nvSpPr>
        <dsp:cNvPr id="0" name=""/>
        <dsp:cNvSpPr/>
      </dsp:nvSpPr>
      <dsp:spPr>
        <a:xfrm>
          <a:off x="9188813" y="2995896"/>
          <a:ext cx="622241" cy="622241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800" kern="1200"/>
        </a:p>
      </dsp:txBody>
      <dsp:txXfrm>
        <a:off x="9328817" y="2995896"/>
        <a:ext cx="342233" cy="46823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623F77-4EEE-0040-B9D2-AA99C0114CF2}" type="datetimeFigureOut">
              <a:rPr lang="en-US" smtClean="0"/>
              <a:t>3/26/18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DC8514-E52A-7E43-BD11-A7B556FA75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9412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With thanks to Isobel Marks, </a:t>
            </a:r>
            <a:r>
              <a:rPr lang="en-US" dirty="0" err="1"/>
              <a:t>Hampus</a:t>
            </a:r>
            <a:r>
              <a:rPr lang="en-US" dirty="0"/>
              <a:t> </a:t>
            </a:r>
            <a:r>
              <a:rPr lang="en-US" dirty="0" err="1"/>
              <a:t>Holmer</a:t>
            </a:r>
            <a:r>
              <a:rPr lang="en-US" dirty="0"/>
              <a:t> and Justine Davies for helping me prepare</a:t>
            </a:r>
            <a:r>
              <a:rPr lang="en-US" baseline="0" dirty="0"/>
              <a:t> this talk.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DC8514-E52A-7E43-BD11-A7B556FA75D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5832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The original global surgical workforce data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94069A-35E3-AD44-8B9B-F16502B9A122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5334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416C8C-E981-4A43-9288-671D25DC563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15854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When the list came out in 2015,</a:t>
            </a:r>
            <a:r>
              <a:rPr lang="en-US" baseline="0" dirty="0"/>
              <a:t> the 6 LCoGS indicators were reflected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471795-980A-2B49-9696-C8AEC65DF5E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2262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cap="none" dirty="0"/>
              <a:t>The World Bank is a major player in country-level</a:t>
            </a:r>
            <a:r>
              <a:rPr lang="en-US" sz="1200" cap="none" baseline="0" dirty="0"/>
              <a:t> data management</a:t>
            </a:r>
            <a:r>
              <a:rPr lang="en-US" sz="1200" cap="none" dirty="0"/>
              <a:t>. And their</a:t>
            </a:r>
            <a:r>
              <a:rPr lang="en-US" sz="1200" cap="none" baseline="0" dirty="0"/>
              <a:t> annual World Development Indicator publication (known as the WDIs) are very influential.</a:t>
            </a:r>
          </a:p>
          <a:p>
            <a:r>
              <a:rPr lang="en-US" sz="1200" cap="none" dirty="0"/>
              <a:t>The primary World Bank collection of development indicators, compiled from officially-recognized international sources. </a:t>
            </a:r>
          </a:p>
          <a:p>
            <a:r>
              <a:rPr lang="en-US" sz="1200" cap="none" dirty="0"/>
              <a:t>It presents the most current and accurate global development data available, and includes national, regional and global estimates.</a:t>
            </a:r>
          </a:p>
          <a:p>
            <a:r>
              <a:rPr lang="en-US" sz="1200" cap="none" dirty="0"/>
              <a:t>From agriculture,</a:t>
            </a:r>
            <a:r>
              <a:rPr lang="en-US" sz="1200" cap="none" baseline="0" dirty="0"/>
              <a:t> infrastructure, </a:t>
            </a:r>
            <a:r>
              <a:rPr lang="en-US" sz="1200" cap="none" dirty="0"/>
              <a:t>economic</a:t>
            </a:r>
            <a:r>
              <a:rPr lang="en-US" sz="1200" cap="none" baseline="0" dirty="0"/>
              <a:t> development </a:t>
            </a:r>
            <a:r>
              <a:rPr lang="en-US" sz="1200" cap="none" dirty="0"/>
              <a:t>to education</a:t>
            </a:r>
            <a:r>
              <a:rPr lang="en-US" sz="1200" cap="none" baseline="0" dirty="0"/>
              <a:t> to gender equity, trade, health.</a:t>
            </a:r>
          </a:p>
          <a:p>
            <a:endParaRPr lang="en-US" sz="1200" cap="none" baseline="0" dirty="0"/>
          </a:p>
          <a:p>
            <a:endParaRPr lang="en-US" sz="1200" cap="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471795-980A-2B49-9696-C8AEC65DF5E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1960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Round 2 involved</a:t>
            </a:r>
            <a:r>
              <a:rPr lang="en-US" baseline="0" dirty="0"/>
              <a:t> 20 people from 17 countries and 8 months.</a:t>
            </a:r>
          </a:p>
          <a:p>
            <a:endParaRPr lang="en-US" baseline="0" dirty="0"/>
          </a:p>
          <a:p>
            <a:r>
              <a:rPr lang="en-US" baseline="0" dirty="0"/>
              <a:t>Incredible Herculean effort </a:t>
            </a:r>
            <a:r>
              <a:rPr lang="mr-IN" baseline="0" dirty="0"/>
              <a:t>–</a:t>
            </a:r>
            <a:r>
              <a:rPr lang="en-US" baseline="0" dirty="0"/>
              <a:t> could not have done it without their leadership and hard work.</a:t>
            </a:r>
          </a:p>
          <a:p>
            <a:endParaRPr lang="en-US" baseline="0" dirty="0"/>
          </a:p>
          <a:p>
            <a:r>
              <a:rPr lang="en-US" baseline="0" dirty="0"/>
              <a:t>Andy Leather, Justine Davies, Tom Weiser </a:t>
            </a:r>
            <a:r>
              <a:rPr lang="en-US" baseline="0" dirty="0" err="1"/>
              <a:t>etc</a:t>
            </a:r>
            <a:r>
              <a:rPr lang="mr-IN" baseline="0" dirty="0"/>
              <a:t>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8B4D11-D028-7D45-9A16-C68734CE6D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48306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Nationalities</a:t>
            </a:r>
            <a:r>
              <a:rPr lang="en-US" baseline="0" dirty="0"/>
              <a:t> of everyone involved in the project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DC8514-E52A-7E43-BD11-A7B556FA75D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5147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Huge effort yielded 4 in first round, another huge effort re-collected 2 indicators.</a:t>
            </a:r>
          </a:p>
          <a:p>
            <a:endParaRPr lang="en-US" baseline="0" dirty="0"/>
          </a:p>
          <a:p>
            <a:r>
              <a:rPr lang="en-US" baseline="0" dirty="0"/>
              <a:t>This leads us to wonder, what will happen in 2018 or 2019 if we don’t change our tactics?</a:t>
            </a:r>
          </a:p>
          <a:p>
            <a:endParaRPr lang="en-US" baseline="0" dirty="0"/>
          </a:p>
          <a:p>
            <a:r>
              <a:rPr lang="en-US" baseline="0" dirty="0"/>
              <a:t>Having academic institutions collect this data is not going to work long term.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1CE95-FA2E-3441-B29C-C4FF67BED7A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42874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5681754-0730-D942-B99D-15F1BC6B63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F6465C07-86C0-774B-AA40-25513A74FB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C0AB86A-CD28-C642-8006-62E5C0AD90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48D0F-CF74-0A4C-A492-C059922BAACF}" type="datetimeFigureOut">
              <a:rPr lang="en-US" smtClean="0"/>
              <a:t>3/26/18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F3FFCAC-94D6-9948-960C-CAC233ECC4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D4AE4A3-BEBA-7A4D-BF08-A4FFDC4505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3940A-615D-4E4C-A990-965D859193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1229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5A4DBF2-5C7F-8445-8CC6-D2FF4B0A0D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96B67F2A-76B7-E646-B1A0-9A621E1E73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AE0DC8A-5E53-5247-B109-5CBCFA00E5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48D0F-CF74-0A4C-A492-C059922BAACF}" type="datetimeFigureOut">
              <a:rPr lang="en-US" smtClean="0"/>
              <a:t>3/26/18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9DBA13E-31DF-E341-9D92-826B58E112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C7F998A-C5E1-AE4B-B643-7E4A3544F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3940A-615D-4E4C-A990-965D859193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5298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3C583038-AFB3-4141-9E78-FBE6A173859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BF5673E4-E759-134E-9429-06C90B942E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B82296B-4079-5E4E-86FA-EDE780EE7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48D0F-CF74-0A4C-A492-C059922BAACF}" type="datetimeFigureOut">
              <a:rPr lang="en-US" smtClean="0"/>
              <a:t>3/26/18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526F3C9-2206-1D46-BABC-2E3B958C98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E507597-F04F-A94D-8AE9-0E1AC3366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3940A-615D-4E4C-A990-965D859193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097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88952-AFAB-C04A-B188-B92D5E20C55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2F1EB-F714-3D4E-930D-91508F47A7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66548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88952-AFAB-C04A-B188-B92D5E20C55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2F1EB-F714-3D4E-930D-91508F47A7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67745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88952-AFAB-C04A-B188-B92D5E20C55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2F1EB-F714-3D4E-930D-91508F47A7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7024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88952-AFAB-C04A-B188-B92D5E20C55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2F1EB-F714-3D4E-930D-91508F47A7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59226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88952-AFAB-C04A-B188-B92D5E20C55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2F1EB-F714-3D4E-930D-91508F47A7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44210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88952-AFAB-C04A-B188-B92D5E20C55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2F1EB-F714-3D4E-930D-91508F47A7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66359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88952-AFAB-C04A-B188-B92D5E20C55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2F1EB-F714-3D4E-930D-91508F47A7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78160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88952-AFAB-C04A-B188-B92D5E20C55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2F1EB-F714-3D4E-930D-91508F47A7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38500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CB8C1B5-507B-D144-B70D-8A50A71EF3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61D14A6-D6A2-3445-8B62-B590A1BEC9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86EBB28-27C1-5E44-8E10-5190E27E41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48D0F-CF74-0A4C-A492-C059922BAACF}" type="datetimeFigureOut">
              <a:rPr lang="en-US" smtClean="0"/>
              <a:t>3/26/18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E611823-416F-1E44-8779-7E3B61F938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1F95811-9A93-204A-888B-536DFDB1F7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3940A-615D-4E4C-A990-965D859193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7688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88952-AFAB-C04A-B188-B92D5E20C55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2F1EB-F714-3D4E-930D-91508F47A7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18071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88952-AFAB-C04A-B188-B92D5E20C55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2F1EB-F714-3D4E-930D-91508F47A7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38793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88952-AFAB-C04A-B188-B92D5E20C55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2F1EB-F714-3D4E-930D-91508F47A7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997507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8E20E-EAD1-4648-9FEF-498643835A32}" type="datetimeFigureOut">
              <a:rPr lang="en-US" smtClean="0"/>
              <a:t>3/26/18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CC675-F798-0446-A4C5-31F866F831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90551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8E20E-EAD1-4648-9FEF-498643835A32}" type="datetimeFigureOut">
              <a:rPr lang="en-US" smtClean="0"/>
              <a:t>3/26/18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CC675-F798-0446-A4C5-31F866F831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88711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8E20E-EAD1-4648-9FEF-498643835A32}" type="datetimeFigureOut">
              <a:rPr lang="en-US" smtClean="0"/>
              <a:t>3/26/18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CC675-F798-0446-A4C5-31F866F831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20539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8E20E-EAD1-4648-9FEF-498643835A32}" type="datetimeFigureOut">
              <a:rPr lang="en-US" smtClean="0"/>
              <a:t>3/26/18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CC675-F798-0446-A4C5-31F866F831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27458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8E20E-EAD1-4648-9FEF-498643835A32}" type="datetimeFigureOut">
              <a:rPr lang="en-US" smtClean="0"/>
              <a:t>3/26/18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CC675-F798-0446-A4C5-31F866F831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41805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8E20E-EAD1-4648-9FEF-498643835A32}" type="datetimeFigureOut">
              <a:rPr lang="en-US" smtClean="0"/>
              <a:t>3/26/18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CC675-F798-0446-A4C5-31F866F831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83078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8E20E-EAD1-4648-9FEF-498643835A32}" type="datetimeFigureOut">
              <a:rPr lang="en-US" smtClean="0"/>
              <a:t>3/26/18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CC675-F798-0446-A4C5-31F866F831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3958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077D45C-E23E-A54C-B6A8-085979A91D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00B99A51-101B-E24E-93DC-DD92CCBD42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4EE9BA7-9373-0E4C-B65E-9F2EB86231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48D0F-CF74-0A4C-A492-C059922BAACF}" type="datetimeFigureOut">
              <a:rPr lang="en-US" smtClean="0"/>
              <a:t>3/26/18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4A33628-3B69-6647-95CA-0A95E88541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C8F00AF-B4AA-3A49-B798-B7765F38F6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3940A-615D-4E4C-A990-965D859193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11786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8E20E-EAD1-4648-9FEF-498643835A32}" type="datetimeFigureOut">
              <a:rPr lang="en-US" smtClean="0"/>
              <a:t>3/26/18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CC675-F798-0446-A4C5-31F866F831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6895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8E20E-EAD1-4648-9FEF-498643835A32}" type="datetimeFigureOut">
              <a:rPr lang="en-US" smtClean="0"/>
              <a:t>3/26/18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CC675-F798-0446-A4C5-31F866F831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59928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8E20E-EAD1-4648-9FEF-498643835A32}" type="datetimeFigureOut">
              <a:rPr lang="en-US" smtClean="0"/>
              <a:t>3/26/18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CC675-F798-0446-A4C5-31F866F831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53783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8E20E-EAD1-4648-9FEF-498643835A32}" type="datetimeFigureOut">
              <a:rPr lang="en-US" smtClean="0"/>
              <a:t>3/26/18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CC675-F798-0446-A4C5-31F866F831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3718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4CDE923-0446-734E-AC78-ECF9F7E8DF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FBBD8A2-0C13-B040-AC17-28814AEA2F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AC5E7F67-3949-9640-A2BB-6C559C531C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7660FE7B-4DCB-A54E-8C3E-B2F3A7B9C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48D0F-CF74-0A4C-A492-C059922BAACF}" type="datetimeFigureOut">
              <a:rPr lang="en-US" smtClean="0"/>
              <a:t>3/26/18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B6FC8125-0C73-A842-AA21-E7511B95D8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1C99548C-6B13-B441-A111-E72D57F439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3940A-615D-4E4C-A990-965D859193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9344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DE0DFAF-2CB5-E54C-B592-B5517F2462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3D1C267-1D6D-E54D-B29E-62608661E8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4E9B2849-615E-2D43-BCEA-60EE90E8F6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967DABA8-526D-3640-9964-D2536C40D3D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ECDB4430-1219-E74D-8204-7407833AF3A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EF9DC062-2FB8-F644-9FDF-B1383780D3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48D0F-CF74-0A4C-A492-C059922BAACF}" type="datetimeFigureOut">
              <a:rPr lang="en-US" smtClean="0"/>
              <a:t>3/26/18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693222BE-CBC7-C843-A425-6F02542743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B34011A0-7329-3B40-934B-694A437A5C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3940A-615D-4E4C-A990-965D859193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5972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67752BA-D8C9-2B4D-9633-62B3A9A6F9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09E289B3-9FEA-6642-9F0F-DC436EBF7A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48D0F-CF74-0A4C-A492-C059922BAACF}" type="datetimeFigureOut">
              <a:rPr lang="en-US" smtClean="0"/>
              <a:t>3/26/18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B84EBDF4-1695-9641-A291-8AB8899BD9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F53C9BCB-2FB0-8640-9E5F-583B921C9C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3940A-615D-4E4C-A990-965D859193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2681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BF942E9F-9C27-9E46-99B7-CF12FD84E2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48D0F-CF74-0A4C-A492-C059922BAACF}" type="datetimeFigureOut">
              <a:rPr lang="en-US" smtClean="0"/>
              <a:t>3/26/18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D0CC72D2-9FD8-5E4B-ABEC-1A49340F16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8CC18852-A0C3-B74C-8E73-580E987EC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3940A-615D-4E4C-A990-965D859193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7644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4BEF604-C53D-9D42-B9A8-B3F62B73B4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3746F2E-7D0C-4645-BDFC-17D45C2FD5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8CABE9EE-2B14-FB4D-8E6D-89E7530243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E3CABF3E-00F8-B64A-8FCB-BA9D18CCFB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48D0F-CF74-0A4C-A492-C059922BAACF}" type="datetimeFigureOut">
              <a:rPr lang="en-US" smtClean="0"/>
              <a:t>3/26/18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6E746E93-87DA-DA48-B397-28E0E505C9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8CF9B3B8-7C6B-BC45-BEB1-C283CA837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3940A-615D-4E4C-A990-965D859193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4227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E6325CE-A33B-3F45-8E97-65DD292D5A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33F85443-634E-5A44-847D-D4804B400F9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5BD8E7B9-92EC-F446-B593-F7F442BFDA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942078F2-E9A6-7B47-BC1C-35055D0507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48D0F-CF74-0A4C-A492-C059922BAACF}" type="datetimeFigureOut">
              <a:rPr lang="en-US" smtClean="0"/>
              <a:t>3/26/18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9FC584F2-6C9E-0D4C-B0E9-3227B9FEEC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DC68AF14-8425-3140-98B9-E8EF4732DC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3940A-615D-4E4C-A990-965D859193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7526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7C3F3B63-6E51-DE40-88B9-07481CACEC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7CE8EDF3-0A66-9B42-9CA4-E837E107BD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4BE5316-F305-9946-9257-FDFD22690A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948D0F-CF74-0A4C-A492-C059922BAACF}" type="datetimeFigureOut">
              <a:rPr lang="en-US" smtClean="0"/>
              <a:t>3/26/18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DAC3932-4C6A-B743-959E-2EA53D35CF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08162DF-1896-0543-BDAD-38A7D4D171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E3940A-615D-4E4C-A990-965D859193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7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B88952-AFAB-C04A-B188-B92D5E20C55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A2F1EB-F714-3D4E-930D-91508F47A7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710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68E20E-EAD1-4648-9FEF-498643835A32}" type="datetimeFigureOut">
              <a:rPr lang="en-US" smtClean="0"/>
              <a:t>3/26/18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2CC675-F798-0446-A4C5-31F866F831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0799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17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hyperlink" Target="http://blogs.worldbank.org/opendata/measuring-surgical-systems-new-paradigm-health-systems-strengthening" TargetMode="External"/><Relationship Id="rId3" Type="http://schemas.openxmlformats.org/officeDocument/2006/relationships/image" Target="../media/image18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tiff"/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24.xml"/><Relationship Id="rId2" Type="http://schemas.openxmlformats.org/officeDocument/2006/relationships/diagramData" Target="../diagrams/data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4" Type="http://schemas.openxmlformats.org/officeDocument/2006/relationships/diagramQuickStyle" Target="../diagrams/quickStyle2.xml"/><Relationship Id="rId5" Type="http://schemas.openxmlformats.org/officeDocument/2006/relationships/diagramColors" Target="../diagrams/colors2.xml"/><Relationship Id="rId6" Type="http://schemas.microsoft.com/office/2007/relationships/diagramDrawing" Target="../diagrams/drawing2.xml"/><Relationship Id="rId1" Type="http://schemas.openxmlformats.org/officeDocument/2006/relationships/slideLayout" Target="../slideLayouts/slideLayout24.xml"/><Relationship Id="rId2" Type="http://schemas.openxmlformats.org/officeDocument/2006/relationships/diagramData" Target="../diagrams/data2.xml"/></Relationships>
</file>

<file path=ppt/slides/_rels/slide2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0.png"/><Relationship Id="rId12" Type="http://schemas.openxmlformats.org/officeDocument/2006/relationships/image" Target="../media/image31.png"/><Relationship Id="rId13" Type="http://schemas.openxmlformats.org/officeDocument/2006/relationships/image" Target="../media/image32.png"/><Relationship Id="rId14" Type="http://schemas.openxmlformats.org/officeDocument/2006/relationships/image" Target="../media/image33.png"/><Relationship Id="rId15" Type="http://schemas.openxmlformats.org/officeDocument/2006/relationships/image" Target="../media/image34.png"/><Relationship Id="rId16" Type="http://schemas.openxmlformats.org/officeDocument/2006/relationships/image" Target="../media/image35.png"/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6" Type="http://schemas.openxmlformats.org/officeDocument/2006/relationships/image" Target="../media/image25.png"/><Relationship Id="rId7" Type="http://schemas.openxmlformats.org/officeDocument/2006/relationships/image" Target="../media/image26.png"/><Relationship Id="rId8" Type="http://schemas.openxmlformats.org/officeDocument/2006/relationships/image" Target="../media/image27.png"/><Relationship Id="rId9" Type="http://schemas.openxmlformats.org/officeDocument/2006/relationships/image" Target="../media/image28.png"/><Relationship Id="rId10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36.png"/><Relationship Id="rId3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5" Type="http://schemas.openxmlformats.org/officeDocument/2006/relationships/image" Target="../media/image42.png"/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39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4" Type="http://schemas.openxmlformats.org/officeDocument/2006/relationships/image" Target="../media/image7.emf"/><Relationship Id="rId5" Type="http://schemas.openxmlformats.org/officeDocument/2006/relationships/image" Target="../media/image8.tiff"/><Relationship Id="rId6" Type="http://schemas.openxmlformats.org/officeDocument/2006/relationships/image" Target="../media/image9.tiff"/><Relationship Id="rId7" Type="http://schemas.openxmlformats.org/officeDocument/2006/relationships/image" Target="../media/image10.png"/><Relationship Id="rId8" Type="http://schemas.openxmlformats.org/officeDocument/2006/relationships/image" Target="../media/image11.tiff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/>
              <a:t>LCoGS</a:t>
            </a:r>
            <a:r>
              <a:rPr lang="en-US" dirty="0"/>
              <a:t> indicators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Dr</a:t>
            </a:r>
            <a:r>
              <a:rPr lang="en-US" dirty="0"/>
              <a:t> Andy Leather</a:t>
            </a:r>
          </a:p>
          <a:p>
            <a:r>
              <a:rPr lang="en-US" dirty="0"/>
              <a:t>Director, Centre for Global Health &amp; Health Partnerships</a:t>
            </a:r>
          </a:p>
          <a:p>
            <a:r>
              <a:rPr lang="en-US" dirty="0"/>
              <a:t>King’s College London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49276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4430" y="2199471"/>
            <a:ext cx="4436876" cy="201112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977307" y="2199471"/>
            <a:ext cx="5745707" cy="35394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Tw Cen MT Condensed" panose="020B0606020104020203" pitchFamily="34" charset="0"/>
              </a:rPr>
              <a:t>Willing to consider inclusion of surgical indicators within the WDI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Tw Cen MT Condensed" panose="020B0606020104020203" pitchFamily="34" charset="0"/>
              </a:rPr>
              <a:t>Need data on &gt;1/2 of the World Bank’s 215 countries or independent economies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Tw Cen MT Condensed" panose="020B0606020104020203" pitchFamily="34" charset="0"/>
              </a:rPr>
              <a:t>Major data release: April 2016</a:t>
            </a:r>
          </a:p>
          <a:p>
            <a:pPr lvl="1"/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Tw Cen MT Condensed" panose="020B0606020104020203" pitchFamily="34" charset="0"/>
              </a:rPr>
              <a:t>DEADLINE: November 2015 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challenge to PGSSC!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31139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PGSSC: global indicator initiative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Develop contacts in all 215 countries</a:t>
            </a:r>
          </a:p>
          <a:p>
            <a:r>
              <a:rPr lang="en-US" dirty="0"/>
              <a:t>Write and translate communications with clear data asks</a:t>
            </a:r>
          </a:p>
          <a:p>
            <a:r>
              <a:rPr lang="en-US" dirty="0"/>
              <a:t>Develop an online data management system</a:t>
            </a:r>
          </a:p>
          <a:p>
            <a:r>
              <a:rPr lang="en-US" dirty="0"/>
              <a:t>Train a team of associates to manage relationships and data</a:t>
            </a:r>
          </a:p>
          <a:p>
            <a:r>
              <a:rPr lang="en-US" dirty="0"/>
              <a:t>Clean data, provide summary data to all contributors,  and report to World Bank</a:t>
            </a:r>
          </a:p>
          <a:p>
            <a:pPr marL="0" indent="0">
              <a:buNone/>
            </a:pPr>
            <a:endParaRPr lang="en-US" dirty="0">
              <a:latin typeface="Tw Cen MT Condensed" panose="020B0606020104020203" pitchFamily="34" charset="0"/>
            </a:endParaRPr>
          </a:p>
          <a:p>
            <a:endParaRPr lang="en-US" dirty="0">
              <a:latin typeface="Tw Cen MT Condensed" panose="020B0606020104020203" pitchFamily="34" charset="0"/>
            </a:endParaRPr>
          </a:p>
          <a:p>
            <a:endParaRPr lang="en-US" dirty="0">
              <a:latin typeface="Tw Cen MT Condensed" panose="020B0606020104020203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15488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2009465" y="3566139"/>
            <a:ext cx="2689412" cy="2619487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Estrangelo Edessa" panose="03080600000000000000" pitchFamily="66" charset="0"/>
                <a:cs typeface="Estrangelo Edessa" panose="03080600000000000000" pitchFamily="66" charset="0"/>
              </a:rPr>
              <a:t>SAO Density</a:t>
            </a:r>
          </a:p>
        </p:txBody>
      </p:sp>
      <p:sp>
        <p:nvSpPr>
          <p:cNvPr id="4" name="Oval 3"/>
          <p:cNvSpPr/>
          <p:nvPr/>
        </p:nvSpPr>
        <p:spPr>
          <a:xfrm>
            <a:off x="2042331" y="801248"/>
            <a:ext cx="2689412" cy="2619487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Estrangelo Edessa" panose="03080600000000000000" pitchFamily="66" charset="0"/>
                <a:cs typeface="Estrangelo Edessa" panose="03080600000000000000" pitchFamily="66" charset="0"/>
              </a:rPr>
              <a:t>Two Hour Access</a:t>
            </a:r>
          </a:p>
        </p:txBody>
      </p:sp>
      <p:sp>
        <p:nvSpPr>
          <p:cNvPr id="5" name="Oval 4"/>
          <p:cNvSpPr/>
          <p:nvPr/>
        </p:nvSpPr>
        <p:spPr>
          <a:xfrm>
            <a:off x="4916548" y="3566139"/>
            <a:ext cx="2689412" cy="2619487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Estrangelo Edessa" panose="03080600000000000000" pitchFamily="66" charset="0"/>
                <a:cs typeface="Estrangelo Edessa" panose="03080600000000000000" pitchFamily="66" charset="0"/>
              </a:rPr>
              <a:t>Surgical Volume</a:t>
            </a:r>
          </a:p>
        </p:txBody>
      </p:sp>
      <p:sp>
        <p:nvSpPr>
          <p:cNvPr id="6" name="Oval 5"/>
          <p:cNvSpPr/>
          <p:nvPr/>
        </p:nvSpPr>
        <p:spPr>
          <a:xfrm>
            <a:off x="4932981" y="817024"/>
            <a:ext cx="2689412" cy="2619487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Estrangelo Edessa" panose="03080600000000000000" pitchFamily="66" charset="0"/>
                <a:cs typeface="Estrangelo Edessa" panose="03080600000000000000" pitchFamily="66" charset="0"/>
              </a:rPr>
              <a:t>Perioperative Mortality</a:t>
            </a:r>
          </a:p>
        </p:txBody>
      </p:sp>
      <p:sp>
        <p:nvSpPr>
          <p:cNvPr id="7" name="Oval 6"/>
          <p:cNvSpPr/>
          <p:nvPr/>
        </p:nvSpPr>
        <p:spPr>
          <a:xfrm>
            <a:off x="7823631" y="793220"/>
            <a:ext cx="2689412" cy="2619487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Estrangelo Edessa" panose="03080600000000000000" pitchFamily="66" charset="0"/>
                <a:cs typeface="Estrangelo Edessa" panose="03080600000000000000" pitchFamily="66" charset="0"/>
              </a:rPr>
              <a:t>Impoverishing Expenditures</a:t>
            </a:r>
          </a:p>
        </p:txBody>
      </p:sp>
      <p:sp>
        <p:nvSpPr>
          <p:cNvPr id="8" name="Oval 7"/>
          <p:cNvSpPr/>
          <p:nvPr/>
        </p:nvSpPr>
        <p:spPr>
          <a:xfrm>
            <a:off x="7823631" y="3566139"/>
            <a:ext cx="2689412" cy="2619487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Estrangelo Edessa" panose="03080600000000000000" pitchFamily="66" charset="0"/>
                <a:cs typeface="Estrangelo Edessa" panose="03080600000000000000" pitchFamily="66" charset="0"/>
              </a:rPr>
              <a:t>Catastrophic Expenditures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849354" y="1306150"/>
            <a:ext cx="10096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</a:rPr>
              <a:t>14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620073" y="4198911"/>
            <a:ext cx="14681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</a:rPr>
              <a:t>176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038927" y="1306150"/>
            <a:ext cx="14401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16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981891" y="6248032"/>
            <a:ext cx="261686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941100"/>
                </a:solidFill>
                <a:latin typeface="Tw Cen MT Condensed" panose="020B0606020104020203" pitchFamily="34" charset="0"/>
              </a:rPr>
              <a:t>Preparedness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233733" y="6246778"/>
            <a:ext cx="205885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941100"/>
                </a:solidFill>
                <a:latin typeface="Tw Cen MT Condensed" panose="020B0606020104020203" pitchFamily="34" charset="0"/>
              </a:rPr>
              <a:t>Delivery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8216191" y="6246778"/>
            <a:ext cx="202037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941100"/>
                </a:solidFill>
                <a:latin typeface="Tw Cen MT Condensed" panose="020B0606020104020203" pitchFamily="34" charset="0"/>
              </a:rPr>
              <a:t>$ Impact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541158" y="4141234"/>
            <a:ext cx="14401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</a:rPr>
              <a:t>184*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8448241" y="1306149"/>
            <a:ext cx="14401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</a:rPr>
              <a:t>186*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8448241" y="4141233"/>
            <a:ext cx="14401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</a:rPr>
              <a:t>186*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436657" y="84909"/>
            <a:ext cx="1007638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dirty="0">
                <a:solidFill>
                  <a:srgbClr val="C00000"/>
                </a:solidFill>
                <a:latin typeface="Tw Cen MT Condensed" charset="0"/>
                <a:ea typeface="Tw Cen MT Condensed" charset="0"/>
                <a:cs typeface="Tw Cen MT Condensed" charset="0"/>
              </a:rPr>
              <a:t>COUNTRIES WITH DATA AVAILABLE</a:t>
            </a:r>
            <a:endParaRPr lang="en-US" sz="3800" b="1" dirty="0">
              <a:solidFill>
                <a:srgbClr val="C00000"/>
              </a:solidFill>
              <a:latin typeface="Tw Cen MT Condensed" charset="0"/>
              <a:ea typeface="Tw Cen MT Condensed" charset="0"/>
              <a:cs typeface="Tw Cen MT Condensed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0536072" y="5834887"/>
            <a:ext cx="16559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*Modeled data</a:t>
            </a:r>
          </a:p>
        </p:txBody>
      </p:sp>
    </p:spTree>
    <p:extLst>
      <p:ext uri="{BB962C8B-B14F-4D97-AF65-F5344CB8AC3E}">
        <p14:creationId xmlns:p14="http://schemas.microsoft.com/office/powerpoint/2010/main" val="16841346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Methods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5032375"/>
          </a:xfrm>
        </p:spPr>
        <p:txBody>
          <a:bodyPr>
            <a:normAutofit/>
          </a:bodyPr>
          <a:lstStyle/>
          <a:p>
            <a:pPr lvl="0"/>
            <a:r>
              <a:rPr lang="en-GB" dirty="0"/>
              <a:t>List of hospitals performing Bellwether procedures obtained; plotted in GIS</a:t>
            </a:r>
          </a:p>
          <a:p>
            <a:pPr lvl="0"/>
            <a:r>
              <a:rPr lang="en-GB" dirty="0"/>
              <a:t>Hospitals’ 2-hour catchment areas defined based on road networks (</a:t>
            </a:r>
            <a:r>
              <a:rPr lang="en-GB" dirty="0" err="1"/>
              <a:t>OpenStreetMaps</a:t>
            </a:r>
            <a:r>
              <a:rPr lang="en-GB" dirty="0"/>
              <a:t>)</a:t>
            </a:r>
          </a:p>
          <a:p>
            <a:pPr lvl="0"/>
            <a:r>
              <a:rPr lang="en-GB" dirty="0"/>
              <a:t>Approximate road speeds estimated based on type of roadway</a:t>
            </a:r>
          </a:p>
          <a:p>
            <a:pPr lvl="1"/>
            <a:r>
              <a:rPr lang="en-GB" dirty="0"/>
              <a:t>Primary (100 km/h), secondary (50 km/h), tertiary (30 km/h) or no roadway (5 km/h)</a:t>
            </a:r>
          </a:p>
          <a:p>
            <a:pPr lvl="0"/>
            <a:r>
              <a:rPr lang="en-GB" dirty="0"/>
              <a:t>Estimated population in the resultant catchment area retrieved from the </a:t>
            </a:r>
            <a:r>
              <a:rPr lang="en-GB" dirty="0" err="1"/>
              <a:t>WorldPop</a:t>
            </a:r>
            <a:endParaRPr lang="en-GB" dirty="0"/>
          </a:p>
          <a:p>
            <a:pPr lvl="0"/>
            <a:r>
              <a:rPr lang="en-GB" dirty="0"/>
              <a:t>Number of people within 2 hours of a facility divided by the total population of each country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1"/>
            <a:ext cx="12192000" cy="461664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000" b="1" dirty="0">
                <a:solidFill>
                  <a:schemeClr val="bg1"/>
                </a:solidFill>
              </a:rPr>
              <a:t>Indicator 1</a:t>
            </a:r>
            <a:endParaRPr lang="en-GB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43446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431895" y="303105"/>
            <a:ext cx="2689412" cy="2619487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Estrangelo Edessa" panose="03080600000000000000" pitchFamily="66" charset="0"/>
                <a:cs typeface="Estrangelo Edessa" panose="03080600000000000000" pitchFamily="66" charset="0"/>
              </a:rPr>
              <a:t>Two Hour Access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238918" y="808007"/>
            <a:ext cx="10096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</a:rPr>
              <a:t>14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4047" y="1146561"/>
            <a:ext cx="7538240" cy="50660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74047" y="469453"/>
            <a:ext cx="1007638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dirty="0">
                <a:solidFill>
                  <a:srgbClr val="C00000"/>
                </a:solidFill>
                <a:latin typeface="Tw Cen MT Condensed" charset="0"/>
                <a:ea typeface="Tw Cen MT Condensed" charset="0"/>
                <a:cs typeface="Tw Cen MT Condensed" charset="0"/>
              </a:rPr>
              <a:t>EXAMPLE: MONGOLIA</a:t>
            </a:r>
            <a:endParaRPr lang="en-US" sz="3800" b="1" dirty="0">
              <a:solidFill>
                <a:srgbClr val="C00000"/>
              </a:solidFill>
              <a:latin typeface="Tw Cen MT Condensed" charset="0"/>
              <a:ea typeface="Tw Cen MT Condensed" charset="0"/>
              <a:cs typeface="Tw Cen MT Condensed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32572" y="1146561"/>
            <a:ext cx="7479715" cy="50660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32572" y="1092364"/>
            <a:ext cx="7549713" cy="5120296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3609833" y="2050557"/>
            <a:ext cx="1842448" cy="638052"/>
          </a:xfrm>
          <a:prstGeom prst="ellipse">
            <a:avLst/>
          </a:prstGeom>
          <a:solidFill>
            <a:srgbClr val="C00000">
              <a:alpha val="26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2956" y="5826343"/>
            <a:ext cx="2651148" cy="87641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2956" y="5236940"/>
            <a:ext cx="3250952" cy="681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042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1531" y="461664"/>
            <a:ext cx="9468940" cy="614079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6636328"/>
            <a:ext cx="979402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900" dirty="0"/>
              <a:t>Esquivel MM, Uribe-</a:t>
            </a:r>
            <a:r>
              <a:rPr lang="en-GB" sz="900" dirty="0" err="1"/>
              <a:t>Leitz</a:t>
            </a:r>
            <a:r>
              <a:rPr lang="en-GB" sz="900" dirty="0"/>
              <a:t> T, </a:t>
            </a:r>
            <a:r>
              <a:rPr lang="en-GB" sz="900" dirty="0" err="1"/>
              <a:t>Makasa</a:t>
            </a:r>
            <a:r>
              <a:rPr lang="en-GB" sz="900" dirty="0"/>
              <a:t> E, </a:t>
            </a:r>
            <a:r>
              <a:rPr lang="en-GB" sz="900" dirty="0" err="1"/>
              <a:t>Lishimpi</a:t>
            </a:r>
            <a:r>
              <a:rPr lang="en-GB" sz="900" dirty="0"/>
              <a:t> K, </a:t>
            </a:r>
            <a:r>
              <a:rPr lang="en-GB" sz="900" dirty="0" err="1"/>
              <a:t>Mwaba</a:t>
            </a:r>
            <a:r>
              <a:rPr lang="en-GB" sz="900" dirty="0"/>
              <a:t> P, Bowman K, Weiser TG. Mapping Disparities in Access to Safe, Timely, and Essential Surgical Care in Zambia. JAMA surgery 2016; 151(11): 1064-9.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191717" y="3903785"/>
            <a:ext cx="4624609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>
                <a:sym typeface="Wingdings"/>
              </a:rPr>
              <a:t> 2-hour access much lower when considering safety standards and “essential surgery”</a:t>
            </a:r>
            <a:endParaRPr lang="en-GB" dirty="0"/>
          </a:p>
        </p:txBody>
      </p:sp>
      <p:sp>
        <p:nvSpPr>
          <p:cNvPr id="8" name="Rectangle 7"/>
          <p:cNvSpPr/>
          <p:nvPr/>
        </p:nvSpPr>
        <p:spPr>
          <a:xfrm>
            <a:off x="0" y="1"/>
            <a:ext cx="12192000" cy="461664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000" b="1">
                <a:solidFill>
                  <a:schemeClr val="bg1"/>
                </a:solidFill>
              </a:rPr>
              <a:t>Indicator 1</a:t>
            </a:r>
            <a:endParaRPr lang="en-GB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37880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2529" y="130581"/>
            <a:ext cx="9229596" cy="672741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386650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2" name="Straight Connector 11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6096000" y="477749"/>
            <a:ext cx="0" cy="3657600"/>
          </a:xfrm>
          <a:prstGeom prst="line">
            <a:avLst/>
          </a:prstGeom>
          <a:ln w="101600" cmpd="dbl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Screen Shot 2017-03-17 at 16.30.46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761" y="307731"/>
            <a:ext cx="5028474" cy="399763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6043" y="847092"/>
            <a:ext cx="5455917" cy="291891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7538" y="475663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80000"/>
              </a:lnSpc>
            </a:pPr>
            <a:r>
              <a:rPr lang="en-US" sz="4600">
                <a:solidFill>
                  <a:schemeClr val="bg1"/>
                </a:solidFill>
              </a:rPr>
              <a:t>WDI Global Surgery Indicator Collection 2.0</a:t>
            </a:r>
          </a:p>
        </p:txBody>
      </p:sp>
    </p:spTree>
    <p:extLst>
      <p:ext uri="{BB962C8B-B14F-4D97-AF65-F5344CB8AC3E}">
        <p14:creationId xmlns:p14="http://schemas.microsoft.com/office/powerpoint/2010/main" val="21811611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2867" y="179022"/>
            <a:ext cx="10515600" cy="1325563"/>
          </a:xfrm>
        </p:spPr>
        <p:txBody>
          <a:bodyPr/>
          <a:lstStyle/>
          <a:p>
            <a:r>
              <a:rPr lang="en-US" dirty="0"/>
              <a:t>Concept of data collection round 2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7311" y="1489842"/>
            <a:ext cx="11218779" cy="4351338"/>
          </a:xfrm>
        </p:spPr>
        <p:txBody>
          <a:bodyPr/>
          <a:lstStyle/>
          <a:p>
            <a:r>
              <a:rPr lang="en-US" dirty="0"/>
              <a:t>Often, experience within international institutions is only available for young professionals from high-income countries, or backgrounds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0667" y="2964845"/>
            <a:ext cx="5798590" cy="3137027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327311" y="2964845"/>
            <a:ext cx="5803356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We in InciSioN believe that the opportunity to participate in and contribute to international ventures ought to be shared between those of all nations, thus devising the concept of the </a:t>
            </a:r>
            <a:r>
              <a:rPr lang="en-US" b="1" dirty="0"/>
              <a:t>‘virtual internship’</a:t>
            </a:r>
          </a:p>
        </p:txBody>
      </p:sp>
    </p:spTree>
    <p:extLst>
      <p:ext uri="{BB962C8B-B14F-4D97-AF65-F5344CB8AC3E}">
        <p14:creationId xmlns:p14="http://schemas.microsoft.com/office/powerpoint/2010/main" val="2090095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362299"/>
            <a:ext cx="10515600" cy="1325563"/>
          </a:xfrm>
        </p:spPr>
        <p:txBody>
          <a:bodyPr/>
          <a:lstStyle/>
          <a:p>
            <a:r>
              <a:rPr lang="en-US" dirty="0"/>
              <a:t>The Virtual Internship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61642368"/>
              </p:ext>
            </p:extLst>
          </p:nvPr>
        </p:nvGraphicFramePr>
        <p:xfrm>
          <a:off x="122955" y="1358449"/>
          <a:ext cx="11554507" cy="55579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088536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data collection prior to </a:t>
            </a:r>
            <a:r>
              <a:rPr lang="en-US" dirty="0" err="1"/>
              <a:t>LCoGS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 err="1"/>
              <a:t>LCoGS</a:t>
            </a:r>
            <a:r>
              <a:rPr lang="en-US" dirty="0"/>
              <a:t> indicators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data collection processes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latest update</a:t>
            </a:r>
          </a:p>
        </p:txBody>
      </p:sp>
    </p:spTree>
    <p:extLst>
      <p:ext uri="{BB962C8B-B14F-4D97-AF65-F5344CB8AC3E}">
        <p14:creationId xmlns:p14="http://schemas.microsoft.com/office/powerpoint/2010/main" val="40994888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Process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65249893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438577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513" y="114510"/>
            <a:ext cx="2341947" cy="155845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65293" y="1795174"/>
            <a:ext cx="2922389" cy="162272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0039" y="3722201"/>
            <a:ext cx="3145194" cy="157259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89932" y="3566145"/>
            <a:ext cx="2708992" cy="18027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61453" y="279589"/>
            <a:ext cx="2277519" cy="151558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07928" y="5135488"/>
            <a:ext cx="2473700" cy="164913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03110" y="5216037"/>
            <a:ext cx="2467430" cy="164196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9513" y="1955691"/>
            <a:ext cx="2537196" cy="168838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49852" y="5200988"/>
            <a:ext cx="3314024" cy="165701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00754" y="228194"/>
            <a:ext cx="2396891" cy="144477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044778" y="251518"/>
            <a:ext cx="2842904" cy="142145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937819" y="1955691"/>
            <a:ext cx="2852113" cy="163252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000754" y="1955691"/>
            <a:ext cx="2335493" cy="155699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906236" y="3644079"/>
            <a:ext cx="2982818" cy="1491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8909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9358" y="2458951"/>
            <a:ext cx="9821133" cy="439904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825" y="224186"/>
            <a:ext cx="10480522" cy="2589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9681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8318" y="934751"/>
            <a:ext cx="10515600" cy="1325563"/>
          </a:xfrm>
        </p:spPr>
        <p:txBody>
          <a:bodyPr/>
          <a:lstStyle/>
          <a:p>
            <a:r>
              <a:rPr lang="en-US"/>
              <a:t>Countries </a:t>
            </a:r>
            <a:r>
              <a:rPr lang="en-US" dirty="0"/>
              <a:t>Providing Data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1947472" y="2515172"/>
          <a:ext cx="9654915" cy="3134360"/>
        </p:xfrm>
        <a:graphic>
          <a:graphicData uri="http://schemas.openxmlformats.org/drawingml/2006/table">
            <a:tbl>
              <a:tblPr firstRow="1" bandRow="1">
                <a:effectLst/>
                <a:tableStyleId>{74C1A8A3-306A-4EB7-A6B1-4F7E0EB9C5D6}</a:tableStyleId>
              </a:tblPr>
              <a:tblGrid>
                <a:gridCol w="512788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02367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50335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Indicator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2016 Collection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2017 Collection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Indicator</a:t>
                      </a:r>
                      <a:r>
                        <a:rPr lang="en-US" baseline="0" dirty="0"/>
                        <a:t> 1: 2h Access to a surgical facility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Indicator 2: Surgical</a:t>
                      </a:r>
                      <a:r>
                        <a:rPr lang="en-US" baseline="0" dirty="0"/>
                        <a:t> workforce density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176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Indicator 3: Surgical</a:t>
                      </a:r>
                      <a:r>
                        <a:rPr lang="en-US" baseline="0" dirty="0"/>
                        <a:t> volume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184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Indicator 4: Perioperative mortality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Indicator 5:</a:t>
                      </a:r>
                      <a:r>
                        <a:rPr lang="en-US" baseline="0" dirty="0"/>
                        <a:t> Protection against impoverishing expenditure for surgical care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186*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Indicator :</a:t>
                      </a:r>
                      <a:r>
                        <a:rPr lang="en-US" baseline="0" dirty="0"/>
                        <a:t> Protection against catastrophic expenditure for surgical care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186*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1947471" y="3237876"/>
            <a:ext cx="7466351" cy="734518"/>
          </a:xfrm>
          <a:prstGeom prst="rect">
            <a:avLst/>
          </a:prstGeom>
          <a:solidFill>
            <a:schemeClr val="accent6">
              <a:lumMod val="75000"/>
              <a:alpha val="3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947470" y="4365744"/>
            <a:ext cx="7466352" cy="1283787"/>
          </a:xfrm>
          <a:prstGeom prst="rect">
            <a:avLst/>
          </a:prstGeom>
          <a:solidFill>
            <a:schemeClr val="accent6">
              <a:lumMod val="75000"/>
              <a:alpha val="3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413822" y="3237874"/>
            <a:ext cx="2188565" cy="734520"/>
          </a:xfrm>
          <a:prstGeom prst="rect">
            <a:avLst/>
          </a:prstGeom>
          <a:solidFill>
            <a:srgbClr val="FF0000">
              <a:alpha val="2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rame 2"/>
          <p:cNvSpPr/>
          <p:nvPr/>
        </p:nvSpPr>
        <p:spPr>
          <a:xfrm>
            <a:off x="1421476" y="1986742"/>
            <a:ext cx="10640292" cy="4181302"/>
          </a:xfrm>
          <a:prstGeom prst="frame">
            <a:avLst/>
          </a:prstGeom>
          <a:solidFill>
            <a:schemeClr val="bg2"/>
          </a:solidFill>
          <a:effectLst>
            <a:outerShdw blurRad="50800" dist="38100" dir="2400000" sx="101000" sy="101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47472" y="5719724"/>
            <a:ext cx="43021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 Includes modeled data</a:t>
            </a:r>
          </a:p>
        </p:txBody>
      </p:sp>
    </p:spTree>
    <p:extLst>
      <p:ext uri="{BB962C8B-B14F-4D97-AF65-F5344CB8AC3E}">
        <p14:creationId xmlns:p14="http://schemas.microsoft.com/office/powerpoint/2010/main" val="1685771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Feedback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742664" cy="4755870"/>
          </a:xfrm>
        </p:spPr>
        <p:txBody>
          <a:bodyPr>
            <a:normAutofit fontScale="92500" lnSpcReduction="10000"/>
          </a:bodyPr>
          <a:lstStyle/>
          <a:p>
            <a:r>
              <a:rPr lang="en-US" i="1" dirty="0"/>
              <a:t>“</a:t>
            </a:r>
            <a:r>
              <a:rPr lang="en-GB" i="1" dirty="0"/>
              <a:t> It was a great experience for me, especially because I'm from Nigeria. I cherish the opportunity of working and collaborating with passionate students around the world. It has impacted me positively both personally and professionally. I want to be part of this again and again and again”</a:t>
            </a:r>
          </a:p>
          <a:p>
            <a:endParaRPr lang="en-GB" i="1" dirty="0"/>
          </a:p>
          <a:p>
            <a:r>
              <a:rPr lang="en-GB" i="1" dirty="0"/>
              <a:t>“I thoroughly enjoyed being a part of the project! It was a lot of work and there were times I did struggle to keep up but it was worth all the effort. I am humbled to have been a part of it…. Thank you very much for the opportunity. I think it is wonderful that you give students a platform to express their passion for this area and moreover to have a hand in creating change. I look forward to the differences all of us will continue to make from here on in whatever way, wherever each one of us are! Here is to global surgery!”</a:t>
            </a:r>
          </a:p>
          <a:p>
            <a:endParaRPr lang="en-GB" i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92223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784" y="883266"/>
            <a:ext cx="7539637" cy="5032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5296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Lancet Indicators – 3 years 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An attempt to review indicators’ availability, comparability and usefulness</a:t>
            </a:r>
          </a:p>
          <a:p>
            <a:r>
              <a:rPr lang="en-GB" dirty="0"/>
              <a:t>Process in three steps: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GB" sz="2800" dirty="0">
                <a:effectLst/>
              </a:rPr>
              <a:t>Compile currently available data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GB" sz="2800" dirty="0"/>
              <a:t>Review data quality, sources and definitions used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GB" sz="2800" dirty="0">
                <a:effectLst/>
              </a:rPr>
              <a:t>Critically appraise indicators based on:</a:t>
            </a:r>
          </a:p>
          <a:p>
            <a:pPr lvl="2"/>
            <a:r>
              <a:rPr lang="en-GB" sz="2800" b="1" dirty="0"/>
              <a:t>A</a:t>
            </a:r>
            <a:r>
              <a:rPr lang="en-GB" sz="2800" b="1" dirty="0">
                <a:effectLst/>
              </a:rPr>
              <a:t>vailability </a:t>
            </a:r>
            <a:r>
              <a:rPr lang="en-GB" sz="2800" dirty="0">
                <a:effectLst/>
              </a:rPr>
              <a:t>of data</a:t>
            </a:r>
          </a:p>
          <a:p>
            <a:pPr lvl="2"/>
            <a:r>
              <a:rPr lang="en-GB" sz="2800" b="1" dirty="0"/>
              <a:t>C</a:t>
            </a:r>
            <a:r>
              <a:rPr lang="en-GB" sz="2800" b="1" dirty="0">
                <a:effectLst/>
              </a:rPr>
              <a:t>omparability</a:t>
            </a:r>
            <a:r>
              <a:rPr lang="en-GB" sz="2800" dirty="0">
                <a:effectLst/>
              </a:rPr>
              <a:t> between countries and over time</a:t>
            </a:r>
            <a:endParaRPr lang="en-GB" sz="2800" dirty="0"/>
          </a:p>
          <a:p>
            <a:pPr lvl="2"/>
            <a:r>
              <a:rPr lang="en-GB" sz="2800" b="1" dirty="0">
                <a:effectLst/>
              </a:rPr>
              <a:t>Usefulness</a:t>
            </a:r>
            <a:r>
              <a:rPr lang="en-GB" sz="2800" dirty="0">
                <a:effectLst/>
              </a:rPr>
              <a:t> of each indicator</a:t>
            </a:r>
          </a:p>
        </p:txBody>
      </p:sp>
    </p:spTree>
    <p:extLst>
      <p:ext uri="{BB962C8B-B14F-4D97-AF65-F5344CB8AC3E}">
        <p14:creationId xmlns:p14="http://schemas.microsoft.com/office/powerpoint/2010/main" val="13734401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current picture – </a:t>
            </a:r>
            <a:r>
              <a:rPr lang="en-GB" b="1" dirty="0"/>
              <a:t>Availability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9120280"/>
              </p:ext>
            </p:extLst>
          </p:nvPr>
        </p:nvGraphicFramePr>
        <p:xfrm>
          <a:off x="838197" y="1903748"/>
          <a:ext cx="10515602" cy="3006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2197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99362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501100">
                <a:tc>
                  <a:txBody>
                    <a:bodyPr/>
                    <a:lstStyle/>
                    <a:p>
                      <a:r>
                        <a:rPr lang="en-GB" dirty="0"/>
                        <a:t>Indicator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Number of countries*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011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1. Access to timely essential surgery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26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011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2. Specialist surgical workforce density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169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011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3. Surgical volume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72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5011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4.</a:t>
                      </a:r>
                      <a:r>
                        <a:rPr lang="en-GB" baseline="0" dirty="0"/>
                        <a:t> Perioperative mortality</a:t>
                      </a: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31 (10 using proposed </a:t>
                      </a:r>
                      <a:r>
                        <a:rPr lang="en-GB" baseline="0" dirty="0"/>
                        <a:t>definition)</a:t>
                      </a:r>
                      <a:endParaRPr lang="en-GB" dirty="0"/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5011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5-6. Protection against impoverishing and catastrophic expenditure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0" y="6211669"/>
            <a:ext cx="72613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* Number of WHO member states with non-modelled data from 2010-2016</a:t>
            </a:r>
          </a:p>
          <a:p>
            <a:r>
              <a:rPr lang="en-GB" dirty="0">
                <a:sym typeface="Wingdings"/>
              </a:rPr>
              <a:t> Excludes non WHO-members, modelled data and older data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965637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current picture – </a:t>
            </a:r>
            <a:r>
              <a:rPr lang="en-GB" b="1" dirty="0"/>
              <a:t>Comparability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7135634"/>
              </p:ext>
            </p:extLst>
          </p:nvPr>
        </p:nvGraphicFramePr>
        <p:xfrm>
          <a:off x="838197" y="1903748"/>
          <a:ext cx="10515602" cy="35588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4721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36838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501100">
                <a:tc>
                  <a:txBody>
                    <a:bodyPr/>
                    <a:lstStyle/>
                    <a:p>
                      <a:r>
                        <a:rPr lang="en-GB" dirty="0"/>
                        <a:t>Indicator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Definitional challenges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011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1. Access to timely essential surgery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What is a hospital</a:t>
                      </a:r>
                      <a:r>
                        <a:rPr lang="en-GB" baseline="0" dirty="0"/>
                        <a:t> performing surgery?</a:t>
                      </a:r>
                    </a:p>
                    <a:p>
                      <a:pPr algn="ctr"/>
                      <a:r>
                        <a:rPr lang="en-GB" baseline="0" dirty="0"/>
                        <a:t>What is a 2-hour catchment area?</a:t>
                      </a:r>
                      <a:endParaRPr lang="en-GB" dirty="0"/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011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2. Specialist surgical workforce density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What</a:t>
                      </a:r>
                      <a:r>
                        <a:rPr lang="en-GB" baseline="0" dirty="0"/>
                        <a:t> is a surgical provider?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011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3. Surgical volume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What</a:t>
                      </a:r>
                      <a:r>
                        <a:rPr lang="en-GB" baseline="0" dirty="0"/>
                        <a:t> is a surgical procedure?</a:t>
                      </a:r>
                      <a:endParaRPr lang="en-GB" dirty="0"/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5011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4.</a:t>
                      </a:r>
                      <a:r>
                        <a:rPr lang="en-GB" baseline="0" dirty="0"/>
                        <a:t> Perioperative mortality</a:t>
                      </a: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What is a post-operative death?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5011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5-6. Protection against impoverishing and catastrophic expenditure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What is impoverishing and catastrophic?</a:t>
                      </a:r>
                    </a:p>
                    <a:p>
                      <a:pPr algn="ctr"/>
                      <a:r>
                        <a:rPr lang="en-GB" dirty="0"/>
                        <a:t>Who</a:t>
                      </a:r>
                      <a:r>
                        <a:rPr lang="en-GB" baseline="0" dirty="0"/>
                        <a:t> is protected?</a:t>
                      </a:r>
                    </a:p>
                    <a:p>
                      <a:pPr algn="ctr"/>
                      <a:r>
                        <a:rPr lang="en-GB" baseline="0" dirty="0"/>
                        <a:t>What is the cost of an operation?</a:t>
                      </a:r>
                      <a:endParaRPr lang="en-GB" dirty="0"/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568286" y="5786204"/>
            <a:ext cx="50554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ym typeface="Wingdings"/>
              </a:rPr>
              <a:t> Major challenges still exist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4145983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current picture – </a:t>
            </a:r>
            <a:r>
              <a:rPr lang="en-GB" b="1" dirty="0"/>
              <a:t>Usefulness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GB" dirty="0"/>
              <a:t>Work remains regarding the usefulness of each indicator, weighing together availability and comparability, as well as real-world use of the indicators by ministries and international bodies</a:t>
            </a:r>
          </a:p>
        </p:txBody>
      </p:sp>
    </p:spTree>
    <p:extLst>
      <p:ext uri="{BB962C8B-B14F-4D97-AF65-F5344CB8AC3E}">
        <p14:creationId xmlns:p14="http://schemas.microsoft.com/office/powerpoint/2010/main" val="31404382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Workforce data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most of the currently available data on surgical workforce were originally compiled in 2014 and published in 2015</a:t>
            </a:r>
          </a:p>
          <a:p>
            <a:r>
              <a:rPr lang="en-GB" dirty="0"/>
              <a:t>data were compiled to form the WHO Global Surgical Workforce Database</a:t>
            </a:r>
          </a:p>
          <a:p>
            <a:r>
              <a:rPr lang="en-GB" dirty="0"/>
              <a:t>this was the culmination of years of work attempting to collect surgical data, and the final breakthrough came when data were finally collected by WHO, with support from Lund University</a:t>
            </a:r>
          </a:p>
          <a:p>
            <a:r>
              <a:rPr lang="en-GB" dirty="0"/>
              <a:t>thousands of individuals were contacted – clinicians, academics, professional societies and ministries</a:t>
            </a:r>
          </a:p>
          <a:p>
            <a:r>
              <a:rPr lang="en-GB" dirty="0"/>
              <a:t>official reports and publications were also searched</a:t>
            </a:r>
          </a:p>
        </p:txBody>
      </p:sp>
    </p:spTree>
    <p:extLst>
      <p:ext uri="{BB962C8B-B14F-4D97-AF65-F5344CB8AC3E}">
        <p14:creationId xmlns:p14="http://schemas.microsoft.com/office/powerpoint/2010/main" val="196655861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728070" y="2327022"/>
            <a:ext cx="3287740" cy="24377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239" y="787799"/>
            <a:ext cx="11416132" cy="14129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239" y="2327021"/>
            <a:ext cx="5367867" cy="381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3021928"/>
            <a:ext cx="5483892" cy="348573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155 hospitals in Ghana</a:t>
            </a:r>
          </a:p>
          <a:p>
            <a:r>
              <a:rPr lang="en-US" sz="2400" dirty="0"/>
              <a:t>123 Bellwether Procedures</a:t>
            </a:r>
          </a:p>
          <a:p>
            <a:r>
              <a:rPr lang="en-US" sz="2400" dirty="0"/>
              <a:t>95 (72.2%) no capability</a:t>
            </a:r>
          </a:p>
          <a:p>
            <a:r>
              <a:rPr lang="en-US" sz="2400" dirty="0"/>
              <a:t>24 (19.5): 1-11 of each BP</a:t>
            </a:r>
          </a:p>
          <a:p>
            <a:r>
              <a:rPr lang="en-US" sz="2400" dirty="0"/>
              <a:t>4 (3.3%): at least 12 of each</a:t>
            </a:r>
          </a:p>
          <a:p>
            <a:r>
              <a:rPr lang="en-US" sz="2400" dirty="0"/>
              <a:t>5 identified for scale-up</a:t>
            </a:r>
          </a:p>
        </p:txBody>
      </p:sp>
    </p:spTree>
    <p:extLst>
      <p:ext uri="{BB962C8B-B14F-4D97-AF65-F5344CB8AC3E}">
        <p14:creationId xmlns:p14="http://schemas.microsoft.com/office/powerpoint/2010/main" val="2899754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Next steps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Incorporating data collection within primarily WHO (with World Bank as a key data repository)</a:t>
            </a:r>
          </a:p>
          <a:p>
            <a:r>
              <a:rPr lang="en-GB" dirty="0"/>
              <a:t>Developing mechanisms to review and improve indicators, alongside other Global Health and SDG indicators currently in use</a:t>
            </a:r>
          </a:p>
        </p:txBody>
      </p:sp>
    </p:spTree>
    <p:extLst>
      <p:ext uri="{BB962C8B-B14F-4D97-AF65-F5344CB8AC3E}">
        <p14:creationId xmlns:p14="http://schemas.microsoft.com/office/powerpoint/2010/main" val="33392591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710" y="721895"/>
            <a:ext cx="11262580" cy="541421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396335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Holmer H, Lantz A, </a:t>
            </a:r>
            <a:r>
              <a:rPr lang="en-GB" sz="1200" dirty="0" err="1"/>
              <a:t>Kunjumen</a:t>
            </a:r>
            <a:r>
              <a:rPr lang="en-GB" sz="1200" dirty="0"/>
              <a:t> T, Finlayson S, </a:t>
            </a:r>
            <a:r>
              <a:rPr lang="en-GB" sz="1200" dirty="0" err="1"/>
              <a:t>Hoyler</a:t>
            </a:r>
            <a:r>
              <a:rPr lang="en-GB" sz="1200" dirty="0"/>
              <a:t> M, </a:t>
            </a:r>
            <a:r>
              <a:rPr lang="en-GB" sz="1200" dirty="0" err="1"/>
              <a:t>Siyam</a:t>
            </a:r>
            <a:r>
              <a:rPr lang="en-GB" sz="1200" dirty="0"/>
              <a:t> A, Montenegro H, Kelley ET, Campbell J, Cherian MN, Hagander L. Global distribution of surgeons, anaesthesiologists, and obstetricians. Lancet Glob Health 2015; 3 </a:t>
            </a:r>
            <a:r>
              <a:rPr lang="en-GB" sz="1200" dirty="0" err="1"/>
              <a:t>Suppl</a:t>
            </a:r>
            <a:r>
              <a:rPr lang="en-GB" sz="1200" dirty="0"/>
              <a:t> 2: S9-11.</a:t>
            </a:r>
          </a:p>
        </p:txBody>
      </p:sp>
    </p:spTree>
    <p:extLst>
      <p:ext uri="{BB962C8B-B14F-4D97-AF65-F5344CB8AC3E}">
        <p14:creationId xmlns:p14="http://schemas.microsoft.com/office/powerpoint/2010/main" val="5560540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4894" y="457200"/>
            <a:ext cx="4505437" cy="602882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44773" y="2171960"/>
            <a:ext cx="5944868" cy="45397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dirty="0">
                <a:latin typeface="Tw Cen MT Condensed" panose="020B0606020104020203" pitchFamily="34" charset="0"/>
              </a:rPr>
              <a:t>“Letter to global health agency leaders on the importance of surgical indicators”</a:t>
            </a:r>
          </a:p>
          <a:p>
            <a:r>
              <a:rPr lang="en-US" sz="3200" i="1" dirty="0">
                <a:latin typeface="Tw Cen MT Condensed" panose="020B0606020104020203" pitchFamily="34" charset="0"/>
              </a:rPr>
              <a:t>– E </a:t>
            </a:r>
            <a:r>
              <a:rPr lang="en-US" sz="3200" i="1" dirty="0" err="1">
                <a:latin typeface="Tw Cen MT Condensed" panose="020B0606020104020203" pitchFamily="34" charset="0"/>
              </a:rPr>
              <a:t>Makasa</a:t>
            </a:r>
            <a:r>
              <a:rPr lang="en-US" sz="3200" i="1" dirty="0">
                <a:latin typeface="Tw Cen MT Condensed" panose="020B0606020104020203" pitchFamily="34" charset="0"/>
              </a:rPr>
              <a:t> &amp; over 100 organizations</a:t>
            </a:r>
          </a:p>
          <a:p>
            <a:endParaRPr lang="en-US" sz="4500" dirty="0">
              <a:solidFill>
                <a:schemeClr val="accent4"/>
              </a:solidFill>
              <a:latin typeface="Tw Cen MT Condensed" panose="020B0606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00386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sp>
        <p:nvSpPr>
          <p:cNvPr id="26" name="Rectangle 25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Picture 21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/>
          <a:stretch/>
        </p:blipFill>
        <p:spPr>
          <a:xfrm>
            <a:off x="4038600" y="1160685"/>
            <a:ext cx="7188199" cy="4533240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174625" cmpd="thinThick">
            <a:solidFill>
              <a:schemeClr val="tx1">
                <a:lumMod val="85000"/>
                <a:lumOff val="1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6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Lancet Commission </a:t>
            </a:r>
            <a:br>
              <a:rPr lang="en-US" sz="26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en-US" sz="26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Indicators</a:t>
            </a:r>
          </a:p>
        </p:txBody>
      </p:sp>
    </p:spTree>
    <p:extLst>
      <p:ext uri="{BB962C8B-B14F-4D97-AF65-F5344CB8AC3E}">
        <p14:creationId xmlns:p14="http://schemas.microsoft.com/office/powerpoint/2010/main" val="15616231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353" y="888114"/>
            <a:ext cx="12192000" cy="467543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52926" y="203200"/>
            <a:ext cx="56861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800" dirty="0"/>
              <a:t>Lancet Commission on Global Surgery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0" y="6457890"/>
            <a:ext cx="12192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/>
              <a:t>Meara JG, Leather AJ, Hagander L, et al. Global Surgery 2030: evidence and solutions for achieving health, welfare, and economic development. Lancet (London, England) 2015; 386(9993): 569-624.</a:t>
            </a:r>
          </a:p>
        </p:txBody>
      </p:sp>
    </p:spTree>
    <p:extLst>
      <p:ext uri="{BB962C8B-B14F-4D97-AF65-F5344CB8AC3E}">
        <p14:creationId xmlns:p14="http://schemas.microsoft.com/office/powerpoint/2010/main" val="36081092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320" y="259429"/>
            <a:ext cx="9438053" cy="659857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485785" y="1669774"/>
            <a:ext cx="970059" cy="111318"/>
          </a:xfrm>
          <a:prstGeom prst="rect">
            <a:avLst/>
          </a:prstGeom>
          <a:noFill/>
          <a:ln w="3492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Tw Cen MT Condensed" charset="0"/>
              <a:ea typeface="Tw Cen MT Condensed" charset="0"/>
              <a:cs typeface="Tw Cen MT Condensed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485785" y="4619708"/>
            <a:ext cx="1535596" cy="226612"/>
          </a:xfrm>
          <a:prstGeom prst="rect">
            <a:avLst/>
          </a:prstGeom>
          <a:noFill/>
          <a:ln w="3492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Tw Cen MT Condensed" charset="0"/>
              <a:ea typeface="Tw Cen MT Condensed" charset="0"/>
              <a:cs typeface="Tw Cen MT Condensed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485785" y="3078131"/>
            <a:ext cx="1535596" cy="167989"/>
          </a:xfrm>
          <a:prstGeom prst="rect">
            <a:avLst/>
          </a:prstGeom>
          <a:noFill/>
          <a:ln w="3492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Tw Cen MT Condensed" charset="0"/>
              <a:ea typeface="Tw Cen MT Condensed" charset="0"/>
              <a:cs typeface="Tw Cen MT Condensed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485785" y="2608028"/>
            <a:ext cx="1535596" cy="158032"/>
          </a:xfrm>
          <a:prstGeom prst="rect">
            <a:avLst/>
          </a:prstGeom>
          <a:noFill/>
          <a:ln w="3492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Tw Cen MT Condensed" charset="0"/>
              <a:ea typeface="Tw Cen MT Condensed" charset="0"/>
              <a:cs typeface="Tw Cen MT Condensed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978373" y="1319427"/>
            <a:ext cx="1330236" cy="584775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Tw Cen MT Condensed" charset="0"/>
                <a:ea typeface="Tw Cen MT Condensed" charset="0"/>
                <a:cs typeface="Tw Cen MT Condensed" charset="0"/>
              </a:rPr>
              <a:t>POMR</a:t>
            </a:r>
          </a:p>
          <a:p>
            <a:r>
              <a:rPr lang="en-US" sz="1600" b="1" dirty="0">
                <a:latin typeface="Tw Cen MT Condensed" charset="0"/>
                <a:ea typeface="Tw Cen MT Condensed" charset="0"/>
                <a:cs typeface="Tw Cen MT Condensed" charset="0"/>
              </a:rPr>
              <a:t>Surgical Volume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978373" y="2535227"/>
            <a:ext cx="1053365" cy="584775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Tw Cen MT Condensed" charset="0"/>
                <a:ea typeface="Tw Cen MT Condensed" charset="0"/>
                <a:cs typeface="Tw Cen MT Condensed" charset="0"/>
              </a:rPr>
              <a:t>2h Access</a:t>
            </a:r>
          </a:p>
          <a:p>
            <a:r>
              <a:rPr lang="en-US" sz="1600" b="1" dirty="0">
                <a:latin typeface="Tw Cen MT Condensed" charset="0"/>
                <a:ea typeface="Tw Cen MT Condensed" charset="0"/>
                <a:cs typeface="Tw Cen MT Condensed" charset="0"/>
              </a:rPr>
              <a:t>SAO Density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972922" y="4615487"/>
            <a:ext cx="2110962" cy="584775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Tw Cen MT Condensed" charset="0"/>
                <a:ea typeface="Tw Cen MT Condensed" charset="0"/>
                <a:cs typeface="Tw Cen MT Condensed" charset="0"/>
              </a:rPr>
              <a:t>Impoverishing Expenditure</a:t>
            </a:r>
          </a:p>
          <a:p>
            <a:r>
              <a:rPr lang="en-US" sz="1600" b="1" dirty="0">
                <a:latin typeface="Tw Cen MT Condensed" charset="0"/>
                <a:ea typeface="Tw Cen MT Condensed" charset="0"/>
                <a:cs typeface="Tw Cen MT Condensed" charset="0"/>
              </a:rPr>
              <a:t>Catastrophic Expenditure</a:t>
            </a:r>
          </a:p>
        </p:txBody>
      </p:sp>
      <p:cxnSp>
        <p:nvCxnSpPr>
          <p:cNvPr id="12" name="Straight Arrow Connector 11"/>
          <p:cNvCxnSpPr>
            <a:stCxn id="7" idx="1"/>
          </p:cNvCxnSpPr>
          <p:nvPr/>
        </p:nvCxnSpPr>
        <p:spPr>
          <a:xfrm flipH="1">
            <a:off x="8455845" y="1611815"/>
            <a:ext cx="1522528" cy="113618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 flipV="1">
            <a:off x="9021382" y="2663687"/>
            <a:ext cx="951540" cy="102372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8" idx="1"/>
          </p:cNvCxnSpPr>
          <p:nvPr/>
        </p:nvCxnSpPr>
        <p:spPr>
          <a:xfrm flipH="1">
            <a:off x="8980191" y="2827615"/>
            <a:ext cx="998182" cy="338922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 flipV="1">
            <a:off x="9021382" y="4733014"/>
            <a:ext cx="951540" cy="131701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1486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rgbClr val="009B29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5390" b="45249"/>
          <a:stretch/>
        </p:blipFill>
        <p:spPr>
          <a:xfrm>
            <a:off x="7071340" y="6114631"/>
            <a:ext cx="4414565" cy="5348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56592" y="5984833"/>
            <a:ext cx="263344" cy="66463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75430" y="352088"/>
            <a:ext cx="10280681" cy="66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500"/>
              </a:lnSpc>
            </a:pP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Tw Cen MT Condensed" charset="0"/>
                <a:ea typeface="Tw Cen MT Condensed" charset="0"/>
                <a:cs typeface="Tw Cen MT Condensed" charset="0"/>
              </a:rPr>
              <a:t>THE WORLD DEVELOPMENT INDICATORS</a:t>
            </a:r>
            <a:endParaRPr lang="en-US" sz="2400" dirty="0">
              <a:latin typeface="Tw Cen MT Condensed" charset="0"/>
              <a:ea typeface="Tw Cen MT Condensed" charset="0"/>
              <a:cs typeface="Tw Cen MT Condensed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499160" y="2676620"/>
            <a:ext cx="1847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600" dirty="0">
              <a:latin typeface="Tw Cen MT Condensed" charset="0"/>
              <a:ea typeface="Tw Cen MT Condensed" charset="0"/>
              <a:cs typeface="Tw Cen MT Condensed" charset="0"/>
            </a:endParaRPr>
          </a:p>
          <a:p>
            <a:endParaRPr lang="en-US" sz="1600" dirty="0">
              <a:latin typeface="Tw Cen MT Condensed" charset="0"/>
              <a:ea typeface="Tw Cen MT Condensed" charset="0"/>
              <a:cs typeface="Tw Cen MT Condensed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3410" y="2219943"/>
            <a:ext cx="4436876" cy="201112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18670" y="1718970"/>
            <a:ext cx="5221126" cy="308484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1" name="Picture 2" descr="https://blogs.worldbank.org/opendata/files/opendata/front-cover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32264" y="2849698"/>
            <a:ext cx="1951146" cy="257981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75079" y="988443"/>
            <a:ext cx="8715187" cy="5126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24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</TotalTime>
  <Words>1322</Words>
  <Application>Microsoft Macintosh PowerPoint</Application>
  <PresentationFormat>Widescreen</PresentationFormat>
  <Paragraphs>199</Paragraphs>
  <Slides>31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31</vt:i4>
      </vt:variant>
    </vt:vector>
  </HeadingPairs>
  <TitlesOfParts>
    <vt:vector size="41" baseType="lpstr">
      <vt:lpstr>Calibri</vt:lpstr>
      <vt:lpstr>Calibri Light</vt:lpstr>
      <vt:lpstr>Estrangelo Edessa</vt:lpstr>
      <vt:lpstr>Mangal</vt:lpstr>
      <vt:lpstr>Tw Cen MT Condensed</vt:lpstr>
      <vt:lpstr>Wingdings</vt:lpstr>
      <vt:lpstr>Arial</vt:lpstr>
      <vt:lpstr>Office Theme</vt:lpstr>
      <vt:lpstr>6_Office Theme</vt:lpstr>
      <vt:lpstr>1_Office Theme</vt:lpstr>
      <vt:lpstr>LCoGS indicators</vt:lpstr>
      <vt:lpstr>Outline</vt:lpstr>
      <vt:lpstr>Workforce data </vt:lpstr>
      <vt:lpstr>PowerPoint Presentation</vt:lpstr>
      <vt:lpstr>PowerPoint Presentation</vt:lpstr>
      <vt:lpstr>Lancet Commission  Indicators</vt:lpstr>
      <vt:lpstr>PowerPoint Presentation</vt:lpstr>
      <vt:lpstr>PowerPoint Presentation</vt:lpstr>
      <vt:lpstr>PowerPoint Presentation</vt:lpstr>
      <vt:lpstr>the challenge to PGSSC!</vt:lpstr>
      <vt:lpstr>PGSSC: global indicator initiative</vt:lpstr>
      <vt:lpstr>PowerPoint Presentation</vt:lpstr>
      <vt:lpstr>Methods</vt:lpstr>
      <vt:lpstr>PowerPoint Presentation</vt:lpstr>
      <vt:lpstr>PowerPoint Presentation</vt:lpstr>
      <vt:lpstr>PowerPoint Presentation</vt:lpstr>
      <vt:lpstr>WDI Global Surgery Indicator Collection 2.0</vt:lpstr>
      <vt:lpstr>Concept of data collection round 2 </vt:lpstr>
      <vt:lpstr>The Virtual Internship</vt:lpstr>
      <vt:lpstr>The Process</vt:lpstr>
      <vt:lpstr>PowerPoint Presentation</vt:lpstr>
      <vt:lpstr>PowerPoint Presentation</vt:lpstr>
      <vt:lpstr>Countries Providing Data</vt:lpstr>
      <vt:lpstr>Feedback</vt:lpstr>
      <vt:lpstr>PowerPoint Presentation</vt:lpstr>
      <vt:lpstr>The Lancet Indicators – 3 years on</vt:lpstr>
      <vt:lpstr>The current picture – Availability</vt:lpstr>
      <vt:lpstr>The current picture – Comparability</vt:lpstr>
      <vt:lpstr>The current picture – Usefulness</vt:lpstr>
      <vt:lpstr>PowerPoint Presentation</vt:lpstr>
      <vt:lpstr>Next steps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Lancet Commission  Indicators</dc:title>
  <dc:creator>John Meara</dc:creator>
  <cp:lastModifiedBy>Kathryn Wall</cp:lastModifiedBy>
  <cp:revision>22</cp:revision>
  <dcterms:created xsi:type="dcterms:W3CDTF">2018-02-28T22:52:56Z</dcterms:created>
  <dcterms:modified xsi:type="dcterms:W3CDTF">2018-03-26T15:42:34Z</dcterms:modified>
</cp:coreProperties>
</file>