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56" r:id="rId2"/>
    <p:sldId id="257" r:id="rId3"/>
    <p:sldId id="273" r:id="rId4"/>
    <p:sldId id="269" r:id="rId5"/>
    <p:sldId id="258" r:id="rId6"/>
    <p:sldId id="268" r:id="rId7"/>
    <p:sldId id="259" r:id="rId8"/>
    <p:sldId id="264" r:id="rId9"/>
    <p:sldId id="271" r:id="rId10"/>
    <p:sldId id="267" r:id="rId11"/>
    <p:sldId id="270" r:id="rId12"/>
    <p:sldId id="265" r:id="rId13"/>
    <p:sldId id="260" r:id="rId14"/>
    <p:sldId id="272" r:id="rId15"/>
    <p:sldId id="261" r:id="rId16"/>
    <p:sldId id="263" r:id="rId17"/>
    <p:sldId id="26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91D5"/>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89"/>
    <p:restoredTop sz="93590" autoAdjust="0"/>
  </p:normalViewPr>
  <p:slideViewPr>
    <p:cSldViewPr snapToGrid="0" snapToObjects="1">
      <p:cViewPr varScale="1">
        <p:scale>
          <a:sx n="71" d="100"/>
          <a:sy n="71" d="100"/>
        </p:scale>
        <p:origin x="708" y="66"/>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4" d="100"/>
          <a:sy n="84" d="100"/>
        </p:scale>
        <p:origin x="214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F4E977DE-22B5-CE4B-A89E-9556051328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6E807347-EB87-FB4C-A3AF-1D85B26B103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89D5C5-445A-DA42-839B-BB32A48FC290}" type="datetimeFigureOut">
              <a:rPr lang="en-US" smtClean="0"/>
              <a:t>3/21/2018</a:t>
            </a:fld>
            <a:endParaRPr lang="en-US"/>
          </a:p>
        </p:txBody>
      </p:sp>
      <p:sp>
        <p:nvSpPr>
          <p:cNvPr id="4" name="Footer Placeholder 3">
            <a:extLst>
              <a:ext uri="{FF2B5EF4-FFF2-40B4-BE49-F238E27FC236}">
                <a16:creationId xmlns:a16="http://schemas.microsoft.com/office/drawing/2014/main" xmlns="" id="{336E6367-732E-C041-9038-D68BD2CB5E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09B59B48-300F-E542-918B-FCB28E0782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0706BD-9924-0243-8C10-A6A91CC1AC4C}" type="slidenum">
              <a:rPr lang="en-US" smtClean="0"/>
              <a:t>‹#›</a:t>
            </a:fld>
            <a:endParaRPr lang="en-US"/>
          </a:p>
        </p:txBody>
      </p:sp>
    </p:spTree>
    <p:extLst>
      <p:ext uri="{BB962C8B-B14F-4D97-AF65-F5344CB8AC3E}">
        <p14:creationId xmlns:p14="http://schemas.microsoft.com/office/powerpoint/2010/main" val="1668803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B07DCC-449B-4442-AA69-FFEA2ED72677}" type="datetimeFigureOut">
              <a:rPr lang="en-US" smtClean="0"/>
              <a:t>3/21/2018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7BB95F-4604-4A76-AB1E-B804722E3A88}" type="slidenum">
              <a:rPr lang="en-US" smtClean="0"/>
              <a:t>‹#›</a:t>
            </a:fld>
            <a:endParaRPr lang="en-US"/>
          </a:p>
        </p:txBody>
      </p:sp>
    </p:spTree>
    <p:extLst>
      <p:ext uri="{BB962C8B-B14F-4D97-AF65-F5344CB8AC3E}">
        <p14:creationId xmlns:p14="http://schemas.microsoft.com/office/powerpoint/2010/main" val="4124483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Explicit mention of emergency care and referral mechanism</a:t>
            </a:r>
          </a:p>
        </p:txBody>
      </p:sp>
      <p:sp>
        <p:nvSpPr>
          <p:cNvPr id="4" name="Slide Number Placeholder 3"/>
          <p:cNvSpPr>
            <a:spLocks noGrp="1"/>
          </p:cNvSpPr>
          <p:nvPr>
            <p:ph type="sldNum" sz="quarter" idx="10"/>
          </p:nvPr>
        </p:nvSpPr>
        <p:spPr/>
        <p:txBody>
          <a:bodyPr/>
          <a:lstStyle/>
          <a:p>
            <a:fld id="{247BB95F-4604-4A76-AB1E-B804722E3A88}" type="slidenum">
              <a:rPr lang="en-US" smtClean="0"/>
              <a:t>13</a:t>
            </a:fld>
            <a:endParaRPr lang="en-US"/>
          </a:p>
        </p:txBody>
      </p:sp>
    </p:spTree>
    <p:extLst>
      <p:ext uri="{BB962C8B-B14F-4D97-AF65-F5344CB8AC3E}">
        <p14:creationId xmlns:p14="http://schemas.microsoft.com/office/powerpoint/2010/main" val="2349367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Explicit mention of fully functioning operating</a:t>
            </a:r>
            <a:r>
              <a:rPr lang="en-US" baseline="0" dirty="0"/>
              <a:t> theatres and infection prevention </a:t>
            </a:r>
            <a:r>
              <a:rPr lang="en-US" baseline="0"/>
              <a:t>and control.</a:t>
            </a:r>
            <a:endParaRPr lang="en-US"/>
          </a:p>
        </p:txBody>
      </p:sp>
      <p:sp>
        <p:nvSpPr>
          <p:cNvPr id="4" name="Slide Number Placeholder 3"/>
          <p:cNvSpPr>
            <a:spLocks noGrp="1"/>
          </p:cNvSpPr>
          <p:nvPr>
            <p:ph type="sldNum" sz="quarter" idx="10"/>
          </p:nvPr>
        </p:nvSpPr>
        <p:spPr/>
        <p:txBody>
          <a:bodyPr/>
          <a:lstStyle/>
          <a:p>
            <a:fld id="{247BB95F-4604-4A76-AB1E-B804722E3A88}" type="slidenum">
              <a:rPr lang="en-US" smtClean="0"/>
              <a:t>14</a:t>
            </a:fld>
            <a:endParaRPr lang="en-US"/>
          </a:p>
        </p:txBody>
      </p:sp>
    </p:spTree>
    <p:extLst>
      <p:ext uri="{BB962C8B-B14F-4D97-AF65-F5344CB8AC3E}">
        <p14:creationId xmlns:p14="http://schemas.microsoft.com/office/powerpoint/2010/main" val="34577435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0" y="-25144"/>
            <a:ext cx="12192000" cy="4148137"/>
          </a:xfrm>
          <a:prstGeom prst="rect">
            <a:avLst/>
          </a:prstGeom>
          <a:solidFill>
            <a:srgbClr val="2791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609725" y="1125411"/>
            <a:ext cx="9144000" cy="2387600"/>
          </a:xfrm>
        </p:spPr>
        <p:txBody>
          <a:bodyPr anchor="b">
            <a:normAutofit/>
          </a:bodyPr>
          <a:lstStyle>
            <a:lvl1pPr algn="ctr">
              <a:defRPr sz="5400">
                <a:solidFill>
                  <a:schemeClr val="bg1"/>
                </a:solidFill>
                <a:latin typeface="Helvetica" pitchFamily="2" charset="0"/>
              </a:defRPr>
            </a:lvl1pPr>
          </a:lstStyle>
          <a:p>
            <a:r>
              <a:rPr lang="en-US" dirty="0"/>
              <a:t>Click to edit Master title style</a:t>
            </a:r>
          </a:p>
        </p:txBody>
      </p:sp>
      <p:sp>
        <p:nvSpPr>
          <p:cNvPr id="3" name="Subtitle 2"/>
          <p:cNvSpPr>
            <a:spLocks noGrp="1"/>
          </p:cNvSpPr>
          <p:nvPr>
            <p:ph type="subTitle" idx="1"/>
          </p:nvPr>
        </p:nvSpPr>
        <p:spPr>
          <a:xfrm>
            <a:off x="1524000" y="4470400"/>
            <a:ext cx="9144000" cy="787400"/>
          </a:xfrm>
        </p:spPr>
        <p:txBody>
          <a:bodyPr/>
          <a:lstStyle>
            <a:lvl1pPr marL="0" indent="0" algn="ctr">
              <a:buNone/>
              <a:defRPr sz="2400">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p:cNvPicPr>
          <p:nvPr userDrawn="1"/>
        </p:nvPicPr>
        <p:blipFill>
          <a:blip r:embed="rId2"/>
          <a:stretch>
            <a:fillRect/>
          </a:stretch>
        </p:blipFill>
        <p:spPr>
          <a:xfrm>
            <a:off x="10953746" y="5627239"/>
            <a:ext cx="1188720" cy="1188720"/>
          </a:xfrm>
          <a:prstGeom prst="rect">
            <a:avLst/>
          </a:prstGeom>
        </p:spPr>
      </p:pic>
      <p:pic>
        <p:nvPicPr>
          <p:cNvPr id="10" name="Picture 9"/>
          <p:cNvPicPr>
            <a:picLocks noChangeAspect="1"/>
          </p:cNvPicPr>
          <p:nvPr userDrawn="1"/>
        </p:nvPicPr>
        <p:blipFill>
          <a:blip r:embed="rId3"/>
          <a:stretch>
            <a:fillRect/>
          </a:stretch>
        </p:blipFill>
        <p:spPr>
          <a:xfrm>
            <a:off x="120867" y="6049809"/>
            <a:ext cx="4318783" cy="731520"/>
          </a:xfrm>
          <a:prstGeom prst="rect">
            <a:avLst/>
          </a:prstGeom>
        </p:spPr>
      </p:pic>
    </p:spTree>
    <p:extLst>
      <p:ext uri="{BB962C8B-B14F-4D97-AF65-F5344CB8AC3E}">
        <p14:creationId xmlns:p14="http://schemas.microsoft.com/office/powerpoint/2010/main" val="340403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2400">
                <a:latin typeface="Helvetica" pitchFamily="2" charset="0"/>
              </a:defRPr>
            </a:lvl1pPr>
            <a:lvl2pPr>
              <a:defRPr sz="2000">
                <a:latin typeface="Helvetica" pitchFamily="2" charset="0"/>
              </a:defRPr>
            </a:lvl2pPr>
            <a:lvl3pPr>
              <a:defRPr sz="1800">
                <a:latin typeface="Helvetica" pitchFamily="2" charset="0"/>
              </a:defRPr>
            </a:lvl3pPr>
            <a:lvl4pPr>
              <a:defRPr sz="1600">
                <a:latin typeface="Helvetica" pitchFamily="2" charset="0"/>
              </a:defRPr>
            </a:lvl4pPr>
            <a:lvl5pPr>
              <a:defRPr sz="1600">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a:spLocks noChangeArrowheads="1"/>
          </p:cNvSpPr>
          <p:nvPr userDrawn="1"/>
        </p:nvSpPr>
        <p:spPr bwMode="auto">
          <a:xfrm>
            <a:off x="0" y="457227"/>
            <a:ext cx="12192000" cy="677863"/>
          </a:xfrm>
          <a:prstGeom prst="rect">
            <a:avLst/>
          </a:prstGeom>
          <a:solidFill>
            <a:srgbClr val="2791D5"/>
          </a:solidFill>
          <a:ln>
            <a:noFill/>
          </a:ln>
        </p:spPr>
        <p:txBody>
          <a:bodyPr lIns="121893" tIns="60947" rIns="121893" bIns="60947">
            <a:spAutoFit/>
          </a:bodyPr>
          <a:lstStyle>
            <a:lvl1pPr defTabSz="608013">
              <a:lnSpc>
                <a:spcPct val="90000"/>
              </a:lnSpc>
              <a:spcBef>
                <a:spcPts val="1000"/>
              </a:spcBef>
              <a:buFont typeface="Arial" charset="0"/>
              <a:buChar char="•"/>
              <a:defRPr sz="2800">
                <a:solidFill>
                  <a:schemeClr val="tx1"/>
                </a:solidFill>
                <a:latin typeface="Calibri" charset="0"/>
              </a:defRPr>
            </a:lvl1pPr>
            <a:lvl2pPr marL="742950" indent="-285750" defTabSz="608013">
              <a:lnSpc>
                <a:spcPct val="90000"/>
              </a:lnSpc>
              <a:spcBef>
                <a:spcPts val="500"/>
              </a:spcBef>
              <a:buFont typeface="Arial" charset="0"/>
              <a:buChar char="•"/>
              <a:defRPr sz="2400">
                <a:solidFill>
                  <a:schemeClr val="tx1"/>
                </a:solidFill>
                <a:latin typeface="Calibri" charset="0"/>
              </a:defRPr>
            </a:lvl2pPr>
            <a:lvl3pPr marL="1143000" indent="-228600" defTabSz="608013">
              <a:lnSpc>
                <a:spcPct val="90000"/>
              </a:lnSpc>
              <a:spcBef>
                <a:spcPts val="500"/>
              </a:spcBef>
              <a:buFont typeface="Arial" charset="0"/>
              <a:buChar char="•"/>
              <a:defRPr sz="2000">
                <a:solidFill>
                  <a:schemeClr val="tx1"/>
                </a:solidFill>
                <a:latin typeface="Calibri" charset="0"/>
              </a:defRPr>
            </a:lvl3pPr>
            <a:lvl4pPr marL="1600200" indent="-228600" defTabSz="608013">
              <a:lnSpc>
                <a:spcPct val="90000"/>
              </a:lnSpc>
              <a:spcBef>
                <a:spcPts val="500"/>
              </a:spcBef>
              <a:buFont typeface="Arial" charset="0"/>
              <a:buChar char="•"/>
              <a:defRPr>
                <a:solidFill>
                  <a:schemeClr val="tx1"/>
                </a:solidFill>
                <a:latin typeface="Calibri" charset="0"/>
              </a:defRPr>
            </a:lvl4pPr>
            <a:lvl5pPr marL="2057400" indent="-228600" defTabSz="608013">
              <a:lnSpc>
                <a:spcPct val="90000"/>
              </a:lnSpc>
              <a:spcBef>
                <a:spcPts val="500"/>
              </a:spcBef>
              <a:buFont typeface="Arial" charset="0"/>
              <a:buChar char="•"/>
              <a:defRPr>
                <a:solidFill>
                  <a:schemeClr val="tx1"/>
                </a:solidFill>
                <a:latin typeface="Calibri" charset="0"/>
              </a:defRPr>
            </a:lvl5pPr>
            <a:lvl6pPr marL="2514600" indent="-228600" defTabSz="608013"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defTabSz="608013"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defTabSz="608013"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defTabSz="608013"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US" altLang="en-US" sz="3600" dirty="0">
                <a:solidFill>
                  <a:schemeClr val="bg1"/>
                </a:solidFill>
                <a:latin typeface="Helvetica" pitchFamily="2" charset="0"/>
                <a:ea typeface="Tw Cen MT Condensed" charset="0"/>
                <a:cs typeface="Tw Cen MT Condensed" charset="0"/>
              </a:rPr>
              <a:t> </a:t>
            </a:r>
            <a:endParaRPr lang="en-US" altLang="en-US" sz="3600" dirty="0">
              <a:solidFill>
                <a:srgbClr val="FFFFFF"/>
              </a:solidFill>
              <a:latin typeface="Helvetica" pitchFamily="2" charset="0"/>
              <a:ea typeface="Tw Cen MT Condensed" charset="0"/>
              <a:cs typeface="Tw Cen MT Condensed" charset="0"/>
            </a:endParaRPr>
          </a:p>
        </p:txBody>
      </p:sp>
      <p:pic>
        <p:nvPicPr>
          <p:cNvPr id="8" name="Picture 7"/>
          <p:cNvPicPr>
            <a:picLocks/>
          </p:cNvPicPr>
          <p:nvPr userDrawn="1"/>
        </p:nvPicPr>
        <p:blipFill>
          <a:blip r:embed="rId2"/>
          <a:stretch>
            <a:fillRect/>
          </a:stretch>
        </p:blipFill>
        <p:spPr>
          <a:xfrm>
            <a:off x="5638800" y="5943600"/>
            <a:ext cx="914400" cy="914400"/>
          </a:xfrm>
          <a:prstGeom prst="rect">
            <a:avLst/>
          </a:prstGeom>
        </p:spPr>
      </p:pic>
      <p:sp>
        <p:nvSpPr>
          <p:cNvPr id="2" name="Title 1">
            <a:extLst>
              <a:ext uri="{FF2B5EF4-FFF2-40B4-BE49-F238E27FC236}">
                <a16:creationId xmlns:a16="http://schemas.microsoft.com/office/drawing/2014/main" xmlns="" id="{EE085EB7-F78A-1244-A0BC-7855F012DDB5}"/>
              </a:ext>
            </a:extLst>
          </p:cNvPr>
          <p:cNvSpPr>
            <a:spLocks noGrp="1"/>
          </p:cNvSpPr>
          <p:nvPr>
            <p:ph type="title"/>
          </p:nvPr>
        </p:nvSpPr>
        <p:spPr>
          <a:xfrm>
            <a:off x="838200" y="365125"/>
            <a:ext cx="10515600" cy="880745"/>
          </a:xfrm>
        </p:spPr>
        <p:txBody>
          <a:bodyPr/>
          <a:lstStyle>
            <a:lvl1pPr algn="ctr">
              <a:defRPr>
                <a:solidFill>
                  <a:schemeClr val="bg1"/>
                </a:solidFill>
                <a:latin typeface="Helvetica" pitchFamily="2" charset="0"/>
              </a:defRPr>
            </a:lvl1pPr>
          </a:lstStyle>
          <a:p>
            <a:r>
              <a:rPr lang="en-US" dirty="0"/>
              <a:t>Click to edit Master title style</a:t>
            </a:r>
          </a:p>
        </p:txBody>
      </p:sp>
    </p:spTree>
    <p:extLst>
      <p:ext uri="{BB962C8B-B14F-4D97-AF65-F5344CB8AC3E}">
        <p14:creationId xmlns:p14="http://schemas.microsoft.com/office/powerpoint/2010/main" val="258029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4484" y="1825625"/>
            <a:ext cx="5835316" cy="4879974"/>
          </a:xfrm>
        </p:spPr>
        <p:txBody>
          <a:bodyPr>
            <a:normAutofit/>
          </a:bodyPr>
          <a:lstStyle>
            <a:lvl1pPr>
              <a:defRPr sz="2400">
                <a:latin typeface="Helvetica" pitchFamily="2" charset="0"/>
              </a:defRPr>
            </a:lvl1pPr>
            <a:lvl2pPr>
              <a:defRPr sz="2000">
                <a:latin typeface="Helvetica" pitchFamily="2" charset="0"/>
              </a:defRPr>
            </a:lvl2pPr>
            <a:lvl3pPr>
              <a:defRPr sz="1800">
                <a:latin typeface="Helvetica" pitchFamily="2" charset="0"/>
              </a:defRPr>
            </a:lvl3pPr>
            <a:lvl4pPr>
              <a:defRPr sz="1600">
                <a:latin typeface="Helvetica" pitchFamily="2" charset="0"/>
              </a:defRPr>
            </a:lvl4pPr>
            <a:lvl5pPr>
              <a:defRPr sz="1600">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199" y="1825624"/>
            <a:ext cx="5835317" cy="4879975"/>
          </a:xfrm>
        </p:spPr>
        <p:txBody>
          <a:bodyPr>
            <a:normAutofit/>
          </a:bodyPr>
          <a:lstStyle>
            <a:lvl1pPr>
              <a:defRPr sz="2400">
                <a:latin typeface="Helvetica" pitchFamily="2" charset="0"/>
              </a:defRPr>
            </a:lvl1pPr>
            <a:lvl2pPr>
              <a:defRPr sz="2000">
                <a:latin typeface="Helvetica" pitchFamily="2" charset="0"/>
              </a:defRPr>
            </a:lvl2pPr>
            <a:lvl3pPr>
              <a:defRPr sz="1800">
                <a:latin typeface="Helvetica" pitchFamily="2" charset="0"/>
              </a:defRPr>
            </a:lvl3pPr>
            <a:lvl4pPr>
              <a:defRPr sz="1600">
                <a:latin typeface="Helvetica" pitchFamily="2" charset="0"/>
              </a:defRPr>
            </a:lvl4pPr>
            <a:lvl5pPr>
              <a:defRPr sz="1600">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xmlns="" id="{0244E63B-96AC-B74E-BEB8-E3F747D99CAB}"/>
              </a:ext>
            </a:extLst>
          </p:cNvPr>
          <p:cNvPicPr>
            <a:picLocks/>
          </p:cNvPicPr>
          <p:nvPr userDrawn="1"/>
        </p:nvPicPr>
        <p:blipFill>
          <a:blip r:embed="rId2"/>
          <a:stretch>
            <a:fillRect/>
          </a:stretch>
        </p:blipFill>
        <p:spPr>
          <a:xfrm>
            <a:off x="5638800" y="5943600"/>
            <a:ext cx="914400" cy="914400"/>
          </a:xfrm>
          <a:prstGeom prst="rect">
            <a:avLst/>
          </a:prstGeom>
        </p:spPr>
      </p:pic>
      <p:sp>
        <p:nvSpPr>
          <p:cNvPr id="9" name="TextBox 8">
            <a:extLst>
              <a:ext uri="{FF2B5EF4-FFF2-40B4-BE49-F238E27FC236}">
                <a16:creationId xmlns:a16="http://schemas.microsoft.com/office/drawing/2014/main" xmlns="" id="{888CAAD0-F821-2242-BC2D-41A7673EAFDC}"/>
              </a:ext>
            </a:extLst>
          </p:cNvPr>
          <p:cNvSpPr txBox="1">
            <a:spLocks noChangeArrowheads="1"/>
          </p:cNvSpPr>
          <p:nvPr userDrawn="1"/>
        </p:nvSpPr>
        <p:spPr bwMode="auto">
          <a:xfrm>
            <a:off x="0" y="457227"/>
            <a:ext cx="12192000" cy="677863"/>
          </a:xfrm>
          <a:prstGeom prst="rect">
            <a:avLst/>
          </a:prstGeom>
          <a:solidFill>
            <a:srgbClr val="2791D5"/>
          </a:solidFill>
          <a:ln>
            <a:noFill/>
          </a:ln>
        </p:spPr>
        <p:txBody>
          <a:bodyPr lIns="121893" tIns="60947" rIns="121893" bIns="60947">
            <a:spAutoFit/>
          </a:bodyPr>
          <a:lstStyle>
            <a:lvl1pPr defTabSz="608013">
              <a:lnSpc>
                <a:spcPct val="90000"/>
              </a:lnSpc>
              <a:spcBef>
                <a:spcPts val="1000"/>
              </a:spcBef>
              <a:buFont typeface="Arial" charset="0"/>
              <a:buChar char="•"/>
              <a:defRPr sz="2800">
                <a:solidFill>
                  <a:schemeClr val="tx1"/>
                </a:solidFill>
                <a:latin typeface="Calibri" charset="0"/>
              </a:defRPr>
            </a:lvl1pPr>
            <a:lvl2pPr marL="742950" indent="-285750" defTabSz="608013">
              <a:lnSpc>
                <a:spcPct val="90000"/>
              </a:lnSpc>
              <a:spcBef>
                <a:spcPts val="500"/>
              </a:spcBef>
              <a:buFont typeface="Arial" charset="0"/>
              <a:buChar char="•"/>
              <a:defRPr sz="2400">
                <a:solidFill>
                  <a:schemeClr val="tx1"/>
                </a:solidFill>
                <a:latin typeface="Calibri" charset="0"/>
              </a:defRPr>
            </a:lvl2pPr>
            <a:lvl3pPr marL="1143000" indent="-228600" defTabSz="608013">
              <a:lnSpc>
                <a:spcPct val="90000"/>
              </a:lnSpc>
              <a:spcBef>
                <a:spcPts val="500"/>
              </a:spcBef>
              <a:buFont typeface="Arial" charset="0"/>
              <a:buChar char="•"/>
              <a:defRPr sz="2000">
                <a:solidFill>
                  <a:schemeClr val="tx1"/>
                </a:solidFill>
                <a:latin typeface="Calibri" charset="0"/>
              </a:defRPr>
            </a:lvl3pPr>
            <a:lvl4pPr marL="1600200" indent="-228600" defTabSz="608013">
              <a:lnSpc>
                <a:spcPct val="90000"/>
              </a:lnSpc>
              <a:spcBef>
                <a:spcPts val="500"/>
              </a:spcBef>
              <a:buFont typeface="Arial" charset="0"/>
              <a:buChar char="•"/>
              <a:defRPr>
                <a:solidFill>
                  <a:schemeClr val="tx1"/>
                </a:solidFill>
                <a:latin typeface="Calibri" charset="0"/>
              </a:defRPr>
            </a:lvl4pPr>
            <a:lvl5pPr marL="2057400" indent="-228600" defTabSz="608013">
              <a:lnSpc>
                <a:spcPct val="90000"/>
              </a:lnSpc>
              <a:spcBef>
                <a:spcPts val="500"/>
              </a:spcBef>
              <a:buFont typeface="Arial" charset="0"/>
              <a:buChar char="•"/>
              <a:defRPr>
                <a:solidFill>
                  <a:schemeClr val="tx1"/>
                </a:solidFill>
                <a:latin typeface="Calibri" charset="0"/>
              </a:defRPr>
            </a:lvl5pPr>
            <a:lvl6pPr marL="2514600" indent="-228600" defTabSz="608013"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defTabSz="608013"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defTabSz="608013"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defTabSz="608013"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US" altLang="en-US" sz="3600" dirty="0">
                <a:solidFill>
                  <a:schemeClr val="bg1"/>
                </a:solidFill>
                <a:latin typeface="Helvetica" pitchFamily="2" charset="0"/>
                <a:ea typeface="Tw Cen MT Condensed" charset="0"/>
                <a:cs typeface="Tw Cen MT Condensed" charset="0"/>
              </a:rPr>
              <a:t> </a:t>
            </a:r>
            <a:endParaRPr lang="en-US" altLang="en-US" sz="3600" dirty="0">
              <a:solidFill>
                <a:srgbClr val="FFFFFF"/>
              </a:solidFill>
              <a:latin typeface="Helvetica" pitchFamily="2" charset="0"/>
              <a:ea typeface="Tw Cen MT Condensed" charset="0"/>
              <a:cs typeface="Tw Cen MT Condensed" charset="0"/>
            </a:endParaRPr>
          </a:p>
        </p:txBody>
      </p:sp>
      <p:sp>
        <p:nvSpPr>
          <p:cNvPr id="7" name="Title 1">
            <a:extLst>
              <a:ext uri="{FF2B5EF4-FFF2-40B4-BE49-F238E27FC236}">
                <a16:creationId xmlns:a16="http://schemas.microsoft.com/office/drawing/2014/main" xmlns="" id="{1ADB4337-DCCC-3143-9F74-AC5FFFCF7633}"/>
              </a:ext>
            </a:extLst>
          </p:cNvPr>
          <p:cNvSpPr>
            <a:spLocks noGrp="1"/>
          </p:cNvSpPr>
          <p:nvPr>
            <p:ph type="title"/>
          </p:nvPr>
        </p:nvSpPr>
        <p:spPr>
          <a:xfrm>
            <a:off x="838200" y="365125"/>
            <a:ext cx="10515600" cy="880745"/>
          </a:xfrm>
        </p:spPr>
        <p:txBody>
          <a:bodyPr/>
          <a:lstStyle>
            <a:lvl1pPr algn="ctr">
              <a:defRPr>
                <a:solidFill>
                  <a:schemeClr val="bg1"/>
                </a:solidFill>
                <a:latin typeface="Helvetica" pitchFamily="2" charset="0"/>
              </a:defRPr>
            </a:lvl1pPr>
          </a:lstStyle>
          <a:p>
            <a:r>
              <a:rPr lang="en-US" dirty="0"/>
              <a:t>Click to edit Master title style</a:t>
            </a:r>
          </a:p>
        </p:txBody>
      </p:sp>
    </p:spTree>
    <p:extLst>
      <p:ext uri="{BB962C8B-B14F-4D97-AF65-F5344CB8AC3E}">
        <p14:creationId xmlns:p14="http://schemas.microsoft.com/office/powerpoint/2010/main" val="871770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DF32D1D4-4195-314D-9969-89AA32F543DC}"/>
              </a:ext>
            </a:extLst>
          </p:cNvPr>
          <p:cNvSpPr txBox="1">
            <a:spLocks noChangeArrowheads="1"/>
          </p:cNvSpPr>
          <p:nvPr userDrawn="1"/>
        </p:nvSpPr>
        <p:spPr bwMode="auto">
          <a:xfrm>
            <a:off x="0" y="3200427"/>
            <a:ext cx="12192000" cy="677863"/>
          </a:xfrm>
          <a:prstGeom prst="rect">
            <a:avLst/>
          </a:prstGeom>
          <a:solidFill>
            <a:srgbClr val="2791D5"/>
          </a:solidFill>
          <a:ln>
            <a:noFill/>
          </a:ln>
        </p:spPr>
        <p:txBody>
          <a:bodyPr lIns="121893" tIns="60947" rIns="121893" bIns="60947">
            <a:spAutoFit/>
          </a:bodyPr>
          <a:lstStyle>
            <a:lvl1pPr defTabSz="608013">
              <a:lnSpc>
                <a:spcPct val="90000"/>
              </a:lnSpc>
              <a:spcBef>
                <a:spcPts val="1000"/>
              </a:spcBef>
              <a:buFont typeface="Arial" charset="0"/>
              <a:buChar char="•"/>
              <a:defRPr sz="2800">
                <a:solidFill>
                  <a:schemeClr val="tx1"/>
                </a:solidFill>
                <a:latin typeface="Calibri" charset="0"/>
              </a:defRPr>
            </a:lvl1pPr>
            <a:lvl2pPr marL="742950" indent="-285750" defTabSz="608013">
              <a:lnSpc>
                <a:spcPct val="90000"/>
              </a:lnSpc>
              <a:spcBef>
                <a:spcPts val="500"/>
              </a:spcBef>
              <a:buFont typeface="Arial" charset="0"/>
              <a:buChar char="•"/>
              <a:defRPr sz="2400">
                <a:solidFill>
                  <a:schemeClr val="tx1"/>
                </a:solidFill>
                <a:latin typeface="Calibri" charset="0"/>
              </a:defRPr>
            </a:lvl2pPr>
            <a:lvl3pPr marL="1143000" indent="-228600" defTabSz="608013">
              <a:lnSpc>
                <a:spcPct val="90000"/>
              </a:lnSpc>
              <a:spcBef>
                <a:spcPts val="500"/>
              </a:spcBef>
              <a:buFont typeface="Arial" charset="0"/>
              <a:buChar char="•"/>
              <a:defRPr sz="2000">
                <a:solidFill>
                  <a:schemeClr val="tx1"/>
                </a:solidFill>
                <a:latin typeface="Calibri" charset="0"/>
              </a:defRPr>
            </a:lvl3pPr>
            <a:lvl4pPr marL="1600200" indent="-228600" defTabSz="608013">
              <a:lnSpc>
                <a:spcPct val="90000"/>
              </a:lnSpc>
              <a:spcBef>
                <a:spcPts val="500"/>
              </a:spcBef>
              <a:buFont typeface="Arial" charset="0"/>
              <a:buChar char="•"/>
              <a:defRPr>
                <a:solidFill>
                  <a:schemeClr val="tx1"/>
                </a:solidFill>
                <a:latin typeface="Calibri" charset="0"/>
              </a:defRPr>
            </a:lvl4pPr>
            <a:lvl5pPr marL="2057400" indent="-228600" defTabSz="608013">
              <a:lnSpc>
                <a:spcPct val="90000"/>
              </a:lnSpc>
              <a:spcBef>
                <a:spcPts val="500"/>
              </a:spcBef>
              <a:buFont typeface="Arial" charset="0"/>
              <a:buChar char="•"/>
              <a:defRPr>
                <a:solidFill>
                  <a:schemeClr val="tx1"/>
                </a:solidFill>
                <a:latin typeface="Calibri" charset="0"/>
              </a:defRPr>
            </a:lvl5pPr>
            <a:lvl6pPr marL="2514600" indent="-228600" defTabSz="608013"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defTabSz="608013"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defTabSz="608013"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defTabSz="608013"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US" altLang="en-US" sz="3600" dirty="0">
                <a:solidFill>
                  <a:schemeClr val="bg1"/>
                </a:solidFill>
                <a:latin typeface="Helvetica" pitchFamily="2" charset="0"/>
                <a:ea typeface="Tw Cen MT Condensed" charset="0"/>
                <a:cs typeface="Tw Cen MT Condensed" charset="0"/>
              </a:rPr>
              <a:t> </a:t>
            </a:r>
            <a:endParaRPr lang="en-US" altLang="en-US" sz="3600" dirty="0">
              <a:solidFill>
                <a:srgbClr val="FFFFFF"/>
              </a:solidFill>
              <a:latin typeface="Helvetica" pitchFamily="2" charset="0"/>
              <a:ea typeface="Tw Cen MT Condensed" charset="0"/>
              <a:cs typeface="Tw Cen MT Condensed" charset="0"/>
            </a:endParaRPr>
          </a:p>
        </p:txBody>
      </p:sp>
      <p:sp>
        <p:nvSpPr>
          <p:cNvPr id="7" name="Title 1">
            <a:extLst>
              <a:ext uri="{FF2B5EF4-FFF2-40B4-BE49-F238E27FC236}">
                <a16:creationId xmlns:a16="http://schemas.microsoft.com/office/drawing/2014/main" xmlns="" id="{0921EB1E-A86C-5B43-9B4B-B7886A6F4C45}"/>
              </a:ext>
            </a:extLst>
          </p:cNvPr>
          <p:cNvSpPr>
            <a:spLocks noGrp="1"/>
          </p:cNvSpPr>
          <p:nvPr>
            <p:ph type="title" hasCustomPrompt="1"/>
          </p:nvPr>
        </p:nvSpPr>
        <p:spPr>
          <a:xfrm>
            <a:off x="838200" y="3132851"/>
            <a:ext cx="10515600" cy="880745"/>
          </a:xfrm>
        </p:spPr>
        <p:txBody>
          <a:bodyPr/>
          <a:lstStyle>
            <a:lvl1pPr algn="ctr">
              <a:defRPr>
                <a:solidFill>
                  <a:schemeClr val="bg1"/>
                </a:solidFill>
                <a:latin typeface="Helvetica" pitchFamily="2" charset="0"/>
              </a:defRPr>
            </a:lvl1pPr>
          </a:lstStyle>
          <a:p>
            <a:r>
              <a:rPr lang="en-US" dirty="0"/>
              <a:t>Thank You</a:t>
            </a:r>
          </a:p>
        </p:txBody>
      </p:sp>
      <p:pic>
        <p:nvPicPr>
          <p:cNvPr id="9" name="Picture 8">
            <a:extLst>
              <a:ext uri="{FF2B5EF4-FFF2-40B4-BE49-F238E27FC236}">
                <a16:creationId xmlns:a16="http://schemas.microsoft.com/office/drawing/2014/main" xmlns="" id="{5B65BCB6-59B5-9E4E-B5D6-74B46533CF57}"/>
              </a:ext>
            </a:extLst>
          </p:cNvPr>
          <p:cNvPicPr>
            <a:picLocks/>
          </p:cNvPicPr>
          <p:nvPr userDrawn="1"/>
        </p:nvPicPr>
        <p:blipFill>
          <a:blip r:embed="rId2"/>
          <a:stretch>
            <a:fillRect/>
          </a:stretch>
        </p:blipFill>
        <p:spPr>
          <a:xfrm>
            <a:off x="10953746" y="5627239"/>
            <a:ext cx="1188720" cy="1188720"/>
          </a:xfrm>
          <a:prstGeom prst="rect">
            <a:avLst/>
          </a:prstGeom>
        </p:spPr>
      </p:pic>
      <p:pic>
        <p:nvPicPr>
          <p:cNvPr id="10" name="Picture 9">
            <a:extLst>
              <a:ext uri="{FF2B5EF4-FFF2-40B4-BE49-F238E27FC236}">
                <a16:creationId xmlns:a16="http://schemas.microsoft.com/office/drawing/2014/main" xmlns="" id="{EC152F15-4B6A-C14F-B4CF-81D3C1D3CC42}"/>
              </a:ext>
            </a:extLst>
          </p:cNvPr>
          <p:cNvPicPr>
            <a:picLocks noChangeAspect="1"/>
          </p:cNvPicPr>
          <p:nvPr userDrawn="1"/>
        </p:nvPicPr>
        <p:blipFill>
          <a:blip r:embed="rId3"/>
          <a:stretch>
            <a:fillRect/>
          </a:stretch>
        </p:blipFill>
        <p:spPr>
          <a:xfrm>
            <a:off x="120867" y="6049809"/>
            <a:ext cx="4318783" cy="731520"/>
          </a:xfrm>
          <a:prstGeom prst="rect">
            <a:avLst/>
          </a:prstGeom>
        </p:spPr>
      </p:pic>
    </p:spTree>
    <p:extLst>
      <p:ext uri="{BB962C8B-B14F-4D97-AF65-F5344CB8AC3E}">
        <p14:creationId xmlns:p14="http://schemas.microsoft.com/office/powerpoint/2010/main" val="1814578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2400">
                <a:latin typeface="Helvetica" pitchFamily="2" charset="0"/>
              </a:defRPr>
            </a:lvl1pPr>
            <a:lvl2pPr>
              <a:defRPr sz="2000">
                <a:latin typeface="Helvetica" pitchFamily="2" charset="0"/>
              </a:defRPr>
            </a:lvl2pPr>
            <a:lvl3pPr>
              <a:defRPr sz="1800">
                <a:latin typeface="Helvetica" pitchFamily="2" charset="0"/>
              </a:defRPr>
            </a:lvl3pPr>
            <a:lvl4pPr>
              <a:defRPr sz="1600">
                <a:latin typeface="Helvetica" pitchFamily="2" charset="0"/>
              </a:defRPr>
            </a:lvl4pPr>
            <a:lvl5pPr>
              <a:defRPr sz="1600">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a:spLocks noChangeArrowheads="1"/>
          </p:cNvSpPr>
          <p:nvPr userDrawn="1"/>
        </p:nvSpPr>
        <p:spPr bwMode="auto">
          <a:xfrm>
            <a:off x="0" y="457227"/>
            <a:ext cx="12192000" cy="677863"/>
          </a:xfrm>
          <a:prstGeom prst="rect">
            <a:avLst/>
          </a:prstGeom>
          <a:solidFill>
            <a:srgbClr val="2791D5"/>
          </a:solidFill>
          <a:ln>
            <a:noFill/>
          </a:ln>
        </p:spPr>
        <p:txBody>
          <a:bodyPr lIns="121893" tIns="60947" rIns="121893" bIns="60947">
            <a:spAutoFit/>
          </a:bodyPr>
          <a:lstStyle>
            <a:lvl1pPr defTabSz="608013">
              <a:lnSpc>
                <a:spcPct val="90000"/>
              </a:lnSpc>
              <a:spcBef>
                <a:spcPts val="1000"/>
              </a:spcBef>
              <a:buFont typeface="Arial" charset="0"/>
              <a:buChar char="•"/>
              <a:defRPr sz="2800">
                <a:solidFill>
                  <a:schemeClr val="tx1"/>
                </a:solidFill>
                <a:latin typeface="Calibri" charset="0"/>
              </a:defRPr>
            </a:lvl1pPr>
            <a:lvl2pPr marL="742950" indent="-285750" defTabSz="608013">
              <a:lnSpc>
                <a:spcPct val="90000"/>
              </a:lnSpc>
              <a:spcBef>
                <a:spcPts val="500"/>
              </a:spcBef>
              <a:buFont typeface="Arial" charset="0"/>
              <a:buChar char="•"/>
              <a:defRPr sz="2400">
                <a:solidFill>
                  <a:schemeClr val="tx1"/>
                </a:solidFill>
                <a:latin typeface="Calibri" charset="0"/>
              </a:defRPr>
            </a:lvl2pPr>
            <a:lvl3pPr marL="1143000" indent="-228600" defTabSz="608013">
              <a:lnSpc>
                <a:spcPct val="90000"/>
              </a:lnSpc>
              <a:spcBef>
                <a:spcPts val="500"/>
              </a:spcBef>
              <a:buFont typeface="Arial" charset="0"/>
              <a:buChar char="•"/>
              <a:defRPr sz="2000">
                <a:solidFill>
                  <a:schemeClr val="tx1"/>
                </a:solidFill>
                <a:latin typeface="Calibri" charset="0"/>
              </a:defRPr>
            </a:lvl3pPr>
            <a:lvl4pPr marL="1600200" indent="-228600" defTabSz="608013">
              <a:lnSpc>
                <a:spcPct val="90000"/>
              </a:lnSpc>
              <a:spcBef>
                <a:spcPts val="500"/>
              </a:spcBef>
              <a:buFont typeface="Arial" charset="0"/>
              <a:buChar char="•"/>
              <a:defRPr>
                <a:solidFill>
                  <a:schemeClr val="tx1"/>
                </a:solidFill>
                <a:latin typeface="Calibri" charset="0"/>
              </a:defRPr>
            </a:lvl4pPr>
            <a:lvl5pPr marL="2057400" indent="-228600" defTabSz="608013">
              <a:lnSpc>
                <a:spcPct val="90000"/>
              </a:lnSpc>
              <a:spcBef>
                <a:spcPts val="500"/>
              </a:spcBef>
              <a:buFont typeface="Arial" charset="0"/>
              <a:buChar char="•"/>
              <a:defRPr>
                <a:solidFill>
                  <a:schemeClr val="tx1"/>
                </a:solidFill>
                <a:latin typeface="Calibri" charset="0"/>
              </a:defRPr>
            </a:lvl5pPr>
            <a:lvl6pPr marL="2514600" indent="-228600" defTabSz="608013"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defTabSz="608013"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defTabSz="608013"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defTabSz="608013"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US" altLang="en-US" sz="3600" dirty="0">
                <a:solidFill>
                  <a:schemeClr val="bg1"/>
                </a:solidFill>
                <a:latin typeface="Helvetica" pitchFamily="2" charset="0"/>
                <a:ea typeface="Tw Cen MT Condensed" charset="0"/>
                <a:cs typeface="Tw Cen MT Condensed" charset="0"/>
              </a:rPr>
              <a:t> </a:t>
            </a:r>
            <a:endParaRPr lang="en-US" altLang="en-US" sz="3600" dirty="0">
              <a:solidFill>
                <a:srgbClr val="FFFFFF"/>
              </a:solidFill>
              <a:latin typeface="Helvetica" pitchFamily="2" charset="0"/>
              <a:ea typeface="Tw Cen MT Condensed" charset="0"/>
              <a:cs typeface="Tw Cen MT Condensed" charset="0"/>
            </a:endParaRPr>
          </a:p>
        </p:txBody>
      </p:sp>
      <p:pic>
        <p:nvPicPr>
          <p:cNvPr id="8" name="Picture 7"/>
          <p:cNvPicPr>
            <a:picLocks/>
          </p:cNvPicPr>
          <p:nvPr userDrawn="1"/>
        </p:nvPicPr>
        <p:blipFill>
          <a:blip r:embed="rId2"/>
          <a:stretch>
            <a:fillRect/>
          </a:stretch>
        </p:blipFill>
        <p:spPr>
          <a:xfrm>
            <a:off x="5638800" y="5943600"/>
            <a:ext cx="914400" cy="914400"/>
          </a:xfrm>
          <a:prstGeom prst="rect">
            <a:avLst/>
          </a:prstGeom>
        </p:spPr>
      </p:pic>
    </p:spTree>
    <p:extLst>
      <p:ext uri="{BB962C8B-B14F-4D97-AF65-F5344CB8AC3E}">
        <p14:creationId xmlns:p14="http://schemas.microsoft.com/office/powerpoint/2010/main" val="24276037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B25EA3-166A-3D42-B370-8C03BDD810FE}" type="datetimeFigureOut">
              <a:rPr lang="en-US" smtClean="0"/>
              <a:t>3/21/2018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BA78A7-1DA5-A841-A371-362AF01750C6}" type="slidenum">
              <a:rPr lang="en-US" smtClean="0"/>
              <a:t>‹#›</a:t>
            </a:fld>
            <a:endParaRPr lang="en-US"/>
          </a:p>
        </p:txBody>
      </p:sp>
    </p:spTree>
    <p:extLst>
      <p:ext uri="{BB962C8B-B14F-4D97-AF65-F5344CB8AC3E}">
        <p14:creationId xmlns:p14="http://schemas.microsoft.com/office/powerpoint/2010/main" val="1984209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FDC967-6B05-894C-B27C-F1003640DEB1}"/>
              </a:ext>
            </a:extLst>
          </p:cNvPr>
          <p:cNvSpPr>
            <a:spLocks noGrp="1"/>
          </p:cNvSpPr>
          <p:nvPr>
            <p:ph type="ctrTitle"/>
          </p:nvPr>
        </p:nvSpPr>
        <p:spPr>
          <a:xfrm>
            <a:off x="1320348" y="1125571"/>
            <a:ext cx="9547352" cy="2387600"/>
          </a:xfrm>
        </p:spPr>
        <p:txBody>
          <a:bodyPr>
            <a:normAutofit/>
          </a:bodyPr>
          <a:lstStyle/>
          <a:p>
            <a:r>
              <a:rPr lang="en-US" dirty="0"/>
              <a:t>Lessons from National Health Strategic Plans in Africa for NSOAP Development</a:t>
            </a:r>
          </a:p>
        </p:txBody>
      </p:sp>
      <p:sp>
        <p:nvSpPr>
          <p:cNvPr id="3" name="Subtitle 2">
            <a:extLst>
              <a:ext uri="{FF2B5EF4-FFF2-40B4-BE49-F238E27FC236}">
                <a16:creationId xmlns:a16="http://schemas.microsoft.com/office/drawing/2014/main" xmlns="" id="{25950100-7933-464E-A639-C6096D92E30A}"/>
              </a:ext>
            </a:extLst>
          </p:cNvPr>
          <p:cNvSpPr>
            <a:spLocks noGrp="1"/>
          </p:cNvSpPr>
          <p:nvPr>
            <p:ph type="subTitle" idx="1"/>
          </p:nvPr>
        </p:nvSpPr>
        <p:spPr>
          <a:xfrm>
            <a:off x="1524000" y="4470399"/>
            <a:ext cx="9144000" cy="1413053"/>
          </a:xfrm>
        </p:spPr>
        <p:txBody>
          <a:bodyPr>
            <a:normAutofit/>
          </a:bodyPr>
          <a:lstStyle/>
          <a:p>
            <a:r>
              <a:rPr lang="en-US" sz="2600" dirty="0"/>
              <a:t>Martin </a:t>
            </a:r>
            <a:r>
              <a:rPr lang="en-US" sz="2600" dirty="0" err="1"/>
              <a:t>Ekeke</a:t>
            </a:r>
            <a:r>
              <a:rPr lang="en-US" sz="2600" dirty="0"/>
              <a:t> Monono, MD, FRCS (Ed)</a:t>
            </a:r>
          </a:p>
          <a:p>
            <a:r>
              <a:rPr lang="en-US" sz="2100" i="1" dirty="0"/>
              <a:t>Team Leader, Health Policies, Strategies and Governance  </a:t>
            </a:r>
          </a:p>
          <a:p>
            <a:r>
              <a:rPr lang="en-US" sz="2100" i="1" dirty="0"/>
              <a:t>World Health Organization (WHO) Regional Office for Africa in Brazzaville</a:t>
            </a:r>
          </a:p>
        </p:txBody>
      </p:sp>
    </p:spTree>
    <p:extLst>
      <p:ext uri="{BB962C8B-B14F-4D97-AF65-F5344CB8AC3E}">
        <p14:creationId xmlns:p14="http://schemas.microsoft.com/office/powerpoint/2010/main" val="4239655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b="1" dirty="0">
                <a:latin typeface="Calibri"/>
                <a:ea typeface="Calibri"/>
                <a:cs typeface="Times New Roman"/>
              </a:rPr>
              <a:t>Medium Term Health Plan </a:t>
            </a:r>
            <a:r>
              <a:rPr lang="en-US" sz="1400" b="1" dirty="0">
                <a:latin typeface="Calibri"/>
                <a:ea typeface="Calibri"/>
                <a:cs typeface="Times New Roman"/>
              </a:rPr>
              <a:t>(2) 2017</a:t>
            </a:r>
            <a:endParaRPr lang="en-US" sz="1400" b="1" dirty="0"/>
          </a:p>
        </p:txBody>
      </p:sp>
      <p:pic>
        <p:nvPicPr>
          <p:cNvPr id="7" name="Picture 6"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1666" y="1245870"/>
            <a:ext cx="6668881" cy="4601200"/>
          </a:xfrm>
          <a:prstGeom prst="rect">
            <a:avLst/>
          </a:prstGeom>
        </p:spPr>
      </p:pic>
    </p:spTree>
    <p:extLst>
      <p:ext uri="{BB962C8B-B14F-4D97-AF65-F5344CB8AC3E}">
        <p14:creationId xmlns:p14="http://schemas.microsoft.com/office/powerpoint/2010/main" val="3574196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b="1" dirty="0">
                <a:latin typeface="Calibri"/>
                <a:ea typeface="Calibri"/>
                <a:cs typeface="Times New Roman"/>
              </a:rPr>
              <a:t>Medium Term Health Plan </a:t>
            </a:r>
            <a:r>
              <a:rPr lang="en-US" sz="1400" b="1" dirty="0">
                <a:latin typeface="Calibri"/>
                <a:ea typeface="Calibri"/>
                <a:cs typeface="Times New Roman"/>
              </a:rPr>
              <a:t>(2)</a:t>
            </a:r>
            <a:endParaRPr lang="en-US" sz="1400" b="1" dirty="0"/>
          </a:p>
        </p:txBody>
      </p:sp>
      <p:pic>
        <p:nvPicPr>
          <p:cNvPr id="5" name="Picture 4" descr="Untitled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5444" y="1245871"/>
            <a:ext cx="7779456" cy="4616066"/>
          </a:xfrm>
          <a:prstGeom prst="rect">
            <a:avLst/>
          </a:prstGeom>
        </p:spPr>
      </p:pic>
    </p:spTree>
    <p:extLst>
      <p:ext uri="{BB962C8B-B14F-4D97-AF65-F5344CB8AC3E}">
        <p14:creationId xmlns:p14="http://schemas.microsoft.com/office/powerpoint/2010/main" val="2282963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Situation analysis, and coherence of strategies and plans with this analysis (known as 'programming')</a:t>
            </a:r>
          </a:p>
          <a:p>
            <a:pPr lvl="0"/>
            <a:r>
              <a:rPr lang="en-US" dirty="0"/>
              <a:t>Process through which national plans and strategies have been developed</a:t>
            </a:r>
          </a:p>
          <a:p>
            <a:pPr lvl="0"/>
            <a:r>
              <a:rPr lang="en-US" dirty="0"/>
              <a:t>Financing projections and strategies; financial management and auditing</a:t>
            </a:r>
          </a:p>
          <a:p>
            <a:pPr lvl="0"/>
            <a:r>
              <a:rPr lang="en-US" dirty="0"/>
              <a:t>Implementation and management arrangements</a:t>
            </a:r>
          </a:p>
          <a:p>
            <a:pPr lvl="0"/>
            <a:r>
              <a:rPr lang="en-US" dirty="0"/>
              <a:t>Results, monitoring, review and dialogue mechanisms</a:t>
            </a:r>
          </a:p>
        </p:txBody>
      </p:sp>
      <p:sp>
        <p:nvSpPr>
          <p:cNvPr id="3" name="Title 2"/>
          <p:cNvSpPr>
            <a:spLocks noGrp="1"/>
          </p:cNvSpPr>
          <p:nvPr>
            <p:ph type="title"/>
          </p:nvPr>
        </p:nvSpPr>
        <p:spPr>
          <a:xfrm>
            <a:off x="374512" y="365125"/>
            <a:ext cx="11353800" cy="880745"/>
          </a:xfrm>
        </p:spPr>
        <p:txBody>
          <a:bodyPr>
            <a:noAutofit/>
          </a:bodyPr>
          <a:lstStyle/>
          <a:p>
            <a:pPr marL="228600" lvl="0" indent="-228600">
              <a:spcBef>
                <a:spcPts val="1000"/>
              </a:spcBef>
            </a:pPr>
            <a:r>
              <a:rPr lang="en-US" sz="2800" b="1" dirty="0">
                <a:solidFill>
                  <a:srgbClr val="FFFFFF"/>
                </a:solidFill>
                <a:ea typeface="+mn-ea"/>
                <a:cs typeface="+mn-cs"/>
              </a:rPr>
              <a:t>National Strategy Quality Assessment Components</a:t>
            </a:r>
            <a:endParaRPr lang="en-US" sz="2800" b="1" dirty="0">
              <a:solidFill>
                <a:srgbClr val="FFFFFF"/>
              </a:solidFill>
            </a:endParaRPr>
          </a:p>
        </p:txBody>
      </p:sp>
    </p:spTree>
    <p:extLst>
      <p:ext uri="{BB962C8B-B14F-4D97-AF65-F5344CB8AC3E}">
        <p14:creationId xmlns:p14="http://schemas.microsoft.com/office/powerpoint/2010/main" val="4238876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xmlns="" id="{78EB4B9C-FDEC-7A43-AD9A-04D492E4BB6A}"/>
              </a:ext>
            </a:extLst>
          </p:cNvPr>
          <p:cNvSpPr txBox="1">
            <a:spLocks/>
          </p:cNvSpPr>
          <p:nvPr/>
        </p:nvSpPr>
        <p:spPr>
          <a:xfrm>
            <a:off x="3027556" y="523549"/>
            <a:ext cx="5869536" cy="5695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4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a:buChar char="•"/>
              <a:defRPr sz="16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a:buChar char="•"/>
              <a:defRPr sz="16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3200" b="1" dirty="0">
                <a:solidFill>
                  <a:schemeClr val="bg1"/>
                </a:solidFill>
              </a:rPr>
              <a:t>NHSP Facility Assessments </a:t>
            </a:r>
            <a:r>
              <a:rPr lang="en-US" sz="1400" b="1" dirty="0">
                <a:solidFill>
                  <a:schemeClr val="bg1"/>
                </a:solidFill>
              </a:rPr>
              <a:t>(1)</a:t>
            </a:r>
          </a:p>
        </p:txBody>
      </p:sp>
      <p:pic>
        <p:nvPicPr>
          <p:cNvPr id="1027" name="Picture 3"/>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 b="44410"/>
          <a:stretch/>
        </p:blipFill>
        <p:spPr bwMode="auto">
          <a:xfrm>
            <a:off x="2063853" y="1313281"/>
            <a:ext cx="7808214" cy="4459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37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xmlns="" id="{78EB4B9C-FDEC-7A43-AD9A-04D492E4BB6A}"/>
              </a:ext>
            </a:extLst>
          </p:cNvPr>
          <p:cNvSpPr txBox="1">
            <a:spLocks/>
          </p:cNvSpPr>
          <p:nvPr/>
        </p:nvSpPr>
        <p:spPr>
          <a:xfrm>
            <a:off x="2873612" y="523549"/>
            <a:ext cx="5908021" cy="5695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4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a:buChar char="•"/>
              <a:defRPr sz="16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a:buChar char="•"/>
              <a:defRPr sz="16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3200" b="1" dirty="0">
                <a:solidFill>
                  <a:schemeClr val="bg1"/>
                </a:solidFill>
              </a:rPr>
              <a:t>NHSP Facility Assessments </a:t>
            </a:r>
            <a:r>
              <a:rPr lang="en-US" sz="1400" b="1" dirty="0">
                <a:solidFill>
                  <a:schemeClr val="bg1"/>
                </a:solidFill>
              </a:rPr>
              <a:t>(2)</a:t>
            </a:r>
          </a:p>
        </p:txBody>
      </p:sp>
      <p:pic>
        <p:nvPicPr>
          <p:cNvPr id="1027" name="Picture 3"/>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55550"/>
          <a:stretch/>
        </p:blipFill>
        <p:spPr bwMode="auto">
          <a:xfrm>
            <a:off x="1037329" y="1577804"/>
            <a:ext cx="9565967" cy="4368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8948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8EB4B9C-FDEC-7A43-AD9A-04D492E4BB6A}"/>
              </a:ext>
            </a:extLst>
          </p:cNvPr>
          <p:cNvSpPr>
            <a:spLocks noGrp="1"/>
          </p:cNvSpPr>
          <p:nvPr>
            <p:ph idx="1"/>
          </p:nvPr>
        </p:nvSpPr>
        <p:spPr>
          <a:xfrm>
            <a:off x="838200" y="1475184"/>
            <a:ext cx="10515600" cy="4701779"/>
          </a:xfrm>
        </p:spPr>
        <p:txBody>
          <a:bodyPr>
            <a:normAutofit lnSpcReduction="10000"/>
          </a:bodyPr>
          <a:lstStyle/>
          <a:p>
            <a:r>
              <a:rPr lang="en-US" dirty="0"/>
              <a:t>UHC and SDGs give unprecedented opportunities to advocate for SOA services</a:t>
            </a:r>
          </a:p>
          <a:p>
            <a:r>
              <a:rPr lang="en-US" dirty="0"/>
              <a:t>Professionals should be involved in strong advocacy for  SOA services to be included as priorities in health development</a:t>
            </a:r>
          </a:p>
          <a:p>
            <a:r>
              <a:rPr lang="en-US" dirty="0"/>
              <a:t>Provide evidence on related conditions</a:t>
            </a:r>
          </a:p>
          <a:p>
            <a:pPr lvl="1"/>
            <a:r>
              <a:rPr lang="en-US" dirty="0"/>
              <a:t>Epidemiology</a:t>
            </a:r>
          </a:p>
          <a:p>
            <a:pPr lvl="1"/>
            <a:r>
              <a:rPr lang="en-US" dirty="0"/>
              <a:t>Economic and social consequences</a:t>
            </a:r>
          </a:p>
          <a:p>
            <a:pPr lvl="1"/>
            <a:r>
              <a:rPr lang="en-US" dirty="0"/>
              <a:t>Gains resulting from adequate attention given to these problems</a:t>
            </a:r>
          </a:p>
          <a:p>
            <a:r>
              <a:rPr lang="en-US" dirty="0"/>
              <a:t>Participate in national health planning process to ensure inclusion of SOA in key stages of the process</a:t>
            </a:r>
          </a:p>
          <a:p>
            <a:pPr lvl="1"/>
            <a:r>
              <a:rPr lang="en-US" dirty="0"/>
              <a:t>Situation analysis</a:t>
            </a:r>
          </a:p>
          <a:p>
            <a:pPr lvl="1"/>
            <a:r>
              <a:rPr lang="en-US" dirty="0"/>
              <a:t>Priority setting and strategic directions</a:t>
            </a:r>
          </a:p>
          <a:p>
            <a:pPr lvl="1"/>
            <a:r>
              <a:rPr lang="en-US" dirty="0"/>
              <a:t>M&amp;E</a:t>
            </a:r>
          </a:p>
          <a:p>
            <a:pPr marL="457200" lvl="1" indent="0">
              <a:buNone/>
            </a:pPr>
            <a:endParaRPr lang="en-US" dirty="0"/>
          </a:p>
        </p:txBody>
      </p:sp>
      <p:sp>
        <p:nvSpPr>
          <p:cNvPr id="3" name="Content Placeholder 1">
            <a:extLst>
              <a:ext uri="{FF2B5EF4-FFF2-40B4-BE49-F238E27FC236}">
                <a16:creationId xmlns:a16="http://schemas.microsoft.com/office/drawing/2014/main" xmlns="" id="{78EB4B9C-FDEC-7A43-AD9A-04D492E4BB6A}"/>
              </a:ext>
            </a:extLst>
          </p:cNvPr>
          <p:cNvSpPr txBox="1">
            <a:spLocks/>
          </p:cNvSpPr>
          <p:nvPr/>
        </p:nvSpPr>
        <p:spPr>
          <a:xfrm>
            <a:off x="3215294" y="532698"/>
            <a:ext cx="5771457" cy="5695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4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a:buChar char="•"/>
              <a:defRPr sz="16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a:buChar char="•"/>
              <a:defRPr sz="16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3200" b="1" dirty="0">
                <a:solidFill>
                  <a:schemeClr val="bg1"/>
                </a:solidFill>
              </a:rPr>
              <a:t>Lessons for NSOAPs</a:t>
            </a:r>
          </a:p>
        </p:txBody>
      </p:sp>
    </p:spTree>
    <p:extLst>
      <p:ext uri="{BB962C8B-B14F-4D97-AF65-F5344CB8AC3E}">
        <p14:creationId xmlns:p14="http://schemas.microsoft.com/office/powerpoint/2010/main" val="15937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8EB4B9C-FDEC-7A43-AD9A-04D492E4BB6A}"/>
              </a:ext>
            </a:extLst>
          </p:cNvPr>
          <p:cNvSpPr>
            <a:spLocks noGrp="1"/>
          </p:cNvSpPr>
          <p:nvPr>
            <p:ph idx="1"/>
          </p:nvPr>
        </p:nvSpPr>
        <p:spPr>
          <a:xfrm>
            <a:off x="838200" y="1744565"/>
            <a:ext cx="10515600" cy="4432398"/>
          </a:xfrm>
        </p:spPr>
        <p:txBody>
          <a:bodyPr/>
          <a:lstStyle/>
          <a:p>
            <a:pPr marL="0" indent="0" algn="ctr">
              <a:buNone/>
            </a:pPr>
            <a:r>
              <a:rPr lang="en-US" dirty="0"/>
              <a:t>Surgery, Obstetric and Anesthetic services constitute an indispensable contributor to attainment of UHC. </a:t>
            </a:r>
          </a:p>
          <a:p>
            <a:pPr marL="0" indent="0" algn="ctr">
              <a:buNone/>
            </a:pPr>
            <a:endParaRPr lang="en-US" dirty="0"/>
          </a:p>
          <a:p>
            <a:pPr marL="0" indent="0" algn="ctr">
              <a:buNone/>
            </a:pPr>
            <a:r>
              <a:rPr lang="en-US" dirty="0"/>
              <a:t>The professionals in these fields must be at the forefront of advocacy and planning initiatives to ensure they occupy their rightful place and receive the attendant investments required to provide invaluable services to those in need.</a:t>
            </a:r>
          </a:p>
        </p:txBody>
      </p:sp>
      <p:sp>
        <p:nvSpPr>
          <p:cNvPr id="3" name="Content Placeholder 1">
            <a:extLst>
              <a:ext uri="{FF2B5EF4-FFF2-40B4-BE49-F238E27FC236}">
                <a16:creationId xmlns:a16="http://schemas.microsoft.com/office/drawing/2014/main" xmlns="" id="{78EB4B9C-FDEC-7A43-AD9A-04D492E4BB6A}"/>
              </a:ext>
            </a:extLst>
          </p:cNvPr>
          <p:cNvSpPr txBox="1">
            <a:spLocks/>
          </p:cNvSpPr>
          <p:nvPr/>
        </p:nvSpPr>
        <p:spPr>
          <a:xfrm>
            <a:off x="3215294" y="532698"/>
            <a:ext cx="5771457" cy="5695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4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a:buChar char="•"/>
              <a:defRPr sz="16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a:buChar char="•"/>
              <a:defRPr sz="16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3200" b="1" dirty="0">
                <a:solidFill>
                  <a:schemeClr val="bg1"/>
                </a:solidFill>
              </a:rPr>
              <a:t>Conclusion</a:t>
            </a:r>
          </a:p>
        </p:txBody>
      </p:sp>
    </p:spTree>
    <p:extLst>
      <p:ext uri="{BB962C8B-B14F-4D97-AF65-F5344CB8AC3E}">
        <p14:creationId xmlns:p14="http://schemas.microsoft.com/office/powerpoint/2010/main" val="1133110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91886" y="556293"/>
            <a:ext cx="12583886" cy="584775"/>
          </a:xfrm>
          <a:prstGeom prst="rect">
            <a:avLst/>
          </a:prstGeom>
          <a:noFill/>
        </p:spPr>
        <p:txBody>
          <a:bodyPr wrap="square" rtlCol="0">
            <a:spAutoFit/>
          </a:bodyPr>
          <a:lstStyle/>
          <a:p>
            <a:pPr algn="ctr"/>
            <a:r>
              <a:rPr lang="en-US" sz="3200" b="1" dirty="0">
                <a:solidFill>
                  <a:schemeClr val="bg1"/>
                </a:solidFill>
                <a:latin typeface="Helvetica" charset="0"/>
                <a:ea typeface="Helvetica" charset="0"/>
                <a:cs typeface="Helvetica" charset="0"/>
              </a:rPr>
              <a:t> </a:t>
            </a:r>
          </a:p>
        </p:txBody>
      </p:sp>
      <p:sp>
        <p:nvSpPr>
          <p:cNvPr id="4" name="Content Placeholder 1"/>
          <p:cNvSpPr>
            <a:spLocks noGrp="1"/>
          </p:cNvSpPr>
          <p:nvPr>
            <p:ph idx="1"/>
          </p:nvPr>
        </p:nvSpPr>
        <p:spPr>
          <a:xfrm>
            <a:off x="3544771" y="3163874"/>
            <a:ext cx="4737817" cy="1342878"/>
          </a:xfrm>
        </p:spPr>
        <p:txBody>
          <a:bodyPr>
            <a:normAutofit/>
          </a:bodyPr>
          <a:lstStyle/>
          <a:p>
            <a:pPr marL="0" indent="0" algn="ctr">
              <a:buNone/>
            </a:pPr>
            <a:r>
              <a:rPr lang="en-US" sz="4000" dirty="0"/>
              <a:t>Questions? </a:t>
            </a:r>
          </a:p>
          <a:p>
            <a:pPr algn="ctr"/>
            <a:endParaRPr lang="en-US" sz="2800" dirty="0"/>
          </a:p>
          <a:p>
            <a:pPr algn="ctr"/>
            <a:endParaRPr lang="en-US" sz="1800" dirty="0"/>
          </a:p>
        </p:txBody>
      </p:sp>
    </p:spTree>
    <p:extLst>
      <p:ext uri="{BB962C8B-B14F-4D97-AF65-F5344CB8AC3E}">
        <p14:creationId xmlns:p14="http://schemas.microsoft.com/office/powerpoint/2010/main" val="3710903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8EB4B9C-FDEC-7A43-AD9A-04D492E4BB6A}"/>
              </a:ext>
            </a:extLst>
          </p:cNvPr>
          <p:cNvSpPr>
            <a:spLocks noGrp="1"/>
          </p:cNvSpPr>
          <p:nvPr>
            <p:ph idx="1"/>
          </p:nvPr>
        </p:nvSpPr>
        <p:spPr>
          <a:xfrm>
            <a:off x="4437107" y="523549"/>
            <a:ext cx="3331637" cy="569551"/>
          </a:xfrm>
        </p:spPr>
        <p:txBody>
          <a:bodyPr>
            <a:noAutofit/>
          </a:bodyPr>
          <a:lstStyle/>
          <a:p>
            <a:pPr marL="0" indent="0" algn="ctr">
              <a:buNone/>
            </a:pPr>
            <a:r>
              <a:rPr lang="en-US" sz="3200" b="1" dirty="0">
                <a:solidFill>
                  <a:schemeClr val="bg1"/>
                </a:solidFill>
              </a:rPr>
              <a:t>Outline</a:t>
            </a:r>
          </a:p>
        </p:txBody>
      </p:sp>
      <p:sp>
        <p:nvSpPr>
          <p:cNvPr id="4" name="Content Placeholder 1">
            <a:extLst>
              <a:ext uri="{FF2B5EF4-FFF2-40B4-BE49-F238E27FC236}">
                <a16:creationId xmlns:a16="http://schemas.microsoft.com/office/drawing/2014/main" xmlns="" id="{78EB4B9C-FDEC-7A43-AD9A-04D492E4BB6A}"/>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4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a:buChar char="•"/>
              <a:defRPr sz="16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a:buChar char="•"/>
              <a:defRPr sz="16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WHO AFRO Role</a:t>
            </a:r>
          </a:p>
          <a:p>
            <a:r>
              <a:rPr lang="en-US" dirty="0"/>
              <a:t>History</a:t>
            </a:r>
          </a:p>
          <a:p>
            <a:r>
              <a:rPr lang="en-US" dirty="0"/>
              <a:t>Framework &amp; Formulation of National Health Strategic Plans (NHSPs)</a:t>
            </a:r>
          </a:p>
          <a:p>
            <a:r>
              <a:rPr lang="en-US" dirty="0"/>
              <a:t>Case Study of NHSP</a:t>
            </a:r>
          </a:p>
          <a:p>
            <a:r>
              <a:rPr lang="en-US" dirty="0"/>
              <a:t>Lessons for NSOAP Development in AFRO and Beyond</a:t>
            </a:r>
          </a:p>
          <a:p>
            <a:endParaRPr lang="en-US" dirty="0"/>
          </a:p>
        </p:txBody>
      </p:sp>
    </p:spTree>
    <p:extLst>
      <p:ext uri="{BB962C8B-B14F-4D97-AF65-F5344CB8AC3E}">
        <p14:creationId xmlns:p14="http://schemas.microsoft.com/office/powerpoint/2010/main" val="1501248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dirty="0"/>
              <a:t>Regional Level</a:t>
            </a:r>
          </a:p>
          <a:p>
            <a:pPr lvl="1"/>
            <a:r>
              <a:rPr lang="en-US" dirty="0">
                <a:latin typeface="Calibri" panose="020F0502020204030204" pitchFamily="34" charset="0"/>
                <a:cs typeface="Calibri" panose="020F0502020204030204" pitchFamily="34" charset="0"/>
              </a:rPr>
              <a:t>Convening role:</a:t>
            </a:r>
          </a:p>
          <a:p>
            <a:pPr lvl="2"/>
            <a:r>
              <a:rPr lang="en-US" dirty="0">
                <a:latin typeface="Calibri" panose="020F0502020204030204" pitchFamily="34" charset="0"/>
                <a:cs typeface="Calibri" panose="020F0502020204030204" pitchFamily="34" charset="0"/>
              </a:rPr>
              <a:t> Regional Committee, statutory endorsement;</a:t>
            </a:r>
          </a:p>
          <a:p>
            <a:pPr lvl="2"/>
            <a:r>
              <a:rPr lang="en-US" dirty="0">
                <a:latin typeface="Calibri" panose="020F0502020204030204" pitchFamily="34" charset="0"/>
                <a:cs typeface="Calibri" panose="020F0502020204030204" pitchFamily="34" charset="0"/>
              </a:rPr>
              <a:t> Sharing of experiences between countries</a:t>
            </a:r>
          </a:p>
          <a:p>
            <a:pPr lvl="1"/>
            <a:endParaRPr lang="en-US" dirty="0">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Advocacy in other international for a</a:t>
            </a:r>
          </a:p>
          <a:p>
            <a:pPr lvl="1"/>
            <a:r>
              <a:rPr lang="en-US" dirty="0">
                <a:latin typeface="Calibri" panose="020F0502020204030204" pitchFamily="34" charset="0"/>
                <a:cs typeface="Calibri" panose="020F0502020204030204" pitchFamily="34" charset="0"/>
              </a:rPr>
              <a:t>Development of technical documents-guidelines for various stages of process</a:t>
            </a:r>
          </a:p>
          <a:p>
            <a:r>
              <a:rPr lang="en-US" b="1" dirty="0"/>
              <a:t>National Level</a:t>
            </a:r>
          </a:p>
          <a:p>
            <a:pPr lvl="1"/>
            <a:r>
              <a:rPr lang="en-GB" dirty="0">
                <a:latin typeface="Calibri"/>
                <a:ea typeface="Calibri"/>
                <a:cs typeface="Times New Roman"/>
              </a:rPr>
              <a:t>Technical support during development of plan: evidence generation; analysis, costing ,M&amp;E</a:t>
            </a:r>
          </a:p>
          <a:p>
            <a:pPr lvl="1"/>
            <a:r>
              <a:rPr lang="en-GB" dirty="0">
                <a:latin typeface="Calibri"/>
                <a:ea typeface="Calibri"/>
                <a:cs typeface="Times New Roman"/>
              </a:rPr>
              <a:t>Convening role for inclusion of all major stakeholders (including civil society, programmes and partners)</a:t>
            </a:r>
          </a:p>
          <a:p>
            <a:pPr lvl="1"/>
            <a:r>
              <a:rPr lang="en-GB" dirty="0">
                <a:latin typeface="Calibri"/>
                <a:ea typeface="Calibri"/>
                <a:cs typeface="Times New Roman"/>
              </a:rPr>
              <a:t>Brokering and negotiation especially with regard to the definition of priorities and balance between programmatic and system aspects of the plan</a:t>
            </a:r>
          </a:p>
          <a:p>
            <a:pPr lvl="1"/>
            <a:r>
              <a:rPr lang="en-GB" dirty="0">
                <a:latin typeface="Calibri"/>
                <a:ea typeface="Calibri"/>
                <a:cs typeface="Times New Roman"/>
              </a:rPr>
              <a:t>Advocacy  for one plan, one budget and one report</a:t>
            </a:r>
            <a:br>
              <a:rPr lang="en-GB" dirty="0">
                <a:latin typeface="Calibri"/>
                <a:ea typeface="Calibri"/>
                <a:cs typeface="Times New Roman"/>
              </a:rPr>
            </a:br>
            <a:endParaRPr lang="en-US" dirty="0"/>
          </a:p>
        </p:txBody>
      </p:sp>
      <p:sp>
        <p:nvSpPr>
          <p:cNvPr id="3" name="Title 2"/>
          <p:cNvSpPr>
            <a:spLocks noGrp="1"/>
          </p:cNvSpPr>
          <p:nvPr>
            <p:ph type="title"/>
          </p:nvPr>
        </p:nvSpPr>
        <p:spPr/>
        <p:txBody>
          <a:bodyPr/>
          <a:lstStyle/>
          <a:p>
            <a:r>
              <a:rPr lang="en-US" dirty="0"/>
              <a:t>AFRO Role</a:t>
            </a:r>
          </a:p>
        </p:txBody>
      </p:sp>
    </p:spTree>
    <p:extLst>
      <p:ext uri="{BB962C8B-B14F-4D97-AF65-F5344CB8AC3E}">
        <p14:creationId xmlns:p14="http://schemas.microsoft.com/office/powerpoint/2010/main" val="1139556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039602"/>
            <a:ext cx="10515600" cy="4038584"/>
          </a:xfrm>
        </p:spPr>
        <p:txBody>
          <a:bodyPr/>
          <a:lstStyle/>
          <a:p>
            <a:pPr marL="0" indent="0" algn="ctr">
              <a:buNone/>
            </a:pPr>
            <a:r>
              <a:rPr lang="en-US" dirty="0"/>
              <a:t>National health policies, strategies, and plans  (NHPSPs) play an essential role in defining a country's vision, priorities, budgetary decisions and course of action for improving and maintaining the health of its people</a:t>
            </a:r>
          </a:p>
          <a:p>
            <a:pPr marL="0" indent="0" algn="ctr">
              <a:buNone/>
            </a:pPr>
            <a:endParaRPr lang="en-US" dirty="0"/>
          </a:p>
          <a:p>
            <a:pPr marL="0" indent="0" algn="ctr">
              <a:buNone/>
            </a:pPr>
            <a:endParaRPr lang="en-US" dirty="0"/>
          </a:p>
          <a:p>
            <a:r>
              <a:rPr lang="en-US" sz="2000" dirty="0"/>
              <a:t>Glossary:</a:t>
            </a:r>
          </a:p>
          <a:p>
            <a:pPr lvl="1"/>
            <a:r>
              <a:rPr lang="en-US" sz="1400" dirty="0"/>
              <a:t>NHP </a:t>
            </a:r>
            <a:r>
              <a:rPr lang="mr-IN" sz="1400" dirty="0"/>
              <a:t>–</a:t>
            </a:r>
            <a:r>
              <a:rPr lang="en-US" sz="1400" dirty="0"/>
              <a:t> National Health Policy</a:t>
            </a:r>
          </a:p>
          <a:p>
            <a:pPr lvl="1"/>
            <a:r>
              <a:rPr lang="en-US" sz="1400" dirty="0"/>
              <a:t>NHSP </a:t>
            </a:r>
            <a:r>
              <a:rPr lang="mr-IN" sz="1400" dirty="0"/>
              <a:t>–</a:t>
            </a:r>
            <a:r>
              <a:rPr lang="en-US" sz="1400" dirty="0"/>
              <a:t> National Health Strategic Plan</a:t>
            </a:r>
          </a:p>
          <a:p>
            <a:pPr lvl="1"/>
            <a:r>
              <a:rPr lang="en-US" sz="1400" dirty="0"/>
              <a:t>NHPSP - National health policies, strategies, and plans </a:t>
            </a:r>
          </a:p>
          <a:p>
            <a:pPr marL="0" indent="0" algn="ctr">
              <a:buNone/>
            </a:pPr>
            <a:endParaRPr lang="en-US" dirty="0"/>
          </a:p>
          <a:p>
            <a:endParaRPr lang="en-US" dirty="0"/>
          </a:p>
        </p:txBody>
      </p:sp>
      <p:sp>
        <p:nvSpPr>
          <p:cNvPr id="3" name="Title 2"/>
          <p:cNvSpPr>
            <a:spLocks noGrp="1"/>
          </p:cNvSpPr>
          <p:nvPr>
            <p:ph type="title"/>
          </p:nvPr>
        </p:nvSpPr>
        <p:spPr/>
        <p:txBody>
          <a:bodyPr>
            <a:normAutofit/>
          </a:bodyPr>
          <a:lstStyle/>
          <a:p>
            <a:r>
              <a:rPr lang="en-US" sz="3200" b="1" dirty="0"/>
              <a:t>Role of National Health Policies</a:t>
            </a:r>
          </a:p>
        </p:txBody>
      </p:sp>
    </p:spTree>
    <p:extLst>
      <p:ext uri="{BB962C8B-B14F-4D97-AF65-F5344CB8AC3E}">
        <p14:creationId xmlns:p14="http://schemas.microsoft.com/office/powerpoint/2010/main" val="706397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8EB4B9C-FDEC-7A43-AD9A-04D492E4BB6A}"/>
              </a:ext>
            </a:extLst>
          </p:cNvPr>
          <p:cNvSpPr>
            <a:spLocks noGrp="1"/>
          </p:cNvSpPr>
          <p:nvPr>
            <p:ph idx="1"/>
          </p:nvPr>
        </p:nvSpPr>
        <p:spPr>
          <a:xfrm>
            <a:off x="838200" y="1514051"/>
            <a:ext cx="10515600" cy="4662912"/>
          </a:xfrm>
        </p:spPr>
        <p:txBody>
          <a:bodyPr>
            <a:normAutofit/>
          </a:bodyPr>
          <a:lstStyle/>
          <a:p>
            <a:r>
              <a:rPr lang="en-US" dirty="0"/>
              <a:t>2000: RC50: “Health-for-All for the 21st Century in the African Region: Agenda 2020” (AFR/RC50/R1): </a:t>
            </a:r>
          </a:p>
          <a:p>
            <a:pPr lvl="1"/>
            <a:r>
              <a:rPr lang="en-US" dirty="0"/>
              <a:t>Member States to ensure the translation of regional policy into sound and innovative national health policies (NHPs) supported by realistic health strategic plans and corresponding implementation frameworks.</a:t>
            </a:r>
          </a:p>
          <a:p>
            <a:r>
              <a:rPr lang="en-US" dirty="0"/>
              <a:t>2010: WHO - A Framework For NHSPs </a:t>
            </a:r>
          </a:p>
          <a:p>
            <a:r>
              <a:rPr lang="en-US" dirty="0"/>
              <a:t>2010: Guide for developing a NHP and NHSP</a:t>
            </a:r>
          </a:p>
          <a:p>
            <a:pPr lvl="1"/>
            <a:r>
              <a:rPr lang="en-US" dirty="0"/>
              <a:t> Main objective: provide policy-makers, health planners, health systems managers and the main actors in the public and private sectors with a useful guide for developing national health policies and national health strategic plans.</a:t>
            </a:r>
            <a:endParaRPr lang="en-US" sz="1600" dirty="0"/>
          </a:p>
          <a:p>
            <a:r>
              <a:rPr lang="en-US" dirty="0"/>
              <a:t>2017: Framework of Actions for health System Development for UHC in the context of UHC</a:t>
            </a:r>
            <a:endParaRPr lang="en-US" sz="2000" dirty="0"/>
          </a:p>
          <a:p>
            <a:pPr lvl="1"/>
            <a:endParaRPr lang="en-US" dirty="0"/>
          </a:p>
        </p:txBody>
      </p:sp>
      <p:sp>
        <p:nvSpPr>
          <p:cNvPr id="3" name="Content Placeholder 1">
            <a:extLst>
              <a:ext uri="{FF2B5EF4-FFF2-40B4-BE49-F238E27FC236}">
                <a16:creationId xmlns:a16="http://schemas.microsoft.com/office/drawing/2014/main" xmlns="" id="{78EB4B9C-FDEC-7A43-AD9A-04D492E4BB6A}"/>
              </a:ext>
            </a:extLst>
          </p:cNvPr>
          <p:cNvSpPr txBox="1">
            <a:spLocks/>
          </p:cNvSpPr>
          <p:nvPr/>
        </p:nvSpPr>
        <p:spPr>
          <a:xfrm>
            <a:off x="4127728" y="523549"/>
            <a:ext cx="3932426" cy="5695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4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a:buChar char="•"/>
              <a:defRPr sz="16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a:buChar char="•"/>
              <a:defRPr sz="16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3200" b="1" dirty="0">
                <a:solidFill>
                  <a:schemeClr val="bg1"/>
                </a:solidFill>
              </a:rPr>
              <a:t>History of NHPSPs</a:t>
            </a:r>
          </a:p>
        </p:txBody>
      </p:sp>
    </p:spTree>
    <p:extLst>
      <p:ext uri="{BB962C8B-B14F-4D97-AF65-F5344CB8AC3E}">
        <p14:creationId xmlns:p14="http://schemas.microsoft.com/office/powerpoint/2010/main" val="15937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b="1" dirty="0"/>
              <a:t>Framework of NHSP Components</a:t>
            </a:r>
          </a:p>
        </p:txBody>
      </p:sp>
      <p:pic>
        <p:nvPicPr>
          <p:cNvPr id="4" name="Content Placeholder 3" descr="C:\Users\ekekemononom\AppData\Local\Microsoft\Windows\Temporary Internet Files\Content.Outlook\X7O8F9K6\hss-framework_ver_slide_fre_01.pn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3602" y="1274093"/>
            <a:ext cx="3842820" cy="4533572"/>
          </a:xfrm>
          <a:prstGeom prst="rect">
            <a:avLst/>
          </a:prstGeom>
          <a:noFill/>
          <a:ln>
            <a:noFill/>
          </a:ln>
        </p:spPr>
      </p:pic>
      <p:sp>
        <p:nvSpPr>
          <p:cNvPr id="5" name="Content Placeholder 1">
            <a:extLst>
              <a:ext uri="{FF2B5EF4-FFF2-40B4-BE49-F238E27FC236}">
                <a16:creationId xmlns:a16="http://schemas.microsoft.com/office/drawing/2014/main" xmlns="" id="{78EB4B9C-FDEC-7A43-AD9A-04D492E4BB6A}"/>
              </a:ext>
            </a:extLst>
          </p:cNvPr>
          <p:cNvSpPr txBox="1">
            <a:spLocks/>
          </p:cNvSpPr>
          <p:nvPr/>
        </p:nvSpPr>
        <p:spPr>
          <a:xfrm>
            <a:off x="5969000" y="1274093"/>
            <a:ext cx="5384800" cy="42574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4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a:buChar char="•"/>
              <a:defRPr sz="16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a:buChar char="•"/>
              <a:defRPr sz="16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dirty="0"/>
              <a:t>Impact</a:t>
            </a:r>
          </a:p>
          <a:p>
            <a:pPr lvl="1"/>
            <a:r>
              <a:rPr lang="en-US" sz="1400" dirty="0"/>
              <a:t>Allow all to live in good health and promote healthy lives at all ages</a:t>
            </a:r>
          </a:p>
          <a:p>
            <a:endParaRPr lang="en-US" sz="1400" dirty="0"/>
          </a:p>
          <a:p>
            <a:r>
              <a:rPr lang="en-US" sz="2000" dirty="0"/>
              <a:t>Results</a:t>
            </a:r>
          </a:p>
          <a:p>
            <a:pPr lvl="1"/>
            <a:r>
              <a:rPr lang="en-US" sz="1400" dirty="0"/>
              <a:t>Through Universal Health Coverage (UHC) and related social targets (poverty, nutrition, </a:t>
            </a:r>
            <a:r>
              <a:rPr lang="en-US" sz="1400" dirty="0" err="1"/>
              <a:t>etc</a:t>
            </a:r>
            <a:r>
              <a:rPr lang="en-US" sz="1400" dirty="0"/>
              <a:t>)</a:t>
            </a:r>
          </a:p>
          <a:p>
            <a:endParaRPr lang="en-US" sz="1400" dirty="0"/>
          </a:p>
          <a:p>
            <a:r>
              <a:rPr lang="en-US" sz="2000" dirty="0"/>
              <a:t>Deliverables</a:t>
            </a:r>
          </a:p>
          <a:p>
            <a:pPr lvl="1"/>
            <a:r>
              <a:rPr lang="en-US" sz="1400" dirty="0"/>
              <a:t>Access, quality, demand, and resilience of essential services</a:t>
            </a:r>
          </a:p>
          <a:p>
            <a:pPr lvl="1"/>
            <a:endParaRPr lang="en-US" sz="2000" dirty="0"/>
          </a:p>
          <a:p>
            <a:r>
              <a:rPr lang="en-US" sz="2000" dirty="0"/>
              <a:t>Resources &amp; Processes</a:t>
            </a:r>
          </a:p>
          <a:p>
            <a:pPr lvl="1"/>
            <a:r>
              <a:rPr lang="en-US" sz="1400" dirty="0"/>
              <a:t>Health financing &amp; information</a:t>
            </a:r>
          </a:p>
        </p:txBody>
      </p:sp>
    </p:spTree>
    <p:extLst>
      <p:ext uri="{BB962C8B-B14F-4D97-AF65-F5344CB8AC3E}">
        <p14:creationId xmlns:p14="http://schemas.microsoft.com/office/powerpoint/2010/main" val="2679108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xmlns="" id="{78EB4B9C-FDEC-7A43-AD9A-04D492E4BB6A}"/>
              </a:ext>
            </a:extLst>
          </p:cNvPr>
          <p:cNvSpPr txBox="1">
            <a:spLocks/>
          </p:cNvSpPr>
          <p:nvPr/>
        </p:nvSpPr>
        <p:spPr>
          <a:xfrm>
            <a:off x="3899901" y="523549"/>
            <a:ext cx="4390140" cy="5695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4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a:buChar char="•"/>
              <a:defRPr sz="16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a:buChar char="•"/>
              <a:defRPr sz="16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3200" b="1" dirty="0">
                <a:solidFill>
                  <a:schemeClr val="bg1"/>
                </a:solidFill>
              </a:rPr>
              <a:t>NHSP Formulation</a:t>
            </a:r>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166" t="6720" r="9146" b="4270"/>
          <a:stretch/>
        </p:blipFill>
        <p:spPr bwMode="auto">
          <a:xfrm>
            <a:off x="502129" y="1217915"/>
            <a:ext cx="5941447" cy="4586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1">
            <a:extLst>
              <a:ext uri="{FF2B5EF4-FFF2-40B4-BE49-F238E27FC236}">
                <a16:creationId xmlns:a16="http://schemas.microsoft.com/office/drawing/2014/main" xmlns="" id="{78EB4B9C-FDEC-7A43-AD9A-04D492E4BB6A}"/>
              </a:ext>
            </a:extLst>
          </p:cNvPr>
          <p:cNvSpPr txBox="1">
            <a:spLocks/>
          </p:cNvSpPr>
          <p:nvPr/>
        </p:nvSpPr>
        <p:spPr>
          <a:xfrm>
            <a:off x="6550806" y="1622778"/>
            <a:ext cx="5384800" cy="390877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24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a:buChar char="•"/>
              <a:defRPr sz="16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a:buChar char="•"/>
              <a:defRPr sz="16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Font typeface="+mj-lt"/>
              <a:buAutoNum type="arabicPeriod"/>
            </a:pPr>
            <a:r>
              <a:rPr lang="en-US" dirty="0"/>
              <a:t>Situation Analysis</a:t>
            </a:r>
          </a:p>
          <a:p>
            <a:pPr marL="457200" indent="-457200">
              <a:buFont typeface="+mj-lt"/>
              <a:buAutoNum type="arabicPeriod"/>
            </a:pPr>
            <a:endParaRPr lang="en-US" dirty="0"/>
          </a:p>
          <a:p>
            <a:pPr marL="457200" indent="-457200">
              <a:buFont typeface="+mj-lt"/>
              <a:buAutoNum type="arabicPeriod"/>
            </a:pPr>
            <a:r>
              <a:rPr lang="en-US" dirty="0"/>
              <a:t>Development of NHP</a:t>
            </a:r>
          </a:p>
          <a:p>
            <a:pPr marL="457200" indent="-457200">
              <a:buFont typeface="+mj-lt"/>
              <a:buAutoNum type="arabicPeriod"/>
            </a:pPr>
            <a:endParaRPr lang="en-US" dirty="0"/>
          </a:p>
          <a:p>
            <a:pPr marL="457200" indent="-457200">
              <a:buFont typeface="+mj-lt"/>
              <a:buAutoNum type="arabicPeriod"/>
            </a:pPr>
            <a:r>
              <a:rPr lang="en-US" dirty="0"/>
              <a:t>Development of NHSP</a:t>
            </a:r>
          </a:p>
          <a:p>
            <a:pPr marL="457200" indent="-457200">
              <a:buFont typeface="+mj-lt"/>
              <a:buAutoNum type="arabicPeriod"/>
            </a:pPr>
            <a:endParaRPr lang="en-US" dirty="0"/>
          </a:p>
          <a:p>
            <a:pPr marL="457200" indent="-457200">
              <a:buFont typeface="+mj-lt"/>
              <a:buAutoNum type="arabicPeriod"/>
            </a:pPr>
            <a:r>
              <a:rPr lang="en-US" dirty="0"/>
              <a:t>NHSP Implementation</a:t>
            </a:r>
          </a:p>
          <a:p>
            <a:pPr marL="457200" indent="-457200">
              <a:buFont typeface="+mj-lt"/>
              <a:buAutoNum type="arabicPeriod"/>
            </a:pPr>
            <a:endParaRPr lang="en-US" dirty="0"/>
          </a:p>
          <a:p>
            <a:pPr marL="457200" indent="-457200">
              <a:buFont typeface="+mj-lt"/>
              <a:buAutoNum type="arabicPeriod"/>
            </a:pPr>
            <a:r>
              <a:rPr lang="en-US" dirty="0"/>
              <a:t>Implementation Monitoring &amp; Evaluation</a:t>
            </a:r>
          </a:p>
        </p:txBody>
      </p:sp>
    </p:spTree>
    <p:extLst>
      <p:ext uri="{BB962C8B-B14F-4D97-AF65-F5344CB8AC3E}">
        <p14:creationId xmlns:p14="http://schemas.microsoft.com/office/powerpoint/2010/main" val="15937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b="1" dirty="0"/>
              <a:t>NHSP Outline </a:t>
            </a:r>
            <a:r>
              <a:rPr lang="en-US" sz="1400" b="1" dirty="0"/>
              <a:t>(1) 2010</a:t>
            </a:r>
          </a:p>
        </p:txBody>
      </p:sp>
      <p:pic>
        <p:nvPicPr>
          <p:cNvPr id="2051"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170" t="5256" r="3829" b="48154"/>
          <a:stretch/>
        </p:blipFill>
        <p:spPr bwMode="auto">
          <a:xfrm>
            <a:off x="1859048" y="1175315"/>
            <a:ext cx="8286842" cy="4684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098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b="1" dirty="0"/>
              <a:t>NHSP Outline </a:t>
            </a:r>
            <a:r>
              <a:rPr lang="en-US" sz="1400" b="1" dirty="0"/>
              <a:t>(2)</a:t>
            </a:r>
            <a:endParaRPr lang="en-US" sz="3200" b="1" dirty="0"/>
          </a:p>
        </p:txBody>
      </p:sp>
      <p:pic>
        <p:nvPicPr>
          <p:cNvPr id="2051"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170" t="51847" r="3829" b="2265"/>
          <a:stretch/>
        </p:blipFill>
        <p:spPr bwMode="auto">
          <a:xfrm>
            <a:off x="1763311" y="1245870"/>
            <a:ext cx="8439023" cy="469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9425490"/>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2890D3"/>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1130</TotalTime>
  <Words>680</Words>
  <Application>Microsoft Office PowerPoint</Application>
  <PresentationFormat>Widescreen</PresentationFormat>
  <Paragraphs>93</Paragraphs>
  <Slides>17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Helvetica</vt:lpstr>
      <vt:lpstr>Mangal</vt:lpstr>
      <vt:lpstr>Times New Roman</vt:lpstr>
      <vt:lpstr>Tw Cen MT Condensed</vt:lpstr>
      <vt:lpstr>Office Theme</vt:lpstr>
      <vt:lpstr>Lessons from National Health Strategic Plans in Africa for NSOAP Development</vt:lpstr>
      <vt:lpstr>PowerPoint Presentation</vt:lpstr>
      <vt:lpstr>AFRO Role</vt:lpstr>
      <vt:lpstr>Role of National Health Policies</vt:lpstr>
      <vt:lpstr>PowerPoint Presentation</vt:lpstr>
      <vt:lpstr>Framework of NHSP Components</vt:lpstr>
      <vt:lpstr>PowerPoint Presentation</vt:lpstr>
      <vt:lpstr>NHSP Outline (1) 2010</vt:lpstr>
      <vt:lpstr>NHSP Outline (2)</vt:lpstr>
      <vt:lpstr>Medium Term Health Plan (2) 2017</vt:lpstr>
      <vt:lpstr>Medium Term Health Plan (2)</vt:lpstr>
      <vt:lpstr>National Strategy Quality Assessment Components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Citron, Isabelle</dc:creator>
  <cp:lastModifiedBy>Lenovo</cp:lastModifiedBy>
  <cp:revision>57</cp:revision>
  <dcterms:created xsi:type="dcterms:W3CDTF">2018-02-05T20:28:02Z</dcterms:created>
  <dcterms:modified xsi:type="dcterms:W3CDTF">2018-03-21T05:57:55Z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-513086985</vt:i4>
  </property>
  <property fmtid="{D5CDD505-2E9C-101B-9397-08002B2CF9AE}" pid="3" name="_NewReviewCycle">
    <vt:lpwstr/>
  </property>
  <property fmtid="{D5CDD505-2E9C-101B-9397-08002B2CF9AE}" pid="4" name="_EmailSubject">
    <vt:lpwstr>Latest Dubai Program</vt:lpwstr>
  </property>
  <property fmtid="{D5CDD505-2E9C-101B-9397-08002B2CF9AE}" pid="5" name="_AuthorEmail">
    <vt:lpwstr>ekekemononom@who.int</vt:lpwstr>
  </property>
  <property fmtid="{D5CDD505-2E9C-101B-9397-08002B2CF9AE}" pid="6" name="_AuthorEmailDisplayName">
    <vt:lpwstr>EKEKE MONONO, Martin</vt:lpwstr>
  </property>
  <property fmtid="{D5CDD505-2E9C-101B-9397-08002B2CF9AE}" pid="7" name="_PreviousAdHocReviewCycleID">
    <vt:i4>-246896194</vt:i4>
  </property>
</Properties>
</file>