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8" r:id="rId11"/>
    <p:sldId id="269" r:id="rId12"/>
    <p:sldId id="264" r:id="rId13"/>
    <p:sldId id="265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6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5144"/>
            <a:ext cx="12192000" cy="4148137"/>
          </a:xfrm>
          <a:prstGeom prst="rect">
            <a:avLst/>
          </a:prstGeom>
          <a:solidFill>
            <a:srgbClr val="2791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725" y="1125411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0400"/>
            <a:ext cx="9144000" cy="787400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46" y="5627239"/>
            <a:ext cx="1188720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7" y="6049809"/>
            <a:ext cx="431878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9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572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85EB7-F78A-1244-A0BC-7855F012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17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84" y="1825625"/>
            <a:ext cx="5835316" cy="4879974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835317" cy="4879975"/>
          </a:xfrm>
        </p:spPr>
        <p:txBody>
          <a:bodyPr>
            <a:normAutofit/>
          </a:bodyPr>
          <a:lstStyle>
            <a:lvl1pPr>
              <a:defRPr sz="2400">
                <a:latin typeface="Helvetica" pitchFamily="2" charset="0"/>
              </a:defRPr>
            </a:lvl1pPr>
            <a:lvl2pPr>
              <a:defRPr sz="2000">
                <a:latin typeface="Helvetica" pitchFamily="2" charset="0"/>
              </a:defRPr>
            </a:lvl2pPr>
            <a:lvl3pPr>
              <a:defRPr sz="1800">
                <a:latin typeface="Helvetica" pitchFamily="2" charset="0"/>
              </a:defRPr>
            </a:lvl3pPr>
            <a:lvl4pPr>
              <a:defRPr sz="1600">
                <a:latin typeface="Helvetica" pitchFamily="2" charset="0"/>
              </a:defRPr>
            </a:lvl4pPr>
            <a:lvl5pP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244E63B-96AC-B74E-BEB8-E3F747D99CA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594360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8CAAD0-F821-2242-BC2D-41A7673EA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ADB4337-DCCC-3143-9F74-AC5FFFCF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7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8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32D1D4-4195-314D-9969-89AA32F5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27"/>
            <a:ext cx="12192000" cy="677863"/>
          </a:xfrm>
          <a:prstGeom prst="rect">
            <a:avLst/>
          </a:prstGeom>
          <a:solidFill>
            <a:srgbClr val="2791D5"/>
          </a:solidFill>
          <a:ln>
            <a:noFill/>
          </a:ln>
        </p:spPr>
        <p:txBody>
          <a:bodyPr lIns="121893" tIns="60947" rIns="121893" bIns="60947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Helvetica" pitchFamily="2" charset="0"/>
                <a:ea typeface="Tw Cen MT Condensed" charset="0"/>
                <a:cs typeface="Tw Cen MT Condensed" charset="0"/>
              </a:rPr>
              <a:t> </a:t>
            </a:r>
            <a:endParaRPr lang="en-US" altLang="en-US" sz="3600" dirty="0">
              <a:solidFill>
                <a:srgbClr val="FFFFFF"/>
              </a:solidFill>
              <a:latin typeface="Helvetica" pitchFamily="2" charset="0"/>
              <a:ea typeface="Tw Cen MT Condensed" charset="0"/>
              <a:cs typeface="Tw Cen MT Condensed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921EB1E-A86C-5B43-9B4B-B7886A6F4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32851"/>
            <a:ext cx="10515600" cy="8807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65BCB6-59B5-9E4E-B5D6-74B46533CF5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46" y="5627239"/>
            <a:ext cx="1188720" cy="1188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152F15-4B6A-C14F-B4CF-81D3C1D3C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67" y="6049809"/>
            <a:ext cx="4318783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5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FF8ED-88E5-4A28-9CE1-8336B7065665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0B93E-C504-4EA3-9EAF-155BE12D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9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FF8ED-88E5-4A28-9CE1-8336B7065665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0B93E-C504-4EA3-9EAF-155BE12D0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7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SURGICAL PLAN IN FRAGILE STATES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200" b="1" dirty="0"/>
              <a:t>BY</a:t>
            </a:r>
          </a:p>
          <a:p>
            <a:r>
              <a:rPr lang="en-US" sz="1200" b="1" dirty="0"/>
              <a:t>DR. ISAAC OLUFEMI SMALLE</a:t>
            </a:r>
          </a:p>
          <a:p>
            <a:r>
              <a:rPr lang="en-US" sz="1200" b="1" dirty="0"/>
              <a:t>COORDINATOR OF THE NATIONAL SURGICAL FORUM </a:t>
            </a:r>
          </a:p>
          <a:p>
            <a:r>
              <a:rPr lang="en-US" sz="1200" b="1" dirty="0"/>
              <a:t>MINISTRY OF HEALTH AND SANITATION</a:t>
            </a:r>
          </a:p>
          <a:p>
            <a:r>
              <a:rPr lang="en-US" sz="1200" b="1" dirty="0"/>
              <a:t> SIERRA LEONE</a:t>
            </a:r>
          </a:p>
        </p:txBody>
      </p:sp>
    </p:spTree>
    <p:extLst>
      <p:ext uri="{BB962C8B-B14F-4D97-AF65-F5344CB8AC3E}">
        <p14:creationId xmlns:p14="http://schemas.microsoft.com/office/powerpoint/2010/main" val="97634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804318"/>
              </p:ext>
            </p:extLst>
          </p:nvPr>
        </p:nvGraphicFramePr>
        <p:xfrm>
          <a:off x="701040" y="1158239"/>
          <a:ext cx="1017016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4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4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4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4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7395">
                <a:tc>
                  <a:txBody>
                    <a:bodyPr/>
                    <a:lstStyle/>
                    <a:p>
                      <a:r>
                        <a:rPr lang="en-US" dirty="0"/>
                        <a:t>WORKFORCE</a:t>
                      </a:r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INFRASTRUCTURE</a:t>
                      </a:r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SERVICE DELIVERY</a:t>
                      </a:r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FINANCING</a:t>
                      </a:r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MANAGEMENT</a:t>
                      </a:r>
                    </a:p>
                  </a:txBody>
                  <a:tcPr marL="81236" marR="8123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>
                  <a:txBody>
                    <a:bodyPr/>
                    <a:lstStyle/>
                    <a:p>
                      <a:r>
                        <a:rPr lang="en-US" sz="1200" dirty="0"/>
                        <a:t>Undergraduate</a:t>
                      </a:r>
                      <a:r>
                        <a:rPr lang="en-US" sz="1200" baseline="0" dirty="0"/>
                        <a:t> training for doctors, nurses, pharmacist and other allied professionals available in country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 districts in sierra Leone has at least one hospital. There</a:t>
                      </a:r>
                      <a:r>
                        <a:rPr lang="en-US" sz="1200" baseline="0" dirty="0"/>
                        <a:t> is a regional hospital in  each region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National ambulance service</a:t>
                      </a:r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Free health care initiative</a:t>
                      </a:r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Current</a:t>
                      </a:r>
                      <a:r>
                        <a:rPr lang="en-US" sz="1200" baseline="0" dirty="0"/>
                        <a:t> information management systems in Sierra Leone </a:t>
                      </a:r>
                      <a:r>
                        <a:rPr lang="en-US" sz="1200" baseline="0" dirty="0" err="1"/>
                        <a:t>eg</a:t>
                      </a:r>
                      <a:r>
                        <a:rPr lang="en-US" sz="1200" baseline="0" dirty="0"/>
                        <a:t>. DHIS, HMIS, IDSR, HRIS, </a:t>
                      </a:r>
                      <a:r>
                        <a:rPr lang="en-US" sz="1200" baseline="0" dirty="0" err="1"/>
                        <a:t>etc</a:t>
                      </a:r>
                      <a:endParaRPr lang="en-US" sz="1200" dirty="0"/>
                    </a:p>
                  </a:txBody>
                  <a:tcPr marL="81236" marR="8123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7470">
                <a:tc>
                  <a:txBody>
                    <a:bodyPr/>
                    <a:lstStyle/>
                    <a:p>
                      <a:r>
                        <a:rPr lang="en-US" sz="1200" dirty="0"/>
                        <a:t>Postgraduate</a:t>
                      </a:r>
                      <a:r>
                        <a:rPr lang="en-US" sz="1200" baseline="0" dirty="0"/>
                        <a:t> training through the acquisition of accreditation from the WAPMC has commenced</a:t>
                      </a:r>
                    </a:p>
                    <a:p>
                      <a:r>
                        <a:rPr lang="en-US" sz="1200" baseline="0" dirty="0"/>
                        <a:t>The Sierra Leone College of Health Specialties is in its inception phase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Ongoing infrastructural improvement in components</a:t>
                      </a:r>
                      <a:r>
                        <a:rPr lang="en-US" sz="1200" baseline="0" dirty="0"/>
                        <a:t> of the USLTHC to make them fit for specialist training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Free Health care initiative</a:t>
                      </a:r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Sierra Leone</a:t>
                      </a:r>
                      <a:r>
                        <a:rPr lang="en-US" sz="1200" baseline="0" dirty="0"/>
                        <a:t> Health insurance scheme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Ongoing routine data collection by DHIS</a:t>
                      </a:r>
                    </a:p>
                  </a:txBody>
                  <a:tcPr marL="81236" marR="8123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6482">
                <a:tc>
                  <a:txBody>
                    <a:bodyPr/>
                    <a:lstStyle/>
                    <a:p>
                      <a:r>
                        <a:rPr lang="en-US" sz="1200" dirty="0"/>
                        <a:t>Training of surgical assistance CHO and Nurse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Anaesthetists</a:t>
                      </a:r>
                      <a:r>
                        <a:rPr lang="en-US" sz="1200" baseline="0" dirty="0"/>
                        <a:t> ongoing through the task shifting program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Construction of 100 beds hospital in five areas</a:t>
                      </a:r>
                      <a:r>
                        <a:rPr lang="en-US" sz="1200" baseline="0" dirty="0"/>
                        <a:t> in the city.  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Introduction of WHO surgical safety checklist at</a:t>
                      </a:r>
                      <a:r>
                        <a:rPr lang="en-US" sz="1200" baseline="0" dirty="0"/>
                        <a:t> Connaught Hospital. To be rolled out to other facilities 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Hospital based</a:t>
                      </a:r>
                      <a:r>
                        <a:rPr lang="en-US" sz="1200" baseline="0" dirty="0"/>
                        <a:t> registries. </a:t>
                      </a:r>
                      <a:r>
                        <a:rPr lang="en-US" sz="1200" baseline="0" dirty="0" err="1"/>
                        <a:t>eg</a:t>
                      </a:r>
                      <a:r>
                        <a:rPr lang="en-US" sz="1200" baseline="0" dirty="0"/>
                        <a:t>. Cancer registry, trauma registry, </a:t>
                      </a:r>
                      <a:r>
                        <a:rPr lang="en-US" sz="1200" baseline="0" dirty="0" err="1"/>
                        <a:t>etc</a:t>
                      </a:r>
                      <a:endParaRPr lang="en-US" sz="1200" dirty="0"/>
                    </a:p>
                  </a:txBody>
                  <a:tcPr marL="81236" marR="8123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153">
                <a:tc>
                  <a:txBody>
                    <a:bodyPr/>
                    <a:lstStyle/>
                    <a:p>
                      <a:r>
                        <a:rPr lang="en-US" sz="1200" dirty="0"/>
                        <a:t>HRH strategy recommend rural allowances schemes for those willing to work I rural areas</a:t>
                      </a:r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Construction of oxygen plants at Connaught  and </a:t>
                      </a:r>
                      <a:r>
                        <a:rPr lang="en-US" sz="1200" dirty="0" err="1"/>
                        <a:t>koidu</a:t>
                      </a:r>
                      <a:r>
                        <a:rPr lang="en-US" sz="1200" dirty="0"/>
                        <a:t> hospitals </a:t>
                      </a:r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Infection prevention</a:t>
                      </a:r>
                      <a:r>
                        <a:rPr lang="en-US" sz="1200" baseline="0" dirty="0"/>
                        <a:t> and control (IPC) strategy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 routine data collection systems, </a:t>
                      </a:r>
                      <a:r>
                        <a:rPr lang="en-US" sz="1200" dirty="0" err="1"/>
                        <a:t>eg</a:t>
                      </a:r>
                      <a:r>
                        <a:rPr lang="en-US" sz="1200" dirty="0"/>
                        <a:t>. DHS, SARA</a:t>
                      </a:r>
                    </a:p>
                  </a:txBody>
                  <a:tcPr marL="81236" marR="8123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07140">
                <a:tc>
                  <a:txBody>
                    <a:bodyPr/>
                    <a:lstStyle/>
                    <a:p>
                      <a:r>
                        <a:rPr lang="en-US" sz="1200" dirty="0"/>
                        <a:t>Establishment of the health service commission to facilitate employment and determine</a:t>
                      </a:r>
                      <a:r>
                        <a:rPr lang="en-US" sz="1200" baseline="0" dirty="0"/>
                        <a:t> staff remuneration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number of faith based</a:t>
                      </a:r>
                      <a:r>
                        <a:rPr lang="en-US" sz="1200" baseline="0" dirty="0"/>
                        <a:t> hospital strategically located around the country providing surgical services</a:t>
                      </a:r>
                    </a:p>
                    <a:p>
                      <a:r>
                        <a:rPr lang="en-US" sz="1200" baseline="0" dirty="0"/>
                        <a:t>A NGO hospital providing free trauma care in the city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Psychosocial</a:t>
                      </a:r>
                      <a:r>
                        <a:rPr lang="en-US" sz="1200" baseline="0" dirty="0"/>
                        <a:t> units available in the USLTHC hospitals</a:t>
                      </a:r>
                      <a:endParaRPr lang="en-US" sz="1200" dirty="0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1236" marR="8123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1236" marR="81236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6258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  <a:r>
              <a:rPr lang="en-GB" dirty="0"/>
              <a:t>There is a qualified, motivated and contextually appropriate surgical, obstetric, </a:t>
            </a:r>
          </a:p>
          <a:p>
            <a:pPr marL="0" indent="0">
              <a:buNone/>
            </a:pPr>
            <a:r>
              <a:rPr lang="en-GB"/>
              <a:t>     anaesthetic </a:t>
            </a:r>
            <a:r>
              <a:rPr lang="en-GB" dirty="0"/>
              <a:t>and nursing </a:t>
            </a:r>
            <a:r>
              <a:rPr lang="en-GB" b="1" dirty="0"/>
              <a:t>workforce</a:t>
            </a:r>
            <a:r>
              <a:rPr lang="en-GB" dirty="0"/>
              <a:t> is in place in all district, regional, and tertiary hospitals</a:t>
            </a:r>
          </a:p>
          <a:p>
            <a:r>
              <a:rPr lang="en-GB" dirty="0"/>
              <a:t>  Surgery, obstetric and anaesthesia </a:t>
            </a:r>
            <a:r>
              <a:rPr lang="en-GB" b="1" dirty="0"/>
              <a:t>services</a:t>
            </a:r>
            <a:r>
              <a:rPr lang="en-GB" dirty="0"/>
              <a:t> are delivered safely and effectively</a:t>
            </a:r>
          </a:p>
          <a:p>
            <a:r>
              <a:rPr lang="en-GB" dirty="0"/>
              <a:t> There is adequate </a:t>
            </a:r>
            <a:r>
              <a:rPr lang="en-GB" b="1" dirty="0"/>
              <a:t>infrastructure</a:t>
            </a:r>
            <a:r>
              <a:rPr lang="en-GB" dirty="0"/>
              <a:t> to deliver safe surgery, obstetrics and anaesthesia</a:t>
            </a:r>
          </a:p>
          <a:p>
            <a:r>
              <a:rPr lang="en-GB" dirty="0"/>
              <a:t> Surgical </a:t>
            </a:r>
            <a:r>
              <a:rPr lang="en-GB" b="1" dirty="0"/>
              <a:t>data</a:t>
            </a:r>
            <a:r>
              <a:rPr lang="en-GB" dirty="0"/>
              <a:t> is collected and used</a:t>
            </a:r>
          </a:p>
          <a:p>
            <a:r>
              <a:rPr lang="en-GB" dirty="0"/>
              <a:t> Surgical, obstetric and anaesthesia services are </a:t>
            </a:r>
            <a:r>
              <a:rPr lang="en-GB" b="1" dirty="0"/>
              <a:t>affordable</a:t>
            </a:r>
            <a:r>
              <a:rPr lang="en-GB" dirty="0"/>
              <a:t> and sustainably financed</a:t>
            </a:r>
          </a:p>
          <a:p>
            <a:r>
              <a:rPr lang="en-GB" b="1" dirty="0"/>
              <a:t>  Communities</a:t>
            </a:r>
            <a:r>
              <a:rPr lang="en-GB" dirty="0"/>
              <a:t> are aware and informed about how to avoid surgical disease and when to</a:t>
            </a:r>
          </a:p>
          <a:p>
            <a:pPr marL="0" indent="0">
              <a:buNone/>
            </a:pPr>
            <a:r>
              <a:rPr lang="en-GB" dirty="0"/>
              <a:t>     seek care</a:t>
            </a:r>
          </a:p>
          <a:p>
            <a:r>
              <a:rPr lang="en-GB" dirty="0"/>
              <a:t> The National Surgical, Obstetric and Anaesthesia Plan is </a:t>
            </a:r>
            <a:r>
              <a:rPr lang="en-GB" b="1" dirty="0"/>
              <a:t>effectively implemented</a:t>
            </a:r>
            <a:r>
              <a:rPr lang="en-GB" dirty="0"/>
              <a:t> to</a:t>
            </a:r>
          </a:p>
          <a:p>
            <a:pPr marL="0" indent="0">
              <a:buNone/>
            </a:pPr>
            <a:r>
              <a:rPr lang="en-GB" dirty="0"/>
              <a:t>     achieve the intended results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645"/>
            <a:ext cx="10515600" cy="880745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outcomes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85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 supporting the surgical plan through its several finance     </a:t>
            </a:r>
          </a:p>
          <a:p>
            <a:r>
              <a:rPr lang="en-US" dirty="0"/>
              <a:t> packages to different components of the health care</a:t>
            </a:r>
          </a:p>
          <a:p>
            <a:r>
              <a:rPr lang="en-US" dirty="0"/>
              <a:t>-Increase Government support to Mission Hospitals providing surgical services</a:t>
            </a:r>
          </a:p>
          <a:p>
            <a:r>
              <a:rPr lang="en-US" dirty="0"/>
              <a:t>-Indirect funding form local and international non-governmental organizations supporting </a:t>
            </a:r>
          </a:p>
          <a:p>
            <a:r>
              <a:rPr lang="en-US" dirty="0"/>
              <a:t> components of the NSOAP</a:t>
            </a:r>
          </a:p>
          <a:p>
            <a:r>
              <a:rPr lang="en-US" dirty="0"/>
              <a:t>-Direct NGO support to the plan</a:t>
            </a:r>
          </a:p>
          <a:p>
            <a:r>
              <a:rPr lang="en-US" dirty="0"/>
              <a:t>-Interventional research programs directed at components of the NSOAP</a:t>
            </a:r>
          </a:p>
          <a:p>
            <a:r>
              <a:rPr lang="en-US" dirty="0"/>
              <a:t>-Support from good will individuals in country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the plan</a:t>
            </a:r>
          </a:p>
        </p:txBody>
      </p:sp>
    </p:spTree>
    <p:extLst>
      <p:ext uri="{BB962C8B-B14F-4D97-AF65-F5344CB8AC3E}">
        <p14:creationId xmlns:p14="http://schemas.microsoft.com/office/powerpoint/2010/main" val="253071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  <a:p>
            <a:r>
              <a:rPr lang="en-US" dirty="0"/>
              <a:t>Composition of the working group</a:t>
            </a:r>
          </a:p>
          <a:p>
            <a:r>
              <a:rPr lang="en-US" dirty="0"/>
              <a:t>Meeting timelines </a:t>
            </a:r>
          </a:p>
          <a:p>
            <a:r>
              <a:rPr lang="en-US" dirty="0"/>
              <a:t>So many activities to prioritize</a:t>
            </a:r>
          </a:p>
          <a:p>
            <a:r>
              <a:rPr lang="en-US" dirty="0"/>
              <a:t>Competing interest with other public health programs</a:t>
            </a:r>
          </a:p>
          <a:p>
            <a:r>
              <a:rPr lang="en-US" dirty="0"/>
              <a:t>New concept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at governmental level</a:t>
            </a:r>
          </a:p>
        </p:txBody>
      </p:sp>
    </p:spTree>
    <p:extLst>
      <p:ext uri="{BB962C8B-B14F-4D97-AF65-F5344CB8AC3E}">
        <p14:creationId xmlns:p14="http://schemas.microsoft.com/office/powerpoint/2010/main" val="15323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Fragile states continue to increase worldwide</a:t>
            </a:r>
          </a:p>
          <a:p>
            <a:r>
              <a:rPr lang="en-US" dirty="0"/>
              <a:t>There is a huge population at risk</a:t>
            </a:r>
          </a:p>
          <a:p>
            <a:r>
              <a:rPr lang="en-US" dirty="0"/>
              <a:t>Developing NSOAPs in such states is challenging</a:t>
            </a:r>
          </a:p>
          <a:p>
            <a:r>
              <a:rPr lang="en-US" dirty="0"/>
              <a:t>The Lancet commission framework is very useful in these setting</a:t>
            </a:r>
          </a:p>
          <a:p>
            <a:r>
              <a:rPr lang="en-US" dirty="0"/>
              <a:t>Funding and implementation is an issue</a:t>
            </a:r>
          </a:p>
          <a:p>
            <a:r>
              <a:rPr lang="en-US" dirty="0"/>
              <a:t>Sierra Leone is still in process of developing its plan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3974526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2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What makes Sierra Leone a Fragile state</a:t>
            </a:r>
          </a:p>
          <a:p>
            <a:r>
              <a:rPr lang="en-US" dirty="0"/>
              <a:t>Key Health and socio-economic indicators in Sierra Leone</a:t>
            </a:r>
          </a:p>
          <a:p>
            <a:r>
              <a:rPr lang="en-US" dirty="0"/>
              <a:t>Current state of Surgery in Sierra Leone</a:t>
            </a:r>
          </a:p>
          <a:p>
            <a:r>
              <a:rPr lang="en-US" dirty="0"/>
              <a:t>Developing a National Surgical, Obstetrics and Anesthesia Plan in Sierra Leone</a:t>
            </a:r>
          </a:p>
          <a:p>
            <a:pPr lvl="1"/>
            <a:r>
              <a:rPr lang="en-US" sz="1200" dirty="0"/>
              <a:t>Key stakeholders</a:t>
            </a:r>
          </a:p>
          <a:p>
            <a:pPr lvl="1"/>
            <a:r>
              <a:rPr lang="en-US" sz="1300" dirty="0"/>
              <a:t>Ministry engagement </a:t>
            </a:r>
          </a:p>
          <a:p>
            <a:pPr lvl="1"/>
            <a:r>
              <a:rPr lang="en-US" sz="1300" dirty="0"/>
              <a:t>Background analysis</a:t>
            </a:r>
          </a:p>
          <a:p>
            <a:pPr lvl="1"/>
            <a:r>
              <a:rPr lang="en-US" sz="1300" dirty="0"/>
              <a:t>Financing strategies</a:t>
            </a:r>
          </a:p>
          <a:p>
            <a:r>
              <a:rPr lang="en-US" sz="2400" dirty="0"/>
              <a:t>Challenges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</a:p>
        </p:txBody>
      </p:sp>
    </p:spTree>
    <p:extLst>
      <p:ext uri="{BB962C8B-B14F-4D97-AF65-F5344CB8AC3E}">
        <p14:creationId xmlns:p14="http://schemas.microsoft.com/office/powerpoint/2010/main" val="1087073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States with a weak capacity to carry out basic state functions such as service delivery</a:t>
            </a:r>
          </a:p>
          <a:p>
            <a:r>
              <a:rPr lang="en-US" dirty="0"/>
              <a:t>Approximately two billion people live in fragile and conflict-affected situations (FCAS)</a:t>
            </a:r>
          </a:p>
          <a:p>
            <a:r>
              <a:rPr lang="en-US" dirty="0"/>
              <a:t>Number is forecasted to increase </a:t>
            </a:r>
          </a:p>
          <a:p>
            <a:r>
              <a:rPr lang="en-US" dirty="0"/>
              <a:t>Over 80% of the ‘extreme poor’ live in FCAS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</p:spTree>
    <p:extLst>
      <p:ext uri="{BB962C8B-B14F-4D97-AF65-F5344CB8AC3E}">
        <p14:creationId xmlns:p14="http://schemas.microsoft.com/office/powerpoint/2010/main" val="10668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 years of brutal civil war ended 18 years ago</a:t>
            </a:r>
          </a:p>
          <a:p>
            <a:r>
              <a:rPr lang="en-US" dirty="0"/>
              <a:t>Political and ethnic division among its people</a:t>
            </a:r>
          </a:p>
          <a:p>
            <a:r>
              <a:rPr lang="en-US" dirty="0"/>
              <a:t>Corruption is endemic</a:t>
            </a:r>
          </a:p>
          <a:p>
            <a:r>
              <a:rPr lang="en-US" dirty="0"/>
              <a:t>Ebola outbreak in 2014 more than 3000 lives lost</a:t>
            </a:r>
          </a:p>
          <a:p>
            <a:r>
              <a:rPr lang="en-US" dirty="0"/>
              <a:t>Environmental instability……Landslide in 2017 killed over 1000 people</a:t>
            </a:r>
          </a:p>
          <a:p>
            <a:r>
              <a:rPr lang="en-US" dirty="0"/>
              <a:t>Other endemic diseases present with occasional outbreaks</a:t>
            </a:r>
          </a:p>
          <a:p>
            <a:r>
              <a:rPr lang="en-US" dirty="0"/>
              <a:t>Weak workforce and infrastructure in most institutions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Sierra Leone a Fragile State</a:t>
            </a:r>
          </a:p>
        </p:txBody>
      </p:sp>
    </p:spTree>
    <p:extLst>
      <p:ext uri="{BB962C8B-B14F-4D97-AF65-F5344CB8AC3E}">
        <p14:creationId xmlns:p14="http://schemas.microsoft.com/office/powerpoint/2010/main" val="302813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Population: 7,000,000 people (approx.)</a:t>
            </a:r>
          </a:p>
          <a:p>
            <a:r>
              <a:rPr lang="en-US" dirty="0"/>
              <a:t>MMR: 1360/ 100,000 live births</a:t>
            </a:r>
          </a:p>
          <a:p>
            <a:r>
              <a:rPr lang="en-US" dirty="0"/>
              <a:t>Poverty head count ratio: 51.7%</a:t>
            </a:r>
          </a:p>
          <a:p>
            <a:r>
              <a:rPr lang="en-US" dirty="0"/>
              <a:t>Doctors density/1000 persons: 0.024</a:t>
            </a:r>
          </a:p>
          <a:p>
            <a:r>
              <a:rPr lang="en-US" dirty="0"/>
              <a:t>Life expectancy: 50.1 years</a:t>
            </a:r>
          </a:p>
          <a:p>
            <a:r>
              <a:rPr lang="en-US" dirty="0"/>
              <a:t>Government expenditure on health: 11.09% of GDP</a:t>
            </a:r>
          </a:p>
          <a:p>
            <a:r>
              <a:rPr lang="en-US" dirty="0"/>
              <a:t> 61.6% of health services are paid for out of pocket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4560"/>
            <a:ext cx="10515600" cy="60960"/>
          </a:xfrm>
        </p:spPr>
        <p:txBody>
          <a:bodyPr>
            <a:noAutofit/>
          </a:bodyPr>
          <a:lstStyle/>
          <a:p>
            <a:r>
              <a:rPr lang="en-US" sz="3000" dirty="0"/>
              <a:t>Some Health and Socio-economic indicators in S/Leone</a:t>
            </a:r>
          </a:p>
        </p:txBody>
      </p:sp>
    </p:spTree>
    <p:extLst>
      <p:ext uri="{BB962C8B-B14F-4D97-AF65-F5344CB8AC3E}">
        <p14:creationId xmlns:p14="http://schemas.microsoft.com/office/powerpoint/2010/main" val="195275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450" y="2299494"/>
            <a:ext cx="6515100" cy="340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NSOAP- Key stakeholders  </a:t>
            </a:r>
          </a:p>
        </p:txBody>
      </p:sp>
    </p:spTree>
    <p:extLst>
      <p:ext uri="{BB962C8B-B14F-4D97-AF65-F5344CB8AC3E}">
        <p14:creationId xmlns:p14="http://schemas.microsoft.com/office/powerpoint/2010/main" val="4202195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Engage Ministry of health at every stage of development of the plan</a:t>
            </a:r>
          </a:p>
          <a:p>
            <a:r>
              <a:rPr lang="en-US" dirty="0"/>
              <a:t>The National Surgical forum is a component of the Directorate of Hospitals</a:t>
            </a:r>
          </a:p>
          <a:p>
            <a:r>
              <a:rPr lang="en-US" dirty="0"/>
              <a:t>Involve all other Directorates </a:t>
            </a:r>
            <a:r>
              <a:rPr lang="en-US" dirty="0" err="1"/>
              <a:t>e.g</a:t>
            </a:r>
            <a:r>
              <a:rPr lang="en-US" dirty="0"/>
              <a:t> PHC,RCH, DPC, DPPI, NCD during the development of the plan</a:t>
            </a:r>
          </a:p>
          <a:p>
            <a:r>
              <a:rPr lang="en-US" dirty="0"/>
              <a:t>Integrate other relevant strategic documents </a:t>
            </a:r>
            <a:r>
              <a:rPr lang="en-US" dirty="0" err="1"/>
              <a:t>eg</a:t>
            </a:r>
            <a:r>
              <a:rPr lang="en-US" dirty="0"/>
              <a:t>. HRH strategy into the plan</a:t>
            </a:r>
          </a:p>
          <a:p>
            <a:r>
              <a:rPr lang="en-US" dirty="0"/>
              <a:t>A specific person in charge to link up with the ministry is important </a:t>
            </a:r>
          </a:p>
          <a:p>
            <a:r>
              <a:rPr lang="en-US" dirty="0"/>
              <a:t>Ensure the plan is signed by the Minister of Health and the Director General of medical services before implementation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Developing NSOAP – Engaging Ministry of Health</a:t>
            </a:r>
          </a:p>
        </p:txBody>
      </p:sp>
    </p:spTree>
    <p:extLst>
      <p:ext uri="{BB962C8B-B14F-4D97-AF65-F5344CB8AC3E}">
        <p14:creationId xmlns:p14="http://schemas.microsoft.com/office/powerpoint/2010/main" val="100376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25% of all households has at least a surgical condition requiring consultation</a:t>
            </a:r>
          </a:p>
          <a:p>
            <a:r>
              <a:rPr lang="en-US" dirty="0"/>
              <a:t>25% of deaths may have been averted by surgery</a:t>
            </a:r>
          </a:p>
          <a:p>
            <a:r>
              <a:rPr lang="en-US" dirty="0"/>
              <a:t>20% of patients admitted to hospital require surgical interventions</a:t>
            </a:r>
          </a:p>
          <a:p>
            <a:r>
              <a:rPr lang="en-US" dirty="0"/>
              <a:t>400 operations </a:t>
            </a:r>
            <a:r>
              <a:rPr lang="en-US"/>
              <a:t>are performed </a:t>
            </a:r>
            <a:r>
              <a:rPr lang="en-US" dirty="0"/>
              <a:t>per 100,000 population each year</a:t>
            </a:r>
          </a:p>
          <a:p>
            <a:r>
              <a:rPr lang="en-US" dirty="0"/>
              <a:t>93% of surgical needs are unmet</a:t>
            </a:r>
          </a:p>
          <a:p>
            <a:r>
              <a:rPr lang="en-US" dirty="0"/>
              <a:t>83% of caesarean sections are unmet</a:t>
            </a:r>
          </a:p>
          <a:p>
            <a:r>
              <a:rPr lang="en-US" dirty="0"/>
              <a:t>About  300,000 Sierra Leoneans face significant shame, or disability to work due to surgical diseases </a:t>
            </a:r>
          </a:p>
          <a:p>
            <a:r>
              <a:rPr lang="en-US" dirty="0"/>
              <a:t>Between 2015 to 2030 a cumulative $4.76 billion in lost </a:t>
            </a:r>
            <a:r>
              <a:rPr lang="en-US" dirty="0" err="1"/>
              <a:t>gdp</a:t>
            </a:r>
            <a:r>
              <a:rPr lang="en-US" dirty="0"/>
              <a:t> is expected</a:t>
            </a:r>
          </a:p>
          <a:p>
            <a:r>
              <a:rPr lang="en-US" dirty="0"/>
              <a:t>Nearly $ 2 billion will be lost from trauma related conditions in the same period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Some background analysis in the Sierra Leone NSOAP </a:t>
            </a:r>
          </a:p>
        </p:txBody>
      </p:sp>
    </p:spTree>
    <p:extLst>
      <p:ext uri="{BB962C8B-B14F-4D97-AF65-F5344CB8AC3E}">
        <p14:creationId xmlns:p14="http://schemas.microsoft.com/office/powerpoint/2010/main" val="10039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286794"/>
            <a:ext cx="6096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Some background analysis in the Sierra Leone NSOAP </a:t>
            </a:r>
          </a:p>
        </p:txBody>
      </p:sp>
    </p:spTree>
    <p:extLst>
      <p:ext uri="{BB962C8B-B14F-4D97-AF65-F5344CB8AC3E}">
        <p14:creationId xmlns:p14="http://schemas.microsoft.com/office/powerpoint/2010/main" val="2388191702"/>
      </p:ext>
    </p:extLst>
  </p:cSld>
  <p:clrMapOvr>
    <a:masterClrMapping/>
  </p:clrMapOvr>
</p:sld>
</file>

<file path=ppt/theme/theme1.xml><?xml version="1.0" encoding="utf-8"?>
<a:theme xmlns:a="http://schemas.openxmlformats.org/drawingml/2006/main" name="Dubai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2890D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bai" id="{A541B816-1795-9C41-BE6D-686F58A59BFF}" vid="{D13C2FA5-9F65-904A-83E3-C9DDBAED07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Dubai</Template>
  <TotalTime>61</TotalTime>
  <Words>974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Tw Cen MT Condensed</vt:lpstr>
      <vt:lpstr>Dubai</vt:lpstr>
      <vt:lpstr>NATIONAL SURGICAL PLAN IN FRAGILE STATES</vt:lpstr>
      <vt:lpstr>Outline </vt:lpstr>
      <vt:lpstr>Introduction </vt:lpstr>
      <vt:lpstr>What makes Sierra Leone a Fragile State</vt:lpstr>
      <vt:lpstr>Some Health and Socio-economic indicators in S/Leone</vt:lpstr>
      <vt:lpstr>Developing a NSOAP- Key stakeholders  </vt:lpstr>
      <vt:lpstr>Developing NSOAP – Engaging Ministry of Health</vt:lpstr>
      <vt:lpstr>Some background analysis in the Sierra Leone NSOAP </vt:lpstr>
      <vt:lpstr>Some background analysis in the Sierra Leone NSOAP </vt:lpstr>
      <vt:lpstr>Current opportunities</vt:lpstr>
      <vt:lpstr>Proposed outcomes </vt:lpstr>
      <vt:lpstr>Financing the plan</vt:lpstr>
      <vt:lpstr>Challenges at governmental level</vt:lpstr>
      <vt:lpstr>Conclusion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SURGICAL PLAN IN FRAGILE STATES</dc:title>
  <dc:creator>Isaac Olufemi Smalle</dc:creator>
  <cp:lastModifiedBy>Lenovo</cp:lastModifiedBy>
  <cp:revision>10</cp:revision>
  <dcterms:created xsi:type="dcterms:W3CDTF">2018-03-10T01:58:35Z</dcterms:created>
  <dcterms:modified xsi:type="dcterms:W3CDTF">2018-03-22T10:49:19Z</dcterms:modified>
</cp:coreProperties>
</file>