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9" r:id="rId3"/>
    <p:sldId id="260" r:id="rId4"/>
    <p:sldId id="261" r:id="rId5"/>
    <p:sldId id="262" r:id="rId6"/>
    <p:sldId id="263" r:id="rId7"/>
    <p:sldId id="264" r:id="rId8"/>
    <p:sldId id="265" r:id="rId9"/>
    <p:sldId id="266" r:id="rId10"/>
    <p:sldId id="267" r:id="rId11"/>
    <p:sldId id="268" r:id="rId12"/>
    <p:sldId id="272" r:id="rId13"/>
    <p:sldId id="270" r:id="rId14"/>
    <p:sldId id="271"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2E24"/>
    <a:srgbClr val="00549F"/>
    <a:srgbClr val="2791D5"/>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2"/>
    <p:restoredTop sz="93692"/>
  </p:normalViewPr>
  <p:slideViewPr>
    <p:cSldViewPr snapToGrid="0" snapToObjects="1">
      <p:cViewPr varScale="1">
        <p:scale>
          <a:sx n="76" d="100"/>
          <a:sy n="76" d="100"/>
        </p:scale>
        <p:origin x="546" y="84"/>
      </p:cViewPr>
      <p:guideLst/>
    </p:cSldViewPr>
  </p:slideViewPr>
  <p:notesTextViewPr>
    <p:cViewPr>
      <p:scale>
        <a:sx n="1" d="1"/>
        <a:sy n="1" d="1"/>
      </p:scale>
      <p:origin x="0" y="0"/>
    </p:cViewPr>
  </p:notesTextViewPr>
  <p:notesViewPr>
    <p:cSldViewPr snapToGrid="0" snapToObjects="1">
      <p:cViewPr varScale="1">
        <p:scale>
          <a:sx n="84" d="100"/>
          <a:sy n="84" d="100"/>
        </p:scale>
        <p:origin x="214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Blake\Documents\My%20Dropbox\Lancet%20Commission\VSL\Final\Analysis_9_21.xlsm"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lake\Documents\My%20Dropbox\Lancet%20Commission\VSL\Final\Analysis_9_21.xlsm"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[Analysis_9_21.xlsm]Pivottables!PivotTable1</c:name>
    <c:fmtId val="-1"/>
  </c:pivotSource>
  <c:chart>
    <c:autoTitleDeleted val="1"/>
    <c:pivotFmts>
      <c:pivotFmt>
        <c:idx val="0"/>
      </c:pivotFmt>
      <c:pivotFmt>
        <c:idx val="1"/>
      </c:pivotFmt>
      <c:pivotFmt>
        <c:idx val="2"/>
        <c:spPr>
          <a:solidFill>
            <a:schemeClr val="accent3"/>
          </a:solidFill>
          <a:ln>
            <a:noFill/>
          </a:ln>
          <a:effectLst/>
        </c:spPr>
        <c:marker>
          <c:symbol val="none"/>
        </c:marker>
      </c:pivotFmt>
      <c:pivotFmt>
        <c:idx val="3"/>
        <c:spPr>
          <a:solidFill>
            <a:schemeClr val="accent3"/>
          </a:solidFill>
          <a:ln>
            <a:noFill/>
          </a:ln>
          <a:effectLst/>
        </c:spPr>
        <c:marker>
          <c:symbol val="none"/>
        </c:marker>
      </c:pivotFmt>
      <c:pivotFmt>
        <c:idx val="4"/>
      </c:pivotFmt>
      <c:pivotFmt>
        <c:idx val="5"/>
        <c:spPr>
          <a:solidFill>
            <a:schemeClr val="accent2"/>
          </a:solidFill>
          <a:ln>
            <a:noFill/>
          </a:ln>
          <a:effectLst/>
        </c:spPr>
        <c:marker>
          <c:symbol val="none"/>
        </c:marker>
      </c:pivotFmt>
      <c:pivotFmt>
        <c:idx val="6"/>
      </c:pivotFmt>
      <c:pivotFmt>
        <c:idx val="7"/>
        <c:spPr>
          <a:solidFill>
            <a:schemeClr val="accent3"/>
          </a:solidFill>
          <a:ln>
            <a:noFill/>
          </a:ln>
          <a:effectLst/>
        </c:spPr>
        <c:marker>
          <c:symbol val="none"/>
        </c:marker>
      </c:pivotFmt>
      <c:pivotFmt>
        <c:idx val="8"/>
        <c:spPr>
          <a:solidFill>
            <a:schemeClr val="accent5"/>
          </a:solidFill>
          <a:ln>
            <a:noFill/>
          </a:ln>
          <a:effectLst/>
        </c:spPr>
        <c:marker>
          <c:symbol val="none"/>
        </c:marker>
      </c:pivotFmt>
      <c:pivotFmt>
        <c:idx val="9"/>
        <c:spPr>
          <a:solidFill>
            <a:schemeClr val="accent2"/>
          </a:solidFill>
          <a:ln>
            <a:noFill/>
          </a:ln>
          <a:effectLst/>
        </c:spPr>
        <c:marker>
          <c:symbol val="none"/>
        </c:marker>
      </c:pivotFmt>
      <c:pivotFmt>
        <c:idx val="10"/>
        <c:spPr>
          <a:solidFill>
            <a:schemeClr val="accent3"/>
          </a:solidFill>
          <a:ln>
            <a:noFill/>
          </a:ln>
          <a:effectLst/>
        </c:spPr>
        <c:marker>
          <c:symbol val="none"/>
        </c:marker>
      </c:pivotFmt>
      <c:pivotFmt>
        <c:idx val="11"/>
        <c:spPr>
          <a:solidFill>
            <a:schemeClr val="accent3"/>
          </a:solidFill>
          <a:ln>
            <a:noFill/>
          </a:ln>
          <a:effectLst/>
        </c:spPr>
        <c:marker>
          <c:symbol val="none"/>
        </c:marker>
      </c:pivotFmt>
      <c:pivotFmt>
        <c:idx val="12"/>
        <c:spPr>
          <a:solidFill>
            <a:schemeClr val="accent3"/>
          </a:solidFill>
          <a:ln>
            <a:noFill/>
          </a:ln>
          <a:effectLst/>
        </c:spPr>
        <c:marker>
          <c:symbol val="none"/>
        </c:marker>
      </c:pivotFmt>
      <c:pivotFmt>
        <c:idx val="13"/>
        <c:spPr>
          <a:solidFill>
            <a:schemeClr val="accent5"/>
          </a:solidFill>
          <a:ln>
            <a:noFill/>
          </a:ln>
          <a:effectLst/>
        </c:spPr>
        <c:marker>
          <c:symbol val="none"/>
        </c:marker>
      </c:pivotFmt>
      <c:pivotFmt>
        <c:idx val="14"/>
        <c:spPr>
          <a:solidFill>
            <a:schemeClr val="accent2"/>
          </a:solidFill>
          <a:ln>
            <a:noFill/>
          </a:ln>
          <a:effectLst/>
        </c:spPr>
        <c:marker>
          <c:symbol val="none"/>
        </c:marker>
      </c:pivotFmt>
      <c:pivotFmt>
        <c:idx val="15"/>
        <c:spPr>
          <a:solidFill>
            <a:schemeClr val="accent3"/>
          </a:solidFill>
          <a:ln>
            <a:noFill/>
          </a:ln>
          <a:effectLst/>
        </c:spPr>
        <c:marker>
          <c:symbol val="none"/>
        </c:marker>
      </c:pivotFmt>
      <c:pivotFmt>
        <c:idx val="16"/>
        <c:spPr>
          <a:solidFill>
            <a:schemeClr val="accent3"/>
          </a:solidFill>
          <a:ln>
            <a:noFill/>
          </a:ln>
          <a:effectLst/>
        </c:spPr>
        <c:marker>
          <c:symbol val="none"/>
        </c:marker>
      </c:pivotFmt>
      <c:pivotFmt>
        <c:idx val="17"/>
        <c:spPr>
          <a:solidFill>
            <a:schemeClr val="accent3"/>
          </a:solidFill>
          <a:ln>
            <a:noFill/>
          </a:ln>
          <a:effectLst/>
        </c:spPr>
        <c:marker>
          <c:symbol val="none"/>
        </c:marker>
      </c:pivotFmt>
      <c:pivotFmt>
        <c:idx val="18"/>
        <c:spPr>
          <a:solidFill>
            <a:schemeClr val="accent5"/>
          </a:solidFill>
          <a:ln>
            <a:noFill/>
          </a:ln>
          <a:effectLst/>
        </c:spPr>
        <c:marker>
          <c:symbol val="none"/>
        </c:marker>
      </c:pivotFmt>
    </c:pivotFmts>
    <c:plotArea>
      <c:layout/>
      <c:barChart>
        <c:barDir val="bar"/>
        <c:grouping val="stacked"/>
        <c:varyColors val="0"/>
        <c:ser>
          <c:idx val="0"/>
          <c:order val="0"/>
          <c:tx>
            <c:strRef>
              <c:f>Pivottables!$AM$17</c:f>
              <c:strCache>
                <c:ptCount val="1"/>
                <c:pt idx="0">
                  <c:v>Injury</c:v>
                </c:pt>
              </c:strCache>
            </c:strRef>
          </c:tx>
          <c:spPr>
            <a:solidFill>
              <a:srgbClr val="F79646"/>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Pivottables!$AM$18:$AM$22</c:f>
              <c:numCache>
                <c:formatCode>General</c:formatCode>
                <c:ptCount val="4"/>
                <c:pt idx="0">
                  <c:v>7.0284194418953394E-2</c:v>
                </c:pt>
                <c:pt idx="1">
                  <c:v>7.4575106258356602E-2</c:v>
                </c:pt>
                <c:pt idx="2">
                  <c:v>8.4900465421841806E-2</c:v>
                </c:pt>
                <c:pt idx="3">
                  <c:v>7.5680741756583902E-2</c:v>
                </c:pt>
              </c:numCache>
            </c:numRef>
          </c:val>
          <c:extLst xmlns:c16r2="http://schemas.microsoft.com/office/drawing/2015/06/chart">
            <c:ext xmlns:c16="http://schemas.microsoft.com/office/drawing/2014/chart" uri="{C3380CC4-5D6E-409C-BE32-E72D297353CC}">
              <c16:uniqueId val="{00000000-BD16-4233-B86D-ACE82E0A955B}"/>
            </c:ext>
          </c:extLst>
        </c:ser>
        <c:ser>
          <c:idx val="1"/>
          <c:order val="1"/>
          <c:tx>
            <c:strRef>
              <c:f>Pivottables!$AN$17</c:f>
              <c:strCache>
                <c:ptCount val="1"/>
                <c:pt idx="0">
                  <c:v>Neonatal, Maternal, and Digestive</c:v>
                </c:pt>
              </c:strCache>
            </c:strRef>
          </c:tx>
          <c:spPr>
            <a:solidFill>
              <a:schemeClr val="accent3"/>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Pivottables!$AN$18:$AN$22</c:f>
              <c:numCache>
                <c:formatCode>General</c:formatCode>
                <c:ptCount val="4"/>
                <c:pt idx="0">
                  <c:v>2.1157032751373001E-2</c:v>
                </c:pt>
                <c:pt idx="1">
                  <c:v>1.0685856487277601E-2</c:v>
                </c:pt>
                <c:pt idx="2">
                  <c:v>5.0404989382020603E-3</c:v>
                </c:pt>
                <c:pt idx="3">
                  <c:v>2.2558125280468899E-3</c:v>
                </c:pt>
              </c:numCache>
            </c:numRef>
          </c:val>
          <c:extLst xmlns:c16r2="http://schemas.microsoft.com/office/drawing/2015/06/chart">
            <c:ext xmlns:c16="http://schemas.microsoft.com/office/drawing/2014/chart" uri="{C3380CC4-5D6E-409C-BE32-E72D297353CC}">
              <c16:uniqueId val="{00000001-BD16-4233-B86D-ACE82E0A955B}"/>
            </c:ext>
          </c:extLst>
        </c:ser>
        <c:ser>
          <c:idx val="2"/>
          <c:order val="2"/>
          <c:tx>
            <c:strRef>
              <c:f>Pivottables!$AO$17</c:f>
              <c:strCache>
                <c:ptCount val="1"/>
                <c:pt idx="0">
                  <c:v>Average of Digestive diseases (except cirrhosis)</c:v>
                </c:pt>
              </c:strCache>
            </c:strRef>
          </c:tx>
          <c:spPr>
            <a:solidFill>
              <a:schemeClr val="accent3"/>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Pivottables!$AO$18:$AO$22</c:f>
              <c:numCache>
                <c:formatCode>General</c:formatCode>
                <c:ptCount val="4"/>
                <c:pt idx="0">
                  <c:v>6.9897485717619404E-3</c:v>
                </c:pt>
                <c:pt idx="1">
                  <c:v>5.9049243636789001E-3</c:v>
                </c:pt>
                <c:pt idx="2">
                  <c:v>5.3777824218335197E-3</c:v>
                </c:pt>
                <c:pt idx="3">
                  <c:v>5.6669610464651502E-3</c:v>
                </c:pt>
              </c:numCache>
            </c:numRef>
          </c:val>
          <c:extLst xmlns:c16r2="http://schemas.microsoft.com/office/drawing/2015/06/chart">
            <c:ext xmlns:c16="http://schemas.microsoft.com/office/drawing/2014/chart" uri="{C3380CC4-5D6E-409C-BE32-E72D297353CC}">
              <c16:uniqueId val="{00000002-BD16-4233-B86D-ACE82E0A955B}"/>
            </c:ext>
          </c:extLst>
        </c:ser>
        <c:ser>
          <c:idx val="3"/>
          <c:order val="3"/>
          <c:tx>
            <c:strRef>
              <c:f>Pivottables!$AP$17</c:f>
              <c:strCache>
                <c:ptCount val="1"/>
                <c:pt idx="0">
                  <c:v>Average of Maternal disorders</c:v>
                </c:pt>
              </c:strCache>
            </c:strRef>
          </c:tx>
          <c:spPr>
            <a:solidFill>
              <a:schemeClr val="accent3"/>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Pivottables!$AP$18:$AP$22</c:f>
              <c:numCache>
                <c:formatCode>General</c:formatCode>
                <c:ptCount val="4"/>
                <c:pt idx="0">
                  <c:v>9.7546527023699408E-3</c:v>
                </c:pt>
                <c:pt idx="1">
                  <c:v>3.6243013343148301E-3</c:v>
                </c:pt>
                <c:pt idx="2">
                  <c:v>1.07593443566318E-3</c:v>
                </c:pt>
                <c:pt idx="3">
                  <c:v>3.9684709531688701E-4</c:v>
                </c:pt>
              </c:numCache>
            </c:numRef>
          </c:val>
          <c:extLst xmlns:c16r2="http://schemas.microsoft.com/office/drawing/2015/06/chart">
            <c:ext xmlns:c16="http://schemas.microsoft.com/office/drawing/2014/chart" uri="{C3380CC4-5D6E-409C-BE32-E72D297353CC}">
              <c16:uniqueId val="{00000003-BD16-4233-B86D-ACE82E0A955B}"/>
            </c:ext>
          </c:extLst>
        </c:ser>
        <c:ser>
          <c:idx val="4"/>
          <c:order val="4"/>
          <c:tx>
            <c:strRef>
              <c:f>Pivottables!$AQ$17</c:f>
              <c:strCache>
                <c:ptCount val="1"/>
                <c:pt idx="0">
                  <c:v>Neoplasm</c:v>
                </c:pt>
              </c:strCache>
            </c:strRef>
          </c:tx>
          <c:spPr>
            <a:noFill/>
            <a:ln w="19050">
              <a:solidFill>
                <a:srgbClr val="C0504D"/>
              </a:solid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Pivottables!$AQ$18:$AQ$22</c:f>
              <c:numCache>
                <c:formatCode>General</c:formatCode>
                <c:ptCount val="4"/>
                <c:pt idx="0">
                  <c:v>3.10170808074384E-2</c:v>
                </c:pt>
                <c:pt idx="1">
                  <c:v>4.5246209210995599E-2</c:v>
                </c:pt>
                <c:pt idx="2">
                  <c:v>7.192300181887E-2</c:v>
                </c:pt>
                <c:pt idx="3">
                  <c:v>0.108173247206598</c:v>
                </c:pt>
              </c:numCache>
            </c:numRef>
          </c:val>
          <c:extLst xmlns:c16r2="http://schemas.microsoft.com/office/drawing/2015/06/chart">
            <c:ext xmlns:c16="http://schemas.microsoft.com/office/drawing/2014/chart" uri="{C3380CC4-5D6E-409C-BE32-E72D297353CC}">
              <c16:uniqueId val="{00000004-BD16-4233-B86D-ACE82E0A955B}"/>
            </c:ext>
          </c:extLst>
        </c:ser>
        <c:dLbls>
          <c:showLegendKey val="0"/>
          <c:showVal val="0"/>
          <c:showCatName val="0"/>
          <c:showSerName val="0"/>
          <c:showPercent val="0"/>
          <c:showBubbleSize val="0"/>
        </c:dLbls>
        <c:gapWidth val="150"/>
        <c:overlap val="100"/>
        <c:axId val="-661057920"/>
        <c:axId val="-661051936"/>
      </c:barChart>
      <c:catAx>
        <c:axId val="-66105792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rgbClr val="4472C4">
                <a:lumMod val="50000"/>
              </a:srgbClr>
            </a:solidFill>
            <a:round/>
          </a:ln>
          <a:effectLst/>
        </c:spPr>
        <c:txPr>
          <a:bodyPr rot="-60000000" vert="horz"/>
          <a:lstStyle/>
          <a:p>
            <a:pPr>
              <a:defRPr/>
            </a:pPr>
            <a:endParaRPr lang="en-US"/>
          </a:p>
        </c:txPr>
        <c:crossAx val="-661051936"/>
        <c:crosses val="autoZero"/>
        <c:auto val="1"/>
        <c:lblAlgn val="ctr"/>
        <c:lblOffset val="100"/>
        <c:noMultiLvlLbl val="0"/>
      </c:catAx>
      <c:valAx>
        <c:axId val="-661051936"/>
        <c:scaling>
          <c:orientation val="minMax"/>
          <c:max val="0.2"/>
        </c:scaling>
        <c:delete val="0"/>
        <c:axPos val="b"/>
        <c:majorGridlines>
          <c:spPr>
            <a:ln w="9525" cap="flat" cmpd="sng" algn="ctr">
              <a:noFill/>
              <a:round/>
            </a:ln>
            <a:effectLst/>
          </c:spPr>
        </c:majorGridlines>
        <c:title>
          <c:tx>
            <c:rich>
              <a:bodyPr rot="0" vert="horz"/>
              <a:lstStyle/>
              <a:p>
                <a:pPr>
                  <a:defRPr/>
                </a:pPr>
                <a:r>
                  <a:rPr lang="en-US"/>
                  <a:t>Equivalent percentage of GDP</a:t>
                </a:r>
              </a:p>
            </c:rich>
          </c:tx>
          <c:layout>
            <c:manualLayout>
              <c:xMode val="edge"/>
              <c:yMode val="edge"/>
              <c:x val="0.41541949747646439"/>
              <c:y val="0.77862946720982162"/>
            </c:manualLayout>
          </c:layout>
          <c:overlay val="0"/>
          <c:spPr>
            <a:noFill/>
            <a:ln>
              <a:noFill/>
            </a:ln>
            <a:effectLst/>
          </c:spPr>
        </c:title>
        <c:numFmt formatCode="0%" sourceLinked="0"/>
        <c:majorTickMark val="in"/>
        <c:minorTickMark val="none"/>
        <c:tickLblPos val="nextTo"/>
        <c:spPr>
          <a:noFill/>
          <a:ln w="9525" cap="flat" cmpd="sng" algn="ctr">
            <a:solidFill>
              <a:srgbClr val="4472C4">
                <a:lumMod val="50000"/>
              </a:srgbClr>
            </a:solidFill>
            <a:round/>
          </a:ln>
          <a:effectLst/>
        </c:spPr>
        <c:txPr>
          <a:bodyPr rot="-60000000" vert="horz"/>
          <a:lstStyle/>
          <a:p>
            <a:pPr>
              <a:defRPr/>
            </a:pPr>
            <a:endParaRPr lang="en-US"/>
          </a:p>
        </c:txPr>
        <c:crossAx val="-661057920"/>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vert="horz"/>
        <a:lstStyle/>
        <a:p>
          <a:pPr>
            <a:defRPr/>
          </a:pPr>
          <a:endParaRPr lang="en-US"/>
        </a:p>
      </c:txPr>
    </c:legend>
    <c:plotVisOnly val="1"/>
    <c:dispBlanksAs val="gap"/>
    <c:showDLblsOverMax val="0"/>
  </c:chart>
  <c:spPr>
    <a:solidFill>
      <a:srgbClr val="FFFFFF">
        <a:alpha val="0"/>
      </a:srgbClr>
    </a:solidFill>
    <a:ln w="9525" cap="flat" cmpd="sng" algn="ctr">
      <a:noFill/>
      <a:round/>
    </a:ln>
    <a:effectLst/>
  </c:spPr>
  <c:txPr>
    <a:bodyPr/>
    <a:lstStyle/>
    <a:p>
      <a:pPr>
        <a:defRPr sz="2000" baseline="0">
          <a:solidFill>
            <a:schemeClr val="tx1">
              <a:lumMod val="95000"/>
              <a:lumOff val="5000"/>
            </a:schemeClr>
          </a:solidFill>
          <a:latin typeface="Calibri Light" panose="020F0302020204030204" pitchFamily="34" charset="0"/>
        </a:defRPr>
      </a:pPr>
      <a:endParaRPr lang="en-US"/>
    </a:p>
  </c:txPr>
  <c:externalData r:id="rId2">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[Analysis_9_21.xlsm]Pivottables!PivotTable1</c:name>
    <c:fmtId val="-1"/>
  </c:pivotSource>
  <c:chart>
    <c:autoTitleDeleted val="1"/>
    <c:pivotFmts>
      <c:pivotFmt>
        <c:idx val="0"/>
      </c:pivotFmt>
      <c:pivotFmt>
        <c:idx val="1"/>
      </c:pivotFmt>
      <c:pivotFmt>
        <c:idx val="2"/>
        <c:spPr>
          <a:solidFill>
            <a:schemeClr val="accent3"/>
          </a:solidFill>
          <a:ln>
            <a:noFill/>
          </a:ln>
          <a:effectLst/>
        </c:spPr>
        <c:marker>
          <c:symbol val="none"/>
        </c:marker>
      </c:pivotFmt>
      <c:pivotFmt>
        <c:idx val="3"/>
        <c:spPr>
          <a:solidFill>
            <a:schemeClr val="accent3"/>
          </a:solidFill>
          <a:ln>
            <a:noFill/>
          </a:ln>
          <a:effectLst/>
        </c:spPr>
        <c:marker>
          <c:symbol val="none"/>
        </c:marker>
      </c:pivotFmt>
      <c:pivotFmt>
        <c:idx val="4"/>
      </c:pivotFmt>
      <c:pivotFmt>
        <c:idx val="5"/>
        <c:spPr>
          <a:solidFill>
            <a:schemeClr val="accent2"/>
          </a:solidFill>
          <a:ln>
            <a:noFill/>
          </a:ln>
          <a:effectLst/>
        </c:spPr>
        <c:marker>
          <c:symbol val="none"/>
        </c:marker>
      </c:pivotFmt>
      <c:pivotFmt>
        <c:idx val="6"/>
      </c:pivotFmt>
      <c:pivotFmt>
        <c:idx val="7"/>
        <c:spPr>
          <a:solidFill>
            <a:schemeClr val="accent3"/>
          </a:solidFill>
          <a:ln>
            <a:noFill/>
          </a:ln>
          <a:effectLst/>
        </c:spPr>
        <c:marker>
          <c:symbol val="none"/>
        </c:marker>
      </c:pivotFmt>
      <c:pivotFmt>
        <c:idx val="8"/>
        <c:spPr>
          <a:solidFill>
            <a:schemeClr val="accent5"/>
          </a:solidFill>
          <a:ln>
            <a:noFill/>
          </a:ln>
          <a:effectLst/>
        </c:spPr>
        <c:marker>
          <c:symbol val="none"/>
        </c:marker>
      </c:pivotFmt>
      <c:pivotFmt>
        <c:idx val="9"/>
        <c:spPr>
          <a:solidFill>
            <a:schemeClr val="accent2"/>
          </a:solidFill>
          <a:ln>
            <a:noFill/>
          </a:ln>
          <a:effectLst/>
        </c:spPr>
        <c:marker>
          <c:symbol val="none"/>
        </c:marker>
      </c:pivotFmt>
      <c:pivotFmt>
        <c:idx val="10"/>
        <c:spPr>
          <a:solidFill>
            <a:schemeClr val="accent3"/>
          </a:solidFill>
          <a:ln>
            <a:noFill/>
          </a:ln>
          <a:effectLst/>
        </c:spPr>
        <c:marker>
          <c:symbol val="none"/>
        </c:marker>
      </c:pivotFmt>
      <c:pivotFmt>
        <c:idx val="11"/>
        <c:spPr>
          <a:solidFill>
            <a:schemeClr val="accent3"/>
          </a:solidFill>
          <a:ln>
            <a:noFill/>
          </a:ln>
          <a:effectLst/>
        </c:spPr>
        <c:marker>
          <c:symbol val="none"/>
        </c:marker>
      </c:pivotFmt>
      <c:pivotFmt>
        <c:idx val="12"/>
        <c:spPr>
          <a:solidFill>
            <a:schemeClr val="accent3"/>
          </a:solidFill>
          <a:ln>
            <a:noFill/>
          </a:ln>
          <a:effectLst/>
        </c:spPr>
        <c:marker>
          <c:symbol val="none"/>
        </c:marker>
      </c:pivotFmt>
      <c:pivotFmt>
        <c:idx val="13"/>
        <c:spPr>
          <a:solidFill>
            <a:schemeClr val="accent5"/>
          </a:solidFill>
          <a:ln>
            <a:noFill/>
          </a:ln>
          <a:effectLst/>
        </c:spPr>
        <c:marker>
          <c:symbol val="none"/>
        </c:marker>
      </c:pivotFmt>
      <c:pivotFmt>
        <c:idx val="14"/>
        <c:spPr>
          <a:solidFill>
            <a:schemeClr val="accent2"/>
          </a:solidFill>
          <a:ln>
            <a:noFill/>
          </a:ln>
          <a:effectLst/>
        </c:spPr>
        <c:marker>
          <c:symbol val="none"/>
        </c:marker>
      </c:pivotFmt>
      <c:pivotFmt>
        <c:idx val="15"/>
        <c:spPr>
          <a:solidFill>
            <a:schemeClr val="accent3"/>
          </a:solidFill>
          <a:ln>
            <a:noFill/>
          </a:ln>
          <a:effectLst/>
        </c:spPr>
        <c:marker>
          <c:symbol val="none"/>
        </c:marker>
      </c:pivotFmt>
      <c:pivotFmt>
        <c:idx val="16"/>
        <c:spPr>
          <a:solidFill>
            <a:schemeClr val="accent3"/>
          </a:solidFill>
          <a:ln>
            <a:noFill/>
          </a:ln>
          <a:effectLst/>
        </c:spPr>
        <c:marker>
          <c:symbol val="none"/>
        </c:marker>
      </c:pivotFmt>
      <c:pivotFmt>
        <c:idx val="17"/>
        <c:spPr>
          <a:solidFill>
            <a:schemeClr val="accent3"/>
          </a:solidFill>
          <a:ln>
            <a:noFill/>
          </a:ln>
          <a:effectLst/>
        </c:spPr>
        <c:marker>
          <c:symbol val="none"/>
        </c:marker>
      </c:pivotFmt>
      <c:pivotFmt>
        <c:idx val="18"/>
        <c:spPr>
          <a:solidFill>
            <a:schemeClr val="accent5"/>
          </a:solidFill>
          <a:ln>
            <a:noFill/>
          </a:ln>
          <a:effectLst/>
        </c:spPr>
        <c:marker>
          <c:symbol val="none"/>
        </c:marker>
      </c:pivotFmt>
    </c:pivotFmts>
    <c:plotArea>
      <c:layout/>
      <c:barChart>
        <c:barDir val="bar"/>
        <c:grouping val="stacked"/>
        <c:varyColors val="0"/>
        <c:ser>
          <c:idx val="0"/>
          <c:order val="0"/>
          <c:tx>
            <c:strRef>
              <c:f>Pivottables!$AM$17</c:f>
              <c:strCache>
                <c:ptCount val="1"/>
                <c:pt idx="0">
                  <c:v>Injury</c:v>
                </c:pt>
              </c:strCache>
            </c:strRef>
          </c:tx>
          <c:spPr>
            <a:solidFill>
              <a:srgbClr val="F79646"/>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Pivottables!$AM$18:$AM$22</c:f>
              <c:numCache>
                <c:formatCode>General</c:formatCode>
                <c:ptCount val="4"/>
                <c:pt idx="0">
                  <c:v>7.0284194418953394E-2</c:v>
                </c:pt>
                <c:pt idx="1">
                  <c:v>7.4575106258356602E-2</c:v>
                </c:pt>
                <c:pt idx="2">
                  <c:v>8.4900465421841806E-2</c:v>
                </c:pt>
                <c:pt idx="3">
                  <c:v>7.5680741756583902E-2</c:v>
                </c:pt>
              </c:numCache>
            </c:numRef>
          </c:val>
          <c:extLst xmlns:c16r2="http://schemas.microsoft.com/office/drawing/2015/06/chart">
            <c:ext xmlns:c16="http://schemas.microsoft.com/office/drawing/2014/chart" uri="{C3380CC4-5D6E-409C-BE32-E72D297353CC}">
              <c16:uniqueId val="{00000000-DFDF-4353-872E-24C2062EEA2D}"/>
            </c:ext>
          </c:extLst>
        </c:ser>
        <c:ser>
          <c:idx val="1"/>
          <c:order val="1"/>
          <c:tx>
            <c:strRef>
              <c:f>Pivottables!$AN$17</c:f>
              <c:strCache>
                <c:ptCount val="1"/>
                <c:pt idx="0">
                  <c:v>Neonatal, Maternal, and Digestive</c:v>
                </c:pt>
              </c:strCache>
            </c:strRef>
          </c:tx>
          <c:spPr>
            <a:solidFill>
              <a:schemeClr val="accent3"/>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Pivottables!$AN$18:$AN$22</c:f>
              <c:numCache>
                <c:formatCode>General</c:formatCode>
                <c:ptCount val="4"/>
                <c:pt idx="0">
                  <c:v>2.1157032751373001E-2</c:v>
                </c:pt>
                <c:pt idx="1">
                  <c:v>1.0685856487277601E-2</c:v>
                </c:pt>
                <c:pt idx="2">
                  <c:v>5.0404989382020603E-3</c:v>
                </c:pt>
                <c:pt idx="3">
                  <c:v>2.2558125280468899E-3</c:v>
                </c:pt>
              </c:numCache>
            </c:numRef>
          </c:val>
          <c:extLst xmlns:c16r2="http://schemas.microsoft.com/office/drawing/2015/06/chart">
            <c:ext xmlns:c16="http://schemas.microsoft.com/office/drawing/2014/chart" uri="{C3380CC4-5D6E-409C-BE32-E72D297353CC}">
              <c16:uniqueId val="{00000001-DFDF-4353-872E-24C2062EEA2D}"/>
            </c:ext>
          </c:extLst>
        </c:ser>
        <c:ser>
          <c:idx val="2"/>
          <c:order val="2"/>
          <c:tx>
            <c:strRef>
              <c:f>Pivottables!$AO$17</c:f>
              <c:strCache>
                <c:ptCount val="1"/>
                <c:pt idx="0">
                  <c:v>Average of Digestive diseases (except cirrhosis)</c:v>
                </c:pt>
              </c:strCache>
            </c:strRef>
          </c:tx>
          <c:spPr>
            <a:solidFill>
              <a:schemeClr val="accent3"/>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Pivottables!$AO$18:$AO$22</c:f>
              <c:numCache>
                <c:formatCode>General</c:formatCode>
                <c:ptCount val="4"/>
                <c:pt idx="0">
                  <c:v>6.9897485717619404E-3</c:v>
                </c:pt>
                <c:pt idx="1">
                  <c:v>5.9049243636789001E-3</c:v>
                </c:pt>
                <c:pt idx="2">
                  <c:v>5.3777824218335197E-3</c:v>
                </c:pt>
                <c:pt idx="3">
                  <c:v>5.6669610464651502E-3</c:v>
                </c:pt>
              </c:numCache>
            </c:numRef>
          </c:val>
          <c:extLst xmlns:c16r2="http://schemas.microsoft.com/office/drawing/2015/06/chart">
            <c:ext xmlns:c16="http://schemas.microsoft.com/office/drawing/2014/chart" uri="{C3380CC4-5D6E-409C-BE32-E72D297353CC}">
              <c16:uniqueId val="{00000002-DFDF-4353-872E-24C2062EEA2D}"/>
            </c:ext>
          </c:extLst>
        </c:ser>
        <c:ser>
          <c:idx val="3"/>
          <c:order val="3"/>
          <c:tx>
            <c:strRef>
              <c:f>Pivottables!$AP$17</c:f>
              <c:strCache>
                <c:ptCount val="1"/>
                <c:pt idx="0">
                  <c:v>Average of Maternal disorders</c:v>
                </c:pt>
              </c:strCache>
            </c:strRef>
          </c:tx>
          <c:spPr>
            <a:solidFill>
              <a:schemeClr val="accent3"/>
            </a:solidFill>
            <a:ln>
              <a:noFill/>
            </a:ln>
            <a:effectLst/>
          </c:spPr>
          <c:invertIfNegative val="0"/>
          <c:cat>
            <c:strRef>
              <c:f>Pivottables!$AL$18:$AL$22</c:f>
              <c:strCache>
                <c:ptCount val="4"/>
                <c:pt idx="0">
                  <c:v>Low income</c:v>
                </c:pt>
                <c:pt idx="1">
                  <c:v>Lower middle income</c:v>
                </c:pt>
                <c:pt idx="2">
                  <c:v>Upper middle income</c:v>
                </c:pt>
                <c:pt idx="3">
                  <c:v>High income</c:v>
                </c:pt>
              </c:strCache>
            </c:strRef>
          </c:cat>
          <c:val>
            <c:numRef>
              <c:f>Pivottables!$AP$18:$AP$22</c:f>
              <c:numCache>
                <c:formatCode>General</c:formatCode>
                <c:ptCount val="4"/>
                <c:pt idx="0">
                  <c:v>9.7546527023699408E-3</c:v>
                </c:pt>
                <c:pt idx="1">
                  <c:v>3.6243013343148301E-3</c:v>
                </c:pt>
                <c:pt idx="2">
                  <c:v>1.07593443566318E-3</c:v>
                </c:pt>
                <c:pt idx="3">
                  <c:v>3.9684709531688701E-4</c:v>
                </c:pt>
              </c:numCache>
            </c:numRef>
          </c:val>
          <c:extLst xmlns:c16r2="http://schemas.microsoft.com/office/drawing/2015/06/chart">
            <c:ext xmlns:c16="http://schemas.microsoft.com/office/drawing/2014/chart" uri="{C3380CC4-5D6E-409C-BE32-E72D297353CC}">
              <c16:uniqueId val="{00000003-DFDF-4353-872E-24C2062EEA2D}"/>
            </c:ext>
          </c:extLst>
        </c:ser>
        <c:dLbls>
          <c:showLegendKey val="0"/>
          <c:showVal val="0"/>
          <c:showCatName val="0"/>
          <c:showSerName val="0"/>
          <c:showPercent val="0"/>
          <c:showBubbleSize val="0"/>
        </c:dLbls>
        <c:gapWidth val="150"/>
        <c:overlap val="100"/>
        <c:axId val="-661056832"/>
        <c:axId val="-661053024"/>
      </c:barChart>
      <c:catAx>
        <c:axId val="-66105683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rgbClr val="4472C4">
                <a:lumMod val="50000"/>
              </a:srgbClr>
            </a:solidFill>
            <a:round/>
          </a:ln>
          <a:effectLst/>
        </c:spPr>
        <c:txPr>
          <a:bodyPr rot="-60000000" vert="horz"/>
          <a:lstStyle/>
          <a:p>
            <a:pPr>
              <a:defRPr/>
            </a:pPr>
            <a:endParaRPr lang="en-US"/>
          </a:p>
        </c:txPr>
        <c:crossAx val="-661053024"/>
        <c:crosses val="autoZero"/>
        <c:auto val="1"/>
        <c:lblAlgn val="ctr"/>
        <c:lblOffset val="100"/>
        <c:noMultiLvlLbl val="0"/>
      </c:catAx>
      <c:valAx>
        <c:axId val="-661053024"/>
        <c:scaling>
          <c:orientation val="minMax"/>
          <c:max val="0.2"/>
        </c:scaling>
        <c:delete val="0"/>
        <c:axPos val="b"/>
        <c:majorGridlines>
          <c:spPr>
            <a:ln w="9525" cap="flat" cmpd="sng" algn="ctr">
              <a:noFill/>
              <a:round/>
            </a:ln>
            <a:effectLst/>
          </c:spPr>
        </c:majorGridlines>
        <c:title>
          <c:tx>
            <c:rich>
              <a:bodyPr rot="0" vert="horz"/>
              <a:lstStyle/>
              <a:p>
                <a:pPr>
                  <a:defRPr/>
                </a:pPr>
                <a:r>
                  <a:rPr lang="en-US"/>
                  <a:t>Equivalent percentage of GDP</a:t>
                </a:r>
              </a:p>
            </c:rich>
          </c:tx>
          <c:layout>
            <c:manualLayout>
              <c:xMode val="edge"/>
              <c:yMode val="edge"/>
              <c:x val="0.41541949747646439"/>
              <c:y val="0.77862946720982162"/>
            </c:manualLayout>
          </c:layout>
          <c:overlay val="0"/>
          <c:spPr>
            <a:noFill/>
            <a:ln>
              <a:noFill/>
            </a:ln>
            <a:effectLst/>
          </c:spPr>
        </c:title>
        <c:numFmt formatCode="0%" sourceLinked="0"/>
        <c:majorTickMark val="in"/>
        <c:minorTickMark val="none"/>
        <c:tickLblPos val="nextTo"/>
        <c:spPr>
          <a:noFill/>
          <a:ln w="9525" cap="flat" cmpd="sng" algn="ctr">
            <a:solidFill>
              <a:srgbClr val="4472C4">
                <a:lumMod val="50000"/>
              </a:srgbClr>
            </a:solidFill>
            <a:round/>
          </a:ln>
          <a:effectLst/>
        </c:spPr>
        <c:txPr>
          <a:bodyPr rot="-60000000" vert="horz"/>
          <a:lstStyle/>
          <a:p>
            <a:pPr>
              <a:defRPr/>
            </a:pPr>
            <a:endParaRPr lang="en-US"/>
          </a:p>
        </c:txPr>
        <c:crossAx val="-661056832"/>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vert="horz"/>
        <a:lstStyle/>
        <a:p>
          <a:pPr>
            <a:defRPr/>
          </a:pPr>
          <a:endParaRPr lang="en-US"/>
        </a:p>
      </c:txPr>
    </c:legend>
    <c:plotVisOnly val="1"/>
    <c:dispBlanksAs val="gap"/>
    <c:showDLblsOverMax val="0"/>
  </c:chart>
  <c:spPr>
    <a:solidFill>
      <a:srgbClr val="FFFFFF">
        <a:alpha val="0"/>
      </a:srgbClr>
    </a:solidFill>
    <a:ln w="9525" cap="flat" cmpd="sng" algn="ctr">
      <a:noFill/>
      <a:round/>
    </a:ln>
    <a:effectLst/>
  </c:spPr>
  <c:txPr>
    <a:bodyPr/>
    <a:lstStyle/>
    <a:p>
      <a:pPr>
        <a:defRPr sz="2000" baseline="0">
          <a:solidFill>
            <a:schemeClr val="tx1">
              <a:lumMod val="95000"/>
              <a:lumOff val="5000"/>
            </a:schemeClr>
          </a:solidFill>
          <a:latin typeface="Calibri Light" panose="020F0302020204030204" pitchFamily="34" charset="0"/>
        </a:defRPr>
      </a:pPr>
      <a:endParaRPr lang="en-US"/>
    </a:p>
  </c:txPr>
  <c:externalData r:id="rId2">
    <c:autoUpdate val="0"/>
  </c:externalData>
  <c:extLst xmlns:c16r2="http://schemas.microsoft.com/office/drawing/2015/06/char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F4E977DE-22B5-CE4B-A89E-9556051328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E807347-EB87-FB4C-A3AF-1D85B26B10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89D5C5-445A-DA42-839B-BB32A48FC290}" type="datetimeFigureOut">
              <a:rPr lang="en-US" smtClean="0"/>
              <a:t>3/22/2018</a:t>
            </a:fld>
            <a:endParaRPr lang="en-US"/>
          </a:p>
        </p:txBody>
      </p:sp>
      <p:sp>
        <p:nvSpPr>
          <p:cNvPr id="4" name="Footer Placeholder 3">
            <a:extLst>
              <a:ext uri="{FF2B5EF4-FFF2-40B4-BE49-F238E27FC236}">
                <a16:creationId xmlns:a16="http://schemas.microsoft.com/office/drawing/2014/main" xmlns="" id="{336E6367-732E-C041-9038-D68BD2CB5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09B59B48-300F-E542-918B-FCB28E0782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0706BD-9924-0243-8C10-A6A91CC1AC4C}" type="slidenum">
              <a:rPr lang="en-US" smtClean="0"/>
              <a:t>‹#›</a:t>
            </a:fld>
            <a:endParaRPr lang="en-US"/>
          </a:p>
        </p:txBody>
      </p:sp>
    </p:spTree>
    <p:extLst>
      <p:ext uri="{BB962C8B-B14F-4D97-AF65-F5344CB8AC3E}">
        <p14:creationId xmlns:p14="http://schemas.microsoft.com/office/powerpoint/2010/main" val="166880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174AC8-3F1B-4165-B3BD-4476C9647E04}"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E598F-1B1F-4DBF-9C6B-29CF9A5A7DF1}" type="slidenum">
              <a:rPr lang="en-US" smtClean="0"/>
              <a:t>‹#›</a:t>
            </a:fld>
            <a:endParaRPr lang="en-US"/>
          </a:p>
        </p:txBody>
      </p:sp>
    </p:spTree>
    <p:extLst>
      <p:ext uri="{BB962C8B-B14F-4D97-AF65-F5344CB8AC3E}">
        <p14:creationId xmlns:p14="http://schemas.microsoft.com/office/powerpoint/2010/main" val="211863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Welfar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discuss the commissions work, I’d like to start by briefly touching on the relationship between a population’s health and economic growth. Economists have studied this particular relationship for decades and subsequently produced confusing </a:t>
            </a:r>
            <a:r>
              <a:rPr lang="en-US" dirty="0" err="1"/>
              <a:t>diagragms</a:t>
            </a:r>
            <a:r>
              <a:rPr lang="en-US" dirty="0"/>
              <a:t>.</a:t>
            </a:r>
          </a:p>
          <a:p>
            <a:endParaRPr lang="en-US" baseline="0" dirty="0"/>
          </a:p>
          <a:p>
            <a:r>
              <a:rPr lang="en-US" baseline="0" dirty="0"/>
              <a:t>In </a:t>
            </a:r>
            <a:r>
              <a:rPr lang="en-US" baseline="0" dirty="0" err="1"/>
              <a:t>lieue</a:t>
            </a:r>
            <a:r>
              <a:rPr lang="en-US" baseline="0" dirty="0"/>
              <a:t> of dissecting these flow charts, I would like to go over just a couple of ways in which poor health can negatively affect an economy.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186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graph represents the total global GDP losses due to the five surgical disease we studied from 2015-2030. </a:t>
            </a:r>
          </a:p>
          <a:p>
            <a:endParaRPr lang="en-US" baseline="0" dirty="0"/>
          </a:p>
          <a:p>
            <a:r>
              <a:rPr lang="en-US" baseline="0" dirty="0"/>
              <a:t>Globally, 22 trillion will be lost, while LMICs will loose 12.3 trillion dollars.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891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graph represents the total global GDP losses due to the five surgical disease we studied from 2015-2030. </a:t>
            </a:r>
          </a:p>
          <a:p>
            <a:endParaRPr lang="en-US" baseline="0" dirty="0"/>
          </a:p>
          <a:p>
            <a:r>
              <a:rPr lang="en-US" baseline="0" dirty="0"/>
              <a:t>Globally, 22 trillion will be lost, while LMICs will loose 12.3 trillion dollars.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737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when we look at the VLW model, we find that in terms of equivalent %</a:t>
            </a:r>
            <a:r>
              <a:rPr lang="en-US" baseline="0" dirty="0"/>
              <a:t> of GDP, high income countries stand to lose the most, which is a function of how VSL is derived. </a:t>
            </a:r>
          </a:p>
          <a:p>
            <a:endParaRPr lang="en-US" baseline="0" dirty="0"/>
          </a:p>
          <a:p>
            <a:r>
              <a:rPr lang="en-US" baseline="0" dirty="0"/>
              <a:t>However, when we remove neoplasm, which currently with higher incidence in high income countries, we again find that low income countries are affected most. With the coming epidemiological transition in LMICs, we can expect LMICS to carry the weight of this burden as well. </a:t>
            </a:r>
            <a:endParaRPr lang="en-US" sz="1200" kern="1200" dirty="0">
              <a:solidFill>
                <a:schemeClr val="tx1"/>
              </a:solidFill>
              <a:latin typeface="+mn-lt"/>
              <a:ea typeface="+mn-ea"/>
              <a:cs typeface="+mn-cs"/>
            </a:endParaRPr>
          </a:p>
          <a:p>
            <a:endParaRPr lang="en-US" dirty="0"/>
          </a:p>
          <a:p>
            <a:r>
              <a:rPr lang="en-US" dirty="0"/>
              <a:t>For just one year,</a:t>
            </a:r>
            <a:r>
              <a:rPr lang="en-US" baseline="0" dirty="0"/>
              <a:t> we found that foregone welfare losses were up to 15 trillion.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39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However, when we remove neoplasm, which currently has a higher incidence in high income countries, we again find that low income countries are affected most. With the coming epidemiological transition in LMICs, we can expect LMICS to carry the weight of this burden as well. </a:t>
            </a:r>
            <a:endParaRPr lang="en-US" sz="1200" kern="1200" dirty="0">
              <a:solidFill>
                <a:schemeClr val="tx1"/>
              </a:solidFill>
              <a:latin typeface="+mn-lt"/>
              <a:ea typeface="+mn-ea"/>
              <a:cs typeface="+mn-cs"/>
            </a:endParaRPr>
          </a:p>
          <a:p>
            <a:endParaRPr lang="en-US" dirty="0"/>
          </a:p>
          <a:p>
            <a:r>
              <a:rPr lang="en-US" dirty="0"/>
              <a:t>For just one year,</a:t>
            </a:r>
            <a:r>
              <a:rPr lang="en-US" baseline="0" dirty="0"/>
              <a:t> we found that foregone welfare losses were up to 15 trillion.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637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economic burden of disease can mean very different things depending upon the economic perspective of a study. </a:t>
            </a:r>
          </a:p>
          <a:p>
            <a:r>
              <a:rPr lang="en-US" dirty="0"/>
              <a:t>One possible </a:t>
            </a:r>
            <a:r>
              <a:rPr lang="en-US" dirty="0" err="1"/>
              <a:t>perspectivec</a:t>
            </a:r>
            <a:r>
              <a:rPr lang="en-US" dirty="0"/>
              <a:t> is based upon so-called welfare economics, which is interested in an individual or group of </a:t>
            </a:r>
            <a:r>
              <a:rPr lang="en-US" dirty="0" err="1"/>
              <a:t>indivualds</a:t>
            </a:r>
            <a:r>
              <a:rPr lang="en-US" dirty="0"/>
              <a:t> standard of living or general prosperity. </a:t>
            </a:r>
          </a:p>
          <a:p>
            <a:endParaRPr lang="en-US" dirty="0"/>
          </a:p>
          <a:p>
            <a:r>
              <a:rPr lang="en-US" dirty="0"/>
              <a:t>According to this perspective, our </a:t>
            </a:r>
            <a:r>
              <a:rPr lang="en-US" dirty="0" err="1"/>
              <a:t>econnomic</a:t>
            </a:r>
            <a:r>
              <a:rPr lang="en-US" dirty="0"/>
              <a:t> welfare depends upon </a:t>
            </a:r>
            <a:r>
              <a:rPr lang="en-US" baseline="0" dirty="0"/>
              <a:t>our ability to consume goods and services, do what we want to do in our spare time, and health status. These all contribute to increasing our levels of utility.</a:t>
            </a:r>
          </a:p>
          <a:p>
            <a:endParaRPr lang="en-US" baseline="0" dirty="0"/>
          </a:p>
          <a:p>
            <a:r>
              <a:rPr lang="en-US" dirty="0"/>
              <a:t>Disease or injury decreases our ability to consume, have fun, and our health status directly, and through other indirect pathways such as out of pocket health expenditures.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it refers to that part of social </a:t>
            </a:r>
            <a:r>
              <a:rPr lang="en-US" sz="1200" b="0" i="0" u="none" strike="noStrike" kern="1200" dirty="0">
                <a:solidFill>
                  <a:schemeClr val="tx1"/>
                </a:solidFill>
                <a:effectLst/>
                <a:latin typeface="+mn-lt"/>
                <a:ea typeface="+mn-ea"/>
                <a:cs typeface="+mn-cs"/>
                <a:hlinkClick r:id="rId3" tooltip="Welfare"/>
              </a:rPr>
              <a:t>welfare</a:t>
            </a:r>
            <a:r>
              <a:rPr lang="en-US" sz="1200" b="0" i="0" kern="1200" dirty="0">
                <a:solidFill>
                  <a:schemeClr val="tx1"/>
                </a:solidFill>
                <a:effectLst/>
                <a:latin typeface="+mn-lt"/>
                <a:ea typeface="+mn-ea"/>
                <a:cs typeface="+mn-cs"/>
              </a:rPr>
              <a:t> that can be fulfilled through economic activity.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70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completely different economic perspective is the relationship between population health and the economic output of a country..</a:t>
            </a:r>
          </a:p>
          <a:p>
            <a:endParaRPr lang="en-US" dirty="0"/>
          </a:p>
          <a:p>
            <a:r>
              <a:rPr lang="en-US" dirty="0"/>
              <a:t>At the macro level, the ability of households to consume goods, the resources that corporations and governments to invest in human and physical capital, and the productivity of the labor supply all show a strong correlation to GDP.</a:t>
            </a:r>
          </a:p>
          <a:p>
            <a:endParaRPr lang="en-US" baseline="0" dirty="0"/>
          </a:p>
          <a:p>
            <a:r>
              <a:rPr lang="en-US" baseline="0" dirty="0"/>
              <a:t>Disease </a:t>
            </a:r>
            <a:r>
              <a:rPr lang="en-US" baseline="0" dirty="0" err="1"/>
              <a:t>oand</a:t>
            </a:r>
            <a:r>
              <a:rPr lang="en-US" baseline="0" dirty="0"/>
              <a:t> injury can impact macroeconomic performance or by increasing how much governments have to spend on health at the expense of investments in infrastructure or education. Additionally, poor health and premature mortality also </a:t>
            </a:r>
            <a:r>
              <a:rPr lang="en-US" baseline="0" dirty="0" err="1"/>
              <a:t>negativel</a:t>
            </a:r>
            <a:r>
              <a:rPr lang="en-US" baseline="0" dirty="0"/>
              <a:t> affects the supply and productivity of the labor force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971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those two perspectives in mind, for the </a:t>
            </a:r>
            <a:r>
              <a:rPr lang="en-US" baseline="0" dirty="0" err="1"/>
              <a:t>LCoGS</a:t>
            </a:r>
            <a:r>
              <a:rPr lang="en-US" baseline="0" dirty="0"/>
              <a:t>, we wanted to estimate…</a:t>
            </a:r>
          </a:p>
          <a:p>
            <a:endParaRPr lang="en-US" baseline="0" dirty="0"/>
          </a:p>
          <a:p>
            <a:r>
              <a:rPr lang="en-US" baseline="0" dirty="0"/>
              <a:t>These studies are important as </a:t>
            </a:r>
            <a:r>
              <a:rPr lang="en-US" b="1" baseline="0" dirty="0"/>
              <a:t>finance ministers and donors are often persuaded by these types of </a:t>
            </a:r>
            <a:r>
              <a:rPr lang="en-US" b="1" baseline="0" dirty="0" err="1"/>
              <a:t>daya</a:t>
            </a:r>
            <a:r>
              <a:rPr lang="en-US" b="1" baseline="0" dirty="0"/>
              <a:t> in conjunction with other data, when deciding how to allocate resources.</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062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approach is termed the value of lost output, and measures the effect of disease on the market economy.</a:t>
            </a:r>
            <a:r>
              <a:rPr lang="en-US" baseline="0" dirty="0"/>
              <a:t> Specifically, it projects foregone gross domestic product.</a:t>
            </a:r>
          </a:p>
          <a:p>
            <a:endParaRPr lang="en-US" baseline="0" dirty="0"/>
          </a:p>
          <a:p>
            <a:r>
              <a:rPr lang="en-US" baseline="0" dirty="0"/>
              <a:t>The second approach is termed the value of lost welfare, and it is an assessment of non-market welfare losses, such as the value we place on good health in and of itself. This relies on a concept termed the value of statistical life, which will discuss in more depth.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68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kern="1200" dirty="0">
                <a:solidFill>
                  <a:schemeClr val="accent3">
                    <a:lumMod val="75000"/>
                  </a:schemeClr>
                </a:solidFill>
                <a:latin typeface="+mn-lt"/>
                <a:ea typeface="+mn-ea"/>
                <a:cs typeface="+mn-cs"/>
              </a:rPr>
              <a:t>At the core of the VLO model is an equation known as the cobb </a:t>
            </a:r>
            <a:r>
              <a:rPr lang="en-US" altLang="en-US" sz="1200" b="0" kern="1200" dirty="0" err="1">
                <a:solidFill>
                  <a:schemeClr val="accent3">
                    <a:lumMod val="75000"/>
                  </a:schemeClr>
                </a:solidFill>
                <a:latin typeface="+mn-lt"/>
                <a:ea typeface="+mn-ea"/>
                <a:cs typeface="+mn-cs"/>
              </a:rPr>
              <a:t>douglas</a:t>
            </a:r>
            <a:r>
              <a:rPr lang="en-US" altLang="en-US" sz="1200" b="0" kern="1200" dirty="0">
                <a:solidFill>
                  <a:schemeClr val="accent3">
                    <a:lumMod val="75000"/>
                  </a:schemeClr>
                </a:solidFill>
                <a:latin typeface="+mn-lt"/>
                <a:ea typeface="+mn-ea"/>
                <a:cs typeface="+mn-cs"/>
              </a:rPr>
              <a:t> function, which relates a countries GDP to </a:t>
            </a:r>
            <a:r>
              <a:rPr lang="en-US" altLang="en-US" sz="1200" b="0" kern="1200" baseline="0" dirty="0">
                <a:solidFill>
                  <a:schemeClr val="accent3">
                    <a:lumMod val="75000"/>
                  </a:schemeClr>
                </a:solidFill>
                <a:latin typeface="+mn-lt"/>
                <a:ea typeface="+mn-ea"/>
                <a:cs typeface="+mn-cs"/>
              </a:rPr>
              <a:t>its capital stock, labor supply </a:t>
            </a:r>
            <a:r>
              <a:rPr lang="en-US" altLang="en-US" sz="1200" b="1" kern="1200" baseline="0" dirty="0">
                <a:solidFill>
                  <a:schemeClr val="accent3">
                    <a:lumMod val="75000"/>
                  </a:schemeClr>
                </a:solidFill>
                <a:latin typeface="+mn-lt"/>
                <a:ea typeface="+mn-ea"/>
                <a:cs typeface="+mn-cs"/>
              </a:rPr>
              <a:t>and technological progress, which is production unaccounted for by capital or labor.  The capital stock is </a:t>
            </a:r>
            <a:r>
              <a:rPr lang="en-US" altLang="en-US" sz="1200" b="0" kern="1200" baseline="0" dirty="0">
                <a:solidFill>
                  <a:schemeClr val="accent3">
                    <a:lumMod val="75000"/>
                  </a:schemeClr>
                </a:solidFill>
                <a:latin typeface="+mn-lt"/>
                <a:ea typeface="+mn-ea"/>
                <a:cs typeface="+mn-cs"/>
              </a:rPr>
              <a:t>the current value of fixed physical assets such as a manufacturing plant,</a:t>
            </a:r>
            <a:endParaRPr lang="en-US" altLang="en-US" sz="1200" b="1" kern="1200" dirty="0">
              <a:solidFill>
                <a:schemeClr val="accent3">
                  <a:lumMod val="75000"/>
                </a:schemeClr>
              </a:solidFill>
              <a:latin typeface="+mn-lt"/>
              <a:ea typeface="+mn-ea"/>
              <a:cs typeface="+mn-cs"/>
            </a:endParaRPr>
          </a:p>
          <a:p>
            <a:endParaRPr lang="en-US" altLang="en-US" sz="1200" b="1" kern="1200" dirty="0">
              <a:solidFill>
                <a:schemeClr val="accent3">
                  <a:lumMod val="75000"/>
                </a:schemeClr>
              </a:solidFill>
              <a:latin typeface="+mn-lt"/>
              <a:ea typeface="+mn-ea"/>
              <a:cs typeface="+mn-cs"/>
            </a:endParaRPr>
          </a:p>
          <a:p>
            <a:r>
              <a:rPr lang="en-US" altLang="en-US" sz="1200" b="1" kern="1200" dirty="0">
                <a:solidFill>
                  <a:schemeClr val="accent3">
                    <a:lumMod val="75000"/>
                  </a:schemeClr>
                </a:solidFill>
                <a:latin typeface="+mn-lt"/>
                <a:ea typeface="+mn-ea"/>
                <a:cs typeface="+mn-cs"/>
              </a:rPr>
              <a:t>GDP</a:t>
            </a:r>
            <a:r>
              <a:rPr lang="en-US" altLang="en-US" sz="1200" kern="1200" dirty="0">
                <a:solidFill>
                  <a:srgbClr val="FF0000"/>
                </a:solidFill>
                <a:latin typeface="+mn-lt"/>
                <a:ea typeface="+mn-ea"/>
                <a:cs typeface="+mn-cs"/>
              </a:rPr>
              <a:t> </a:t>
            </a:r>
            <a:r>
              <a:rPr lang="en-US" altLang="en-US" sz="1200" kern="1200" dirty="0">
                <a:solidFill>
                  <a:schemeClr val="tx1"/>
                </a:solidFill>
                <a:latin typeface="+mn-lt"/>
                <a:ea typeface="+mn-ea"/>
                <a:cs typeface="+mn-cs"/>
              </a:rPr>
              <a:t>= Value of all goods and services produced in a country</a:t>
            </a:r>
          </a:p>
          <a:p>
            <a:endParaRPr lang="en-US" altLang="en-US" sz="1200" kern="1200" dirty="0">
              <a:solidFill>
                <a:schemeClr val="tx1"/>
              </a:solidFill>
              <a:latin typeface="+mn-lt"/>
              <a:ea typeface="+mn-ea"/>
              <a:cs typeface="+mn-cs"/>
            </a:endParaRPr>
          </a:p>
          <a:p>
            <a:r>
              <a:rPr lang="en-US" altLang="en-US" sz="1200" b="1" kern="1200" dirty="0">
                <a:solidFill>
                  <a:schemeClr val="accent3">
                    <a:lumMod val="75000"/>
                  </a:schemeClr>
                </a:solidFill>
                <a:latin typeface="+mn-lt"/>
                <a:ea typeface="+mn-ea"/>
                <a:cs typeface="+mn-cs"/>
              </a:rPr>
              <a:t>Physical Stock </a:t>
            </a:r>
            <a:r>
              <a:rPr lang="en-US" altLang="en-US" sz="1200" kern="1200" dirty="0">
                <a:solidFill>
                  <a:schemeClr val="tx1"/>
                </a:solidFill>
                <a:latin typeface="+mn-lt"/>
                <a:ea typeface="+mn-ea"/>
                <a:cs typeface="+mn-cs"/>
              </a:rPr>
              <a:t>= Constant dollar value of a countries</a:t>
            </a:r>
            <a:r>
              <a:rPr lang="en-US" altLang="en-US" sz="1200" kern="1200" baseline="0" dirty="0">
                <a:solidFill>
                  <a:schemeClr val="tx1"/>
                </a:solidFill>
                <a:latin typeface="+mn-lt"/>
                <a:ea typeface="+mn-ea"/>
                <a:cs typeface="+mn-cs"/>
              </a:rPr>
              <a:t> </a:t>
            </a:r>
            <a:r>
              <a:rPr lang="en-US" altLang="en-US" sz="1200" kern="1200" dirty="0">
                <a:solidFill>
                  <a:schemeClr val="tx1"/>
                </a:solidFill>
                <a:latin typeface="+mn-lt"/>
                <a:ea typeface="+mn-ea"/>
                <a:cs typeface="+mn-cs"/>
              </a:rPr>
              <a:t>fixed assets, which are </a:t>
            </a:r>
            <a:r>
              <a:rPr lang="en-US" sz="1200" kern="1200" dirty="0">
                <a:solidFill>
                  <a:schemeClr val="tx1"/>
                </a:solidFill>
                <a:latin typeface="+mn-lt"/>
                <a:ea typeface="+mn-ea"/>
                <a:cs typeface="+mn-cs"/>
              </a:rPr>
              <a:t>physical assets such as buildings that is not used up in the production of a product</a:t>
            </a:r>
            <a:endParaRPr lang="en-US" altLang="en-US" sz="1200" kern="1200" dirty="0">
              <a:solidFill>
                <a:schemeClr val="tx1"/>
              </a:solidFill>
              <a:latin typeface="+mn-lt"/>
              <a:ea typeface="+mn-ea"/>
              <a:cs typeface="+mn-cs"/>
            </a:endParaRPr>
          </a:p>
          <a:p>
            <a:endParaRPr lang="en-US" altLang="en-US" sz="1200" kern="1200" dirty="0">
              <a:solidFill>
                <a:schemeClr val="tx1"/>
              </a:solidFill>
              <a:latin typeface="+mn-lt"/>
              <a:ea typeface="+mn-ea"/>
              <a:cs typeface="+mn-cs"/>
            </a:endParaRPr>
          </a:p>
          <a:p>
            <a:r>
              <a:rPr lang="en-US" altLang="en-US" sz="1200" b="1" kern="1200" dirty="0">
                <a:solidFill>
                  <a:schemeClr val="accent3">
                    <a:lumMod val="75000"/>
                  </a:schemeClr>
                </a:solidFill>
                <a:latin typeface="+mn-lt"/>
                <a:ea typeface="+mn-ea"/>
                <a:cs typeface="+mn-cs"/>
              </a:rPr>
              <a:t>Labor</a:t>
            </a:r>
            <a:r>
              <a:rPr lang="en-US" altLang="en-US" sz="1200" kern="1200" dirty="0">
                <a:solidFill>
                  <a:schemeClr val="tx1"/>
                </a:solidFill>
                <a:latin typeface="+mn-lt"/>
                <a:ea typeface="+mn-ea"/>
                <a:cs typeface="+mn-cs"/>
              </a:rPr>
              <a:t> = Private Sector Employment</a:t>
            </a:r>
          </a:p>
          <a:p>
            <a:endParaRPr lang="en-US" altLang="en-US" sz="1200" kern="1200" dirty="0">
              <a:solidFill>
                <a:schemeClr val="tx1"/>
              </a:solidFill>
              <a:latin typeface="+mn-lt"/>
              <a:ea typeface="+mn-ea"/>
              <a:cs typeface="+mn-cs"/>
            </a:endParaRPr>
          </a:p>
          <a:p>
            <a:r>
              <a:rPr lang="en-US" altLang="en-US" sz="1200" b="1" kern="1200" dirty="0">
                <a:solidFill>
                  <a:schemeClr val="accent3">
                    <a:lumMod val="75000"/>
                  </a:schemeClr>
                </a:solidFill>
                <a:latin typeface="+mn-lt"/>
                <a:ea typeface="+mn-ea"/>
                <a:cs typeface="+mn-cs"/>
              </a:rPr>
              <a:t>Productivity</a:t>
            </a:r>
            <a:r>
              <a:rPr lang="en-US" altLang="en-US" sz="1200" kern="1200" dirty="0">
                <a:solidFill>
                  <a:srgbClr val="FF0000"/>
                </a:solidFill>
                <a:latin typeface="+mn-lt"/>
                <a:ea typeface="+mn-ea"/>
                <a:cs typeface="+mn-cs"/>
              </a:rPr>
              <a:t> </a:t>
            </a:r>
            <a:r>
              <a:rPr lang="en-US" altLang="en-US" sz="1200" kern="1200" dirty="0">
                <a:solidFill>
                  <a:schemeClr val="tx1"/>
                </a:solidFill>
                <a:latin typeface="+mn-lt"/>
                <a:ea typeface="+mn-ea"/>
                <a:cs typeface="+mn-cs"/>
              </a:rPr>
              <a:t>= Production unaccounted for by capital or labor (technology)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899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approach, we partnered</a:t>
            </a:r>
            <a:r>
              <a:rPr lang="en-US" baseline="0" dirty="0"/>
              <a:t> with the WHO, which shared a model based on the cobb-</a:t>
            </a:r>
            <a:r>
              <a:rPr lang="en-US" baseline="0" dirty="0" err="1"/>
              <a:t>douglas</a:t>
            </a:r>
            <a:r>
              <a:rPr lang="en-US" baseline="0" dirty="0"/>
              <a:t> function which allows for us to assess for how a specific disease affects the labor supply and physical stock at the country level, and therefore how it affects gross domestic product.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39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spcAft>
                <a:spcPts val="0"/>
              </a:spcAft>
              <a:defRPr/>
            </a:pPr>
            <a:r>
              <a:rPr lang="en-US" sz="2400" kern="1200" dirty="0">
                <a:solidFill>
                  <a:schemeClr val="tx1"/>
                </a:solidFill>
                <a:latin typeface="+mn-lt"/>
                <a:ea typeface="+mn-ea"/>
                <a:cs typeface="+mn-cs"/>
              </a:rPr>
              <a:t>I’d now</a:t>
            </a:r>
            <a:r>
              <a:rPr lang="en-US" sz="2400" kern="1200" baseline="0" dirty="0">
                <a:solidFill>
                  <a:schemeClr val="tx1"/>
                </a:solidFill>
                <a:latin typeface="+mn-lt"/>
                <a:ea typeface="+mn-ea"/>
                <a:cs typeface="+mn-cs"/>
              </a:rPr>
              <a:t> like to briefly review the </a:t>
            </a:r>
            <a:r>
              <a:rPr lang="en-US" sz="2400" b="1" kern="1200" baseline="0" dirty="0">
                <a:solidFill>
                  <a:schemeClr val="tx1"/>
                </a:solidFill>
                <a:latin typeface="+mn-lt"/>
                <a:ea typeface="+mn-ea"/>
                <a:cs typeface="+mn-cs"/>
              </a:rPr>
              <a:t>value of lost welfare approach, which relies on a concept termed the value of a statistical life. </a:t>
            </a:r>
            <a:endParaRPr lang="en-US" sz="2400" b="1" kern="1200" dirty="0">
              <a:solidFill>
                <a:schemeClr val="tx1"/>
              </a:solidFill>
              <a:latin typeface="+mn-lt"/>
              <a:ea typeface="+mn-ea"/>
              <a:cs typeface="+mn-cs"/>
            </a:endParaRPr>
          </a:p>
          <a:p>
            <a:pPr marL="201168" lvl="1" indent="0">
              <a:spcAft>
                <a:spcPts val="0"/>
              </a:spcAft>
              <a:buNone/>
              <a:defRPr/>
            </a:pPr>
            <a:endParaRPr lang="en-US" sz="2400" kern="1200" dirty="0">
              <a:solidFill>
                <a:schemeClr val="tx1"/>
              </a:solidFill>
              <a:latin typeface="+mn-lt"/>
              <a:ea typeface="+mn-ea"/>
              <a:cs typeface="+mn-cs"/>
            </a:endParaRPr>
          </a:p>
          <a:p>
            <a:pPr lvl="1">
              <a:spcAft>
                <a:spcPts val="0"/>
              </a:spcAft>
              <a:defRPr/>
            </a:pPr>
            <a:r>
              <a:rPr lang="en-US" sz="2400" kern="1200" dirty="0">
                <a:solidFill>
                  <a:schemeClr val="tx1"/>
                </a:solidFill>
                <a:latin typeface="+mn-lt"/>
                <a:ea typeface="+mn-ea"/>
                <a:cs typeface="+mn-cs"/>
              </a:rPr>
              <a:t>Commonly used in environmental economics to perform benefit-cost analysis, although it’s use in health</a:t>
            </a:r>
            <a:r>
              <a:rPr lang="en-US" sz="2400" kern="1200" baseline="0" dirty="0">
                <a:solidFill>
                  <a:schemeClr val="tx1"/>
                </a:solidFill>
                <a:latin typeface="+mn-lt"/>
                <a:ea typeface="+mn-ea"/>
                <a:cs typeface="+mn-cs"/>
              </a:rPr>
              <a:t> economics is spreading.</a:t>
            </a:r>
            <a:endParaRPr lang="en-US" sz="2400" kern="1200" dirty="0">
              <a:solidFill>
                <a:schemeClr val="tx1"/>
              </a:solidFill>
              <a:latin typeface="+mn-lt"/>
              <a:ea typeface="+mn-ea"/>
              <a:cs typeface="+mn-cs"/>
            </a:endParaRPr>
          </a:p>
          <a:p>
            <a:pPr lvl="1">
              <a:spcAft>
                <a:spcPts val="0"/>
              </a:spcAft>
              <a:defRPr/>
            </a:pPr>
            <a:endParaRPr lang="en-US" sz="2400" kern="1200" dirty="0">
              <a:solidFill>
                <a:schemeClr val="tx1"/>
              </a:solidFill>
              <a:latin typeface="+mn-lt"/>
              <a:ea typeface="+mn-ea"/>
              <a:cs typeface="+mn-cs"/>
            </a:endParaRPr>
          </a:p>
          <a:p>
            <a:r>
              <a:rPr lang="en-US" b="1" dirty="0"/>
              <a:t>The</a:t>
            </a:r>
            <a:r>
              <a:rPr lang="en-US" b="1" baseline="0" dirty="0"/>
              <a:t> core of the VSL is determining how much individuals are willing to pay to reduce his or her mortality by some small percentage, and then converting this figure to a value of a statistical life.</a:t>
            </a:r>
            <a:r>
              <a:rPr lang="en-US" baseline="0" dirty="0"/>
              <a:t> </a:t>
            </a:r>
          </a:p>
          <a:p>
            <a:endParaRPr lang="en-US" baseline="0" dirty="0"/>
          </a:p>
          <a:p>
            <a:r>
              <a:rPr lang="en-US" baseline="0" dirty="0"/>
              <a:t>As a simple example, i</a:t>
            </a:r>
            <a:r>
              <a:rPr lang="en-US" dirty="0"/>
              <a:t>f a person is willing to pay six dollars to reduce her chance of dying this year by one in a million, their VSL is approximately six dollars/(one in a million), or six million dollars. </a:t>
            </a:r>
            <a:r>
              <a:rPr lang="en-US" baseline="0" dirty="0"/>
              <a:t> </a:t>
            </a:r>
          </a:p>
          <a:p>
            <a:endParaRPr lang="en-US" baseline="0" dirty="0"/>
          </a:p>
          <a:p>
            <a:r>
              <a:rPr lang="en-US" baseline="0" dirty="0"/>
              <a:t>VSL estimates are derived from two sources: </a:t>
            </a:r>
            <a:r>
              <a:rPr lang="en-US" b="1" baseline="0" dirty="0"/>
              <a:t>wage data that assess the difference in salaries of jobs with different risk profiles</a:t>
            </a:r>
            <a:r>
              <a:rPr lang="en-US" baseline="0" dirty="0"/>
              <a:t>, or from survey data, in which participants are surveyed regarding their willingness to pay for mortality risk reductions. </a:t>
            </a:r>
          </a:p>
          <a:p>
            <a:endParaRPr lang="en-US" baseline="0" dirty="0"/>
          </a:p>
          <a:p>
            <a:r>
              <a:rPr lang="en-US" b="1" baseline="0" dirty="0"/>
              <a:t>As an example, in the U.S., the VSL is taken to be roughly 7.2 million by the EPA.</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110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a:t>
            </a:r>
            <a:r>
              <a:rPr lang="en-US" baseline="0" dirty="0"/>
              <a:t> an overview of our final models.</a:t>
            </a:r>
          </a:p>
          <a:p>
            <a:endParaRPr lang="en-US" baseline="0" dirty="0"/>
          </a:p>
          <a:p>
            <a:r>
              <a:rPr lang="en-US" baseline="0" dirty="0"/>
              <a:t> For each economic approach, </a:t>
            </a:r>
            <a:r>
              <a:rPr lang="en-US" b="1" baseline="0" dirty="0"/>
              <a:t>we modeled five diseases that represented the vast majority of surgical disease: neoplasm, injury, maternal and neonatal disease, and digestive disease</a:t>
            </a:r>
            <a:r>
              <a:rPr lang="en-US" baseline="0" dirty="0"/>
              <a:t>. </a:t>
            </a:r>
          </a:p>
          <a:p>
            <a:endParaRPr lang="en-US" baseline="0" dirty="0"/>
          </a:p>
          <a:p>
            <a:r>
              <a:rPr lang="en-US" baseline="0" dirty="0"/>
              <a:t>Data were available for 128 countries for the VLO model and 175 countries for the VSL model. </a:t>
            </a:r>
          </a:p>
          <a:p>
            <a:endParaRPr lang="en-US" baseline="0" dirty="0"/>
          </a:p>
          <a:p>
            <a:r>
              <a:rPr lang="en-US" baseline="0" dirty="0"/>
              <a:t>Due to the nature, The VLO modelled projected loses over a 15 year period, while the VSL modelled loses for just one year.</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F750CC-0494-41FB-8965-10360AD41DD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2939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25144"/>
            <a:ext cx="12192000" cy="4148137"/>
          </a:xfrm>
          <a:prstGeom prst="rect">
            <a:avLst/>
          </a:prstGeom>
          <a:solidFill>
            <a:srgbClr val="2791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609725" y="1125411"/>
            <a:ext cx="9144000" cy="2387600"/>
          </a:xfrm>
        </p:spPr>
        <p:txBody>
          <a:bodyPr anchor="b">
            <a:normAutofit/>
          </a:bodyPr>
          <a:lstStyle>
            <a:lvl1pPr algn="ctr">
              <a:defRPr sz="5400">
                <a:solidFill>
                  <a:schemeClr val="bg1"/>
                </a:solidFill>
                <a:latin typeface="Helvetica" pitchFamily="2" charset="0"/>
              </a:defRPr>
            </a:lvl1pPr>
          </a:lstStyle>
          <a:p>
            <a:r>
              <a:rPr lang="en-US" dirty="0"/>
              <a:t>Click to edit Master title style</a:t>
            </a:r>
          </a:p>
        </p:txBody>
      </p:sp>
      <p:sp>
        <p:nvSpPr>
          <p:cNvPr id="3" name="Subtitle 2"/>
          <p:cNvSpPr>
            <a:spLocks noGrp="1"/>
          </p:cNvSpPr>
          <p:nvPr>
            <p:ph type="subTitle" idx="1"/>
          </p:nvPr>
        </p:nvSpPr>
        <p:spPr>
          <a:xfrm>
            <a:off x="1524000" y="4470400"/>
            <a:ext cx="9144000" cy="787400"/>
          </a:xfrm>
        </p:spPr>
        <p:txBody>
          <a:bodyPr/>
          <a:lstStyle>
            <a:lvl1pPr marL="0" indent="0" algn="ctr">
              <a:buNone/>
              <a:defRPr sz="2400">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p:cNvPicPr>
          <p:nvPr userDrawn="1"/>
        </p:nvPicPr>
        <p:blipFill>
          <a:blip r:embed="rId2"/>
          <a:stretch>
            <a:fillRect/>
          </a:stretch>
        </p:blipFill>
        <p:spPr>
          <a:xfrm>
            <a:off x="10953746" y="5627239"/>
            <a:ext cx="1188720" cy="1188720"/>
          </a:xfrm>
          <a:prstGeom prst="rect">
            <a:avLst/>
          </a:prstGeom>
        </p:spPr>
      </p:pic>
      <p:pic>
        <p:nvPicPr>
          <p:cNvPr id="10" name="Picture 9"/>
          <p:cNvPicPr>
            <a:picLocks noChangeAspect="1"/>
          </p:cNvPicPr>
          <p:nvPr userDrawn="1"/>
        </p:nvPicPr>
        <p:blipFill>
          <a:blip r:embed="rId3"/>
          <a:stretch>
            <a:fillRect/>
          </a:stretch>
        </p:blipFill>
        <p:spPr>
          <a:xfrm>
            <a:off x="120867" y="6049809"/>
            <a:ext cx="4318783" cy="731520"/>
          </a:xfrm>
          <a:prstGeom prst="rect">
            <a:avLst/>
          </a:prstGeom>
        </p:spPr>
      </p:pic>
    </p:spTree>
    <p:extLst>
      <p:ext uri="{BB962C8B-B14F-4D97-AF65-F5344CB8AC3E}">
        <p14:creationId xmlns:p14="http://schemas.microsoft.com/office/powerpoint/2010/main" val="34040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THE COST OF DOING NOTHING</a:t>
            </a:r>
            <a:endParaRPr lang="en-US" altLang="en-US" sz="3600" dirty="0">
              <a:solidFill>
                <a:srgbClr val="FFFFFF"/>
              </a:solidFill>
              <a:latin typeface="Helvetica" pitchFamily="2" charset="0"/>
              <a:ea typeface="Tw Cen MT Condensed" charset="0"/>
              <a:cs typeface="Tw Cen MT Condensed" charset="0"/>
            </a:endParaRPr>
          </a:p>
        </p:txBody>
      </p:sp>
      <p:pic>
        <p:nvPicPr>
          <p:cNvPr id="8" name="Picture 7"/>
          <p:cNvPicPr>
            <a:picLocks/>
          </p:cNvPicPr>
          <p:nvPr userDrawn="1"/>
        </p:nvPicPr>
        <p:blipFill>
          <a:blip r:embed="rId2"/>
          <a:stretch>
            <a:fillRect/>
          </a:stretch>
        </p:blipFill>
        <p:spPr>
          <a:xfrm>
            <a:off x="5638800" y="5943600"/>
            <a:ext cx="914400" cy="914400"/>
          </a:xfrm>
          <a:prstGeom prst="rect">
            <a:avLst/>
          </a:prstGeom>
        </p:spPr>
      </p:pic>
    </p:spTree>
    <p:extLst>
      <p:ext uri="{BB962C8B-B14F-4D97-AF65-F5344CB8AC3E}">
        <p14:creationId xmlns:p14="http://schemas.microsoft.com/office/powerpoint/2010/main" val="25802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4484" y="1825625"/>
            <a:ext cx="5835316" cy="4879974"/>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1825624"/>
            <a:ext cx="5835317" cy="4879975"/>
          </a:xfrm>
        </p:spPr>
        <p:txBody>
          <a:bodyPr>
            <a:normAutofit/>
          </a:bodyPr>
          <a:lstStyle>
            <a:lvl1pPr>
              <a:defRPr sz="2400">
                <a:latin typeface="Helvetica" pitchFamily="2" charset="0"/>
              </a:defRPr>
            </a:lvl1pPr>
            <a:lvl2pPr>
              <a:defRPr sz="2000">
                <a:latin typeface="Helvetica" pitchFamily="2" charset="0"/>
              </a:defRPr>
            </a:lvl2pPr>
            <a:lvl3pPr>
              <a:defRPr sz="1800">
                <a:latin typeface="Helvetica" pitchFamily="2" charset="0"/>
              </a:defRPr>
            </a:lvl3pPr>
            <a:lvl4pPr>
              <a:defRPr sz="1600">
                <a:latin typeface="Helvetica" pitchFamily="2" charset="0"/>
              </a:defRPr>
            </a:lvl4pPr>
            <a:lvl5pPr>
              <a:defRPr sz="1600">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xmlns="" id="{0244E63B-96AC-B74E-BEB8-E3F747D99CAB}"/>
              </a:ext>
            </a:extLst>
          </p:cNvPr>
          <p:cNvPicPr>
            <a:picLocks/>
          </p:cNvPicPr>
          <p:nvPr userDrawn="1"/>
        </p:nvPicPr>
        <p:blipFill>
          <a:blip r:embed="rId2"/>
          <a:stretch>
            <a:fillRect/>
          </a:stretch>
        </p:blipFill>
        <p:spPr>
          <a:xfrm>
            <a:off x="5638800" y="5943600"/>
            <a:ext cx="914400" cy="914400"/>
          </a:xfrm>
          <a:prstGeom prst="rect">
            <a:avLst/>
          </a:prstGeom>
        </p:spPr>
      </p:pic>
      <p:sp>
        <p:nvSpPr>
          <p:cNvPr id="9" name="TextBox 8">
            <a:extLst>
              <a:ext uri="{FF2B5EF4-FFF2-40B4-BE49-F238E27FC236}">
                <a16:creationId xmlns:a16="http://schemas.microsoft.com/office/drawing/2014/main" xmlns="" id="{888CAAD0-F821-2242-BC2D-41A7673EAFDC}"/>
              </a:ext>
            </a:extLst>
          </p:cNvPr>
          <p:cNvSpPr txBox="1">
            <a:spLocks noChangeArrowheads="1"/>
          </p:cNvSpPr>
          <p:nvPr userDrawn="1"/>
        </p:nvSpPr>
        <p:spPr bwMode="auto">
          <a:xfrm>
            <a:off x="0" y="457227"/>
            <a:ext cx="12192000" cy="677863"/>
          </a:xfrm>
          <a:prstGeom prst="rect">
            <a:avLst/>
          </a:prstGeom>
          <a:solidFill>
            <a:srgbClr val="2791D5"/>
          </a:solidFill>
          <a:ln>
            <a:noFill/>
          </a:ln>
        </p:spPr>
        <p:txBody>
          <a:bodyPr lIns="121893" tIns="60947" rIns="121893" bIns="60947">
            <a:spAutoFit/>
          </a:bodyPr>
          <a:lstStyle>
            <a:lvl1pPr defTabSz="608013">
              <a:lnSpc>
                <a:spcPct val="90000"/>
              </a:lnSpc>
              <a:spcBef>
                <a:spcPts val="1000"/>
              </a:spcBef>
              <a:buFont typeface="Arial" charset="0"/>
              <a:buChar char="•"/>
              <a:defRPr sz="2800">
                <a:solidFill>
                  <a:schemeClr val="tx1"/>
                </a:solidFill>
                <a:latin typeface="Calibri" charset="0"/>
              </a:defRPr>
            </a:lvl1pPr>
            <a:lvl2pPr marL="742950" indent="-285750" defTabSz="608013">
              <a:lnSpc>
                <a:spcPct val="90000"/>
              </a:lnSpc>
              <a:spcBef>
                <a:spcPts val="500"/>
              </a:spcBef>
              <a:buFont typeface="Arial" charset="0"/>
              <a:buChar char="•"/>
              <a:defRPr sz="2400">
                <a:solidFill>
                  <a:schemeClr val="tx1"/>
                </a:solidFill>
                <a:latin typeface="Calibri" charset="0"/>
              </a:defRPr>
            </a:lvl2pPr>
            <a:lvl3pPr marL="1143000" indent="-228600" defTabSz="608013">
              <a:lnSpc>
                <a:spcPct val="90000"/>
              </a:lnSpc>
              <a:spcBef>
                <a:spcPts val="500"/>
              </a:spcBef>
              <a:buFont typeface="Arial" charset="0"/>
              <a:buChar char="•"/>
              <a:defRPr sz="2000">
                <a:solidFill>
                  <a:schemeClr val="tx1"/>
                </a:solidFill>
                <a:latin typeface="Calibri" charset="0"/>
              </a:defRPr>
            </a:lvl3pPr>
            <a:lvl4pPr marL="1600200" indent="-228600" defTabSz="608013">
              <a:lnSpc>
                <a:spcPct val="90000"/>
              </a:lnSpc>
              <a:spcBef>
                <a:spcPts val="500"/>
              </a:spcBef>
              <a:buFont typeface="Arial" charset="0"/>
              <a:buChar char="•"/>
              <a:defRPr>
                <a:solidFill>
                  <a:schemeClr val="tx1"/>
                </a:solidFill>
                <a:latin typeface="Calibri" charset="0"/>
              </a:defRPr>
            </a:lvl4pPr>
            <a:lvl5pPr marL="2057400" indent="-228600" defTabSz="608013">
              <a:lnSpc>
                <a:spcPct val="90000"/>
              </a:lnSpc>
              <a:spcBef>
                <a:spcPts val="500"/>
              </a:spcBef>
              <a:buFont typeface="Arial" charset="0"/>
              <a:buChar char="•"/>
              <a:defRPr>
                <a:solidFill>
                  <a:schemeClr val="tx1"/>
                </a:solidFill>
                <a:latin typeface="Calibri" charset="0"/>
              </a:defRPr>
            </a:lvl5pPr>
            <a:lvl6pPr marL="25146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defTabSz="608013"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n-US" sz="3600" dirty="0">
                <a:solidFill>
                  <a:schemeClr val="bg1"/>
                </a:solidFill>
                <a:latin typeface="Helvetica" pitchFamily="2" charset="0"/>
                <a:ea typeface="Tw Cen MT Condensed" charset="0"/>
                <a:cs typeface="Tw Cen MT Condensed" charset="0"/>
              </a:rPr>
              <a:t> TITLE</a:t>
            </a:r>
            <a:endParaRPr lang="en-US" altLang="en-US" sz="3600" dirty="0">
              <a:solidFill>
                <a:srgbClr val="FFFFFF"/>
              </a:solidFill>
              <a:latin typeface="Helvetica" pitchFamily="2" charset="0"/>
              <a:ea typeface="Tw Cen MT Condensed" charset="0"/>
              <a:cs typeface="Tw Cen MT Condensed" charset="0"/>
            </a:endParaRPr>
          </a:p>
        </p:txBody>
      </p:sp>
    </p:spTree>
    <p:extLst>
      <p:ext uri="{BB962C8B-B14F-4D97-AF65-F5344CB8AC3E}">
        <p14:creationId xmlns:p14="http://schemas.microsoft.com/office/powerpoint/2010/main" val="87177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60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9F9F9"/>
        </a:solidFill>
        <a:effectLst/>
      </p:bgPr>
    </p:bg>
    <p:spTree>
      <p:nvGrpSpPr>
        <p:cNvPr id="1" name=""/>
        <p:cNvGrpSpPr/>
        <p:nvPr/>
      </p:nvGrpSpPr>
      <p:grpSpPr>
        <a:xfrm>
          <a:off x="0" y="0"/>
          <a:ext cx="0" cy="0"/>
          <a:chOff x="0" y="0"/>
          <a:chExt cx="0" cy="0"/>
        </a:xfrm>
      </p:grpSpPr>
      <p:sp>
        <p:nvSpPr>
          <p:cNvPr id="7" name="Title Placeholder 7">
            <a:extLst>
              <a:ext uri="{FF2B5EF4-FFF2-40B4-BE49-F238E27FC236}">
                <a16:creationId xmlns:a16="http://schemas.microsoft.com/office/drawing/2014/main" xmlns="" id="{97CEEC86-85D2-463D-805E-2F1767067082}"/>
              </a:ext>
            </a:extLst>
          </p:cNvPr>
          <p:cNvSpPr>
            <a:spLocks noGrp="1"/>
          </p:cNvSpPr>
          <p:nvPr>
            <p:ph type="title"/>
          </p:nvPr>
        </p:nvSpPr>
        <p:spPr>
          <a:xfrm>
            <a:off x="288119" y="130168"/>
            <a:ext cx="11615765"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0315163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5EA3-166A-3D42-B370-8C03BDD810FE}" type="datetimeFigureOut">
              <a:rPr lang="en-US" smtClean="0"/>
              <a:t>3/22/2018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BA78A7-1DA5-A841-A371-362AF01750C6}" type="slidenum">
              <a:rPr lang="en-US" smtClean="0"/>
              <a:t>‹#›</a:t>
            </a:fld>
            <a:endParaRPr lang="en-US"/>
          </a:p>
        </p:txBody>
      </p:sp>
    </p:spTree>
    <p:extLst>
      <p:ext uri="{BB962C8B-B14F-4D97-AF65-F5344CB8AC3E}">
        <p14:creationId xmlns:p14="http://schemas.microsoft.com/office/powerpoint/2010/main" val="1984209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8.wmf"/><Relationship Id="rId4" Type="http://schemas.openxmlformats.org/officeDocument/2006/relationships/oleObject" Target="../embeddings/oleObject1.bin"/><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FDC967-6B05-894C-B27C-F1003640DEB1}"/>
              </a:ext>
            </a:extLst>
          </p:cNvPr>
          <p:cNvSpPr>
            <a:spLocks noGrp="1"/>
          </p:cNvSpPr>
          <p:nvPr>
            <p:ph type="ctrTitle"/>
          </p:nvPr>
        </p:nvSpPr>
        <p:spPr>
          <a:xfrm>
            <a:off x="1080890" y="1101416"/>
            <a:ext cx="10201671" cy="2435591"/>
          </a:xfrm>
        </p:spPr>
        <p:txBody>
          <a:bodyPr>
            <a:normAutofit/>
          </a:bodyPr>
          <a:lstStyle/>
          <a:p>
            <a:r>
              <a:rPr lang="en-US" sz="4800" dirty="0"/>
              <a:t>Macroeconomics of Global Surgery:</a:t>
            </a:r>
            <a:br>
              <a:rPr lang="en-US" sz="4800" dirty="0"/>
            </a:br>
            <a:r>
              <a:rPr lang="en-US" sz="4800" dirty="0"/>
              <a:t>The Cost of Doing Nothing</a:t>
            </a:r>
          </a:p>
        </p:txBody>
      </p:sp>
      <p:sp>
        <p:nvSpPr>
          <p:cNvPr id="3" name="Subtitle 2">
            <a:extLst>
              <a:ext uri="{FF2B5EF4-FFF2-40B4-BE49-F238E27FC236}">
                <a16:creationId xmlns:a16="http://schemas.microsoft.com/office/drawing/2014/main" xmlns="" id="{25950100-7933-464E-A639-C6096D92E30A}"/>
              </a:ext>
            </a:extLst>
          </p:cNvPr>
          <p:cNvSpPr>
            <a:spLocks noGrp="1"/>
          </p:cNvSpPr>
          <p:nvPr>
            <p:ph type="subTitle" idx="1"/>
          </p:nvPr>
        </p:nvSpPr>
        <p:spPr>
          <a:xfrm>
            <a:off x="1524000" y="4470400"/>
            <a:ext cx="9144000" cy="907716"/>
          </a:xfrm>
        </p:spPr>
        <p:txBody>
          <a:bodyPr>
            <a:normAutofit fontScale="70000" lnSpcReduction="20000"/>
          </a:bodyPr>
          <a:lstStyle/>
          <a:p>
            <a:r>
              <a:rPr lang="en-US" dirty="0"/>
              <a:t>Blake Alkire, MD, MPH</a:t>
            </a:r>
          </a:p>
          <a:p>
            <a:r>
              <a:rPr lang="en-US" dirty="0"/>
              <a:t>Program in Global Surgery and Social Change, Harvard Medical School</a:t>
            </a:r>
          </a:p>
          <a:p>
            <a:r>
              <a:rPr lang="en-US" dirty="0"/>
              <a:t>Attending Otolaryngologist, Massachusetts Eye and Ear</a:t>
            </a:r>
          </a:p>
        </p:txBody>
      </p:sp>
    </p:spTree>
    <p:extLst>
      <p:ext uri="{BB962C8B-B14F-4D97-AF65-F5344CB8AC3E}">
        <p14:creationId xmlns:p14="http://schemas.microsoft.com/office/powerpoint/2010/main" val="423965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879138" y="6554788"/>
            <a:ext cx="1312862" cy="365125"/>
          </a:xfrm>
          <a:prstGeom prst="rect">
            <a:avLst/>
          </a:prstGeom>
        </p:spPr>
        <p:txBody>
          <a:bodyPr/>
          <a:lstStyle/>
          <a:p>
            <a:pPr defTabSz="914377"/>
            <a:fld id="{06C044C9-69CD-471B-9F60-C5A728DA45D4}" type="slidenum">
              <a:rPr lang="en-US">
                <a:latin typeface="Calibri" panose="020F0502020204030204"/>
              </a:rPr>
              <a:pPr defTabSz="914377"/>
              <a:t>10</a:t>
            </a:fld>
            <a:endParaRPr lang="en-US" dirty="0">
              <a:latin typeface="Calibri" panose="020F0502020204030204"/>
            </a:endParaRPr>
          </a:p>
        </p:txBody>
      </p:sp>
      <p:sp>
        <p:nvSpPr>
          <p:cNvPr id="6" name="Content Placeholder 5"/>
          <p:cNvSpPr>
            <a:spLocks noGrp="1"/>
          </p:cNvSpPr>
          <p:nvPr>
            <p:ph idx="4294967295"/>
          </p:nvPr>
        </p:nvSpPr>
        <p:spPr>
          <a:xfrm>
            <a:off x="0" y="1693863"/>
            <a:ext cx="5867400" cy="4022725"/>
          </a:xfrm>
        </p:spPr>
        <p:txBody>
          <a:bodyPr>
            <a:normAutofit/>
          </a:bodyPr>
          <a:lstStyle/>
          <a:p>
            <a:pPr marL="201163" lvl="1" indent="0">
              <a:buNone/>
            </a:pPr>
            <a:endParaRPr lang="en-US" dirty="0"/>
          </a:p>
          <a:p>
            <a:pPr lvl="1"/>
            <a:endParaRPr lang="en-US" dirty="0"/>
          </a:p>
          <a:p>
            <a:pPr marL="201163" lvl="1" indent="0">
              <a:buNone/>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190" y="145098"/>
            <a:ext cx="11900007" cy="6395599"/>
          </a:xfrm>
          <a:prstGeom prst="rect">
            <a:avLst/>
          </a:prstGeom>
        </p:spPr>
      </p:pic>
      <p:sp>
        <p:nvSpPr>
          <p:cNvPr id="5" name="Rounded Rectangle 4"/>
          <p:cNvSpPr/>
          <p:nvPr/>
        </p:nvSpPr>
        <p:spPr>
          <a:xfrm>
            <a:off x="2063168" y="5415860"/>
            <a:ext cx="3904488" cy="957195"/>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2400" dirty="0">
                <a:solidFill>
                  <a:prstClr val="black"/>
                </a:solidFill>
                <a:latin typeface="Calibri" panose="020F0502020204030204"/>
              </a:rPr>
              <a:t>Foregone GDP due to disease from 2015-2030</a:t>
            </a:r>
          </a:p>
        </p:txBody>
      </p:sp>
      <p:sp>
        <p:nvSpPr>
          <p:cNvPr id="7" name="Rounded Rectangle 6"/>
          <p:cNvSpPr/>
          <p:nvPr/>
        </p:nvSpPr>
        <p:spPr>
          <a:xfrm>
            <a:off x="6475475" y="5413936"/>
            <a:ext cx="3904715" cy="961043"/>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2400" dirty="0">
                <a:solidFill>
                  <a:prstClr val="black"/>
                </a:solidFill>
                <a:latin typeface="Calibri" panose="020F0502020204030204"/>
              </a:rPr>
              <a:t>Foregone economic welfare due to disease in 2010</a:t>
            </a:r>
          </a:p>
        </p:txBody>
      </p:sp>
      <p:sp>
        <p:nvSpPr>
          <p:cNvPr id="3" name="Rectangle 2">
            <a:extLst>
              <a:ext uri="{FF2B5EF4-FFF2-40B4-BE49-F238E27FC236}">
                <a16:creationId xmlns:a16="http://schemas.microsoft.com/office/drawing/2014/main" xmlns="" id="{E3E4501F-AAE1-4E06-82F3-43E76EF661CF}"/>
              </a:ext>
            </a:extLst>
          </p:cNvPr>
          <p:cNvSpPr/>
          <p:nvPr/>
        </p:nvSpPr>
        <p:spPr>
          <a:xfrm>
            <a:off x="100297" y="3353106"/>
            <a:ext cx="12219095" cy="32019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Tree>
    <p:extLst>
      <p:ext uri="{BB962C8B-B14F-4D97-AF65-F5344CB8AC3E}">
        <p14:creationId xmlns:p14="http://schemas.microsoft.com/office/powerpoint/2010/main" val="281394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089276" y="6578600"/>
            <a:ext cx="1311275" cy="322263"/>
          </a:xfrm>
          <a:prstGeom prst="rect">
            <a:avLst/>
          </a:prstGeom>
        </p:spPr>
        <p:txBody>
          <a:bodyPr/>
          <a:lstStyle/>
          <a:p>
            <a:pPr defTabSz="914377"/>
            <a:fld id="{06C044C9-69CD-471B-9F60-C5A728DA45D4}" type="slidenum">
              <a:rPr lang="en-US">
                <a:latin typeface="Calibri" panose="020F0502020204030204"/>
              </a:rPr>
              <a:pPr defTabSz="914377"/>
              <a:t>11</a:t>
            </a:fld>
            <a:endParaRPr lang="en-US" dirty="0">
              <a:latin typeface="Calibri" panose="020F0502020204030204"/>
            </a:endParaRPr>
          </a:p>
        </p:txBody>
      </p:sp>
      <p:pic>
        <p:nvPicPr>
          <p:cNvPr id="1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18" y="1449103"/>
            <a:ext cx="10447661" cy="539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sq">
                <a:solidFill>
                  <a:srgbClr val="000000"/>
                </a:solidFill>
                <a:miter lim="800000"/>
                <a:headEnd/>
                <a:tailEnd/>
              </a14:hiddenLine>
            </a:ext>
          </a:extLst>
        </p:spPr>
      </p:pic>
      <p:sp>
        <p:nvSpPr>
          <p:cNvPr id="11" name="Rounded Rectangle 9">
            <a:extLst>
              <a:ext uri="{FF2B5EF4-FFF2-40B4-BE49-F238E27FC236}">
                <a16:creationId xmlns:a16="http://schemas.microsoft.com/office/drawing/2014/main" xmlns="" id="{004C374C-A315-4ECB-98A8-25B4C8288BA0}"/>
              </a:ext>
            </a:extLst>
          </p:cNvPr>
          <p:cNvSpPr/>
          <p:nvPr/>
        </p:nvSpPr>
        <p:spPr>
          <a:xfrm>
            <a:off x="3507955" y="3071590"/>
            <a:ext cx="5593191" cy="1326057"/>
          </a:xfrm>
          <a:prstGeom prst="roundRect">
            <a:avLst>
              <a:gd name="adj" fmla="val 7343"/>
            </a:avLst>
          </a:prstGeom>
          <a:solidFill>
            <a:schemeClr val="bg1"/>
          </a:solidFill>
          <a:ln w="47625">
            <a:solidFill>
              <a:srgbClr val="9BD6E8"/>
            </a:solidFill>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14377">
              <a:spcAft>
                <a:spcPts val="1200"/>
              </a:spcAft>
            </a:pPr>
            <a:r>
              <a:rPr lang="en-US" sz="6000" b="1" dirty="0">
                <a:solidFill>
                  <a:srgbClr val="B20436"/>
                </a:solidFill>
                <a:latin typeface="Helvetica" panose="020B0604020202020204" pitchFamily="34" charset="0"/>
                <a:cs typeface="Helvetica" panose="020B0604020202020204" pitchFamily="34" charset="0"/>
              </a:rPr>
              <a:t>$12.3 Trillion</a:t>
            </a:r>
          </a:p>
        </p:txBody>
      </p:sp>
      <p:sp>
        <p:nvSpPr>
          <p:cNvPr id="6" name="Title 1">
            <a:extLst>
              <a:ext uri="{FF2B5EF4-FFF2-40B4-BE49-F238E27FC236}">
                <a16:creationId xmlns:a16="http://schemas.microsoft.com/office/drawing/2014/main" xmlns="" id="{4136EDB3-E8C5-4724-8EC9-864C96B7DED9}"/>
              </a:ext>
            </a:extLst>
          </p:cNvPr>
          <p:cNvSpPr txBox="1">
            <a:spLocks/>
          </p:cNvSpPr>
          <p:nvPr/>
        </p:nvSpPr>
        <p:spPr>
          <a:xfrm>
            <a:off x="3896288" y="1509906"/>
            <a:ext cx="4374193" cy="608076"/>
          </a:xfrm>
          <a:prstGeom prst="roundRect">
            <a:avLst>
              <a:gd name="adj" fmla="val 5697"/>
            </a:avLst>
          </a:prstGeom>
          <a:solidFill>
            <a:schemeClr val="accent6">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Helvetica" panose="020B0604020202020204" pitchFamily="34" charset="0"/>
                <a:cs typeface="Helvetica" panose="020B0604020202020204" pitchFamily="34" charset="0"/>
              </a:rPr>
              <a:t>Value of Lost Output</a:t>
            </a:r>
          </a:p>
        </p:txBody>
      </p:sp>
    </p:spTree>
    <p:extLst>
      <p:ext uri="{BB962C8B-B14F-4D97-AF65-F5344CB8AC3E}">
        <p14:creationId xmlns:p14="http://schemas.microsoft.com/office/powerpoint/2010/main" val="343231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6" presetClass="emph" presetSubtype="0" accel="39000" decel="20000" fill="hold" grpId="1" nodeType="afterEffect">
                                  <p:stCondLst>
                                    <p:cond delay="0"/>
                                  </p:stCondLst>
                                  <p:childTnLst>
                                    <p:animScale>
                                      <p:cBhvr>
                                        <p:cTn id="10" dur="1000" fill="hold"/>
                                        <p:tgtEl>
                                          <p:spTgt spid="11"/>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xmlns="" id="{B5DFE530-0F27-4762-ADA8-904EB6D545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84" y="1518916"/>
            <a:ext cx="10504164" cy="532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10874168" y="6638759"/>
            <a:ext cx="1324388" cy="322263"/>
          </a:xfrm>
          <a:prstGeom prst="rect">
            <a:avLst/>
          </a:prstGeom>
        </p:spPr>
        <p:txBody>
          <a:bodyPr/>
          <a:lstStyle/>
          <a:p>
            <a:pPr defTabSz="914377"/>
            <a:fld id="{06C044C9-69CD-471B-9F60-C5A728DA45D4}" type="slidenum">
              <a:rPr lang="en-US">
                <a:latin typeface="Calibri" panose="020F0502020204030204"/>
              </a:rPr>
              <a:pPr defTabSz="914377"/>
              <a:t>12</a:t>
            </a:fld>
            <a:endParaRPr lang="en-US" dirty="0">
              <a:latin typeface="Calibri" panose="020F0502020204030204"/>
            </a:endParaRPr>
          </a:p>
        </p:txBody>
      </p:sp>
      <p:sp>
        <p:nvSpPr>
          <p:cNvPr id="11" name="Rounded Rectangle 9">
            <a:extLst>
              <a:ext uri="{FF2B5EF4-FFF2-40B4-BE49-F238E27FC236}">
                <a16:creationId xmlns:a16="http://schemas.microsoft.com/office/drawing/2014/main" xmlns="" id="{004C374C-A315-4ECB-98A8-25B4C8288BA0}"/>
              </a:ext>
            </a:extLst>
          </p:cNvPr>
          <p:cNvSpPr/>
          <p:nvPr/>
        </p:nvSpPr>
        <p:spPr>
          <a:xfrm>
            <a:off x="3826757" y="3315253"/>
            <a:ext cx="4538484" cy="959048"/>
          </a:xfrm>
          <a:prstGeom prst="roundRect">
            <a:avLst>
              <a:gd name="adj" fmla="val 7343"/>
            </a:avLst>
          </a:prstGeom>
          <a:solidFill>
            <a:schemeClr val="bg1"/>
          </a:solidFill>
          <a:ln w="47625">
            <a:solidFill>
              <a:srgbClr val="00549F"/>
            </a:solidFill>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14377">
              <a:spcAft>
                <a:spcPts val="1200"/>
              </a:spcAft>
            </a:pPr>
            <a:r>
              <a:rPr lang="en-US" sz="5400" b="1" dirty="0">
                <a:solidFill>
                  <a:srgbClr val="EF2E24"/>
                </a:solidFill>
                <a:latin typeface="Helvetica" panose="020B0604020202020204" pitchFamily="34" charset="0"/>
                <a:cs typeface="Helvetica" panose="020B0604020202020204" pitchFamily="34" charset="0"/>
              </a:rPr>
              <a:t>2% of GDP</a:t>
            </a:r>
          </a:p>
        </p:txBody>
      </p:sp>
      <p:sp>
        <p:nvSpPr>
          <p:cNvPr id="6" name="Title 1">
            <a:extLst>
              <a:ext uri="{FF2B5EF4-FFF2-40B4-BE49-F238E27FC236}">
                <a16:creationId xmlns:a16="http://schemas.microsoft.com/office/drawing/2014/main" xmlns="" id="{4136EDB3-E8C5-4724-8EC9-864C96B7DED9}"/>
              </a:ext>
            </a:extLst>
          </p:cNvPr>
          <p:cNvSpPr txBox="1">
            <a:spLocks/>
          </p:cNvSpPr>
          <p:nvPr/>
        </p:nvSpPr>
        <p:spPr>
          <a:xfrm>
            <a:off x="3946536" y="5107349"/>
            <a:ext cx="4374193" cy="608076"/>
          </a:xfrm>
          <a:prstGeom prst="roundRect">
            <a:avLst>
              <a:gd name="adj" fmla="val 5697"/>
            </a:avLst>
          </a:prstGeom>
          <a:solidFill>
            <a:schemeClr val="accent6">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Helvetica" panose="020B0604020202020204" pitchFamily="34" charset="0"/>
                <a:cs typeface="Helvetica" panose="020B0604020202020204" pitchFamily="34" charset="0"/>
              </a:rPr>
              <a:t>Value of Lost Output</a:t>
            </a:r>
          </a:p>
        </p:txBody>
      </p:sp>
    </p:spTree>
    <p:extLst>
      <p:ext uri="{BB962C8B-B14F-4D97-AF65-F5344CB8AC3E}">
        <p14:creationId xmlns:p14="http://schemas.microsoft.com/office/powerpoint/2010/main" val="235338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6" presetClass="emph" presetSubtype="0" accel="39000" decel="20000" fill="hold" grpId="1" nodeType="afterEffect">
                                  <p:stCondLst>
                                    <p:cond delay="0"/>
                                  </p:stCondLst>
                                  <p:childTnLst>
                                    <p:animScale>
                                      <p:cBhvr>
                                        <p:cTn id="10" dur="1000" fill="hold"/>
                                        <p:tgtEl>
                                          <p:spTgt spid="11"/>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876275575"/>
              </p:ext>
            </p:extLst>
          </p:nvPr>
        </p:nvGraphicFramePr>
        <p:xfrm>
          <a:off x="1618197" y="1884505"/>
          <a:ext cx="9040175" cy="42501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10880725" y="6578600"/>
            <a:ext cx="1311275" cy="322263"/>
          </a:xfrm>
          <a:prstGeom prst="rect">
            <a:avLst/>
          </a:prstGeom>
        </p:spPr>
        <p:txBody>
          <a:bodyPr/>
          <a:lstStyle/>
          <a:p>
            <a:pPr defTabSz="914377"/>
            <a:fld id="{06C044C9-69CD-471B-9F60-C5A728DA45D4}" type="slidenum">
              <a:rPr lang="en-US">
                <a:latin typeface="Calibri" panose="020F0502020204030204"/>
              </a:rPr>
              <a:pPr defTabSz="914377"/>
              <a:t>13</a:t>
            </a:fld>
            <a:endParaRPr lang="en-US" dirty="0">
              <a:latin typeface="Calibri" panose="020F0502020204030204"/>
            </a:endParaRPr>
          </a:p>
        </p:txBody>
      </p:sp>
      <p:sp>
        <p:nvSpPr>
          <p:cNvPr id="6" name="Title 1">
            <a:extLst>
              <a:ext uri="{FF2B5EF4-FFF2-40B4-BE49-F238E27FC236}">
                <a16:creationId xmlns:a16="http://schemas.microsoft.com/office/drawing/2014/main" xmlns="" id="{73F71C59-E88D-40CB-BF3B-BD598D4F78F2}"/>
              </a:ext>
            </a:extLst>
          </p:cNvPr>
          <p:cNvSpPr txBox="1">
            <a:spLocks/>
          </p:cNvSpPr>
          <p:nvPr/>
        </p:nvSpPr>
        <p:spPr>
          <a:xfrm>
            <a:off x="3983282" y="1350785"/>
            <a:ext cx="4079889" cy="551069"/>
          </a:xfrm>
          <a:prstGeom prst="roundRect">
            <a:avLst>
              <a:gd name="adj" fmla="val 5697"/>
            </a:avLst>
          </a:prstGeom>
          <a:solidFill>
            <a:schemeClr val="accent6">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Helvetica" panose="020B0604020202020204" pitchFamily="34" charset="0"/>
                <a:cs typeface="Helvetica" panose="020B0604020202020204" pitchFamily="34" charset="0"/>
              </a:rPr>
              <a:t>Value of Lost Welfare</a:t>
            </a:r>
          </a:p>
        </p:txBody>
      </p:sp>
    </p:spTree>
    <p:extLst>
      <p:ext uri="{BB962C8B-B14F-4D97-AF65-F5344CB8AC3E}">
        <p14:creationId xmlns:p14="http://schemas.microsoft.com/office/powerpoint/2010/main" val="2053166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xmlns="" id="{D4557A56-2CF3-412D-B4E1-8E72F5EFC17D}"/>
              </a:ext>
            </a:extLst>
          </p:cNvPr>
          <p:cNvGraphicFramePr/>
          <p:nvPr>
            <p:extLst>
              <p:ext uri="{D42A27DB-BD31-4B8C-83A1-F6EECF244321}">
                <p14:modId xmlns:p14="http://schemas.microsoft.com/office/powerpoint/2010/main" val="3949920476"/>
              </p:ext>
            </p:extLst>
          </p:nvPr>
        </p:nvGraphicFramePr>
        <p:xfrm>
          <a:off x="1618197" y="1884505"/>
          <a:ext cx="9040175" cy="425012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294967295"/>
          </p:nvPr>
        </p:nvSpPr>
        <p:spPr>
          <a:xfrm>
            <a:off x="10880725" y="6578600"/>
            <a:ext cx="1311275" cy="322263"/>
          </a:xfrm>
          <a:prstGeom prst="rect">
            <a:avLst/>
          </a:prstGeom>
        </p:spPr>
        <p:txBody>
          <a:bodyPr/>
          <a:lstStyle/>
          <a:p>
            <a:pPr defTabSz="914377"/>
            <a:fld id="{06C044C9-69CD-471B-9F60-C5A728DA45D4}" type="slidenum">
              <a:rPr lang="en-US">
                <a:latin typeface="Calibri" panose="020F0502020204030204"/>
              </a:rPr>
              <a:pPr defTabSz="914377"/>
              <a:t>14</a:t>
            </a:fld>
            <a:endParaRPr lang="en-US" dirty="0">
              <a:latin typeface="Calibri" panose="020F0502020204030204"/>
            </a:endParaRPr>
          </a:p>
        </p:txBody>
      </p:sp>
      <p:sp>
        <p:nvSpPr>
          <p:cNvPr id="5" name="Rounded Rectangle 9">
            <a:extLst>
              <a:ext uri="{FF2B5EF4-FFF2-40B4-BE49-F238E27FC236}">
                <a16:creationId xmlns:a16="http://schemas.microsoft.com/office/drawing/2014/main" xmlns="" id="{EF6DE04B-8383-455E-818F-413427306B41}"/>
              </a:ext>
            </a:extLst>
          </p:cNvPr>
          <p:cNvSpPr/>
          <p:nvPr/>
        </p:nvSpPr>
        <p:spPr>
          <a:xfrm>
            <a:off x="4806357" y="3081974"/>
            <a:ext cx="2900339" cy="1114747"/>
          </a:xfrm>
          <a:prstGeom prst="roundRect">
            <a:avLst>
              <a:gd name="adj" fmla="val 7343"/>
            </a:avLst>
          </a:prstGeom>
          <a:solidFill>
            <a:schemeClr val="bg1"/>
          </a:solidFill>
          <a:ln w="47625">
            <a:solidFill>
              <a:schemeClr val="accent6"/>
            </a:solidFill>
          </a:ln>
        </p:spPr>
        <p:style>
          <a:lnRef idx="1">
            <a:schemeClr val="accent5"/>
          </a:lnRef>
          <a:fillRef idx="2">
            <a:schemeClr val="accent5"/>
          </a:fillRef>
          <a:effectRef idx="1">
            <a:schemeClr val="accent5"/>
          </a:effectRef>
          <a:fontRef idx="minor">
            <a:schemeClr val="dk1"/>
          </a:fontRef>
        </p:style>
        <p:txBody>
          <a:bodyPr wrap="square" anchor="ctr">
            <a:spAutoFit/>
          </a:bodyPr>
          <a:lstStyle/>
          <a:p>
            <a:pPr algn="ctr" defTabSz="914377">
              <a:spcAft>
                <a:spcPts val="1200"/>
              </a:spcAft>
            </a:pPr>
            <a:r>
              <a:rPr lang="en-US" sz="4400" b="1" dirty="0">
                <a:solidFill>
                  <a:srgbClr val="EF2E24"/>
                </a:solidFill>
                <a:latin typeface="Helvetica" panose="020B0604020202020204" pitchFamily="34" charset="0"/>
                <a:cs typeface="Helvetica" panose="020B0604020202020204" pitchFamily="34" charset="0"/>
              </a:rPr>
              <a:t>$4 Trillion</a:t>
            </a:r>
          </a:p>
        </p:txBody>
      </p:sp>
      <p:sp>
        <p:nvSpPr>
          <p:cNvPr id="10" name="Title 1">
            <a:extLst>
              <a:ext uri="{FF2B5EF4-FFF2-40B4-BE49-F238E27FC236}">
                <a16:creationId xmlns:a16="http://schemas.microsoft.com/office/drawing/2014/main" xmlns="" id="{D3CD9607-1C32-440A-9593-B542CB917CBC}"/>
              </a:ext>
            </a:extLst>
          </p:cNvPr>
          <p:cNvSpPr txBox="1">
            <a:spLocks/>
          </p:cNvSpPr>
          <p:nvPr/>
        </p:nvSpPr>
        <p:spPr>
          <a:xfrm>
            <a:off x="3983282" y="1350785"/>
            <a:ext cx="4079889" cy="551069"/>
          </a:xfrm>
          <a:prstGeom prst="roundRect">
            <a:avLst>
              <a:gd name="adj" fmla="val 5697"/>
            </a:avLst>
          </a:prstGeom>
          <a:solidFill>
            <a:schemeClr val="accent6">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chemeClr val="bg1"/>
                </a:solidFill>
                <a:latin typeface="Helvetica" panose="020B0604020202020204" pitchFamily="34" charset="0"/>
                <a:cs typeface="Helvetica" panose="020B0604020202020204" pitchFamily="34" charset="0"/>
              </a:rPr>
              <a:t>Value of Lost Welfare</a:t>
            </a:r>
          </a:p>
        </p:txBody>
      </p:sp>
    </p:spTree>
    <p:extLst>
      <p:ext uri="{BB962C8B-B14F-4D97-AF65-F5344CB8AC3E}">
        <p14:creationId xmlns:p14="http://schemas.microsoft.com/office/powerpoint/2010/main" val="13711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44793746-D20F-4F1A-9E9C-D0C1B85C8C0D}"/>
              </a:ext>
            </a:extLst>
          </p:cNvPr>
          <p:cNvSpPr>
            <a:spLocks noGrp="1"/>
          </p:cNvSpPr>
          <p:nvPr>
            <p:ph type="subTitle" idx="1"/>
          </p:nvPr>
        </p:nvSpPr>
        <p:spPr/>
        <p:txBody>
          <a:bodyPr>
            <a:normAutofit/>
          </a:bodyPr>
          <a:lstStyle/>
          <a:p>
            <a:r>
              <a:rPr lang="en-US" sz="2800" dirty="0"/>
              <a:t>Thank you!</a:t>
            </a:r>
          </a:p>
        </p:txBody>
      </p:sp>
      <p:sp>
        <p:nvSpPr>
          <p:cNvPr id="7" name="Title 1">
            <a:extLst>
              <a:ext uri="{FF2B5EF4-FFF2-40B4-BE49-F238E27FC236}">
                <a16:creationId xmlns:a16="http://schemas.microsoft.com/office/drawing/2014/main" xmlns="" id="{CCB3FFA6-6818-41F4-8520-9B20526432DD}"/>
              </a:ext>
            </a:extLst>
          </p:cNvPr>
          <p:cNvSpPr>
            <a:spLocks noGrp="1"/>
          </p:cNvSpPr>
          <p:nvPr>
            <p:ph type="ctrTitle"/>
          </p:nvPr>
        </p:nvSpPr>
        <p:spPr>
          <a:xfrm>
            <a:off x="1080890" y="1096912"/>
            <a:ext cx="10201671" cy="2435591"/>
          </a:xfrm>
        </p:spPr>
        <p:txBody>
          <a:bodyPr>
            <a:normAutofit/>
          </a:bodyPr>
          <a:lstStyle/>
          <a:p>
            <a:r>
              <a:rPr lang="en-US" sz="4800" dirty="0"/>
              <a:t>Macroeconomics of Global Surgery:</a:t>
            </a:r>
            <a:br>
              <a:rPr lang="en-US" sz="4800" dirty="0"/>
            </a:br>
            <a:r>
              <a:rPr lang="en-US" sz="4800" dirty="0"/>
              <a:t>The Cost of Doing Nothing</a:t>
            </a:r>
          </a:p>
        </p:txBody>
      </p:sp>
    </p:spTree>
    <p:extLst>
      <p:ext uri="{BB962C8B-B14F-4D97-AF65-F5344CB8AC3E}">
        <p14:creationId xmlns:p14="http://schemas.microsoft.com/office/powerpoint/2010/main" val="331570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rotWithShape="1">
          <a:blip r:embed="rId3">
            <a:clrChange>
              <a:clrFrom>
                <a:srgbClr val="FFFFFF"/>
              </a:clrFrom>
              <a:clrTo>
                <a:srgbClr val="FFFFFF">
                  <a:alpha val="0"/>
                </a:srgbClr>
              </a:clrTo>
            </a:clrChange>
          </a:blip>
          <a:srcRect l="1274" t="846" r="1903" b="2330"/>
          <a:stretch/>
        </p:blipFill>
        <p:spPr>
          <a:xfrm>
            <a:off x="479771" y="1835373"/>
            <a:ext cx="5029200" cy="4116055"/>
          </a:xfrm>
          <a:prstGeom prst="roundRect">
            <a:avLst>
              <a:gd name="adj" fmla="val 5030"/>
            </a:avLst>
          </a:prstGeom>
          <a:noFill/>
          <a:ln>
            <a:noFill/>
          </a:ln>
          <a:effectLst/>
        </p:spPr>
      </p:pic>
      <p:pic>
        <p:nvPicPr>
          <p:cNvPr id="7" name="Picture 6">
            <a:extLst>
              <a:ext uri="{FF2B5EF4-FFF2-40B4-BE49-F238E27FC236}">
                <a16:creationId xmlns:a16="http://schemas.microsoft.com/office/drawing/2014/main" xmlns="" id="{0A7282DE-1769-4620-B11B-D087DE7AC297}"/>
              </a:ext>
            </a:extLst>
          </p:cNvPr>
          <p:cNvPicPr>
            <a:picLocks/>
          </p:cNvPicPr>
          <p:nvPr/>
        </p:nvPicPr>
        <p:blipFill rotWithShape="1">
          <a:blip r:embed="rId4">
            <a:clrChange>
              <a:clrFrom>
                <a:srgbClr val="C0CAD7"/>
              </a:clrFrom>
              <a:clrTo>
                <a:srgbClr val="C0CAD7">
                  <a:alpha val="0"/>
                </a:srgbClr>
              </a:clrTo>
            </a:clrChange>
          </a:blip>
          <a:srcRect t="16680" b="12191"/>
          <a:stretch/>
        </p:blipFill>
        <p:spPr>
          <a:xfrm>
            <a:off x="6475475" y="1845771"/>
            <a:ext cx="5029200" cy="4105656"/>
          </a:xfrm>
          <a:prstGeom prst="roundRect">
            <a:avLst>
              <a:gd name="adj" fmla="val 4321"/>
            </a:avLst>
          </a:prstGeom>
          <a:noFill/>
          <a:ln>
            <a:noFill/>
          </a:ln>
          <a:effectLst/>
        </p:spPr>
      </p:pic>
    </p:spTree>
    <p:extLst>
      <p:ext uri="{BB962C8B-B14F-4D97-AF65-F5344CB8AC3E}">
        <p14:creationId xmlns:p14="http://schemas.microsoft.com/office/powerpoint/2010/main" val="405446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750D3C22-DCA8-4F1B-BEAE-17952CB24122}"/>
              </a:ext>
            </a:extLst>
          </p:cNvPr>
          <p:cNvSpPr>
            <a:spLocks/>
          </p:cNvSpPr>
          <p:nvPr/>
        </p:nvSpPr>
        <p:spPr>
          <a:xfrm>
            <a:off x="796511" y="3391640"/>
            <a:ext cx="1916923" cy="1149827"/>
          </a:xfrm>
          <a:prstGeom prst="roundRect">
            <a:avLst/>
          </a:prstGeom>
          <a:ln w="444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Disease</a:t>
            </a:r>
          </a:p>
        </p:txBody>
      </p:sp>
      <p:sp>
        <p:nvSpPr>
          <p:cNvPr id="8" name="Rectangle: Rounded Corners 7">
            <a:extLst>
              <a:ext uri="{FF2B5EF4-FFF2-40B4-BE49-F238E27FC236}">
                <a16:creationId xmlns:a16="http://schemas.microsoft.com/office/drawing/2014/main" xmlns="" id="{A975E215-A519-4133-A4E5-2C435FDD749D}"/>
              </a:ext>
            </a:extLst>
          </p:cNvPr>
          <p:cNvSpPr>
            <a:spLocks/>
          </p:cNvSpPr>
          <p:nvPr/>
        </p:nvSpPr>
        <p:spPr>
          <a:xfrm>
            <a:off x="5102656" y="2106226"/>
            <a:ext cx="1916923" cy="114982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defRPr/>
            </a:pPr>
            <a:r>
              <a:rPr lang="en-US" sz="2400" dirty="0">
                <a:solidFill>
                  <a:prstClr val="black"/>
                </a:solidFill>
                <a:latin typeface="Helvetica" panose="020B0604020202020204" pitchFamily="34" charset="0"/>
                <a:cs typeface="Helvetica" panose="020B0604020202020204" pitchFamily="34" charset="0"/>
              </a:rPr>
              <a:t>Consume</a:t>
            </a:r>
          </a:p>
          <a:p>
            <a:pPr algn="ctr" defTabSz="1289018">
              <a:lnSpc>
                <a:spcPct val="90000"/>
              </a:lnSpc>
              <a:spcBef>
                <a:spcPct val="0"/>
              </a:spcBef>
              <a:defRPr/>
            </a:pPr>
            <a:r>
              <a:rPr lang="en-US" sz="2400" dirty="0">
                <a:solidFill>
                  <a:prstClr val="black"/>
                </a:solidFill>
                <a:latin typeface="Helvetica" panose="020B0604020202020204" pitchFamily="34" charset="0"/>
                <a:cs typeface="Helvetica" panose="020B0604020202020204" pitchFamily="34" charset="0"/>
              </a:rPr>
              <a:t>Save</a:t>
            </a:r>
          </a:p>
        </p:txBody>
      </p:sp>
      <p:cxnSp>
        <p:nvCxnSpPr>
          <p:cNvPr id="22" name="Connector: Elbow 21">
            <a:extLst>
              <a:ext uri="{FF2B5EF4-FFF2-40B4-BE49-F238E27FC236}">
                <a16:creationId xmlns:a16="http://schemas.microsoft.com/office/drawing/2014/main" xmlns="" id="{1C26BC90-3DFC-47A8-9C09-CA71F60988DA}"/>
              </a:ext>
            </a:extLst>
          </p:cNvPr>
          <p:cNvCxnSpPr>
            <a:cxnSpLocks/>
            <a:stCxn id="26" idx="2"/>
            <a:endCxn id="6" idx="3"/>
          </p:cNvCxnSpPr>
          <p:nvPr/>
        </p:nvCxnSpPr>
        <p:spPr>
          <a:xfrm rot="10800000" flipV="1">
            <a:off x="2713435" y="2589968"/>
            <a:ext cx="2125027" cy="1376585"/>
          </a:xfrm>
          <a:prstGeom prst="curvedConnector3">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2AB3C64B-80E6-4B57-BBE4-DB5C2B7C4CFA}"/>
              </a:ext>
            </a:extLst>
          </p:cNvPr>
          <p:cNvSpPr/>
          <p:nvPr/>
        </p:nvSpPr>
        <p:spPr>
          <a:xfrm rot="5400000">
            <a:off x="4525373" y="2561529"/>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sz="1400">
              <a:solidFill>
                <a:prstClr val="white"/>
              </a:solidFill>
              <a:latin typeface="Helvetica" panose="020B0604020202020204" pitchFamily="34" charset="0"/>
              <a:cs typeface="Helvetica" panose="020B0604020202020204" pitchFamily="34" charset="0"/>
            </a:endParaRPr>
          </a:p>
        </p:txBody>
      </p:sp>
      <p:cxnSp>
        <p:nvCxnSpPr>
          <p:cNvPr id="55" name="Connector: Elbow 21">
            <a:extLst>
              <a:ext uri="{FF2B5EF4-FFF2-40B4-BE49-F238E27FC236}">
                <a16:creationId xmlns:a16="http://schemas.microsoft.com/office/drawing/2014/main" xmlns="" id="{DF347017-9ABF-4E5D-A927-845CDB62E747}"/>
              </a:ext>
            </a:extLst>
          </p:cNvPr>
          <p:cNvCxnSpPr>
            <a:cxnSpLocks/>
            <a:stCxn id="56" idx="2"/>
            <a:endCxn id="6" idx="3"/>
          </p:cNvCxnSpPr>
          <p:nvPr/>
        </p:nvCxnSpPr>
        <p:spPr>
          <a:xfrm rot="10800000">
            <a:off x="2713436" y="3966555"/>
            <a:ext cx="2120969" cy="8251"/>
          </a:xfrm>
          <a:prstGeom prst="curvedConnector3">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xmlns="" id="{A03B6352-E07D-4794-AE06-0CCB48894643}"/>
              </a:ext>
            </a:extLst>
          </p:cNvPr>
          <p:cNvSpPr/>
          <p:nvPr/>
        </p:nvSpPr>
        <p:spPr>
          <a:xfrm rot="5400000">
            <a:off x="4521315" y="3946366"/>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sz="1400">
              <a:solidFill>
                <a:prstClr val="white"/>
              </a:solidFill>
              <a:latin typeface="Helvetica" panose="020B0604020202020204" pitchFamily="34" charset="0"/>
              <a:cs typeface="Helvetica" panose="020B0604020202020204" pitchFamily="34" charset="0"/>
            </a:endParaRPr>
          </a:p>
        </p:txBody>
      </p:sp>
      <p:cxnSp>
        <p:nvCxnSpPr>
          <p:cNvPr id="17" name="Connector: Elbow 21">
            <a:extLst>
              <a:ext uri="{FF2B5EF4-FFF2-40B4-BE49-F238E27FC236}">
                <a16:creationId xmlns:a16="http://schemas.microsoft.com/office/drawing/2014/main" xmlns="" id="{F67280E1-D74F-4A29-90ED-C67AED55893B}"/>
              </a:ext>
            </a:extLst>
          </p:cNvPr>
          <p:cNvCxnSpPr>
            <a:cxnSpLocks/>
            <a:stCxn id="18" idx="2"/>
            <a:endCxn id="6" idx="3"/>
          </p:cNvCxnSpPr>
          <p:nvPr/>
        </p:nvCxnSpPr>
        <p:spPr>
          <a:xfrm rot="10800000">
            <a:off x="2713434" y="3966554"/>
            <a:ext cx="2130376" cy="1393090"/>
          </a:xfrm>
          <a:prstGeom prst="curvedConnector3">
            <a:avLst>
              <a:gd name="adj1" fmla="val 53389"/>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C9F73077-70F3-4687-A4A8-A7948FB35FB1}"/>
              </a:ext>
            </a:extLst>
          </p:cNvPr>
          <p:cNvSpPr/>
          <p:nvPr/>
        </p:nvSpPr>
        <p:spPr>
          <a:xfrm rot="5400000">
            <a:off x="4530722" y="5331204"/>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sz="1400">
              <a:solidFill>
                <a:prstClr val="white"/>
              </a:solidFill>
              <a:latin typeface="Helvetica" panose="020B0604020202020204" pitchFamily="34" charset="0"/>
              <a:cs typeface="Helvetica" panose="020B0604020202020204" pitchFamily="34" charset="0"/>
            </a:endParaRPr>
          </a:p>
        </p:txBody>
      </p:sp>
      <p:sp>
        <p:nvSpPr>
          <p:cNvPr id="27" name="Rectangle: Rounded Corners 26">
            <a:extLst>
              <a:ext uri="{FF2B5EF4-FFF2-40B4-BE49-F238E27FC236}">
                <a16:creationId xmlns:a16="http://schemas.microsoft.com/office/drawing/2014/main" xmlns="" id="{4777A781-4612-43DB-AC41-E09AC95D8724}"/>
              </a:ext>
            </a:extLst>
          </p:cNvPr>
          <p:cNvSpPr>
            <a:spLocks/>
          </p:cNvSpPr>
          <p:nvPr/>
        </p:nvSpPr>
        <p:spPr>
          <a:xfrm>
            <a:off x="1346589" y="2007507"/>
            <a:ext cx="1916923" cy="1149827"/>
          </a:xfrm>
          <a:prstGeom prst="roundRect">
            <a:avLst/>
          </a:prstGeom>
          <a:ln w="38100">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Health Expenses</a:t>
            </a:r>
          </a:p>
        </p:txBody>
      </p:sp>
      <p:cxnSp>
        <p:nvCxnSpPr>
          <p:cNvPr id="28" name="Connector: Elbow 21">
            <a:extLst>
              <a:ext uri="{FF2B5EF4-FFF2-40B4-BE49-F238E27FC236}">
                <a16:creationId xmlns:a16="http://schemas.microsoft.com/office/drawing/2014/main" xmlns="" id="{B5B26065-4475-4AC3-B670-D44D397DAE34}"/>
              </a:ext>
            </a:extLst>
          </p:cNvPr>
          <p:cNvCxnSpPr>
            <a:cxnSpLocks/>
            <a:stCxn id="6" idx="1"/>
            <a:endCxn id="27" idx="1"/>
          </p:cNvCxnSpPr>
          <p:nvPr/>
        </p:nvCxnSpPr>
        <p:spPr>
          <a:xfrm rot="10800000" flipH="1">
            <a:off x="796511" y="2582422"/>
            <a:ext cx="550078" cy="1384133"/>
          </a:xfrm>
          <a:prstGeom prst="bentConnector3">
            <a:avLst>
              <a:gd name="adj1" fmla="val -41558"/>
            </a:avLst>
          </a:prstGeom>
          <a:ln w="41275">
            <a:solidFill>
              <a:schemeClr val="accent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 name="Connector: Elbow 21">
            <a:extLst>
              <a:ext uri="{FF2B5EF4-FFF2-40B4-BE49-F238E27FC236}">
                <a16:creationId xmlns:a16="http://schemas.microsoft.com/office/drawing/2014/main" xmlns="" id="{BFA2423E-8D0B-48D6-883A-F4ECED5DDCC2}"/>
              </a:ext>
            </a:extLst>
          </p:cNvPr>
          <p:cNvCxnSpPr>
            <a:cxnSpLocks/>
            <a:stCxn id="26" idx="2"/>
            <a:endCxn id="27" idx="3"/>
          </p:cNvCxnSpPr>
          <p:nvPr/>
        </p:nvCxnSpPr>
        <p:spPr>
          <a:xfrm rot="10800000">
            <a:off x="3263513" y="2582421"/>
            <a:ext cx="1574949" cy="7548"/>
          </a:xfrm>
          <a:prstGeom prst="curvedConnector3">
            <a:avLst>
              <a:gd name="adj1" fmla="val 50000"/>
            </a:avLst>
          </a:prstGeom>
          <a:ln w="53975">
            <a:gradFill flip="none" rotWithShape="1">
              <a:gsLst>
                <a:gs pos="100000">
                  <a:schemeClr val="accent4">
                    <a:lumMod val="60000"/>
                    <a:lumOff val="40000"/>
                  </a:schemeClr>
                </a:gs>
                <a:gs pos="0">
                  <a:schemeClr val="accent2">
                    <a:lumMod val="7500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91" name="Connector: Elbow 21">
            <a:extLst>
              <a:ext uri="{FF2B5EF4-FFF2-40B4-BE49-F238E27FC236}">
                <a16:creationId xmlns:a16="http://schemas.microsoft.com/office/drawing/2014/main" xmlns="" id="{61804C31-E991-4F16-A12D-A2480401097C}"/>
              </a:ext>
            </a:extLst>
          </p:cNvPr>
          <p:cNvCxnSpPr>
            <a:cxnSpLocks/>
            <a:endCxn id="8" idx="3"/>
          </p:cNvCxnSpPr>
          <p:nvPr/>
        </p:nvCxnSpPr>
        <p:spPr>
          <a:xfrm rot="10800000">
            <a:off x="7019579" y="2681141"/>
            <a:ext cx="2156108" cy="1161257"/>
          </a:xfrm>
          <a:prstGeom prst="curvedConnector3">
            <a:avLst>
              <a:gd name="adj1" fmla="val 50000"/>
            </a:avLst>
          </a:prstGeom>
          <a:ln w="539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xmlns="" id="{AE924D74-CC6A-4F7F-AA03-2C1D89C301C5}"/>
              </a:ext>
            </a:extLst>
          </p:cNvPr>
          <p:cNvSpPr>
            <a:spLocks/>
          </p:cNvSpPr>
          <p:nvPr/>
        </p:nvSpPr>
        <p:spPr>
          <a:xfrm>
            <a:off x="5084993" y="3387196"/>
            <a:ext cx="1916923" cy="114982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Leisure Time</a:t>
            </a:r>
          </a:p>
        </p:txBody>
      </p:sp>
      <p:sp>
        <p:nvSpPr>
          <p:cNvPr id="96" name="Rectangle: Rounded Corners 95">
            <a:extLst>
              <a:ext uri="{FF2B5EF4-FFF2-40B4-BE49-F238E27FC236}">
                <a16:creationId xmlns:a16="http://schemas.microsoft.com/office/drawing/2014/main" xmlns="" id="{605112F6-7552-43A5-BDBE-1D2FDA973A18}"/>
              </a:ext>
            </a:extLst>
          </p:cNvPr>
          <p:cNvSpPr>
            <a:spLocks/>
          </p:cNvSpPr>
          <p:nvPr/>
        </p:nvSpPr>
        <p:spPr>
          <a:xfrm>
            <a:off x="5123725" y="4762921"/>
            <a:ext cx="1916923" cy="1149827"/>
          </a:xfrm>
          <a:prstGeom prst="round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Good Health</a:t>
            </a:r>
          </a:p>
        </p:txBody>
      </p:sp>
      <p:sp>
        <p:nvSpPr>
          <p:cNvPr id="98" name="Rectangle: Rounded Corners 97">
            <a:extLst>
              <a:ext uri="{FF2B5EF4-FFF2-40B4-BE49-F238E27FC236}">
                <a16:creationId xmlns:a16="http://schemas.microsoft.com/office/drawing/2014/main" xmlns="" id="{7561B43A-B33B-4333-8BA4-506C960671D0}"/>
              </a:ext>
            </a:extLst>
          </p:cNvPr>
          <p:cNvSpPr>
            <a:spLocks/>
          </p:cNvSpPr>
          <p:nvPr/>
        </p:nvSpPr>
        <p:spPr>
          <a:xfrm>
            <a:off x="9175687" y="3217448"/>
            <a:ext cx="2458325" cy="1489320"/>
          </a:xfrm>
          <a:prstGeom prst="roundRect">
            <a:avLst/>
          </a:prstGeom>
          <a:ln w="38100">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Utility</a:t>
            </a:r>
          </a:p>
        </p:txBody>
      </p:sp>
      <p:cxnSp>
        <p:nvCxnSpPr>
          <p:cNvPr id="100" name="Connector: Elbow 21">
            <a:extLst>
              <a:ext uri="{FF2B5EF4-FFF2-40B4-BE49-F238E27FC236}">
                <a16:creationId xmlns:a16="http://schemas.microsoft.com/office/drawing/2014/main" xmlns="" id="{BD067BF3-4075-4597-9492-EBB9B06702A2}"/>
              </a:ext>
            </a:extLst>
          </p:cNvPr>
          <p:cNvCxnSpPr>
            <a:cxnSpLocks/>
            <a:stCxn id="98" idx="1"/>
            <a:endCxn id="95" idx="3"/>
          </p:cNvCxnSpPr>
          <p:nvPr/>
        </p:nvCxnSpPr>
        <p:spPr>
          <a:xfrm rot="10800000" flipV="1">
            <a:off x="7001917" y="3962109"/>
            <a:ext cx="2173771" cy="1"/>
          </a:xfrm>
          <a:prstGeom prst="curvedConnector3">
            <a:avLst/>
          </a:prstGeom>
          <a:ln w="539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Connector: Elbow 21">
            <a:extLst>
              <a:ext uri="{FF2B5EF4-FFF2-40B4-BE49-F238E27FC236}">
                <a16:creationId xmlns:a16="http://schemas.microsoft.com/office/drawing/2014/main" xmlns="" id="{0B424A6B-EDAA-4C45-A39D-5299AEC218DD}"/>
              </a:ext>
            </a:extLst>
          </p:cNvPr>
          <p:cNvCxnSpPr>
            <a:cxnSpLocks/>
            <a:endCxn id="96" idx="3"/>
          </p:cNvCxnSpPr>
          <p:nvPr/>
        </p:nvCxnSpPr>
        <p:spPr>
          <a:xfrm rot="10800000" flipV="1">
            <a:off x="7040648" y="4090747"/>
            <a:ext cx="2135040" cy="1247087"/>
          </a:xfrm>
          <a:prstGeom prst="curvedConnector3">
            <a:avLst>
              <a:gd name="adj1" fmla="val 50000"/>
            </a:avLst>
          </a:prstGeom>
          <a:ln w="539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xmlns="" id="{5698AB7F-3469-4B05-8182-01EC648291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327" t="4844" r="-20206" b="9614"/>
          <a:stretch/>
        </p:blipFill>
        <p:spPr>
          <a:xfrm>
            <a:off x="991649" y="3473186"/>
            <a:ext cx="1531683" cy="977815"/>
          </a:xfrm>
          <a:prstGeom prst="rect">
            <a:avLst/>
          </a:prstGeom>
          <a:solidFill>
            <a:schemeClr val="bg1"/>
          </a:solidFill>
        </p:spPr>
      </p:pic>
      <p:pic>
        <p:nvPicPr>
          <p:cNvPr id="29" name="Picture 28">
            <a:extLst>
              <a:ext uri="{FF2B5EF4-FFF2-40B4-BE49-F238E27FC236}">
                <a16:creationId xmlns:a16="http://schemas.microsoft.com/office/drawing/2014/main" xmlns="" id="{48BC5CED-D915-47E3-AEA0-48FD0C4F8C9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965" t="4407" r="-32248" b="8747"/>
          <a:stretch/>
        </p:blipFill>
        <p:spPr>
          <a:xfrm>
            <a:off x="1460713" y="2119130"/>
            <a:ext cx="1688679" cy="921113"/>
          </a:xfrm>
          <a:prstGeom prst="roundRect">
            <a:avLst>
              <a:gd name="adj" fmla="val 8040"/>
            </a:avLst>
          </a:prstGeom>
          <a:solidFill>
            <a:schemeClr val="bg1"/>
          </a:solidFill>
        </p:spPr>
      </p:pic>
      <p:pic>
        <p:nvPicPr>
          <p:cNvPr id="124" name="Picture 123">
            <a:extLst>
              <a:ext uri="{FF2B5EF4-FFF2-40B4-BE49-F238E27FC236}">
                <a16:creationId xmlns:a16="http://schemas.microsoft.com/office/drawing/2014/main" xmlns="" id="{8DEBB8CC-F896-4BD8-9EBE-22F683C267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564" t="-3233" r="-44425" b="-1127"/>
          <a:stretch/>
        </p:blipFill>
        <p:spPr>
          <a:xfrm>
            <a:off x="5236781" y="2212925"/>
            <a:ext cx="1592779" cy="903403"/>
          </a:xfrm>
          <a:prstGeom prst="rect">
            <a:avLst/>
          </a:prstGeom>
          <a:solidFill>
            <a:schemeClr val="bg1"/>
          </a:solidFill>
        </p:spPr>
      </p:pic>
      <p:pic>
        <p:nvPicPr>
          <p:cNvPr id="126" name="Picture 125">
            <a:extLst>
              <a:ext uri="{FF2B5EF4-FFF2-40B4-BE49-F238E27FC236}">
                <a16:creationId xmlns:a16="http://schemas.microsoft.com/office/drawing/2014/main" xmlns="" id="{0514AE7D-02BC-4904-836F-2E09FD7F0E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9823" t="9068" r="-17370" b="6026"/>
          <a:stretch/>
        </p:blipFill>
        <p:spPr>
          <a:xfrm>
            <a:off x="5205306" y="3439806"/>
            <a:ext cx="1655728" cy="1020700"/>
          </a:xfrm>
          <a:prstGeom prst="rect">
            <a:avLst/>
          </a:prstGeom>
          <a:solidFill>
            <a:schemeClr val="bg1"/>
          </a:solidFill>
        </p:spPr>
      </p:pic>
      <p:pic>
        <p:nvPicPr>
          <p:cNvPr id="129" name="Picture 128">
            <a:extLst>
              <a:ext uri="{FF2B5EF4-FFF2-40B4-BE49-F238E27FC236}">
                <a16:creationId xmlns:a16="http://schemas.microsoft.com/office/drawing/2014/main" xmlns="" id="{341854E0-CDCE-4334-8EBB-1AA2E83D5C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8141" t="50" r="-27804" b="-5190"/>
          <a:stretch/>
        </p:blipFill>
        <p:spPr>
          <a:xfrm>
            <a:off x="5361692" y="4859758"/>
            <a:ext cx="1440989" cy="971513"/>
          </a:xfrm>
          <a:prstGeom prst="rect">
            <a:avLst/>
          </a:prstGeom>
          <a:solidFill>
            <a:schemeClr val="bg1"/>
          </a:solidFill>
        </p:spPr>
      </p:pic>
      <p:pic>
        <p:nvPicPr>
          <p:cNvPr id="133" name="Picture 132">
            <a:extLst>
              <a:ext uri="{FF2B5EF4-FFF2-40B4-BE49-F238E27FC236}">
                <a16:creationId xmlns:a16="http://schemas.microsoft.com/office/drawing/2014/main" xmlns="" id="{8F9779B3-F602-48A7-9FE9-39EECD95D0FC}"/>
              </a:ext>
            </a:extLst>
          </p:cNvPr>
          <p:cNvPicPr>
            <a:picLocks noChangeAspect="1"/>
          </p:cNvPicPr>
          <p:nvPr/>
        </p:nvPicPr>
        <p:blipFill>
          <a:blip r:embed="rId8" cstate="print">
            <a:extLst>
              <a:ext uri="{28A0092B-C50C-407E-A947-70E740481C1C}">
                <a14:useLocalDpi xmlns:a14="http://schemas.microsoft.com/office/drawing/2010/main" val="0"/>
              </a:ext>
            </a:extLst>
          </a:blip>
          <a:srcRect l="-54622" t="50" r="-55656" b="-5190"/>
          <a:stretch>
            <a:fillRect/>
          </a:stretch>
        </p:blipFill>
        <p:spPr>
          <a:xfrm>
            <a:off x="9305887" y="3403618"/>
            <a:ext cx="2234264" cy="1117143"/>
          </a:xfrm>
          <a:prstGeom prst="rect">
            <a:avLst/>
          </a:prstGeom>
          <a:solidFill>
            <a:schemeClr val="bg1"/>
          </a:solidFill>
        </p:spPr>
      </p:pic>
      <p:sp>
        <p:nvSpPr>
          <p:cNvPr id="7" name="Rectangle: Rounded Corners 6">
            <a:extLst>
              <a:ext uri="{FF2B5EF4-FFF2-40B4-BE49-F238E27FC236}">
                <a16:creationId xmlns:a16="http://schemas.microsoft.com/office/drawing/2014/main" xmlns="" id="{BA8E1AB9-1D2F-4882-A996-4690C1B00E4B}"/>
              </a:ext>
            </a:extLst>
          </p:cNvPr>
          <p:cNvSpPr/>
          <p:nvPr/>
        </p:nvSpPr>
        <p:spPr>
          <a:xfrm>
            <a:off x="4191057" y="1268835"/>
            <a:ext cx="3503460" cy="607397"/>
          </a:xfrm>
          <a:prstGeom prst="roundRect">
            <a:avLst>
              <a:gd name="adj" fmla="val 7133"/>
            </a:avLst>
          </a:prstGeom>
          <a:solidFill>
            <a:schemeClr val="accent6">
              <a:lumMod val="60000"/>
              <a:lumOff val="4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en-US" sz="3200" dirty="0">
                <a:solidFill>
                  <a:schemeClr val="bg1"/>
                </a:solidFill>
                <a:latin typeface="Helvetica" panose="020B0604020202020204" pitchFamily="34" charset="0"/>
                <a:cs typeface="Helvetica" panose="020B0604020202020204" pitchFamily="34" charset="0"/>
              </a:rPr>
              <a:t>Economic Welfare</a:t>
            </a:r>
          </a:p>
        </p:txBody>
      </p:sp>
    </p:spTree>
    <p:extLst>
      <p:ext uri="{BB962C8B-B14F-4D97-AF65-F5344CB8AC3E}">
        <p14:creationId xmlns:p14="http://schemas.microsoft.com/office/powerpoint/2010/main" val="105615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75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75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fade">
                                      <p:cBhvr>
                                        <p:cTn id="18" dur="500"/>
                                        <p:tgtEl>
                                          <p:spTgt spid="124"/>
                                        </p:tgtEl>
                                      </p:cBhvr>
                                    </p:animEffect>
                                  </p:childTnLst>
                                </p:cTn>
                              </p:par>
                              <p:par>
                                <p:cTn id="19" presetID="10"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500"/>
                                        <p:tgtEl>
                                          <p:spTgt spid="126"/>
                                        </p:tgtEl>
                                      </p:cBhvr>
                                    </p:animEffect>
                                  </p:childTnLst>
                                </p:cTn>
                              </p:par>
                              <p:par>
                                <p:cTn id="22" presetID="10" presetClass="entr" presetSubtype="0" fill="hold" nodeType="with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500"/>
                                        <p:tgtEl>
                                          <p:spTgt spid="12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childTnLst>
                                </p:cTn>
                              </p:par>
                              <p:par>
                                <p:cTn id="29" presetID="10"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fade">
                                      <p:cBhvr>
                                        <p:cTn id="31" dur="500"/>
                                        <p:tgtEl>
                                          <p:spTgt spid="100"/>
                                        </p:tgtEl>
                                      </p:cBhvr>
                                    </p:animEffect>
                                  </p:childTnLst>
                                </p:cTn>
                              </p:par>
                              <p:par>
                                <p:cTn id="32" presetID="10" presetClass="entr" presetSubtype="0" fill="hold"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500"/>
                                        <p:tgtEl>
                                          <p:spTgt spid="107"/>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133"/>
                                        </p:tgtEl>
                                        <p:attrNameLst>
                                          <p:attrName>style.visibility</p:attrName>
                                        </p:attrNameLst>
                                      </p:cBhvr>
                                      <p:to>
                                        <p:strVal val="visible"/>
                                      </p:to>
                                    </p:set>
                                    <p:animEffect transition="in" filter="fade">
                                      <p:cBhvr>
                                        <p:cTn id="46" dur="500"/>
                                        <p:tgtEl>
                                          <p:spTgt spid="13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par>
                                <p:cTn id="58" presetID="10" presetClass="entr" presetSubtype="0" fill="hold"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par>
                                <p:cTn id="75" presetID="10" presetClass="entr" presetSubtype="0" fill="hold" nodeType="with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fade">
                                      <p:cBhvr>
                                        <p:cTn id="77" dur="500"/>
                                        <p:tgtEl>
                                          <p:spTgt spid="7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par>
                          <p:cTn id="81" fill="hold">
                            <p:stCondLst>
                              <p:cond delay="500"/>
                            </p:stCondLst>
                            <p:childTnLst>
                              <p:par>
                                <p:cTn id="82" presetID="10" presetClass="entr" presetSubtype="0" fill="hold" nodeType="afterEffect">
                                  <p:stCondLst>
                                    <p:cond delay="50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6" grpId="0" animBg="1"/>
      <p:bldP spid="56" grpId="0" animBg="1"/>
      <p:bldP spid="18" grpId="0" animBg="1"/>
      <p:bldP spid="27" grpId="0" animBg="1"/>
      <p:bldP spid="95" grpId="0" animBg="1"/>
      <p:bldP spid="96" grpId="0" animBg="1"/>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a:extLst>
              <a:ext uri="{FF2B5EF4-FFF2-40B4-BE49-F238E27FC236}">
                <a16:creationId xmlns:a16="http://schemas.microsoft.com/office/drawing/2014/main" xmlns="" id="{D2ED9287-14EF-4637-B3B2-ADB1634E5A52}"/>
              </a:ext>
            </a:extLst>
          </p:cNvPr>
          <p:cNvSpPr/>
          <p:nvPr/>
        </p:nvSpPr>
        <p:spPr>
          <a:xfrm>
            <a:off x="1078216" y="3386510"/>
            <a:ext cx="2157595" cy="1072464"/>
          </a:xfrm>
          <a:prstGeom prst="roundRect">
            <a:avLst>
              <a:gd name="adj" fmla="val 11559"/>
            </a:avLst>
          </a:prstGeom>
          <a:solidFill>
            <a:schemeClr val="lt1"/>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3600" dirty="0">
                <a:solidFill>
                  <a:prstClr val="black"/>
                </a:solidFill>
                <a:latin typeface="Helvetica" panose="020B0604020202020204" pitchFamily="34" charset="0"/>
                <a:cs typeface="Helvetica" panose="020B0604020202020204" pitchFamily="34" charset="0"/>
              </a:rPr>
              <a:t>Disease</a:t>
            </a:r>
          </a:p>
        </p:txBody>
      </p:sp>
      <p:sp>
        <p:nvSpPr>
          <p:cNvPr id="8" name="Rectangle: Rounded Corners 7">
            <a:extLst>
              <a:ext uri="{FF2B5EF4-FFF2-40B4-BE49-F238E27FC236}">
                <a16:creationId xmlns:a16="http://schemas.microsoft.com/office/drawing/2014/main" xmlns="" id="{A975E215-A519-4133-A4E5-2C435FDD749D}"/>
              </a:ext>
            </a:extLst>
          </p:cNvPr>
          <p:cNvSpPr/>
          <p:nvPr/>
        </p:nvSpPr>
        <p:spPr>
          <a:xfrm>
            <a:off x="4995019" y="1959808"/>
            <a:ext cx="2290331" cy="996918"/>
          </a:xfrm>
          <a:prstGeom prst="roundRect">
            <a:avLst>
              <a:gd name="adj" fmla="val 11559"/>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Consume</a:t>
            </a:r>
          </a:p>
        </p:txBody>
      </p:sp>
      <p:sp>
        <p:nvSpPr>
          <p:cNvPr id="26" name="Rectangle 25">
            <a:extLst>
              <a:ext uri="{FF2B5EF4-FFF2-40B4-BE49-F238E27FC236}">
                <a16:creationId xmlns:a16="http://schemas.microsoft.com/office/drawing/2014/main" xmlns="" id="{2AB3C64B-80E6-4B57-BBE4-DB5C2B7C4CFA}"/>
              </a:ext>
            </a:extLst>
          </p:cNvPr>
          <p:cNvSpPr/>
          <p:nvPr/>
        </p:nvSpPr>
        <p:spPr>
          <a:xfrm rot="5400000">
            <a:off x="4476757" y="2417246"/>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sz="1600">
              <a:solidFill>
                <a:prstClr val="white"/>
              </a:solidFill>
              <a:latin typeface="Helvetica" panose="020B0604020202020204" pitchFamily="34" charset="0"/>
              <a:cs typeface="Helvetica" panose="020B0604020202020204" pitchFamily="34" charset="0"/>
            </a:endParaRPr>
          </a:p>
        </p:txBody>
      </p:sp>
      <p:sp>
        <p:nvSpPr>
          <p:cNvPr id="56" name="Rectangle 55">
            <a:extLst>
              <a:ext uri="{FF2B5EF4-FFF2-40B4-BE49-F238E27FC236}">
                <a16:creationId xmlns:a16="http://schemas.microsoft.com/office/drawing/2014/main" xmlns="" id="{A03B6352-E07D-4794-AE06-0CCB48894643}"/>
              </a:ext>
            </a:extLst>
          </p:cNvPr>
          <p:cNvSpPr/>
          <p:nvPr/>
        </p:nvSpPr>
        <p:spPr>
          <a:xfrm rot="5400000">
            <a:off x="4444261" y="3902555"/>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sz="1600">
              <a:solidFill>
                <a:prstClr val="white"/>
              </a:solidFill>
              <a:latin typeface="Helvetica" panose="020B0604020202020204" pitchFamily="34" charset="0"/>
              <a:cs typeface="Helvetica" panose="020B0604020202020204" pitchFamily="34" charset="0"/>
            </a:endParaRPr>
          </a:p>
        </p:txBody>
      </p:sp>
      <p:sp>
        <p:nvSpPr>
          <p:cNvPr id="18" name="Rectangle 17">
            <a:extLst>
              <a:ext uri="{FF2B5EF4-FFF2-40B4-BE49-F238E27FC236}">
                <a16:creationId xmlns:a16="http://schemas.microsoft.com/office/drawing/2014/main" xmlns="" id="{C9F73077-70F3-4687-A4A8-A7948FB35FB1}"/>
              </a:ext>
            </a:extLst>
          </p:cNvPr>
          <p:cNvSpPr/>
          <p:nvPr/>
        </p:nvSpPr>
        <p:spPr>
          <a:xfrm rot="5400000">
            <a:off x="4486181" y="5379447"/>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sz="1600">
              <a:solidFill>
                <a:prstClr val="white"/>
              </a:solidFill>
              <a:latin typeface="Helvetica" panose="020B0604020202020204" pitchFamily="34" charset="0"/>
              <a:cs typeface="Helvetica" panose="020B0604020202020204" pitchFamily="34" charset="0"/>
            </a:endParaRPr>
          </a:p>
        </p:txBody>
      </p:sp>
      <p:cxnSp>
        <p:nvCxnSpPr>
          <p:cNvPr id="28" name="Connector: Elbow 21">
            <a:extLst>
              <a:ext uri="{FF2B5EF4-FFF2-40B4-BE49-F238E27FC236}">
                <a16:creationId xmlns:a16="http://schemas.microsoft.com/office/drawing/2014/main" xmlns="" id="{B5B26065-4475-4AC3-B670-D44D397DAE34}"/>
              </a:ext>
            </a:extLst>
          </p:cNvPr>
          <p:cNvCxnSpPr>
            <a:cxnSpLocks/>
            <a:stCxn id="49" idx="1"/>
            <a:endCxn id="59" idx="1"/>
          </p:cNvCxnSpPr>
          <p:nvPr/>
        </p:nvCxnSpPr>
        <p:spPr>
          <a:xfrm rot="10800000" flipH="1">
            <a:off x="1078216" y="2444560"/>
            <a:ext cx="412800" cy="1478183"/>
          </a:xfrm>
          <a:prstGeom prst="bentConnector3">
            <a:avLst>
              <a:gd name="adj1" fmla="val -55378"/>
            </a:avLst>
          </a:prstGeom>
          <a:ln w="41275">
            <a:solidFill>
              <a:schemeClr val="accent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1" name="Connector: Elbow 21">
            <a:extLst>
              <a:ext uri="{FF2B5EF4-FFF2-40B4-BE49-F238E27FC236}">
                <a16:creationId xmlns:a16="http://schemas.microsoft.com/office/drawing/2014/main" xmlns="" id="{61804C31-E991-4F16-A12D-A2480401097C}"/>
              </a:ext>
            </a:extLst>
          </p:cNvPr>
          <p:cNvCxnSpPr>
            <a:cxnSpLocks/>
            <a:endCxn id="8" idx="3"/>
          </p:cNvCxnSpPr>
          <p:nvPr/>
        </p:nvCxnSpPr>
        <p:spPr>
          <a:xfrm rot="10800000">
            <a:off x="7285351" y="2458268"/>
            <a:ext cx="2113091" cy="1297007"/>
          </a:xfrm>
          <a:prstGeom prst="curvedConnector3">
            <a:avLst/>
          </a:prstGeom>
          <a:ln w="53975">
            <a:solidFill>
              <a:schemeClr val="accent6">
                <a:lumMod val="75000"/>
              </a:schemeClr>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xmlns="" id="{AE924D74-CC6A-4F7F-AA03-2C1D89C301C5}"/>
              </a:ext>
            </a:extLst>
          </p:cNvPr>
          <p:cNvSpPr/>
          <p:nvPr/>
        </p:nvSpPr>
        <p:spPr>
          <a:xfrm>
            <a:off x="4971304" y="3397836"/>
            <a:ext cx="2290331" cy="1072464"/>
          </a:xfrm>
          <a:prstGeom prst="roundRect">
            <a:avLst>
              <a:gd name="adj" fmla="val 11559"/>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Investment</a:t>
            </a:r>
          </a:p>
        </p:txBody>
      </p:sp>
      <p:sp>
        <p:nvSpPr>
          <p:cNvPr id="96" name="Rectangle: Rounded Corners 95">
            <a:extLst>
              <a:ext uri="{FF2B5EF4-FFF2-40B4-BE49-F238E27FC236}">
                <a16:creationId xmlns:a16="http://schemas.microsoft.com/office/drawing/2014/main" xmlns="" id="{605112F6-7552-43A5-BDBE-1D2FDA973A18}"/>
              </a:ext>
            </a:extLst>
          </p:cNvPr>
          <p:cNvSpPr/>
          <p:nvPr/>
        </p:nvSpPr>
        <p:spPr>
          <a:xfrm>
            <a:off x="4995019" y="4906214"/>
            <a:ext cx="2290331" cy="1072464"/>
          </a:xfrm>
          <a:prstGeom prst="roundRect">
            <a:avLst>
              <a:gd name="adj" fmla="val 11559"/>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Labor productivity</a:t>
            </a:r>
          </a:p>
        </p:txBody>
      </p:sp>
      <p:cxnSp>
        <p:nvCxnSpPr>
          <p:cNvPr id="100" name="Connector: Elbow 21">
            <a:extLst>
              <a:ext uri="{FF2B5EF4-FFF2-40B4-BE49-F238E27FC236}">
                <a16:creationId xmlns:a16="http://schemas.microsoft.com/office/drawing/2014/main" xmlns="" id="{BD067BF3-4075-4597-9492-EBB9B06702A2}"/>
              </a:ext>
            </a:extLst>
          </p:cNvPr>
          <p:cNvCxnSpPr>
            <a:cxnSpLocks/>
            <a:stCxn id="5" idx="1"/>
            <a:endCxn id="95" idx="3"/>
          </p:cNvCxnSpPr>
          <p:nvPr/>
        </p:nvCxnSpPr>
        <p:spPr>
          <a:xfrm rot="10800000" flipV="1">
            <a:off x="7261636" y="3931396"/>
            <a:ext cx="2136801" cy="2672"/>
          </a:xfrm>
          <a:prstGeom prst="curvedConnector3">
            <a:avLst/>
          </a:prstGeom>
          <a:ln w="53975">
            <a:solidFill>
              <a:schemeClr val="accent6">
                <a:lumMod val="75000"/>
              </a:schemeClr>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07" name="Connector: Elbow 21">
            <a:extLst>
              <a:ext uri="{FF2B5EF4-FFF2-40B4-BE49-F238E27FC236}">
                <a16:creationId xmlns:a16="http://schemas.microsoft.com/office/drawing/2014/main" xmlns="" id="{0B424A6B-EDAA-4C45-A39D-5299AEC218DD}"/>
              </a:ext>
            </a:extLst>
          </p:cNvPr>
          <p:cNvCxnSpPr>
            <a:cxnSpLocks/>
            <a:endCxn id="96" idx="3"/>
          </p:cNvCxnSpPr>
          <p:nvPr/>
        </p:nvCxnSpPr>
        <p:spPr>
          <a:xfrm rot="10800000" flipV="1">
            <a:off x="7285351" y="4106788"/>
            <a:ext cx="2075219" cy="1335658"/>
          </a:xfrm>
          <a:prstGeom prst="curvedConnector3">
            <a:avLst>
              <a:gd name="adj1" fmla="val 50000"/>
            </a:avLst>
          </a:prstGeom>
          <a:ln w="53975">
            <a:solidFill>
              <a:schemeClr val="accent6">
                <a:lumMod val="75000"/>
              </a:schemeClr>
            </a:solidFill>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66F07F58-8BFB-499D-85E7-3B84B46A45C4}"/>
              </a:ext>
            </a:extLst>
          </p:cNvPr>
          <p:cNvSpPr/>
          <p:nvPr/>
        </p:nvSpPr>
        <p:spPr>
          <a:xfrm>
            <a:off x="1498439" y="4903091"/>
            <a:ext cx="2157595" cy="1030619"/>
          </a:xfrm>
          <a:prstGeom prst="roundRect">
            <a:avLst>
              <a:gd name="adj" fmla="val 12028"/>
            </a:avLst>
          </a:prstGeom>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3200" dirty="0">
                <a:solidFill>
                  <a:prstClr val="black"/>
                </a:solidFill>
                <a:latin typeface="Helvetica" panose="020B0604020202020204" pitchFamily="34" charset="0"/>
                <a:cs typeface="Helvetica" panose="020B0604020202020204" pitchFamily="34" charset="0"/>
              </a:rPr>
              <a:t>Poor Health</a:t>
            </a:r>
          </a:p>
        </p:txBody>
      </p:sp>
      <p:cxnSp>
        <p:nvCxnSpPr>
          <p:cNvPr id="24" name="Connector: Elbow 21">
            <a:extLst>
              <a:ext uri="{FF2B5EF4-FFF2-40B4-BE49-F238E27FC236}">
                <a16:creationId xmlns:a16="http://schemas.microsoft.com/office/drawing/2014/main" xmlns="" id="{47905935-EF8B-412E-8113-E14B5D1FD26B}"/>
              </a:ext>
            </a:extLst>
          </p:cNvPr>
          <p:cNvCxnSpPr>
            <a:cxnSpLocks/>
            <a:stCxn id="49" idx="1"/>
            <a:endCxn id="23" idx="1"/>
          </p:cNvCxnSpPr>
          <p:nvPr/>
        </p:nvCxnSpPr>
        <p:spPr>
          <a:xfrm rot="10800000" flipH="1" flipV="1">
            <a:off x="1078215" y="3922741"/>
            <a:ext cx="420223" cy="1495659"/>
          </a:xfrm>
          <a:prstGeom prst="bentConnector3">
            <a:avLst>
              <a:gd name="adj1" fmla="val -54400"/>
            </a:avLst>
          </a:prstGeom>
          <a:ln w="41275">
            <a:solidFill>
              <a:schemeClr val="accent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59" name="Rectangle: Rounded Corners 58">
            <a:extLst>
              <a:ext uri="{FF2B5EF4-FFF2-40B4-BE49-F238E27FC236}">
                <a16:creationId xmlns:a16="http://schemas.microsoft.com/office/drawing/2014/main" xmlns="" id="{4D53A02F-5496-4903-83F2-465A89C816C4}"/>
              </a:ext>
            </a:extLst>
          </p:cNvPr>
          <p:cNvSpPr/>
          <p:nvPr/>
        </p:nvSpPr>
        <p:spPr>
          <a:xfrm>
            <a:off x="1491016" y="1908327"/>
            <a:ext cx="2157595" cy="1072464"/>
          </a:xfrm>
          <a:prstGeom prst="roundRect">
            <a:avLst>
              <a:gd name="adj" fmla="val 11559"/>
            </a:avLst>
          </a:prstGeom>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r>
              <a:rPr lang="en-US" sz="2800" dirty="0">
                <a:solidFill>
                  <a:prstClr val="black"/>
                </a:solidFill>
                <a:latin typeface="Helvetica" panose="020B0604020202020204" pitchFamily="34" charset="0"/>
                <a:cs typeface="Helvetica" panose="020B0604020202020204" pitchFamily="34" charset="0"/>
              </a:rPr>
              <a:t>Health Expenditure</a:t>
            </a:r>
          </a:p>
        </p:txBody>
      </p:sp>
      <p:cxnSp>
        <p:nvCxnSpPr>
          <p:cNvPr id="73" name="Connector: Elbow 21">
            <a:extLst>
              <a:ext uri="{FF2B5EF4-FFF2-40B4-BE49-F238E27FC236}">
                <a16:creationId xmlns:a16="http://schemas.microsoft.com/office/drawing/2014/main" xmlns="" id="{76ECD98F-A9A7-452A-9F2B-A79051F2ED7D}"/>
              </a:ext>
            </a:extLst>
          </p:cNvPr>
          <p:cNvCxnSpPr>
            <a:cxnSpLocks/>
            <a:stCxn id="56" idx="2"/>
            <a:endCxn id="59" idx="3"/>
          </p:cNvCxnSpPr>
          <p:nvPr/>
        </p:nvCxnSpPr>
        <p:spPr>
          <a:xfrm rot="10800000">
            <a:off x="3648611" y="2444559"/>
            <a:ext cx="1108738" cy="1486436"/>
          </a:xfrm>
          <a:prstGeom prst="curvedConnector3">
            <a:avLst/>
          </a:prstGeom>
          <a:ln w="53975">
            <a:gradFill>
              <a:gsLst>
                <a:gs pos="100000">
                  <a:schemeClr val="accent4">
                    <a:lumMod val="60000"/>
                    <a:lumOff val="40000"/>
                  </a:schemeClr>
                </a:gs>
                <a:gs pos="0">
                  <a:schemeClr val="accent2">
                    <a:lumMod val="7500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6" name="Connector: Elbow 21">
            <a:extLst>
              <a:ext uri="{FF2B5EF4-FFF2-40B4-BE49-F238E27FC236}">
                <a16:creationId xmlns:a16="http://schemas.microsoft.com/office/drawing/2014/main" xmlns="" id="{EDA46BCE-6BDA-41A1-B974-6010927D55CC}"/>
              </a:ext>
            </a:extLst>
          </p:cNvPr>
          <p:cNvCxnSpPr>
            <a:cxnSpLocks/>
            <a:stCxn id="26" idx="2"/>
            <a:endCxn id="59" idx="3"/>
          </p:cNvCxnSpPr>
          <p:nvPr/>
        </p:nvCxnSpPr>
        <p:spPr>
          <a:xfrm rot="10800000">
            <a:off x="3648611" y="2444560"/>
            <a:ext cx="1141234" cy="1127"/>
          </a:xfrm>
          <a:prstGeom prst="curvedConnector3">
            <a:avLst>
              <a:gd name="adj1" fmla="val 50000"/>
            </a:avLst>
          </a:prstGeom>
          <a:ln w="53975">
            <a:gradFill flip="none" rotWithShape="1">
              <a:gsLst>
                <a:gs pos="100000">
                  <a:schemeClr val="accent4">
                    <a:lumMod val="60000"/>
                    <a:lumOff val="40000"/>
                  </a:schemeClr>
                </a:gs>
                <a:gs pos="0">
                  <a:schemeClr val="accent2">
                    <a:lumMod val="75000"/>
                  </a:schemeClr>
                </a:gs>
              </a:gsLst>
              <a:lin ang="0" scaled="0"/>
              <a:tileRect/>
            </a:gradFill>
          </a:ln>
        </p:spPr>
        <p:style>
          <a:lnRef idx="1">
            <a:schemeClr val="accent1"/>
          </a:lnRef>
          <a:fillRef idx="0">
            <a:schemeClr val="accent1"/>
          </a:fillRef>
          <a:effectRef idx="0">
            <a:schemeClr val="accent1"/>
          </a:effectRef>
          <a:fontRef idx="minor">
            <a:schemeClr val="tx1"/>
          </a:fontRef>
        </p:style>
      </p:cxnSp>
      <p:cxnSp>
        <p:nvCxnSpPr>
          <p:cNvPr id="80" name="Connector: Elbow 21">
            <a:extLst>
              <a:ext uri="{FF2B5EF4-FFF2-40B4-BE49-F238E27FC236}">
                <a16:creationId xmlns:a16="http://schemas.microsoft.com/office/drawing/2014/main" xmlns="" id="{38543396-8AF0-4A71-8396-769A92110E0F}"/>
              </a:ext>
            </a:extLst>
          </p:cNvPr>
          <p:cNvCxnSpPr>
            <a:cxnSpLocks/>
            <a:stCxn id="18" idx="2"/>
            <a:endCxn id="23" idx="3"/>
          </p:cNvCxnSpPr>
          <p:nvPr/>
        </p:nvCxnSpPr>
        <p:spPr>
          <a:xfrm rot="10800000" flipV="1">
            <a:off x="3656035" y="5407887"/>
            <a:ext cx="1143235" cy="10514"/>
          </a:xfrm>
          <a:prstGeom prst="curvedConnector3">
            <a:avLst>
              <a:gd name="adj1" fmla="val 50000"/>
            </a:avLst>
          </a:prstGeom>
          <a:ln w="53975">
            <a:gradFill flip="none" rotWithShape="1">
              <a:gsLst>
                <a:gs pos="100000">
                  <a:schemeClr val="accent4">
                    <a:lumMod val="60000"/>
                    <a:lumOff val="40000"/>
                  </a:schemeClr>
                </a:gs>
                <a:gs pos="0">
                  <a:schemeClr val="accent2">
                    <a:lumMod val="75000"/>
                  </a:schemeClr>
                </a:gs>
              </a:gsLst>
              <a:lin ang="0" scaled="0"/>
              <a:tileRect/>
            </a:gra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A6718232-3C87-4A1F-AE76-367B501C1D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98" t="10124" r="-29630" b="13782"/>
          <a:stretch/>
        </p:blipFill>
        <p:spPr>
          <a:xfrm>
            <a:off x="1339487" y="3488415"/>
            <a:ext cx="1697232" cy="860933"/>
          </a:xfrm>
          <a:prstGeom prst="rect">
            <a:avLst/>
          </a:prstGeom>
          <a:solidFill>
            <a:schemeClr val="bg1"/>
          </a:solidFill>
        </p:spPr>
      </p:pic>
      <p:pic>
        <p:nvPicPr>
          <p:cNvPr id="33" name="Picture 32">
            <a:extLst>
              <a:ext uri="{FF2B5EF4-FFF2-40B4-BE49-F238E27FC236}">
                <a16:creationId xmlns:a16="http://schemas.microsoft.com/office/drawing/2014/main" xmlns="" id="{CA4B3039-A8B4-44F1-8D92-DBBE7FC178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00" t="8252" r="-23624" b="11923"/>
          <a:stretch/>
        </p:blipFill>
        <p:spPr>
          <a:xfrm>
            <a:off x="1780086" y="4978987"/>
            <a:ext cx="1575500" cy="869595"/>
          </a:xfrm>
          <a:prstGeom prst="rect">
            <a:avLst/>
          </a:prstGeom>
          <a:solidFill>
            <a:schemeClr val="bg1"/>
          </a:solidFill>
        </p:spPr>
      </p:pic>
      <p:pic>
        <p:nvPicPr>
          <p:cNvPr id="37" name="Picture 36">
            <a:extLst>
              <a:ext uri="{FF2B5EF4-FFF2-40B4-BE49-F238E27FC236}">
                <a16:creationId xmlns:a16="http://schemas.microsoft.com/office/drawing/2014/main" xmlns="" id="{AA9E9F2E-4954-4AB5-87CF-FEE19D804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884" t="9053" r="-46366" b="11267"/>
          <a:stretch/>
        </p:blipFill>
        <p:spPr>
          <a:xfrm>
            <a:off x="1503839" y="2006156"/>
            <a:ext cx="2087893" cy="879063"/>
          </a:xfrm>
          <a:prstGeom prst="roundRect">
            <a:avLst>
              <a:gd name="adj" fmla="val 8040"/>
            </a:avLst>
          </a:prstGeom>
          <a:solidFill>
            <a:schemeClr val="bg1"/>
          </a:solidFill>
        </p:spPr>
      </p:pic>
      <p:pic>
        <p:nvPicPr>
          <p:cNvPr id="39" name="Picture 38">
            <a:extLst>
              <a:ext uri="{FF2B5EF4-FFF2-40B4-BE49-F238E27FC236}">
                <a16:creationId xmlns:a16="http://schemas.microsoft.com/office/drawing/2014/main" xmlns="" id="{D9ED2EA5-415F-4336-A05E-5DE7899FF22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1424" r="-87624"/>
          <a:stretch/>
        </p:blipFill>
        <p:spPr>
          <a:xfrm>
            <a:off x="5054509" y="2007061"/>
            <a:ext cx="2177495" cy="874327"/>
          </a:xfrm>
          <a:prstGeom prst="rect">
            <a:avLst/>
          </a:prstGeom>
          <a:solidFill>
            <a:schemeClr val="bg1"/>
          </a:solidFill>
        </p:spPr>
      </p:pic>
      <p:pic>
        <p:nvPicPr>
          <p:cNvPr id="41" name="Picture 40">
            <a:extLst>
              <a:ext uri="{FF2B5EF4-FFF2-40B4-BE49-F238E27FC236}">
                <a16:creationId xmlns:a16="http://schemas.microsoft.com/office/drawing/2014/main" xmlns="" id="{017472A2-5AFE-4BFC-A8FD-B6BD8BB332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253" t="16086" r="-17131" b="16091"/>
          <a:stretch/>
        </p:blipFill>
        <p:spPr>
          <a:xfrm>
            <a:off x="5237670" y="3456973"/>
            <a:ext cx="1785111" cy="965600"/>
          </a:xfrm>
          <a:prstGeom prst="rect">
            <a:avLst/>
          </a:prstGeom>
          <a:solidFill>
            <a:schemeClr val="bg1"/>
          </a:solidFill>
        </p:spPr>
      </p:pic>
      <p:pic>
        <p:nvPicPr>
          <p:cNvPr id="43" name="Picture 42">
            <a:extLst>
              <a:ext uri="{FF2B5EF4-FFF2-40B4-BE49-F238E27FC236}">
                <a16:creationId xmlns:a16="http://schemas.microsoft.com/office/drawing/2014/main" xmlns="" id="{214CF9DA-0E4F-4879-94CE-1457F0252B8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2356" r="-58287"/>
          <a:stretch/>
        </p:blipFill>
        <p:spPr>
          <a:xfrm>
            <a:off x="5069594" y="4978986"/>
            <a:ext cx="2130964" cy="965800"/>
          </a:xfrm>
          <a:prstGeom prst="rect">
            <a:avLst/>
          </a:prstGeom>
          <a:solidFill>
            <a:schemeClr val="bg1"/>
          </a:solidFill>
        </p:spPr>
      </p:pic>
      <p:pic>
        <p:nvPicPr>
          <p:cNvPr id="5" name="Picture 4">
            <a:extLst>
              <a:ext uri="{FF2B5EF4-FFF2-40B4-BE49-F238E27FC236}">
                <a16:creationId xmlns:a16="http://schemas.microsoft.com/office/drawing/2014/main" xmlns="" id="{6029F9CA-9998-44FD-B974-8BFF837C07A7}"/>
              </a:ext>
            </a:extLst>
          </p:cNvPr>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398437" y="3022950"/>
            <a:ext cx="1865567" cy="1816891"/>
          </a:xfrm>
          <a:prstGeom prst="roundRect">
            <a:avLst>
              <a:gd name="adj" fmla="val 8594"/>
            </a:avLst>
          </a:prstGeom>
          <a:solidFill>
            <a:schemeClr val="bg1"/>
          </a:solidFill>
          <a:ln w="44450">
            <a:solidFill>
              <a:schemeClr val="accent5">
                <a:lumMod val="50000"/>
              </a:schemeClr>
            </a:solidFill>
          </a:ln>
          <a:effectLst/>
        </p:spPr>
      </p:pic>
      <p:sp>
        <p:nvSpPr>
          <p:cNvPr id="35" name="Rectangle: Rounded Corners 34">
            <a:extLst>
              <a:ext uri="{FF2B5EF4-FFF2-40B4-BE49-F238E27FC236}">
                <a16:creationId xmlns:a16="http://schemas.microsoft.com/office/drawing/2014/main" xmlns="" id="{F98E85B1-EE7D-422D-B08F-E05C08A08649}"/>
              </a:ext>
            </a:extLst>
          </p:cNvPr>
          <p:cNvSpPr/>
          <p:nvPr/>
        </p:nvSpPr>
        <p:spPr>
          <a:xfrm>
            <a:off x="4258755" y="1201823"/>
            <a:ext cx="3328155" cy="607397"/>
          </a:xfrm>
          <a:prstGeom prst="roundRect">
            <a:avLst>
              <a:gd name="adj" fmla="val 7133"/>
            </a:avLst>
          </a:prstGeom>
          <a:solidFill>
            <a:schemeClr val="accent6">
              <a:lumMod val="60000"/>
              <a:lumOff val="40000"/>
            </a:schemeClr>
          </a:solidFill>
          <a:ln>
            <a:solidFill>
              <a:schemeClr val="bg1"/>
            </a:solidFill>
          </a:ln>
        </p:spPr>
        <p:style>
          <a:lnRef idx="2">
            <a:schemeClr val="dk1"/>
          </a:lnRef>
          <a:fillRef idx="1">
            <a:schemeClr val="lt1"/>
          </a:fillRef>
          <a:effectRef idx="0">
            <a:schemeClr val="dk1"/>
          </a:effectRef>
          <a:fontRef idx="minor">
            <a:schemeClr val="dk1"/>
          </a:fontRef>
        </p:style>
        <p:txBody>
          <a:bodyPr wrap="none">
            <a:spAutoFit/>
          </a:bodyPr>
          <a:lstStyle/>
          <a:p>
            <a:r>
              <a:rPr lang="en-US" sz="3200" dirty="0">
                <a:solidFill>
                  <a:schemeClr val="bg1"/>
                </a:solidFill>
                <a:latin typeface="Helvetica" panose="020B0604020202020204" pitchFamily="34" charset="0"/>
                <a:cs typeface="Helvetica" panose="020B0604020202020204" pitchFamily="34" charset="0"/>
              </a:rPr>
              <a:t>Economic Output</a:t>
            </a:r>
          </a:p>
        </p:txBody>
      </p:sp>
    </p:spTree>
    <p:extLst>
      <p:ext uri="{BB962C8B-B14F-4D97-AF65-F5344CB8AC3E}">
        <p14:creationId xmlns:p14="http://schemas.microsoft.com/office/powerpoint/2010/main" val="289354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750"/>
                                        <p:tgtEl>
                                          <p:spTgt spid="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750"/>
                                        <p:tgtEl>
                                          <p:spTgt spid="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childTnLst>
                                </p:cTn>
                              </p:par>
                              <p:par>
                                <p:cTn id="28" presetID="10" presetClass="entr" presetSubtype="0" fill="hold" nodeType="with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fade">
                                      <p:cBhvr>
                                        <p:cTn id="30" dur="500"/>
                                        <p:tgtEl>
                                          <p:spTgt spid="100"/>
                                        </p:tgtEl>
                                      </p:cBhvr>
                                    </p:animEffect>
                                  </p:childTnLst>
                                </p:cTn>
                              </p:par>
                              <p:par>
                                <p:cTn id="31" presetID="10"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animEffect transition="in" filter="fade">
                                      <p:cBhvr>
                                        <p:cTn id="33" dur="500"/>
                                        <p:tgtEl>
                                          <p:spTgt spid="91"/>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fade">
                                      <p:cBhvr>
                                        <p:cTn id="56" dur="500"/>
                                        <p:tgtEl>
                                          <p:spTgt spid="7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500"/>
                                        <p:tgtEl>
                                          <p:spTgt spid="2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500"/>
                                        <p:tgtEl>
                                          <p:spTgt spid="8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par>
                          <p:cTn id="83" fill="hold">
                            <p:stCondLst>
                              <p:cond delay="500"/>
                            </p:stCondLst>
                            <p:childTnLst>
                              <p:par>
                                <p:cTn id="84" presetID="10" presetClass="entr" presetSubtype="0" fill="hold" nodeType="afterEffect">
                                  <p:stCondLst>
                                    <p:cond delay="75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8" grpId="0" animBg="1"/>
      <p:bldP spid="26" grpId="0" animBg="1"/>
      <p:bldP spid="56" grpId="0" animBg="1"/>
      <p:bldP spid="18" grpId="0" animBg="1"/>
      <p:bldP spid="95" grpId="0" animBg="1"/>
      <p:bldP spid="96" grpId="0" animBg="1"/>
      <p:bldP spid="23" grpId="0" animBg="1"/>
      <p:bldP spid="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880725" y="7196224"/>
            <a:ext cx="1311275" cy="322263"/>
          </a:xfrm>
          <a:prstGeom prst="rect">
            <a:avLst/>
          </a:prstGeom>
        </p:spPr>
        <p:txBody>
          <a:bodyPr/>
          <a:lstStyle/>
          <a:p>
            <a:pPr defTabSz="914377"/>
            <a:fld id="{06C044C9-69CD-471B-9F60-C5A728DA45D4}" type="slidenum">
              <a:rPr lang="en-US">
                <a:latin typeface="Calibri" panose="020F0502020204030204"/>
              </a:rPr>
              <a:pPr defTabSz="914377"/>
              <a:t>5</a:t>
            </a:fld>
            <a:endParaRPr lang="en-US" dirty="0">
              <a:latin typeface="Calibri" panose="020F0502020204030204"/>
            </a:endParaRPr>
          </a:p>
        </p:txBody>
      </p:sp>
      <p:sp>
        <p:nvSpPr>
          <p:cNvPr id="5" name="TextBox 4"/>
          <p:cNvSpPr txBox="1"/>
          <p:nvPr/>
        </p:nvSpPr>
        <p:spPr>
          <a:xfrm>
            <a:off x="1284158" y="2528726"/>
            <a:ext cx="9676687" cy="1290215"/>
          </a:xfrm>
          <a:prstGeom prst="roundRect">
            <a:avLst/>
          </a:prstGeom>
          <a:solidFill>
            <a:schemeClr val="bg1"/>
          </a:solidFill>
          <a:ln w="38100">
            <a:solidFill>
              <a:schemeClr val="accent6">
                <a:lumMod val="50000"/>
              </a:schemeClr>
            </a:solidFill>
          </a:ln>
        </p:spPr>
        <p:txBody>
          <a:bodyPr wrap="square" rtlCol="0" anchor="ctr">
            <a:noAutofit/>
          </a:bodyPr>
          <a:lstStyle/>
          <a:p>
            <a:pPr algn="ctr" defTabSz="914377"/>
            <a:r>
              <a:rPr lang="en-US" sz="3733" dirty="0">
                <a:solidFill>
                  <a:prstClr val="black"/>
                </a:solidFill>
                <a:latin typeface="Avenir Light"/>
              </a:rPr>
              <a:t>MACROECONOMIC BURDEN OF SURGICAL DISEASE </a:t>
            </a:r>
            <a:r>
              <a:rPr lang="en-US" sz="3733">
                <a:solidFill>
                  <a:prstClr val="black"/>
                </a:solidFill>
                <a:latin typeface="Avenir Light"/>
              </a:rPr>
              <a:t>IN LOW/MIDDLE-INCOME COUNTRIES</a:t>
            </a:r>
            <a:endParaRPr lang="en-US" sz="3733" dirty="0">
              <a:solidFill>
                <a:prstClr val="black"/>
              </a:solidFill>
              <a:latin typeface="Avenir Light"/>
            </a:endParaRPr>
          </a:p>
        </p:txBody>
      </p:sp>
      <p:sp>
        <p:nvSpPr>
          <p:cNvPr id="9" name="Rounded Rectangle 14">
            <a:extLst>
              <a:ext uri="{FF2B5EF4-FFF2-40B4-BE49-F238E27FC236}">
                <a16:creationId xmlns:a16="http://schemas.microsoft.com/office/drawing/2014/main" xmlns="" id="{36357F78-B935-44FA-9A09-B1B9A9B23CD0}"/>
              </a:ext>
            </a:extLst>
          </p:cNvPr>
          <p:cNvSpPr/>
          <p:nvPr/>
        </p:nvSpPr>
        <p:spPr>
          <a:xfrm>
            <a:off x="596236" y="5710314"/>
            <a:ext cx="4583117" cy="1010113"/>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3600" dirty="0">
                <a:solidFill>
                  <a:prstClr val="black"/>
                </a:solidFill>
                <a:latin typeface="Avenir Light"/>
              </a:rPr>
              <a:t>Value of Lost Output</a:t>
            </a:r>
          </a:p>
        </p:txBody>
      </p:sp>
      <p:sp>
        <p:nvSpPr>
          <p:cNvPr id="10" name="Rounded Rectangle 14">
            <a:extLst>
              <a:ext uri="{FF2B5EF4-FFF2-40B4-BE49-F238E27FC236}">
                <a16:creationId xmlns:a16="http://schemas.microsoft.com/office/drawing/2014/main" xmlns="" id="{D12C30F6-6C76-4953-BAF4-37EBC14C7DD7}"/>
              </a:ext>
            </a:extLst>
          </p:cNvPr>
          <p:cNvSpPr/>
          <p:nvPr/>
        </p:nvSpPr>
        <p:spPr>
          <a:xfrm>
            <a:off x="7047312" y="5710314"/>
            <a:ext cx="4583117" cy="1010113"/>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3600" dirty="0">
                <a:solidFill>
                  <a:prstClr val="black"/>
                </a:solidFill>
                <a:latin typeface="Avenir Light"/>
              </a:rPr>
              <a:t>Value of Lost Welfare</a:t>
            </a:r>
          </a:p>
        </p:txBody>
      </p:sp>
      <p:cxnSp>
        <p:nvCxnSpPr>
          <p:cNvPr id="11" name="Connector: Elbow 10">
            <a:extLst>
              <a:ext uri="{FF2B5EF4-FFF2-40B4-BE49-F238E27FC236}">
                <a16:creationId xmlns:a16="http://schemas.microsoft.com/office/drawing/2014/main" xmlns="" id="{9BED4D35-308F-400A-B05E-32A3FD50606D}"/>
              </a:ext>
            </a:extLst>
          </p:cNvPr>
          <p:cNvCxnSpPr>
            <a:stCxn id="5" idx="2"/>
            <a:endCxn id="9" idx="0"/>
          </p:cNvCxnSpPr>
          <p:nvPr/>
        </p:nvCxnSpPr>
        <p:spPr>
          <a:xfrm rot="5400000">
            <a:off x="3559462" y="3147273"/>
            <a:ext cx="1891373" cy="3234707"/>
          </a:xfrm>
          <a:prstGeom prst="bentConnector3">
            <a:avLst/>
          </a:prstGeom>
          <a:ln w="34925">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0D2A216B-92AB-41D5-A191-6AFB08EEAB0E}"/>
              </a:ext>
            </a:extLst>
          </p:cNvPr>
          <p:cNvCxnSpPr>
            <a:cxnSpLocks/>
            <a:stCxn id="5" idx="2"/>
            <a:endCxn id="10" idx="0"/>
          </p:cNvCxnSpPr>
          <p:nvPr/>
        </p:nvCxnSpPr>
        <p:spPr>
          <a:xfrm rot="16200000" flipH="1">
            <a:off x="6784999" y="3156442"/>
            <a:ext cx="1891373" cy="3216369"/>
          </a:xfrm>
          <a:prstGeom prst="bentConnector3">
            <a:avLst>
              <a:gd name="adj1" fmla="val 50000"/>
            </a:avLst>
          </a:prstGeom>
          <a:ln w="34925">
            <a:solidFill>
              <a:schemeClr val="accent5">
                <a:lumMod val="60000"/>
                <a:lumOff val="40000"/>
              </a:schemeClr>
            </a:solidFill>
            <a:headEnd w="lg" len="lg"/>
            <a:tailEnd type="triangle"/>
          </a:ln>
        </p:spPr>
        <p:style>
          <a:lnRef idx="1">
            <a:schemeClr val="accent1"/>
          </a:lnRef>
          <a:fillRef idx="0">
            <a:schemeClr val="accent1"/>
          </a:fillRef>
          <a:effectRef idx="0">
            <a:schemeClr val="accent1"/>
          </a:effectRef>
          <a:fontRef idx="minor">
            <a:schemeClr val="tx1"/>
          </a:fontRef>
        </p:style>
      </p:cxnSp>
      <p:pic>
        <p:nvPicPr>
          <p:cNvPr id="18434" name="Picture 2" descr="Image result for lancet commission on global surgery">
            <a:extLst>
              <a:ext uri="{FF2B5EF4-FFF2-40B4-BE49-F238E27FC236}">
                <a16:creationId xmlns:a16="http://schemas.microsoft.com/office/drawing/2014/main" xmlns="" id="{BBBEC5E7-7726-4384-AEA1-11DD9BC9E6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016" y="1359321"/>
            <a:ext cx="2919968" cy="92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14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0880725" y="6597650"/>
            <a:ext cx="1311275" cy="320675"/>
          </a:xfrm>
          <a:prstGeom prst="rect">
            <a:avLst/>
          </a:prstGeom>
        </p:spPr>
        <p:txBody>
          <a:bodyPr/>
          <a:lstStyle/>
          <a:p>
            <a:pPr defTabSz="914377"/>
            <a:fld id="{06C044C9-69CD-471B-9F60-C5A728DA45D4}" type="slidenum">
              <a:rPr lang="en-US">
                <a:latin typeface="Calibri" panose="020F0502020204030204"/>
              </a:rPr>
              <a:pPr defTabSz="914377"/>
              <a:t>6</a:t>
            </a:fld>
            <a:endParaRPr lang="en-US" dirty="0">
              <a:latin typeface="Calibri" panose="020F0502020204030204"/>
            </a:endParaRPr>
          </a:p>
        </p:txBody>
      </p:sp>
      <p:sp>
        <p:nvSpPr>
          <p:cNvPr id="2" name="Title 1">
            <a:extLst>
              <a:ext uri="{FF2B5EF4-FFF2-40B4-BE49-F238E27FC236}">
                <a16:creationId xmlns:a16="http://schemas.microsoft.com/office/drawing/2014/main" xmlns="" id="{8C45379C-D53E-42BA-BF35-450E27FB7CE7}"/>
              </a:ext>
            </a:extLst>
          </p:cNvPr>
          <p:cNvSpPr>
            <a:spLocks noGrp="1"/>
          </p:cNvSpPr>
          <p:nvPr>
            <p:ph type="title" idx="4294967295"/>
          </p:nvPr>
        </p:nvSpPr>
        <p:spPr>
          <a:xfrm>
            <a:off x="2269026" y="1536999"/>
            <a:ext cx="7411871" cy="658061"/>
          </a:xfrm>
          <a:prstGeom prst="roundRect">
            <a:avLst>
              <a:gd name="adj" fmla="val 5697"/>
            </a:avLst>
          </a:prstGeom>
          <a:solidFill>
            <a:schemeClr val="accent6">
              <a:lumMod val="60000"/>
              <a:lumOff val="40000"/>
            </a:schemeClr>
          </a:solidFill>
        </p:spPr>
        <p:txBody>
          <a:bodyPr>
            <a:normAutofit fontScale="90000"/>
          </a:bodyPr>
          <a:lstStyle/>
          <a:p>
            <a:pPr algn="ctr"/>
            <a:r>
              <a:rPr lang="en-US" dirty="0">
                <a:solidFill>
                  <a:schemeClr val="bg1"/>
                </a:solidFill>
                <a:latin typeface="Helvetica" panose="020B0604020202020204" pitchFamily="34" charset="0"/>
                <a:cs typeface="Helvetica" panose="020B0604020202020204" pitchFamily="34" charset="0"/>
              </a:rPr>
              <a:t>Macroeconomic Approaches</a:t>
            </a:r>
          </a:p>
        </p:txBody>
      </p:sp>
      <p:grpSp>
        <p:nvGrpSpPr>
          <p:cNvPr id="4" name="Group 3">
            <a:extLst>
              <a:ext uri="{FF2B5EF4-FFF2-40B4-BE49-F238E27FC236}">
                <a16:creationId xmlns:a16="http://schemas.microsoft.com/office/drawing/2014/main" xmlns="" id="{F6B0451E-3B3C-4F40-B067-43346334BEBD}"/>
              </a:ext>
            </a:extLst>
          </p:cNvPr>
          <p:cNvGrpSpPr/>
          <p:nvPr/>
        </p:nvGrpSpPr>
        <p:grpSpPr>
          <a:xfrm>
            <a:off x="561123" y="2531520"/>
            <a:ext cx="5349671" cy="3406501"/>
            <a:chOff x="176190" y="2147559"/>
            <a:chExt cx="5850858" cy="3406501"/>
          </a:xfrm>
        </p:grpSpPr>
        <p:sp>
          <p:nvSpPr>
            <p:cNvPr id="18" name="Rounded Rectangle 18">
              <a:extLst>
                <a:ext uri="{FF2B5EF4-FFF2-40B4-BE49-F238E27FC236}">
                  <a16:creationId xmlns:a16="http://schemas.microsoft.com/office/drawing/2014/main" xmlns="" id="{CAABED04-D939-488A-9581-51BD6B130D8D}"/>
                </a:ext>
              </a:extLst>
            </p:cNvPr>
            <p:cNvSpPr/>
            <p:nvPr/>
          </p:nvSpPr>
          <p:spPr>
            <a:xfrm>
              <a:off x="192851" y="2742733"/>
              <a:ext cx="5834197" cy="2811327"/>
            </a:xfrm>
            <a:prstGeom prst="roundRect">
              <a:avLst>
                <a:gd name="adj" fmla="val 3004"/>
              </a:avLst>
            </a:prstGeom>
            <a:solidFill>
              <a:schemeClr val="bg1"/>
            </a:solidFill>
            <a:ln w="22225">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457200" rIns="91440" bIns="91440" numCol="1" spcCol="1270" anchor="t" anchorCtr="0">
              <a:noAutofit/>
            </a:bodyPr>
            <a:lstStyle/>
            <a:p>
              <a:pPr marL="365751" indent="-365751" defTabSz="755632">
                <a:lnSpc>
                  <a:spcPct val="85000"/>
                </a:lnSpc>
                <a:spcBef>
                  <a:spcPct val="0"/>
                </a:spcBef>
                <a:spcAft>
                  <a:spcPts val="1800"/>
                </a:spcAft>
                <a:buSzPct val="95000"/>
                <a:buFont typeface="Calibri Light" panose="020F0302020204030204" pitchFamily="34" charset="0"/>
                <a:buChar char="•"/>
              </a:pPr>
              <a:r>
                <a:rPr lang="en-US" sz="2400" spc="-151" dirty="0">
                  <a:solidFill>
                    <a:srgbClr val="4472C4">
                      <a:lumMod val="50000"/>
                    </a:srgbClr>
                  </a:solidFill>
                  <a:latin typeface="Helvetica" panose="020B0604020202020204" pitchFamily="34" charset="0"/>
                  <a:cs typeface="Helvetica" panose="020B0604020202020204" pitchFamily="34" charset="0"/>
                </a:rPr>
                <a:t>Market economy losses due to decreased labor supply</a:t>
              </a:r>
            </a:p>
            <a:p>
              <a:pPr marL="365751" indent="-365751" defTabSz="755632">
                <a:lnSpc>
                  <a:spcPct val="85000"/>
                </a:lnSpc>
                <a:spcBef>
                  <a:spcPct val="0"/>
                </a:spcBef>
                <a:spcAft>
                  <a:spcPts val="1800"/>
                </a:spcAft>
                <a:buSzPct val="95000"/>
                <a:buFont typeface="Calibri Light" panose="020F0302020204030204" pitchFamily="34" charset="0"/>
                <a:buChar char="•"/>
              </a:pPr>
              <a:r>
                <a:rPr lang="en-US" sz="2400" spc="-151" dirty="0">
                  <a:solidFill>
                    <a:srgbClr val="4472C4">
                      <a:lumMod val="50000"/>
                    </a:srgbClr>
                  </a:solidFill>
                  <a:latin typeface="Helvetica" panose="020B0604020202020204" pitchFamily="34" charset="0"/>
                  <a:cs typeface="Helvetica" panose="020B0604020202020204" pitchFamily="34" charset="0"/>
                </a:rPr>
                <a:t>Measured in terms of foregone potential gross domestic product (GDP)</a:t>
              </a:r>
            </a:p>
          </p:txBody>
        </p:sp>
        <p:sp>
          <p:nvSpPr>
            <p:cNvPr id="15" name="Freeform 17">
              <a:extLst>
                <a:ext uri="{FF2B5EF4-FFF2-40B4-BE49-F238E27FC236}">
                  <a16:creationId xmlns:a16="http://schemas.microsoft.com/office/drawing/2014/main" xmlns="" id="{44F05845-582C-41C0-9258-7565DEEF6529}"/>
                </a:ext>
              </a:extLst>
            </p:cNvPr>
            <p:cNvSpPr>
              <a:spLocks noChangeAspect="1"/>
            </p:cNvSpPr>
            <p:nvPr/>
          </p:nvSpPr>
          <p:spPr>
            <a:xfrm>
              <a:off x="176190" y="2147559"/>
              <a:ext cx="5834197" cy="782846"/>
            </a:xfrm>
            <a:prstGeom prst="roundRect">
              <a:avLst>
                <a:gd name="adj" fmla="val 10788"/>
              </a:avLst>
            </a:prstGeom>
            <a:solidFill>
              <a:schemeClr val="bg1"/>
            </a:solidFill>
            <a:ln w="22225">
              <a:noFill/>
            </a:ln>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algn="ctr" defTabSz="1066773">
                <a:spcBef>
                  <a:spcPct val="0"/>
                </a:spcBef>
                <a:spcAft>
                  <a:spcPct val="35000"/>
                </a:spcAft>
              </a:pPr>
              <a:r>
                <a:rPr lang="en-US" sz="3600" b="1" spc="300" dirty="0">
                  <a:solidFill>
                    <a:srgbClr val="4472C4">
                      <a:lumMod val="50000"/>
                    </a:srgbClr>
                  </a:solidFill>
                  <a:latin typeface="Helvetica" panose="020B0604020202020204" pitchFamily="34" charset="0"/>
                  <a:cs typeface="Helvetica" panose="020B0604020202020204" pitchFamily="34" charset="0"/>
                </a:rPr>
                <a:t>Value Lost Output</a:t>
              </a:r>
            </a:p>
          </p:txBody>
        </p:sp>
      </p:grpSp>
      <p:grpSp>
        <p:nvGrpSpPr>
          <p:cNvPr id="3" name="Group 2">
            <a:extLst>
              <a:ext uri="{FF2B5EF4-FFF2-40B4-BE49-F238E27FC236}">
                <a16:creationId xmlns:a16="http://schemas.microsoft.com/office/drawing/2014/main" xmlns="" id="{6C7FED2F-2348-4551-BE54-C72CE047DEC0}"/>
              </a:ext>
            </a:extLst>
          </p:cNvPr>
          <p:cNvGrpSpPr/>
          <p:nvPr/>
        </p:nvGrpSpPr>
        <p:grpSpPr>
          <a:xfrm>
            <a:off x="6289597" y="2537385"/>
            <a:ext cx="5334440" cy="3394775"/>
            <a:chOff x="6247790" y="2138785"/>
            <a:chExt cx="5834197" cy="3394775"/>
          </a:xfrm>
        </p:grpSpPr>
        <p:sp>
          <p:nvSpPr>
            <p:cNvPr id="22" name="Freeform 17">
              <a:extLst>
                <a:ext uri="{FF2B5EF4-FFF2-40B4-BE49-F238E27FC236}">
                  <a16:creationId xmlns:a16="http://schemas.microsoft.com/office/drawing/2014/main" xmlns="" id="{4ADA8EE8-0784-4FA6-B7E9-09CEC09FE204}"/>
                </a:ext>
              </a:extLst>
            </p:cNvPr>
            <p:cNvSpPr>
              <a:spLocks/>
            </p:cNvSpPr>
            <p:nvPr/>
          </p:nvSpPr>
          <p:spPr>
            <a:xfrm>
              <a:off x="6247790" y="2138785"/>
              <a:ext cx="5834197" cy="782846"/>
            </a:xfrm>
            <a:prstGeom prst="roundRect">
              <a:avLst>
                <a:gd name="adj" fmla="val 8983"/>
              </a:avLst>
            </a:prstGeom>
            <a:solidFill>
              <a:schemeClr val="bg1"/>
            </a:solidFill>
            <a:ln w="22225">
              <a:noFill/>
            </a:ln>
          </p:spPr>
          <p:style>
            <a:lnRef idx="2">
              <a:schemeClr val="accent5"/>
            </a:lnRef>
            <a:fillRef idx="1">
              <a:schemeClr val="lt1"/>
            </a:fillRef>
            <a:effectRef idx="0">
              <a:schemeClr val="accent5"/>
            </a:effectRef>
            <a:fontRef idx="minor">
              <a:schemeClr val="dk1"/>
            </a:fontRef>
          </p:style>
          <p:txBody>
            <a:bodyPr spcFirstLastPara="0" vert="horz" wrap="square" lIns="170688" tIns="97536" rIns="170688" bIns="97536" numCol="1" spcCol="1270" anchor="ctr" anchorCtr="0">
              <a:noAutofit/>
            </a:bodyPr>
            <a:lstStyle/>
            <a:p>
              <a:pPr algn="ctr" defTabSz="1066773">
                <a:spcBef>
                  <a:spcPct val="0"/>
                </a:spcBef>
                <a:spcAft>
                  <a:spcPct val="35000"/>
                </a:spcAft>
              </a:pPr>
              <a:r>
                <a:rPr lang="en-US" sz="3600" b="1" spc="300" dirty="0">
                  <a:solidFill>
                    <a:srgbClr val="4472C4">
                      <a:lumMod val="50000"/>
                    </a:srgbClr>
                  </a:solidFill>
                  <a:latin typeface="Helvetica" panose="020B0604020202020204" pitchFamily="34" charset="0"/>
                  <a:cs typeface="Helvetica" panose="020B0604020202020204" pitchFamily="34" charset="0"/>
                </a:rPr>
                <a:t>Value Lost Welfare</a:t>
              </a:r>
            </a:p>
          </p:txBody>
        </p:sp>
        <p:sp>
          <p:nvSpPr>
            <p:cNvPr id="13" name="Rounded Rectangle 18">
              <a:extLst>
                <a:ext uri="{FF2B5EF4-FFF2-40B4-BE49-F238E27FC236}">
                  <a16:creationId xmlns:a16="http://schemas.microsoft.com/office/drawing/2014/main" xmlns="" id="{F3300ED8-0DAE-468C-89F1-216B6746A185}"/>
                </a:ext>
              </a:extLst>
            </p:cNvPr>
            <p:cNvSpPr>
              <a:spLocks/>
            </p:cNvSpPr>
            <p:nvPr/>
          </p:nvSpPr>
          <p:spPr>
            <a:xfrm>
              <a:off x="6247790" y="2722233"/>
              <a:ext cx="5834197" cy="2811327"/>
            </a:xfrm>
            <a:prstGeom prst="roundRect">
              <a:avLst>
                <a:gd name="adj" fmla="val 3004"/>
              </a:avLst>
            </a:prstGeom>
            <a:solidFill>
              <a:schemeClr val="bg1"/>
            </a:solidFill>
            <a:ln w="22225">
              <a:no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457200" rIns="91440" bIns="91440" numCol="1" spcCol="1270" anchor="t" anchorCtr="0">
              <a:noAutofit/>
            </a:bodyPr>
            <a:lstStyle/>
            <a:p>
              <a:pPr marL="365751" indent="-365751" defTabSz="755632">
                <a:lnSpc>
                  <a:spcPct val="85000"/>
                </a:lnSpc>
                <a:spcBef>
                  <a:spcPct val="0"/>
                </a:spcBef>
                <a:spcAft>
                  <a:spcPts val="1800"/>
                </a:spcAft>
                <a:buSzPct val="95000"/>
                <a:buFont typeface="Calibri Light" panose="020F0302020204030204" pitchFamily="34" charset="0"/>
                <a:buChar char="•"/>
              </a:pPr>
              <a:r>
                <a:rPr lang="en-US" sz="2400" spc="-151" dirty="0">
                  <a:solidFill>
                    <a:srgbClr val="4472C4">
                      <a:lumMod val="50000"/>
                    </a:srgbClr>
                  </a:solidFill>
                  <a:latin typeface="Helvetica" panose="020B0604020202020204" pitchFamily="34" charset="0"/>
                  <a:cs typeface="Helvetica" panose="020B0604020202020204" pitchFamily="34" charset="0"/>
                </a:rPr>
                <a:t>Includes non-market losses: how we value health</a:t>
              </a:r>
            </a:p>
            <a:p>
              <a:pPr marL="365751" indent="-365751" defTabSz="755632">
                <a:lnSpc>
                  <a:spcPct val="85000"/>
                </a:lnSpc>
                <a:spcBef>
                  <a:spcPct val="0"/>
                </a:spcBef>
                <a:spcAft>
                  <a:spcPts val="1800"/>
                </a:spcAft>
                <a:buSzPct val="95000"/>
                <a:buFont typeface="Calibri Light" panose="020F0302020204030204" pitchFamily="34" charset="0"/>
                <a:buChar char="•"/>
              </a:pPr>
              <a:r>
                <a:rPr lang="en-US" sz="2400" spc="-151" dirty="0">
                  <a:solidFill>
                    <a:srgbClr val="4472C4">
                      <a:lumMod val="50000"/>
                    </a:srgbClr>
                  </a:solidFill>
                  <a:latin typeface="Helvetica" panose="020B0604020202020204" pitchFamily="34" charset="0"/>
                  <a:cs typeface="Helvetica" panose="020B0604020202020204" pitchFamily="34" charset="0"/>
                </a:rPr>
                <a:t>Relies on a concept known as value of a  statistical life (VSL)</a:t>
              </a:r>
            </a:p>
          </p:txBody>
        </p:sp>
      </p:grpSp>
      <p:sp>
        <p:nvSpPr>
          <p:cNvPr id="23" name="Rectangle 22">
            <a:extLst>
              <a:ext uri="{FF2B5EF4-FFF2-40B4-BE49-F238E27FC236}">
                <a16:creationId xmlns:a16="http://schemas.microsoft.com/office/drawing/2014/main" xmlns="" id="{F060553A-4CE0-4EF1-B594-B7717A106651}"/>
              </a:ext>
            </a:extLst>
          </p:cNvPr>
          <p:cNvSpPr/>
          <p:nvPr/>
        </p:nvSpPr>
        <p:spPr>
          <a:xfrm>
            <a:off x="987010" y="3248288"/>
            <a:ext cx="4447773" cy="4571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xmlns="" id="{AE791928-68F5-4B4F-B5BD-0814AE9DF38A}"/>
              </a:ext>
            </a:extLst>
          </p:cNvPr>
          <p:cNvSpPr/>
          <p:nvPr/>
        </p:nvSpPr>
        <p:spPr>
          <a:xfrm>
            <a:off x="6757219" y="3248288"/>
            <a:ext cx="4447773" cy="45719"/>
          </a:xfrm>
          <a:prstGeom prst="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266397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722960249"/>
              </p:ext>
            </p:extLst>
          </p:nvPr>
        </p:nvGraphicFramePr>
        <p:xfrm>
          <a:off x="2779295" y="3127561"/>
          <a:ext cx="5530851" cy="1260475"/>
        </p:xfrm>
        <a:graphic>
          <a:graphicData uri="http://schemas.openxmlformats.org/presentationml/2006/ole">
            <mc:AlternateContent xmlns:mc="http://schemas.openxmlformats.org/markup-compatibility/2006">
              <mc:Choice xmlns:v="urn:schemas-microsoft-com:vml" Requires="v">
                <p:oleObj spid="_x0000_s1032" name="Equation" r:id="rId4" imgW="838080" imgH="190440" progId="Equation.3">
                  <p:embed/>
                </p:oleObj>
              </mc:Choice>
              <mc:Fallback>
                <p:oleObj name="Equation" r:id="rId4" imgW="838080" imgH="190440" progId="Equation.3">
                  <p:embed/>
                  <p:pic>
                    <p:nvPicPr>
                      <p:cNvPr id="5" name="Object 4"/>
                      <p:cNvPicPr>
                        <a:picLocks noChangeAspect="1" noChangeArrowheads="1"/>
                      </p:cNvPicPr>
                      <p:nvPr/>
                    </p:nvPicPr>
                    <p:blipFill>
                      <a:blip r:embed="rId5"/>
                      <a:srcRect/>
                      <a:stretch>
                        <a:fillRect/>
                      </a:stretch>
                    </p:blipFill>
                    <p:spPr bwMode="auto">
                      <a:xfrm>
                        <a:off x="2779295" y="3127561"/>
                        <a:ext cx="5530851" cy="1260475"/>
                      </a:xfrm>
                      <a:prstGeom prst="rect">
                        <a:avLst/>
                      </a:prstGeom>
                      <a:noFill/>
                      <a:ln>
                        <a:noFill/>
                      </a:ln>
                      <a:effectLst/>
                    </p:spPr>
                  </p:pic>
                </p:oleObj>
              </mc:Fallback>
            </mc:AlternateContent>
          </a:graphicData>
        </a:graphic>
      </p:graphicFrame>
      <p:cxnSp>
        <p:nvCxnSpPr>
          <p:cNvPr id="6" name="Straight Arrow Connector 5"/>
          <p:cNvCxnSpPr>
            <a:cxnSpLocks/>
            <a:stCxn id="7" idx="0"/>
          </p:cNvCxnSpPr>
          <p:nvPr/>
        </p:nvCxnSpPr>
        <p:spPr>
          <a:xfrm flipV="1">
            <a:off x="3788466" y="4680863"/>
            <a:ext cx="498316" cy="60680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TextBox 31"/>
          <p:cNvSpPr txBox="1">
            <a:spLocks noChangeArrowheads="1"/>
          </p:cNvSpPr>
          <p:nvPr/>
        </p:nvSpPr>
        <p:spPr bwMode="auto">
          <a:xfrm>
            <a:off x="2736874" y="5287671"/>
            <a:ext cx="21031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pitchFamily="34" charset="0"/>
              </a:defRPr>
            </a:lvl1pPr>
            <a:lvl2pPr marL="742950" indent="-285750">
              <a:defRPr sz="26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defTabSz="914377"/>
            <a:r>
              <a:rPr lang="en-US" altLang="en-US" sz="2400" dirty="0">
                <a:solidFill>
                  <a:prstClr val="black"/>
                </a:solidFill>
                <a:latin typeface="Helvetica" panose="020B0604020202020204" pitchFamily="34" charset="0"/>
                <a:cs typeface="Helvetica" panose="020B0604020202020204" pitchFamily="34" charset="0"/>
              </a:rPr>
              <a:t>Capital Stock</a:t>
            </a:r>
          </a:p>
        </p:txBody>
      </p:sp>
      <p:cxnSp>
        <p:nvCxnSpPr>
          <p:cNvPr id="8" name="Straight Arrow Connector 7"/>
          <p:cNvCxnSpPr>
            <a:cxnSpLocks/>
            <a:stCxn id="9" idx="0"/>
          </p:cNvCxnSpPr>
          <p:nvPr/>
        </p:nvCxnSpPr>
        <p:spPr>
          <a:xfrm flipV="1">
            <a:off x="6552231" y="4680863"/>
            <a:ext cx="0" cy="58696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33"/>
          <p:cNvSpPr txBox="1">
            <a:spLocks noChangeArrowheads="1"/>
          </p:cNvSpPr>
          <p:nvPr/>
        </p:nvSpPr>
        <p:spPr bwMode="auto">
          <a:xfrm>
            <a:off x="5485676" y="5267823"/>
            <a:ext cx="213310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pitchFamily="34" charset="0"/>
              </a:defRPr>
            </a:lvl1pPr>
            <a:lvl2pPr marL="742950" indent="-285750">
              <a:defRPr sz="26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defTabSz="914377"/>
            <a:r>
              <a:rPr lang="en-US" altLang="en-US" sz="2400" dirty="0">
                <a:solidFill>
                  <a:prstClr val="black"/>
                </a:solidFill>
                <a:latin typeface="Helvetica" panose="020B0604020202020204" pitchFamily="34" charset="0"/>
                <a:cs typeface="Helvetica" panose="020B0604020202020204" pitchFamily="34" charset="0"/>
              </a:rPr>
              <a:t>Labor supply</a:t>
            </a:r>
          </a:p>
        </p:txBody>
      </p:sp>
      <p:cxnSp>
        <p:nvCxnSpPr>
          <p:cNvPr id="10" name="Straight Arrow Connector 9"/>
          <p:cNvCxnSpPr>
            <a:cxnSpLocks/>
            <a:stCxn id="11" idx="0"/>
          </p:cNvCxnSpPr>
          <p:nvPr/>
        </p:nvCxnSpPr>
        <p:spPr>
          <a:xfrm flipH="1" flipV="1">
            <a:off x="8758626" y="4680864"/>
            <a:ext cx="990602" cy="581690"/>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35"/>
          <p:cNvSpPr txBox="1">
            <a:spLocks noChangeArrowheads="1"/>
          </p:cNvSpPr>
          <p:nvPr/>
        </p:nvSpPr>
        <p:spPr bwMode="auto">
          <a:xfrm>
            <a:off x="8009604" y="5262554"/>
            <a:ext cx="3479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000">
                <a:solidFill>
                  <a:schemeClr val="tx1"/>
                </a:solidFill>
                <a:latin typeface="Arial" pitchFamily="34" charset="0"/>
              </a:defRPr>
            </a:lvl1pPr>
            <a:lvl2pPr marL="742950" indent="-285750">
              <a:defRPr sz="2600">
                <a:solidFill>
                  <a:schemeClr val="tx1"/>
                </a:solidFill>
                <a:latin typeface="Arial" pitchFamily="34" charset="0"/>
              </a:defRPr>
            </a:lvl2pPr>
            <a:lvl3pPr marL="1143000" indent="-228600">
              <a:defRPr sz="2200">
                <a:solidFill>
                  <a:schemeClr val="tx1"/>
                </a:solidFill>
                <a:latin typeface="Arial" pitchFamily="34" charset="0"/>
              </a:defRPr>
            </a:lvl3pPr>
            <a:lvl4pPr marL="1600200" indent="-228600">
              <a:defRPr sz="2000">
                <a:solidFill>
                  <a:schemeClr val="tx1"/>
                </a:solidFill>
                <a:latin typeface="Arial" pitchFamily="34" charset="0"/>
              </a:defRPr>
            </a:lvl4pPr>
            <a:lvl5pPr marL="2057400" indent="-228600">
              <a:defRPr sz="2000">
                <a:solidFill>
                  <a:schemeClr val="tx1"/>
                </a:solidFill>
                <a:latin typeface="Arial" pitchFamily="34" charset="0"/>
              </a:defRPr>
            </a:lvl5pPr>
            <a:lvl6pPr marL="2514600" indent="-228600" eaLnBrk="0" hangingPunct="0">
              <a:defRPr sz="2000">
                <a:solidFill>
                  <a:schemeClr val="tx1"/>
                </a:solidFill>
                <a:latin typeface="Arial" pitchFamily="34" charset="0"/>
              </a:defRPr>
            </a:lvl6pPr>
            <a:lvl7pPr marL="2971800" indent="-228600" eaLnBrk="0" hangingPunct="0">
              <a:defRPr sz="2000">
                <a:solidFill>
                  <a:schemeClr val="tx1"/>
                </a:solidFill>
                <a:latin typeface="Arial" pitchFamily="34" charset="0"/>
              </a:defRPr>
            </a:lvl7pPr>
            <a:lvl8pPr marL="3429000" indent="-228600" eaLnBrk="0" hangingPunct="0">
              <a:defRPr sz="2000">
                <a:solidFill>
                  <a:schemeClr val="tx1"/>
                </a:solidFill>
                <a:latin typeface="Arial" pitchFamily="34" charset="0"/>
              </a:defRPr>
            </a:lvl8pPr>
            <a:lvl9pPr marL="3886200" indent="-228600" eaLnBrk="0" hangingPunct="0">
              <a:defRPr sz="2000">
                <a:solidFill>
                  <a:schemeClr val="tx1"/>
                </a:solidFill>
                <a:latin typeface="Arial" pitchFamily="34" charset="0"/>
              </a:defRPr>
            </a:lvl9pPr>
          </a:lstStyle>
          <a:p>
            <a:pPr defTabSz="914377"/>
            <a:r>
              <a:rPr lang="en-US" altLang="en-US" sz="2400" dirty="0">
                <a:solidFill>
                  <a:prstClr val="black"/>
                </a:solidFill>
                <a:latin typeface="Helvetica" panose="020B0604020202020204" pitchFamily="34" charset="0"/>
                <a:cs typeface="Helvetica" panose="020B0604020202020204" pitchFamily="34" charset="0"/>
              </a:rPr>
              <a:t>Technological Progress</a:t>
            </a:r>
          </a:p>
        </p:txBody>
      </p:sp>
      <p:sp>
        <p:nvSpPr>
          <p:cNvPr id="20" name="Oval 19">
            <a:extLst>
              <a:ext uri="{FF2B5EF4-FFF2-40B4-BE49-F238E27FC236}">
                <a16:creationId xmlns:a16="http://schemas.microsoft.com/office/drawing/2014/main" xmlns="" id="{4EB9FC2C-DD2D-4F98-96F9-9D8FDC8C23D5}"/>
              </a:ext>
            </a:extLst>
          </p:cNvPr>
          <p:cNvSpPr>
            <a:spLocks noChangeAspect="1"/>
          </p:cNvSpPr>
          <p:nvPr/>
        </p:nvSpPr>
        <p:spPr>
          <a:xfrm>
            <a:off x="7088935" y="3806777"/>
            <a:ext cx="91440" cy="9144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1" name="Oval 20">
            <a:extLst>
              <a:ext uri="{FF2B5EF4-FFF2-40B4-BE49-F238E27FC236}">
                <a16:creationId xmlns:a16="http://schemas.microsoft.com/office/drawing/2014/main" xmlns="" id="{3ED0BFB6-0FE6-4465-B3B0-368322A2B26D}"/>
              </a:ext>
            </a:extLst>
          </p:cNvPr>
          <p:cNvSpPr>
            <a:spLocks noChangeAspect="1"/>
          </p:cNvSpPr>
          <p:nvPr/>
        </p:nvSpPr>
        <p:spPr>
          <a:xfrm>
            <a:off x="5822624" y="3806777"/>
            <a:ext cx="91440" cy="9144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a:solidFill>
                <a:prstClr val="white"/>
              </a:solidFill>
              <a:latin typeface="Calibri" panose="020F0502020204030204"/>
            </a:endParaRPr>
          </a:p>
        </p:txBody>
      </p:sp>
      <p:pic>
        <p:nvPicPr>
          <p:cNvPr id="17" name="Picture 16">
            <a:extLst>
              <a:ext uri="{FF2B5EF4-FFF2-40B4-BE49-F238E27FC236}">
                <a16:creationId xmlns:a16="http://schemas.microsoft.com/office/drawing/2014/main" xmlns="" id="{448F732E-E40D-4612-B49D-E0D6D624D701}"/>
              </a:ext>
            </a:extLst>
          </p:cNvPr>
          <p:cNvPicPr>
            <a:picLocks noChangeAspect="1"/>
          </p:cNvPicPr>
          <p:nvPr/>
        </p:nvPicPr>
        <p:blipFill>
          <a:blip r:embed="rId6" cstate="print">
            <a:clrChange>
              <a:clrFrom>
                <a:srgbClr val="000000">
                  <a:alpha val="0"/>
                </a:srgbClr>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378542" y="3250520"/>
            <a:ext cx="1330101" cy="1295395"/>
          </a:xfrm>
          <a:prstGeom prst="roundRect">
            <a:avLst>
              <a:gd name="adj" fmla="val 8594"/>
            </a:avLst>
          </a:prstGeom>
          <a:solidFill>
            <a:srgbClr val="F9F9F9"/>
          </a:solidFill>
          <a:ln w="53975">
            <a:noFill/>
          </a:ln>
          <a:effectLst/>
        </p:spPr>
      </p:pic>
      <p:pic>
        <p:nvPicPr>
          <p:cNvPr id="12" name="Picture 11">
            <a:extLst>
              <a:ext uri="{FF2B5EF4-FFF2-40B4-BE49-F238E27FC236}">
                <a16:creationId xmlns:a16="http://schemas.microsoft.com/office/drawing/2014/main" xmlns="" id="{0AC9B3C2-C252-405C-A176-42F60965DEB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3444" y="3250520"/>
            <a:ext cx="1295395" cy="1295395"/>
          </a:xfrm>
          <a:prstGeom prst="rect">
            <a:avLst/>
          </a:prstGeom>
          <a:solidFill>
            <a:srgbClr val="F9F9F9"/>
          </a:solidFill>
        </p:spPr>
      </p:pic>
      <p:pic>
        <p:nvPicPr>
          <p:cNvPr id="18" name="Picture 17">
            <a:extLst>
              <a:ext uri="{FF2B5EF4-FFF2-40B4-BE49-F238E27FC236}">
                <a16:creationId xmlns:a16="http://schemas.microsoft.com/office/drawing/2014/main" xmlns="" id="{31C09D78-54AE-4BFC-86D0-DD6D22CFF1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6405" y="3250520"/>
            <a:ext cx="1295395" cy="1295395"/>
          </a:xfrm>
          <a:prstGeom prst="rect">
            <a:avLst/>
          </a:prstGeom>
          <a:solidFill>
            <a:srgbClr val="F9F9F9"/>
          </a:solidFill>
        </p:spPr>
      </p:pic>
      <p:pic>
        <p:nvPicPr>
          <p:cNvPr id="22" name="Picture 21">
            <a:extLst>
              <a:ext uri="{FF2B5EF4-FFF2-40B4-BE49-F238E27FC236}">
                <a16:creationId xmlns:a16="http://schemas.microsoft.com/office/drawing/2014/main" xmlns="" id="{80BA132D-E99C-4EFB-B532-BD624B7B1AE9}"/>
              </a:ext>
            </a:extLst>
          </p:cNvPr>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40713" y="3250520"/>
            <a:ext cx="1295395" cy="1295395"/>
          </a:xfrm>
          <a:prstGeom prst="rect">
            <a:avLst/>
          </a:prstGeom>
          <a:solidFill>
            <a:srgbClr val="F9F9F9"/>
          </a:solidFill>
        </p:spPr>
      </p:pic>
      <p:sp>
        <p:nvSpPr>
          <p:cNvPr id="24" name="Oval 23">
            <a:extLst>
              <a:ext uri="{FF2B5EF4-FFF2-40B4-BE49-F238E27FC236}">
                <a16:creationId xmlns:a16="http://schemas.microsoft.com/office/drawing/2014/main" xmlns="" id="{4CF3E6AC-9E85-43AC-907B-3482DCAE1212}"/>
              </a:ext>
            </a:extLst>
          </p:cNvPr>
          <p:cNvSpPr>
            <a:spLocks noChangeAspect="1"/>
          </p:cNvSpPr>
          <p:nvPr/>
        </p:nvSpPr>
        <p:spPr>
          <a:xfrm>
            <a:off x="7414623" y="3810299"/>
            <a:ext cx="91440" cy="91440"/>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9" name="Title 1">
            <a:extLst>
              <a:ext uri="{FF2B5EF4-FFF2-40B4-BE49-F238E27FC236}">
                <a16:creationId xmlns:a16="http://schemas.microsoft.com/office/drawing/2014/main" xmlns="" id="{7BF17EEE-CA82-444E-B32D-06CA38B6752D}"/>
              </a:ext>
            </a:extLst>
          </p:cNvPr>
          <p:cNvSpPr txBox="1">
            <a:spLocks/>
          </p:cNvSpPr>
          <p:nvPr/>
        </p:nvSpPr>
        <p:spPr>
          <a:xfrm>
            <a:off x="3504259" y="1737373"/>
            <a:ext cx="5390684" cy="665083"/>
          </a:xfrm>
          <a:prstGeom prst="roundRect">
            <a:avLst>
              <a:gd name="adj" fmla="val 5697"/>
            </a:avLst>
          </a:prstGeom>
          <a:solidFill>
            <a:schemeClr val="accent6">
              <a:lumMod val="60000"/>
              <a:lumOff val="40000"/>
            </a:schemeClr>
          </a:solidFill>
        </p:spPr>
        <p:txBody>
          <a:bodyPr vert="horz"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Helvetica" panose="020B0604020202020204" pitchFamily="34" charset="0"/>
                <a:cs typeface="Helvetica" panose="020B0604020202020204" pitchFamily="34" charset="0"/>
              </a:rPr>
              <a:t>Value of Lost Output</a:t>
            </a:r>
          </a:p>
        </p:txBody>
      </p:sp>
    </p:spTree>
    <p:extLst>
      <p:ext uri="{BB962C8B-B14F-4D97-AF65-F5344CB8AC3E}">
        <p14:creationId xmlns:p14="http://schemas.microsoft.com/office/powerpoint/2010/main" val="2202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7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75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560917" y="7047061"/>
            <a:ext cx="1311275" cy="322263"/>
          </a:xfrm>
          <a:prstGeom prst="rect">
            <a:avLst/>
          </a:prstGeom>
        </p:spPr>
        <p:txBody>
          <a:bodyPr/>
          <a:lstStyle/>
          <a:p>
            <a:pPr defTabSz="914377"/>
            <a:fld id="{06C044C9-69CD-471B-9F60-C5A728DA45D4}" type="slidenum">
              <a:rPr lang="en-US">
                <a:latin typeface="Calibri" panose="020F0502020204030204"/>
              </a:rPr>
              <a:pPr defTabSz="914377"/>
              <a:t>8</a:t>
            </a:fld>
            <a:endParaRPr lang="en-US" dirty="0">
              <a:latin typeface="Calibri" panose="020F0502020204030204"/>
            </a:endParaRPr>
          </a:p>
        </p:txBody>
      </p:sp>
      <p:sp>
        <p:nvSpPr>
          <p:cNvPr id="58" name="Rectangle: Rounded Corners 57">
            <a:extLst>
              <a:ext uri="{FF2B5EF4-FFF2-40B4-BE49-F238E27FC236}">
                <a16:creationId xmlns:a16="http://schemas.microsoft.com/office/drawing/2014/main" xmlns="" id="{C71BFD81-DECD-461C-A7A7-637672D7551C}"/>
              </a:ext>
            </a:extLst>
          </p:cNvPr>
          <p:cNvSpPr>
            <a:spLocks/>
          </p:cNvSpPr>
          <p:nvPr/>
        </p:nvSpPr>
        <p:spPr>
          <a:xfrm>
            <a:off x="135833" y="3658450"/>
            <a:ext cx="3117888" cy="1321696"/>
          </a:xfrm>
          <a:prstGeom prst="roundRect">
            <a:avLst>
              <a:gd name="adj" fmla="val 4965"/>
            </a:avLst>
          </a:prstGeom>
          <a:solidFill>
            <a:schemeClr val="lt1"/>
          </a:solidFill>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endParaRPr lang="en-US" sz="4000" dirty="0">
              <a:solidFill>
                <a:prstClr val="black"/>
              </a:solidFill>
              <a:latin typeface="Calibri Light" panose="020F0302020204030204"/>
            </a:endParaRPr>
          </a:p>
        </p:txBody>
      </p:sp>
      <p:cxnSp>
        <p:nvCxnSpPr>
          <p:cNvPr id="60" name="Connector: Elbow 21">
            <a:extLst>
              <a:ext uri="{FF2B5EF4-FFF2-40B4-BE49-F238E27FC236}">
                <a16:creationId xmlns:a16="http://schemas.microsoft.com/office/drawing/2014/main" xmlns="" id="{3E7CCB3A-56AE-43C2-8FC9-B7DE06D202EE}"/>
              </a:ext>
            </a:extLst>
          </p:cNvPr>
          <p:cNvCxnSpPr>
            <a:cxnSpLocks/>
            <a:stCxn id="61" idx="2"/>
            <a:endCxn id="58" idx="3"/>
          </p:cNvCxnSpPr>
          <p:nvPr/>
        </p:nvCxnSpPr>
        <p:spPr>
          <a:xfrm rot="10800000" flipV="1">
            <a:off x="3253721" y="3122206"/>
            <a:ext cx="1168570" cy="1197092"/>
          </a:xfrm>
          <a:prstGeom prst="curvedConnector3">
            <a:avLst>
              <a:gd name="adj1" fmla="val 50000"/>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xmlns="" id="{BB2BD6B4-8787-4F6A-96CC-14A4F9066CD0}"/>
              </a:ext>
            </a:extLst>
          </p:cNvPr>
          <p:cNvSpPr/>
          <p:nvPr/>
        </p:nvSpPr>
        <p:spPr>
          <a:xfrm rot="5400000">
            <a:off x="4109203" y="3093766"/>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cxnSp>
        <p:nvCxnSpPr>
          <p:cNvPr id="64" name="Connector: Elbow 21">
            <a:extLst>
              <a:ext uri="{FF2B5EF4-FFF2-40B4-BE49-F238E27FC236}">
                <a16:creationId xmlns:a16="http://schemas.microsoft.com/office/drawing/2014/main" xmlns="" id="{F9A1CDA7-2B22-449E-8A3C-3D9D9361615F}"/>
              </a:ext>
            </a:extLst>
          </p:cNvPr>
          <p:cNvCxnSpPr>
            <a:cxnSpLocks/>
            <a:stCxn id="65" idx="2"/>
            <a:endCxn id="58" idx="3"/>
          </p:cNvCxnSpPr>
          <p:nvPr/>
        </p:nvCxnSpPr>
        <p:spPr>
          <a:xfrm rot="10800000">
            <a:off x="3253721" y="4319299"/>
            <a:ext cx="1168570" cy="902671"/>
          </a:xfrm>
          <a:prstGeom prst="curvedConnector3">
            <a:avLst/>
          </a:prstGeom>
          <a:ln w="539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xmlns="" id="{A7AE520B-19AC-4410-A3E2-BE42C57DC742}"/>
              </a:ext>
            </a:extLst>
          </p:cNvPr>
          <p:cNvSpPr/>
          <p:nvPr/>
        </p:nvSpPr>
        <p:spPr>
          <a:xfrm rot="5400000">
            <a:off x="4109203" y="5193529"/>
            <a:ext cx="683055" cy="56879"/>
          </a:xfrm>
          <a:prstGeom prst="rect">
            <a:avLst/>
          </a:prstGeom>
          <a:solidFill>
            <a:schemeClr val="accent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pic>
        <p:nvPicPr>
          <p:cNvPr id="78" name="Picture 77">
            <a:extLst>
              <a:ext uri="{FF2B5EF4-FFF2-40B4-BE49-F238E27FC236}">
                <a16:creationId xmlns:a16="http://schemas.microsoft.com/office/drawing/2014/main" xmlns="" id="{D40180B9-2B76-44D0-A417-6740852935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498" t="10124" r="-29630" b="13782"/>
          <a:stretch/>
        </p:blipFill>
        <p:spPr>
          <a:xfrm>
            <a:off x="639785" y="3788080"/>
            <a:ext cx="2030137" cy="1029800"/>
          </a:xfrm>
          <a:prstGeom prst="rect">
            <a:avLst/>
          </a:prstGeom>
          <a:solidFill>
            <a:schemeClr val="bg1"/>
          </a:solidFill>
        </p:spPr>
      </p:pic>
      <p:grpSp>
        <p:nvGrpSpPr>
          <p:cNvPr id="8" name="Group 7">
            <a:extLst>
              <a:ext uri="{FF2B5EF4-FFF2-40B4-BE49-F238E27FC236}">
                <a16:creationId xmlns:a16="http://schemas.microsoft.com/office/drawing/2014/main" xmlns="" id="{B16FEA84-591C-4DB5-90EC-2FBBDA95C30D}"/>
              </a:ext>
            </a:extLst>
          </p:cNvPr>
          <p:cNvGrpSpPr/>
          <p:nvPr/>
        </p:nvGrpSpPr>
        <p:grpSpPr>
          <a:xfrm>
            <a:off x="4637767" y="2468776"/>
            <a:ext cx="3117888" cy="1321696"/>
            <a:chOff x="5022537" y="1607520"/>
            <a:chExt cx="2580800" cy="1072464"/>
          </a:xfrm>
        </p:grpSpPr>
        <p:sp>
          <p:nvSpPr>
            <p:cNvPr id="59" name="Rectangle: Rounded Corners 58">
              <a:extLst>
                <a:ext uri="{FF2B5EF4-FFF2-40B4-BE49-F238E27FC236}">
                  <a16:creationId xmlns:a16="http://schemas.microsoft.com/office/drawing/2014/main" xmlns="" id="{BBB531EA-9F9C-4D6D-A9A9-ED395DA575FA}"/>
                </a:ext>
              </a:extLst>
            </p:cNvPr>
            <p:cNvSpPr/>
            <p:nvPr/>
          </p:nvSpPr>
          <p:spPr>
            <a:xfrm>
              <a:off x="5022537" y="1607520"/>
              <a:ext cx="2580800" cy="1072464"/>
            </a:xfrm>
            <a:prstGeom prst="roundRect">
              <a:avLst>
                <a:gd name="adj" fmla="val 4965"/>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endParaRPr lang="en-US" sz="3200" dirty="0">
                <a:solidFill>
                  <a:prstClr val="black"/>
                </a:solidFill>
                <a:latin typeface="Calibri Light" panose="020F0302020204030204"/>
              </a:endParaRPr>
            </a:p>
          </p:txBody>
        </p:sp>
        <p:pic>
          <p:nvPicPr>
            <p:cNvPr id="85" name="Picture 84">
              <a:extLst>
                <a:ext uri="{FF2B5EF4-FFF2-40B4-BE49-F238E27FC236}">
                  <a16:creationId xmlns:a16="http://schemas.microsoft.com/office/drawing/2014/main" xmlns="" id="{71AAB35C-12D1-401D-B171-DFB5ECEEC91F}"/>
                </a:ext>
              </a:extLst>
            </p:cNvPr>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364579" y="1725639"/>
              <a:ext cx="799432" cy="799432"/>
            </a:xfrm>
            <a:prstGeom prst="rect">
              <a:avLst/>
            </a:prstGeom>
            <a:solidFill>
              <a:schemeClr val="bg1"/>
            </a:solidFill>
          </p:spPr>
        </p:pic>
        <p:pic>
          <p:nvPicPr>
            <p:cNvPr id="87" name="Picture 86">
              <a:extLst>
                <a:ext uri="{FF2B5EF4-FFF2-40B4-BE49-F238E27FC236}">
                  <a16:creationId xmlns:a16="http://schemas.microsoft.com/office/drawing/2014/main" xmlns="" id="{D6DE3F05-6FD6-47AF-A706-7084AC0DFB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02" t="14608" r="-8263"/>
            <a:stretch/>
          </p:blipFill>
          <p:spPr>
            <a:xfrm>
              <a:off x="6170500" y="1735270"/>
              <a:ext cx="1193966" cy="893052"/>
            </a:xfrm>
            <a:prstGeom prst="rect">
              <a:avLst/>
            </a:prstGeom>
            <a:solidFill>
              <a:schemeClr val="bg1"/>
            </a:solidFill>
          </p:spPr>
        </p:pic>
      </p:grpSp>
      <p:pic>
        <p:nvPicPr>
          <p:cNvPr id="84" name="Picture 83">
            <a:extLst>
              <a:ext uri="{FF2B5EF4-FFF2-40B4-BE49-F238E27FC236}">
                <a16:creationId xmlns:a16="http://schemas.microsoft.com/office/drawing/2014/main" xmlns="" id="{68D50C5B-DF28-4267-8B42-A89FFBC9D53E}"/>
              </a:ext>
            </a:extLst>
          </p:cNvPr>
          <p:cNvPicPr>
            <a:picLocks noChangeAspect="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7981" r="-1"/>
          <a:stretch/>
        </p:blipFill>
        <p:spPr>
          <a:xfrm>
            <a:off x="9070144" y="3252134"/>
            <a:ext cx="2712532" cy="2239123"/>
          </a:xfrm>
          <a:prstGeom prst="roundRect">
            <a:avLst>
              <a:gd name="adj" fmla="val 1988"/>
            </a:avLst>
          </a:prstGeom>
          <a:solidFill>
            <a:schemeClr val="bg1"/>
          </a:solidFill>
          <a:ln w="53975">
            <a:noFill/>
          </a:ln>
          <a:effectLst/>
        </p:spPr>
      </p:pic>
      <p:grpSp>
        <p:nvGrpSpPr>
          <p:cNvPr id="92" name="Group 91">
            <a:extLst>
              <a:ext uri="{FF2B5EF4-FFF2-40B4-BE49-F238E27FC236}">
                <a16:creationId xmlns:a16="http://schemas.microsoft.com/office/drawing/2014/main" xmlns="" id="{B9AFD744-95BA-439B-99FD-117A16EC15DB}"/>
              </a:ext>
            </a:extLst>
          </p:cNvPr>
          <p:cNvGrpSpPr/>
          <p:nvPr/>
        </p:nvGrpSpPr>
        <p:grpSpPr>
          <a:xfrm>
            <a:off x="4622177" y="4517645"/>
            <a:ext cx="3149067" cy="1321696"/>
            <a:chOff x="5159082" y="4950023"/>
            <a:chExt cx="2606608" cy="1072464"/>
          </a:xfrm>
        </p:grpSpPr>
        <p:sp>
          <p:nvSpPr>
            <p:cNvPr id="69" name="Rectangle: Rounded Corners 68">
              <a:extLst>
                <a:ext uri="{FF2B5EF4-FFF2-40B4-BE49-F238E27FC236}">
                  <a16:creationId xmlns:a16="http://schemas.microsoft.com/office/drawing/2014/main" xmlns="" id="{1CA73798-625E-43F5-B0EF-8DA7D9DDA4E1}"/>
                </a:ext>
              </a:extLst>
            </p:cNvPr>
            <p:cNvSpPr/>
            <p:nvPr/>
          </p:nvSpPr>
          <p:spPr>
            <a:xfrm>
              <a:off x="5159082" y="4950023"/>
              <a:ext cx="2606608" cy="1072464"/>
            </a:xfrm>
            <a:prstGeom prst="roundRect">
              <a:avLst>
                <a:gd name="adj" fmla="val 4965"/>
              </a:avLst>
            </a:prstGeom>
            <a:no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spcFirstLastPara="0" vert="horz" wrap="square" lIns="49827" tIns="49827" rIns="49827" bIns="49827" numCol="1" spcCol="1270" anchor="ctr" anchorCtr="0">
              <a:noAutofit/>
            </a:bodyPr>
            <a:lstStyle/>
            <a:p>
              <a:pPr algn="ctr" defTabSz="1289018">
                <a:lnSpc>
                  <a:spcPct val="90000"/>
                </a:lnSpc>
                <a:spcBef>
                  <a:spcPct val="0"/>
                </a:spcBef>
                <a:spcAft>
                  <a:spcPct val="35000"/>
                </a:spcAft>
                <a:defRPr/>
              </a:pPr>
              <a:endParaRPr lang="en-US" sz="3200" dirty="0">
                <a:solidFill>
                  <a:prstClr val="black"/>
                </a:solidFill>
                <a:latin typeface="Calibri Light" panose="020F0302020204030204"/>
              </a:endParaRPr>
            </a:p>
          </p:txBody>
        </p:sp>
        <p:pic>
          <p:nvPicPr>
            <p:cNvPr id="83" name="Picture 82">
              <a:extLst>
                <a:ext uri="{FF2B5EF4-FFF2-40B4-BE49-F238E27FC236}">
                  <a16:creationId xmlns:a16="http://schemas.microsoft.com/office/drawing/2014/main" xmlns="" id="{0DB3E9D1-74F1-4ADA-B50B-B24885F2432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66654" y="5013881"/>
              <a:ext cx="956236" cy="956238"/>
            </a:xfrm>
            <a:prstGeom prst="rect">
              <a:avLst/>
            </a:prstGeom>
            <a:solidFill>
              <a:schemeClr val="bg1"/>
            </a:solidFill>
          </p:spPr>
        </p:pic>
        <p:pic>
          <p:nvPicPr>
            <p:cNvPr id="93" name="Picture 92">
              <a:extLst>
                <a:ext uri="{FF2B5EF4-FFF2-40B4-BE49-F238E27FC236}">
                  <a16:creationId xmlns:a16="http://schemas.microsoft.com/office/drawing/2014/main" xmlns="" id="{A0CA7D08-6A7A-4CA2-BC07-6C9723D686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0620" y="5008136"/>
              <a:ext cx="956238" cy="956238"/>
            </a:xfrm>
            <a:prstGeom prst="rect">
              <a:avLst/>
            </a:prstGeom>
            <a:solidFill>
              <a:srgbClr val="F9F9F9"/>
            </a:solidFill>
          </p:spPr>
        </p:pic>
      </p:grpSp>
      <p:cxnSp>
        <p:nvCxnSpPr>
          <p:cNvPr id="98" name="Connector: Elbow 21">
            <a:extLst>
              <a:ext uri="{FF2B5EF4-FFF2-40B4-BE49-F238E27FC236}">
                <a16:creationId xmlns:a16="http://schemas.microsoft.com/office/drawing/2014/main" xmlns="" id="{3B01BEAF-E64F-4E0D-88B4-DE09845686EC}"/>
              </a:ext>
            </a:extLst>
          </p:cNvPr>
          <p:cNvCxnSpPr>
            <a:cxnSpLocks/>
            <a:stCxn id="84" idx="1"/>
            <a:endCxn id="59" idx="3"/>
          </p:cNvCxnSpPr>
          <p:nvPr/>
        </p:nvCxnSpPr>
        <p:spPr>
          <a:xfrm rot="10800000">
            <a:off x="7755656" y="3129624"/>
            <a:ext cx="1314489" cy="1242072"/>
          </a:xfrm>
          <a:prstGeom prst="curvedConnector3">
            <a:avLst>
              <a:gd name="adj1" fmla="val 50000"/>
            </a:avLst>
          </a:prstGeom>
          <a:ln w="53975">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01" name="Connector: Elbow 21">
            <a:extLst>
              <a:ext uri="{FF2B5EF4-FFF2-40B4-BE49-F238E27FC236}">
                <a16:creationId xmlns:a16="http://schemas.microsoft.com/office/drawing/2014/main" xmlns="" id="{A40C2277-0576-4056-9516-961B7F251A8E}"/>
              </a:ext>
            </a:extLst>
          </p:cNvPr>
          <p:cNvCxnSpPr>
            <a:cxnSpLocks/>
            <a:stCxn id="84" idx="1"/>
            <a:endCxn id="69" idx="3"/>
          </p:cNvCxnSpPr>
          <p:nvPr/>
        </p:nvCxnSpPr>
        <p:spPr>
          <a:xfrm rot="10800000" flipV="1">
            <a:off x="7771244" y="4371695"/>
            <a:ext cx="1298900" cy="806797"/>
          </a:xfrm>
          <a:prstGeom prst="curvedConnector3">
            <a:avLst>
              <a:gd name="adj1" fmla="val 48613"/>
            </a:avLst>
          </a:prstGeom>
          <a:ln w="53975">
            <a:solidFill>
              <a:schemeClr val="accent2">
                <a:lumMod val="75000"/>
              </a:schemeClr>
            </a:solidFill>
            <a:headEnd type="triangle"/>
          </a:ln>
        </p:spPr>
        <p:style>
          <a:lnRef idx="1">
            <a:schemeClr val="accent1"/>
          </a:lnRef>
          <a:fillRef idx="0">
            <a:schemeClr val="accent1"/>
          </a:fillRef>
          <a:effectRef idx="0">
            <a:schemeClr val="accent1"/>
          </a:effectRef>
          <a:fontRef idx="minor">
            <a:schemeClr val="tx1"/>
          </a:fontRef>
        </p:style>
      </p:cxnSp>
      <p:cxnSp>
        <p:nvCxnSpPr>
          <p:cNvPr id="19465" name="Straight Arrow Connector 19464">
            <a:extLst>
              <a:ext uri="{FF2B5EF4-FFF2-40B4-BE49-F238E27FC236}">
                <a16:creationId xmlns:a16="http://schemas.microsoft.com/office/drawing/2014/main" xmlns="" id="{B5444A23-2C48-490F-8957-6005CB5E2B11}"/>
              </a:ext>
            </a:extLst>
          </p:cNvPr>
          <p:cNvCxnSpPr>
            <a:cxnSpLocks/>
          </p:cNvCxnSpPr>
          <p:nvPr/>
        </p:nvCxnSpPr>
        <p:spPr>
          <a:xfrm>
            <a:off x="9318271" y="3945023"/>
            <a:ext cx="0" cy="1035123"/>
          </a:xfrm>
          <a:prstGeom prst="straightConnector1">
            <a:avLst/>
          </a:prstGeom>
          <a:ln w="1016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xmlns="" id="{A8740A97-2A0F-4E6D-AD6E-847ED0E89D17}"/>
              </a:ext>
            </a:extLst>
          </p:cNvPr>
          <p:cNvSpPr txBox="1">
            <a:spLocks/>
          </p:cNvSpPr>
          <p:nvPr/>
        </p:nvSpPr>
        <p:spPr>
          <a:xfrm>
            <a:off x="4409287" y="1392433"/>
            <a:ext cx="3479416" cy="665083"/>
          </a:xfrm>
          <a:prstGeom prst="roundRect">
            <a:avLst>
              <a:gd name="adj" fmla="val 5697"/>
            </a:avLst>
          </a:prstGeom>
          <a:solidFill>
            <a:schemeClr val="accent6">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chemeClr val="bg1"/>
                </a:solidFill>
                <a:latin typeface="Helvetica" panose="020B0604020202020204" pitchFamily="34" charset="0"/>
                <a:cs typeface="Helvetica" panose="020B0604020202020204" pitchFamily="34" charset="0"/>
              </a:rPr>
              <a:t>EPIC MODEL</a:t>
            </a:r>
          </a:p>
        </p:txBody>
      </p:sp>
    </p:spTree>
    <p:extLst>
      <p:ext uri="{BB962C8B-B14F-4D97-AF65-F5344CB8AC3E}">
        <p14:creationId xmlns:p14="http://schemas.microsoft.com/office/powerpoint/2010/main" val="298049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11033871" y="6898414"/>
            <a:ext cx="1311275" cy="322263"/>
          </a:xfrm>
          <a:prstGeom prst="rect">
            <a:avLst/>
          </a:prstGeom>
        </p:spPr>
        <p:txBody>
          <a:bodyPr/>
          <a:lstStyle/>
          <a:p>
            <a:pPr defTabSz="914377"/>
            <a:fld id="{06C044C9-69CD-471B-9F60-C5A728DA45D4}" type="slidenum">
              <a:rPr lang="en-US" sz="1100">
                <a:latin typeface="Helvetica" panose="020B0604020202020204" pitchFamily="34" charset="0"/>
                <a:cs typeface="Helvetica" panose="020B0604020202020204" pitchFamily="34" charset="0"/>
              </a:rPr>
              <a:pPr defTabSz="914377"/>
              <a:t>9</a:t>
            </a:fld>
            <a:endParaRPr lang="en-US" sz="1100" dirty="0">
              <a:latin typeface="Helvetica" panose="020B0604020202020204" pitchFamily="34" charset="0"/>
              <a:cs typeface="Helvetica" panose="020B0604020202020204" pitchFamily="34" charset="0"/>
            </a:endParaRPr>
          </a:p>
        </p:txBody>
      </p:sp>
      <p:sp>
        <p:nvSpPr>
          <p:cNvPr id="11" name="Rounded Rectangle 10"/>
          <p:cNvSpPr/>
          <p:nvPr/>
        </p:nvSpPr>
        <p:spPr>
          <a:xfrm>
            <a:off x="7039748" y="3507809"/>
            <a:ext cx="4563944" cy="1172709"/>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2800" u="sng" dirty="0">
                <a:solidFill>
                  <a:prstClr val="black"/>
                </a:solidFill>
                <a:latin typeface="Helvetica" panose="020B0604020202020204" pitchFamily="34" charset="0"/>
                <a:cs typeface="Helvetica" panose="020B0604020202020204" pitchFamily="34" charset="0"/>
              </a:rPr>
              <a:t>Revealed Preference</a:t>
            </a:r>
          </a:p>
          <a:p>
            <a:pPr algn="ctr" defTabSz="2089098">
              <a:lnSpc>
                <a:spcPct val="90000"/>
              </a:lnSpc>
              <a:spcBef>
                <a:spcPct val="0"/>
              </a:spcBef>
              <a:spcAft>
                <a:spcPct val="35000"/>
              </a:spcAft>
            </a:pPr>
            <a:r>
              <a:rPr lang="en-US" sz="2800" dirty="0">
                <a:solidFill>
                  <a:prstClr val="black"/>
                </a:solidFill>
                <a:latin typeface="Helvetica" panose="020B0604020202020204" pitchFamily="34" charset="0"/>
                <a:cs typeface="Helvetica" panose="020B0604020202020204" pitchFamily="34" charset="0"/>
              </a:rPr>
              <a:t>Wage Data</a:t>
            </a:r>
          </a:p>
        </p:txBody>
      </p:sp>
      <p:sp>
        <p:nvSpPr>
          <p:cNvPr id="12" name="Rounded Rectangle 11"/>
          <p:cNvSpPr/>
          <p:nvPr/>
        </p:nvSpPr>
        <p:spPr>
          <a:xfrm>
            <a:off x="7084714" y="5153690"/>
            <a:ext cx="4474015" cy="1220325"/>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2800" u="sng" dirty="0">
                <a:solidFill>
                  <a:prstClr val="black"/>
                </a:solidFill>
                <a:latin typeface="Helvetica" panose="020B0604020202020204" pitchFamily="34" charset="0"/>
                <a:cs typeface="Helvetica" panose="020B0604020202020204" pitchFamily="34" charset="0"/>
              </a:rPr>
              <a:t>Stated Preference</a:t>
            </a:r>
          </a:p>
          <a:p>
            <a:pPr algn="ctr" defTabSz="2089098">
              <a:lnSpc>
                <a:spcPct val="90000"/>
              </a:lnSpc>
              <a:spcBef>
                <a:spcPct val="0"/>
              </a:spcBef>
              <a:spcAft>
                <a:spcPct val="35000"/>
              </a:spcAft>
            </a:pPr>
            <a:r>
              <a:rPr lang="en-US" sz="2800" dirty="0">
                <a:solidFill>
                  <a:prstClr val="black"/>
                </a:solidFill>
                <a:latin typeface="Helvetica" panose="020B0604020202020204" pitchFamily="34" charset="0"/>
                <a:cs typeface="Helvetica" panose="020B0604020202020204" pitchFamily="34" charset="0"/>
              </a:rPr>
              <a:t>Survey Data</a:t>
            </a:r>
          </a:p>
        </p:txBody>
      </p:sp>
      <p:sp>
        <p:nvSpPr>
          <p:cNvPr id="13" name="Content Placeholder 2"/>
          <p:cNvSpPr txBox="1">
            <a:spLocks/>
          </p:cNvSpPr>
          <p:nvPr/>
        </p:nvSpPr>
        <p:spPr>
          <a:xfrm>
            <a:off x="6895060" y="2214007"/>
            <a:ext cx="5312651" cy="87104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j-lt"/>
                <a:ea typeface="+mn-ea"/>
                <a:cs typeface="+mn-cs"/>
              </a:defRPr>
            </a:lvl1pPr>
            <a:lvl2pPr marL="486918" indent="-28575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j-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j-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3" lvl="1" indent="0" defTabSz="914377">
              <a:spcAft>
                <a:spcPts val="0"/>
              </a:spcAft>
              <a:buClr>
                <a:srgbClr val="5B9BD5"/>
              </a:buClr>
              <a:buNone/>
              <a:defRPr/>
            </a:pPr>
            <a:r>
              <a:rPr lang="en-US" sz="2400" dirty="0">
                <a:solidFill>
                  <a:prstClr val="black">
                    <a:lumMod val="85000"/>
                    <a:lumOff val="15000"/>
                  </a:prstClr>
                </a:solidFill>
                <a:latin typeface="Helvetica" panose="020B0604020202020204" pitchFamily="34" charset="0"/>
                <a:cs typeface="Helvetica" panose="020B0604020202020204" pitchFamily="34" charset="0"/>
              </a:rPr>
              <a:t>How much is an individual willing to pay to reduce risk of mortality?</a:t>
            </a:r>
          </a:p>
        </p:txBody>
      </p:sp>
      <p:cxnSp>
        <p:nvCxnSpPr>
          <p:cNvPr id="15" name="Straight Arrow Connector 14"/>
          <p:cNvCxnSpPr>
            <a:cxnSpLocks/>
          </p:cNvCxnSpPr>
          <p:nvPr/>
        </p:nvCxnSpPr>
        <p:spPr>
          <a:xfrm>
            <a:off x="5614246" y="2534494"/>
            <a:ext cx="1043444" cy="0"/>
          </a:xfrm>
          <a:prstGeom prst="straightConnector1">
            <a:avLst/>
          </a:prstGeom>
          <a:ln w="76200">
            <a:solidFill>
              <a:schemeClr val="accent5">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6386" name="Picture 2" descr="Image result for transparent epa  icon">
            <a:extLst>
              <a:ext uri="{FF2B5EF4-FFF2-40B4-BE49-F238E27FC236}">
                <a16:creationId xmlns:a16="http://schemas.microsoft.com/office/drawing/2014/main" xmlns="" id="{1D641569-2537-4754-AED7-FFE466F1F4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778" y="3566189"/>
            <a:ext cx="1545336" cy="154533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transparent department transportation united states icon">
            <a:extLst>
              <a:ext uri="{FF2B5EF4-FFF2-40B4-BE49-F238E27FC236}">
                <a16:creationId xmlns:a16="http://schemas.microsoft.com/office/drawing/2014/main" xmlns="" id="{6980A99C-D030-4275-8726-EF467116C0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9348" y="3565938"/>
            <a:ext cx="1545841" cy="154584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Image result for transparent world bank icon">
            <a:extLst>
              <a:ext uri="{FF2B5EF4-FFF2-40B4-BE49-F238E27FC236}">
                <a16:creationId xmlns:a16="http://schemas.microsoft.com/office/drawing/2014/main" xmlns="" id="{FDBD3AD4-DCD2-4767-A1AA-98C12CAF5F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8713" y="4950999"/>
            <a:ext cx="1530036" cy="1530036"/>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4">
            <a:extLst>
              <a:ext uri="{FF2B5EF4-FFF2-40B4-BE49-F238E27FC236}">
                <a16:creationId xmlns:a16="http://schemas.microsoft.com/office/drawing/2014/main" xmlns="" id="{06836564-DB69-4FE7-9A08-0F4054A2977C}"/>
              </a:ext>
            </a:extLst>
          </p:cNvPr>
          <p:cNvSpPr/>
          <p:nvPr/>
        </p:nvSpPr>
        <p:spPr>
          <a:xfrm>
            <a:off x="557021" y="2192525"/>
            <a:ext cx="4378167" cy="826038"/>
          </a:xfrm>
          <a:prstGeom prst="roundRect">
            <a:avLst/>
          </a:prstGeom>
          <a:ln w="28575">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179071" tIns="179071" rIns="179071" bIns="179071" numCol="1" spcCol="1270" anchor="ctr" anchorCtr="0">
            <a:noAutofit/>
          </a:bodyPr>
          <a:lstStyle/>
          <a:p>
            <a:pPr algn="ctr" defTabSz="2089098">
              <a:lnSpc>
                <a:spcPct val="90000"/>
              </a:lnSpc>
              <a:spcBef>
                <a:spcPct val="0"/>
              </a:spcBef>
              <a:spcAft>
                <a:spcPct val="35000"/>
              </a:spcAft>
            </a:pPr>
            <a:r>
              <a:rPr lang="en-US" sz="2800" dirty="0">
                <a:solidFill>
                  <a:prstClr val="black"/>
                </a:solidFill>
                <a:latin typeface="Helvetica" panose="020B0604020202020204" pitchFamily="34" charset="0"/>
                <a:cs typeface="Helvetica" panose="020B0604020202020204" pitchFamily="34" charset="0"/>
              </a:rPr>
              <a:t>Value of a Statistical Life</a:t>
            </a:r>
          </a:p>
        </p:txBody>
      </p:sp>
      <p:sp>
        <p:nvSpPr>
          <p:cNvPr id="14" name="Title 1">
            <a:extLst>
              <a:ext uri="{FF2B5EF4-FFF2-40B4-BE49-F238E27FC236}">
                <a16:creationId xmlns:a16="http://schemas.microsoft.com/office/drawing/2014/main" xmlns="" id="{F59F0AAC-B795-4024-9E8F-508012B4B3A7}"/>
              </a:ext>
            </a:extLst>
          </p:cNvPr>
          <p:cNvSpPr txBox="1">
            <a:spLocks/>
          </p:cNvSpPr>
          <p:nvPr/>
        </p:nvSpPr>
        <p:spPr>
          <a:xfrm>
            <a:off x="3850335" y="1303823"/>
            <a:ext cx="4597320" cy="608076"/>
          </a:xfrm>
          <a:prstGeom prst="roundRect">
            <a:avLst>
              <a:gd name="adj" fmla="val 5697"/>
            </a:avLst>
          </a:prstGeom>
          <a:solidFill>
            <a:schemeClr val="accent6">
              <a:lumMod val="60000"/>
              <a:lumOff val="40000"/>
            </a:schemeClr>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Helvetica" panose="020B0604020202020204" pitchFamily="34" charset="0"/>
                <a:cs typeface="Helvetica" panose="020B0604020202020204" pitchFamily="34" charset="0"/>
              </a:rPr>
              <a:t>Value of Lost Welfare</a:t>
            </a:r>
          </a:p>
        </p:txBody>
      </p:sp>
    </p:spTree>
    <p:extLst>
      <p:ext uri="{BB962C8B-B14F-4D97-AF65-F5344CB8AC3E}">
        <p14:creationId xmlns:p14="http://schemas.microsoft.com/office/powerpoint/2010/main" val="70747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1000"/>
                                        <p:tgtEl>
                                          <p:spTgt spid="16386"/>
                                        </p:tgtEl>
                                      </p:cBhvr>
                                    </p:animEffect>
                                  </p:childTnLst>
                                </p:cTn>
                              </p:par>
                              <p:par>
                                <p:cTn id="11" presetID="10" presetClass="entr" presetSubtype="0" fill="hold" nodeType="withEffect">
                                  <p:stCondLst>
                                    <p:cond delay="0"/>
                                  </p:stCondLst>
                                  <p:childTnLst>
                                    <p:set>
                                      <p:cBhvr>
                                        <p:cTn id="12" dur="1" fill="hold">
                                          <p:stCondLst>
                                            <p:cond delay="0"/>
                                          </p:stCondLst>
                                        </p:cTn>
                                        <p:tgtEl>
                                          <p:spTgt spid="16390"/>
                                        </p:tgtEl>
                                        <p:attrNameLst>
                                          <p:attrName>style.visibility</p:attrName>
                                        </p:attrNameLst>
                                      </p:cBhvr>
                                      <p:to>
                                        <p:strVal val="visible"/>
                                      </p:to>
                                    </p:set>
                                    <p:animEffect transition="in" filter="fade">
                                      <p:cBhvr>
                                        <p:cTn id="13" dur="1000"/>
                                        <p:tgtEl>
                                          <p:spTgt spid="16390"/>
                                        </p:tgtEl>
                                      </p:cBhvr>
                                    </p:animEffect>
                                  </p:childTnLst>
                                </p:cTn>
                              </p:par>
                              <p:par>
                                <p:cTn id="14" presetID="10" presetClass="entr" presetSubtype="0" fill="hold" nodeType="with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1000"/>
                                        <p:tgtEl>
                                          <p:spTgt spid="1638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20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20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8" grpId="0" animBg="1"/>
    </p:bld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2890D3"/>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TotalTime>
  <Words>1358</Words>
  <Application>Microsoft Office PowerPoint</Application>
  <PresentationFormat>Widescreen</PresentationFormat>
  <Paragraphs>141</Paragraphs>
  <Slides>15</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4" baseType="lpstr">
      <vt:lpstr>Arial</vt:lpstr>
      <vt:lpstr>Avenir Light</vt:lpstr>
      <vt:lpstr>Calibri</vt:lpstr>
      <vt:lpstr>Calibri Light</vt:lpstr>
      <vt:lpstr>Helvetica</vt:lpstr>
      <vt:lpstr>Tw Cen MT Condensed</vt:lpstr>
      <vt:lpstr>Wingdings</vt:lpstr>
      <vt:lpstr>Office Theme</vt:lpstr>
      <vt:lpstr>Equation</vt:lpstr>
      <vt:lpstr>Macroeconomics of Global Surgery: The Cost of Doing Nothing</vt:lpstr>
      <vt:lpstr>PowerPoint Presentation</vt:lpstr>
      <vt:lpstr>PowerPoint Presentation</vt:lpstr>
      <vt:lpstr>PowerPoint Presentation</vt:lpstr>
      <vt:lpstr>PowerPoint Presentation</vt:lpstr>
      <vt:lpstr>Macroeconomic Approaches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Macroeconomics of Global Surgery: The Cost of Doing Nothing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Citron, Isabelle</dc:creator>
  <cp:lastModifiedBy>Lenovo</cp:lastModifiedBy>
  <cp:revision>13</cp:revision>
  <dcterms:created xsi:type="dcterms:W3CDTF">2018-02-05T20:28:02Z</dcterms:created>
  <dcterms:modified xsi:type="dcterms:W3CDTF">2018-03-22T10:52:42Z</dcterms:modified>
</cp:coreProperties>
</file>