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258" r:id="rId3"/>
    <p:sldId id="289" r:id="rId4"/>
    <p:sldId id="284" r:id="rId5"/>
    <p:sldId id="261" r:id="rId6"/>
    <p:sldId id="287" r:id="rId7"/>
    <p:sldId id="292" r:id="rId8"/>
    <p:sldId id="264" r:id="rId9"/>
    <p:sldId id="265" r:id="rId10"/>
    <p:sldId id="278" r:id="rId11"/>
    <p:sldId id="266" r:id="rId12"/>
    <p:sldId id="279" r:id="rId13"/>
    <p:sldId id="286" r:id="rId14"/>
    <p:sldId id="263" r:id="rId15"/>
    <p:sldId id="290" r:id="rId16"/>
    <p:sldId id="268" r:id="rId17"/>
    <p:sldId id="291" r:id="rId18"/>
    <p:sldId id="280" r:id="rId19"/>
    <p:sldId id="285" r:id="rId20"/>
    <p:sldId id="271" r:id="rId21"/>
    <p:sldId id="272" r:id="rId22"/>
    <p:sldId id="273" r:id="rId23"/>
    <p:sldId id="274" r:id="rId24"/>
    <p:sldId id="275" r:id="rId25"/>
    <p:sldId id="27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3391D5"/>
    <a:srgbClr val="2791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39"/>
    <p:restoredTop sz="76558"/>
  </p:normalViewPr>
  <p:slideViewPr>
    <p:cSldViewPr snapToGrid="0" snapToObjects="1">
      <p:cViewPr varScale="1">
        <p:scale>
          <a:sx n="58" d="100"/>
          <a:sy n="58" d="100"/>
        </p:scale>
        <p:origin x="1296" y="66"/>
      </p:cViewPr>
      <p:guideLst/>
    </p:cSldViewPr>
  </p:slideViewPr>
  <p:notesTextViewPr>
    <p:cViewPr>
      <p:scale>
        <a:sx n="1" d="1"/>
        <a:sy n="1" d="1"/>
      </p:scale>
      <p:origin x="0" y="0"/>
    </p:cViewPr>
  </p:notesTextViewPr>
  <p:notesViewPr>
    <p:cSldViewPr snapToGrid="0" snapToObjects="1">
      <p:cViewPr varScale="1">
        <p:scale>
          <a:sx n="84" d="100"/>
          <a:sy n="84" d="100"/>
        </p:scale>
        <p:origin x="21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F4E977DE-22B5-CE4B-A89E-9556051328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6E807347-EB87-FB4C-A3AF-1D85B26B10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89D5C5-445A-DA42-839B-BB32A48FC290}" type="datetimeFigureOut">
              <a:rPr lang="en-US" smtClean="0"/>
              <a:t>3/22/2018</a:t>
            </a:fld>
            <a:endParaRPr lang="en-US"/>
          </a:p>
        </p:txBody>
      </p:sp>
      <p:sp>
        <p:nvSpPr>
          <p:cNvPr id="4" name="Footer Placeholder 3">
            <a:extLst>
              <a:ext uri="{FF2B5EF4-FFF2-40B4-BE49-F238E27FC236}">
                <a16:creationId xmlns="" xmlns:a16="http://schemas.microsoft.com/office/drawing/2014/main" id="{336E6367-732E-C041-9038-D68BD2CB5E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09B59B48-300F-E542-918B-FCB28E0782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0706BD-9924-0243-8C10-A6A91CC1AC4C}" type="slidenum">
              <a:rPr lang="en-US" smtClean="0"/>
              <a:t>‹#›</a:t>
            </a:fld>
            <a:endParaRPr lang="en-US"/>
          </a:p>
        </p:txBody>
      </p:sp>
    </p:spTree>
    <p:extLst>
      <p:ext uri="{BB962C8B-B14F-4D97-AF65-F5344CB8AC3E}">
        <p14:creationId xmlns:p14="http://schemas.microsoft.com/office/powerpoint/2010/main" val="1668803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2E2F0-58B3-184F-B0DE-0FFC4D238E13}" type="datetimeFigureOut">
              <a:rPr lang="en-US" smtClean="0"/>
              <a:t>3/22/2018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7CF60-1D9E-6443-8F84-5E7B2B55625E}" type="slidenum">
              <a:rPr lang="en-US" smtClean="0"/>
              <a:t>‹#›</a:t>
            </a:fld>
            <a:endParaRPr lang="en-US"/>
          </a:p>
        </p:txBody>
      </p:sp>
    </p:spTree>
    <p:extLst>
      <p:ext uri="{BB962C8B-B14F-4D97-AF65-F5344CB8AC3E}">
        <p14:creationId xmlns:p14="http://schemas.microsoft.com/office/powerpoint/2010/main" val="187110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a:t>
            </a:r>
            <a:r>
              <a:rPr lang="en-US" baseline="0" dirty="0" smtClean="0"/>
              <a:t> of drafting a National Surgical, Obstetric and Anaesthesia Plan can be divided into 6 major steps. First is stakeholder engagement and priority setting, which has already been discussed in the previous sessions. The second step is assembling the writing team, followed by </a:t>
            </a:r>
            <a:r>
              <a:rPr lang="en-US" baseline="0" dirty="0" err="1" smtClean="0"/>
              <a:t>aggregrating</a:t>
            </a:r>
            <a:r>
              <a:rPr lang="en-US" baseline="0" dirty="0" smtClean="0"/>
              <a:t> themes and priorities. The plan is then drafted and validated.</a:t>
            </a:r>
          </a:p>
          <a:p>
            <a:endParaRPr lang="en-US" baseline="0" dirty="0" smtClean="0"/>
          </a:p>
          <a:p>
            <a:r>
              <a:rPr lang="en-US" baseline="0" dirty="0" smtClean="0"/>
              <a:t>Throughout this session we will walk through each of these steps.</a:t>
            </a:r>
            <a:endParaRPr lang="en-US" dirty="0"/>
          </a:p>
        </p:txBody>
      </p:sp>
      <p:sp>
        <p:nvSpPr>
          <p:cNvPr id="4" name="Slide Number Placeholder 3"/>
          <p:cNvSpPr>
            <a:spLocks noGrp="1"/>
          </p:cNvSpPr>
          <p:nvPr>
            <p:ph type="sldNum" sz="quarter" idx="10"/>
          </p:nvPr>
        </p:nvSpPr>
        <p:spPr/>
        <p:txBody>
          <a:bodyPr/>
          <a:lstStyle/>
          <a:p>
            <a:fld id="{7FA7CF60-1D9E-6443-8F84-5E7B2B55625E}" type="slidenum">
              <a:rPr lang="en-US" smtClean="0"/>
              <a:t>4</a:t>
            </a:fld>
            <a:endParaRPr lang="en-US"/>
          </a:p>
        </p:txBody>
      </p:sp>
    </p:spTree>
    <p:extLst>
      <p:ext uri="{BB962C8B-B14F-4D97-AF65-F5344CB8AC3E}">
        <p14:creationId xmlns:p14="http://schemas.microsoft.com/office/powerpoint/2010/main" val="16312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0" dirty="0" smtClean="0"/>
              <a:t>Before we get into the process of NSOAP development,</a:t>
            </a:r>
            <a:r>
              <a:rPr lang="en-US" b="0" baseline="0" dirty="0" smtClean="0"/>
              <a:t> there are few considerations that I think are important to note before moving forward. These are considerations that are based on lessons learned from the development of other types of plans in the health sector. These considerations are important for ensuring a final document is a plan that will be adopted and implemented. </a:t>
            </a:r>
          </a:p>
          <a:p>
            <a:pPr marL="171450" indent="-171450">
              <a:buFont typeface="Arial" charset="0"/>
              <a:buChar char="•"/>
            </a:pPr>
            <a:endParaRPr lang="en-US" b="0" baseline="0" dirty="0" smtClean="0"/>
          </a:p>
          <a:p>
            <a:pPr marL="171450" indent="-171450">
              <a:buFont typeface="Arial" charset="0"/>
              <a:buChar char="•"/>
            </a:pPr>
            <a:r>
              <a:rPr lang="en-US" b="0" baseline="0" dirty="0" smtClean="0"/>
              <a:t>The first recommendation, which is perhaps the most important is that the plan should reflect the views of key stakeholders. The NSOAP should address the concerns of </a:t>
            </a:r>
          </a:p>
          <a:p>
            <a:pPr marL="628650" lvl="1" indent="-171450">
              <a:buFont typeface="Arial" charset="0"/>
              <a:buChar char="•"/>
            </a:pPr>
            <a:r>
              <a:rPr lang="en-US" b="0" baseline="0" dirty="0" smtClean="0"/>
              <a:t>The key to ensuring that the NHPSP is truly a living, breathing document, which is used dynamically to achieve buy-in from all stakeholders and keeping it realistic and feasible, while </a:t>
            </a:r>
            <a:r>
              <a:rPr lang="en-US" b="0" baseline="0" dirty="0" err="1" smtClean="0"/>
              <a:t>stillexpressing</a:t>
            </a:r>
            <a:r>
              <a:rPr lang="en-US" b="0" baseline="0" dirty="0" smtClean="0"/>
              <a:t> ambition for the future. Ensuring buy-in from all stakeholders is only possible when all stakeholders are adequately represented in the national health planning process, and are able to meaningfully participate. This requires a skilled MoH to convene all relevant actors and broker a decision among potentially divergent views. The final result should be a balanced and evidence-informed decision on the strategic directions for the health sector.</a:t>
            </a:r>
          </a:p>
          <a:p>
            <a:pPr marL="171450" indent="-171450">
              <a:buFont typeface="Arial" charset="0"/>
              <a:buChar char="•"/>
            </a:pPr>
            <a:r>
              <a:rPr lang="en-US" b="0" baseline="0" dirty="0" smtClean="0"/>
              <a:t>The second recommendation is to balance opinion of stakeholders with evidence. </a:t>
            </a:r>
          </a:p>
          <a:p>
            <a:pPr marL="171450" indent="-171450">
              <a:buFont typeface="Arial" charset="0"/>
              <a:buChar char="•"/>
            </a:pPr>
            <a:endParaRPr lang="en-US" b="0" baseline="0" dirty="0" smtClean="0"/>
          </a:p>
          <a:p>
            <a:pPr marL="171450" indent="-171450">
              <a:buFont typeface="Arial" charset="0"/>
              <a:buChar char="•"/>
            </a:pPr>
            <a:r>
              <a:rPr lang="en-US" b="0" baseline="0" dirty="0" smtClean="0"/>
              <a:t>Thirdly, the NSOAP should be in coherence with other ministry of health and government policies. </a:t>
            </a:r>
          </a:p>
          <a:p>
            <a:pPr marL="628650" lvl="1" indent="-171450">
              <a:buFont typeface="Arial" charset="0"/>
              <a:buChar char="•"/>
            </a:pPr>
            <a:r>
              <a:rPr lang="en-US" b="0" baseline="0" dirty="0" smtClean="0"/>
              <a:t>Should be set within the constitutional and legal framework, history and culture of the country</a:t>
            </a:r>
            <a:endParaRPr lang="en-US" b="0" dirty="0"/>
          </a:p>
        </p:txBody>
      </p:sp>
      <p:sp>
        <p:nvSpPr>
          <p:cNvPr id="4" name="Slide Number Placeholder 3"/>
          <p:cNvSpPr>
            <a:spLocks noGrp="1"/>
          </p:cNvSpPr>
          <p:nvPr>
            <p:ph type="sldNum" sz="quarter" idx="10"/>
          </p:nvPr>
        </p:nvSpPr>
        <p:spPr/>
        <p:txBody>
          <a:bodyPr/>
          <a:lstStyle/>
          <a:p>
            <a:fld id="{7FA7CF60-1D9E-6443-8F84-5E7B2B55625E}" type="slidenum">
              <a:rPr lang="en-US" smtClean="0"/>
              <a:t>5</a:t>
            </a:fld>
            <a:endParaRPr lang="en-US"/>
          </a:p>
        </p:txBody>
      </p:sp>
    </p:spTree>
    <p:extLst>
      <p:ext uri="{BB962C8B-B14F-4D97-AF65-F5344CB8AC3E}">
        <p14:creationId xmlns:p14="http://schemas.microsoft.com/office/powerpoint/2010/main" val="54595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7FA7CF60-1D9E-6443-8F84-5E7B2B55625E}" type="slidenum">
              <a:rPr lang="en-US" smtClean="0"/>
              <a:t>13</a:t>
            </a:fld>
            <a:endParaRPr lang="en-US"/>
          </a:p>
        </p:txBody>
      </p:sp>
    </p:spTree>
    <p:extLst>
      <p:ext uri="{BB962C8B-B14F-4D97-AF65-F5344CB8AC3E}">
        <p14:creationId xmlns:p14="http://schemas.microsoft.com/office/powerpoint/2010/main" val="2139466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25144"/>
            <a:ext cx="12192000" cy="4148137"/>
          </a:xfrm>
          <a:prstGeom prst="rect">
            <a:avLst/>
          </a:prstGeom>
          <a:solidFill>
            <a:srgbClr val="279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609725" y="1125411"/>
            <a:ext cx="9144000" cy="2387600"/>
          </a:xfrm>
        </p:spPr>
        <p:txBody>
          <a:bodyPr anchor="b">
            <a:normAutofit/>
          </a:bodyPr>
          <a:lstStyle>
            <a:lvl1pPr algn="ctr">
              <a:defRPr sz="5400">
                <a:solidFill>
                  <a:schemeClr val="bg1"/>
                </a:solidFill>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1524000" y="4470400"/>
            <a:ext cx="9144000" cy="787400"/>
          </a:xfrm>
        </p:spPr>
        <p:txBody>
          <a:bodyPr/>
          <a:lstStyle>
            <a:lvl1pPr marL="0" indent="0" algn="ctr">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p:cNvPicPr>
          <p:nvPr userDrawn="1"/>
        </p:nvPicPr>
        <p:blipFill>
          <a:blip r:embed="rId2"/>
          <a:stretch>
            <a:fillRect/>
          </a:stretch>
        </p:blipFill>
        <p:spPr>
          <a:xfrm>
            <a:off x="10953746" y="5627239"/>
            <a:ext cx="1188720" cy="1188720"/>
          </a:xfrm>
          <a:prstGeom prst="rect">
            <a:avLst/>
          </a:prstGeom>
        </p:spPr>
      </p:pic>
      <p:pic>
        <p:nvPicPr>
          <p:cNvPr id="10" name="Picture 9"/>
          <p:cNvPicPr>
            <a:picLocks noChangeAspect="1"/>
          </p:cNvPicPr>
          <p:nvPr userDrawn="1"/>
        </p:nvPicPr>
        <p:blipFill>
          <a:blip r:embed="rId3"/>
          <a:stretch>
            <a:fillRect/>
          </a:stretch>
        </p:blipFill>
        <p:spPr>
          <a:xfrm>
            <a:off x="120867" y="6049809"/>
            <a:ext cx="4318783" cy="731520"/>
          </a:xfrm>
          <a:prstGeom prst="rect">
            <a:avLst/>
          </a:prstGeom>
        </p:spPr>
      </p:pic>
    </p:spTree>
    <p:extLst>
      <p:ext uri="{BB962C8B-B14F-4D97-AF65-F5344CB8AC3E}">
        <p14:creationId xmlns:p14="http://schemas.microsoft.com/office/powerpoint/2010/main" val="34040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chemeClr val="bg1"/>
                </a:solidFill>
                <a:latin typeface="Helvetica" pitchFamily="2" charset="0"/>
                <a:ea typeface="Tw Cen MT Condensed" charset="0"/>
                <a:cs typeface="Tw Cen MT Condensed" charset="0"/>
              </a:rPr>
              <a:t> </a:t>
            </a:r>
            <a:endParaRPr lang="en-US" altLang="en-US" sz="36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a:stretch>
            <a:fillRect/>
          </a:stretch>
        </p:blipFill>
        <p:spPr>
          <a:xfrm>
            <a:off x="5638800" y="5943600"/>
            <a:ext cx="914400" cy="914400"/>
          </a:xfrm>
          <a:prstGeom prst="rect">
            <a:avLst/>
          </a:prstGeom>
        </p:spPr>
      </p:pic>
      <p:sp>
        <p:nvSpPr>
          <p:cNvPr id="2" name="Title 1">
            <a:extLst>
              <a:ext uri="{FF2B5EF4-FFF2-40B4-BE49-F238E27FC236}">
                <a16:creationId xmlns="" xmlns:a16="http://schemas.microsoft.com/office/drawing/2014/main" id="{EE085EB7-F78A-1244-A0BC-7855F012DDB5}"/>
              </a:ext>
            </a:extLst>
          </p:cNvPr>
          <p:cNvSpPr>
            <a:spLocks noGrp="1"/>
          </p:cNvSpPr>
          <p:nvPr>
            <p:ph type="title"/>
          </p:nvPr>
        </p:nvSpPr>
        <p:spPr>
          <a:xfrm>
            <a:off x="838200" y="365125"/>
            <a:ext cx="10515600" cy="880745"/>
          </a:xfrm>
        </p:spPr>
        <p:txBody>
          <a:bodyPr/>
          <a:lstStyle>
            <a:lvl1pPr algn="ctr">
              <a:defRPr>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5802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4484" y="1825625"/>
            <a:ext cx="5835316" cy="4879974"/>
          </a:xfrm>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4"/>
            <a:ext cx="5835317" cy="4879975"/>
          </a:xfrm>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 xmlns:a16="http://schemas.microsoft.com/office/drawing/2014/main" id="{0244E63B-96AC-B74E-BEB8-E3F747D99CAB}"/>
              </a:ext>
            </a:extLst>
          </p:cNvPr>
          <p:cNvPicPr>
            <a:picLocks/>
          </p:cNvPicPr>
          <p:nvPr userDrawn="1"/>
        </p:nvPicPr>
        <p:blipFill>
          <a:blip r:embed="rId2"/>
          <a:stretch>
            <a:fillRect/>
          </a:stretch>
        </p:blipFill>
        <p:spPr>
          <a:xfrm>
            <a:off x="5638800" y="5943600"/>
            <a:ext cx="914400" cy="914400"/>
          </a:xfrm>
          <a:prstGeom prst="rect">
            <a:avLst/>
          </a:prstGeom>
        </p:spPr>
      </p:pic>
      <p:sp>
        <p:nvSpPr>
          <p:cNvPr id="9" name="TextBox 8">
            <a:extLst>
              <a:ext uri="{FF2B5EF4-FFF2-40B4-BE49-F238E27FC236}">
                <a16:creationId xmlns="" xmlns:a16="http://schemas.microsoft.com/office/drawing/2014/main" id="{888CAAD0-F821-2242-BC2D-41A7673EAFDC}"/>
              </a:ext>
            </a:extLst>
          </p:cNvPr>
          <p:cNvSpPr txBox="1">
            <a:spLocks noChangeArrowheads="1"/>
          </p:cNvSpPr>
          <p:nvPr userDrawn="1"/>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chemeClr val="bg1"/>
                </a:solidFill>
                <a:latin typeface="Helvetica" pitchFamily="2" charset="0"/>
                <a:ea typeface="Tw Cen MT Condensed" charset="0"/>
                <a:cs typeface="Tw Cen MT Condensed" charset="0"/>
              </a:rPr>
              <a:t> </a:t>
            </a:r>
            <a:endParaRPr lang="en-US" altLang="en-US" sz="3600" dirty="0">
              <a:solidFill>
                <a:srgbClr val="FFFFFF"/>
              </a:solidFill>
              <a:latin typeface="Helvetica" pitchFamily="2" charset="0"/>
              <a:ea typeface="Tw Cen MT Condensed" charset="0"/>
              <a:cs typeface="Tw Cen MT Condensed" charset="0"/>
            </a:endParaRPr>
          </a:p>
        </p:txBody>
      </p:sp>
      <p:sp>
        <p:nvSpPr>
          <p:cNvPr id="7" name="Title 1">
            <a:extLst>
              <a:ext uri="{FF2B5EF4-FFF2-40B4-BE49-F238E27FC236}">
                <a16:creationId xmlns="" xmlns:a16="http://schemas.microsoft.com/office/drawing/2014/main" id="{1ADB4337-DCCC-3143-9F74-AC5FFFCF7633}"/>
              </a:ext>
            </a:extLst>
          </p:cNvPr>
          <p:cNvSpPr>
            <a:spLocks noGrp="1"/>
          </p:cNvSpPr>
          <p:nvPr>
            <p:ph type="title"/>
          </p:nvPr>
        </p:nvSpPr>
        <p:spPr>
          <a:xfrm>
            <a:off x="838200" y="365125"/>
            <a:ext cx="10515600" cy="880745"/>
          </a:xfrm>
        </p:spPr>
        <p:txBody>
          <a:bodyPr/>
          <a:lstStyle>
            <a:lvl1pPr algn="ctr">
              <a:defRPr>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871770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DF32D1D4-4195-314D-9969-89AA32F543DC}"/>
              </a:ext>
            </a:extLst>
          </p:cNvPr>
          <p:cNvSpPr txBox="1">
            <a:spLocks noChangeArrowheads="1"/>
          </p:cNvSpPr>
          <p:nvPr userDrawn="1"/>
        </p:nvSpPr>
        <p:spPr bwMode="auto">
          <a:xfrm>
            <a:off x="0" y="32004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chemeClr val="bg1"/>
                </a:solidFill>
                <a:latin typeface="Helvetica" pitchFamily="2" charset="0"/>
                <a:ea typeface="Tw Cen MT Condensed" charset="0"/>
                <a:cs typeface="Tw Cen MT Condensed" charset="0"/>
              </a:rPr>
              <a:t> </a:t>
            </a:r>
            <a:endParaRPr lang="en-US" altLang="en-US" sz="3600" dirty="0">
              <a:solidFill>
                <a:srgbClr val="FFFFFF"/>
              </a:solidFill>
              <a:latin typeface="Helvetica" pitchFamily="2" charset="0"/>
              <a:ea typeface="Tw Cen MT Condensed" charset="0"/>
              <a:cs typeface="Tw Cen MT Condensed" charset="0"/>
            </a:endParaRPr>
          </a:p>
        </p:txBody>
      </p:sp>
      <p:sp>
        <p:nvSpPr>
          <p:cNvPr id="7" name="Title 1">
            <a:extLst>
              <a:ext uri="{FF2B5EF4-FFF2-40B4-BE49-F238E27FC236}">
                <a16:creationId xmlns="" xmlns:a16="http://schemas.microsoft.com/office/drawing/2014/main" id="{0921EB1E-A86C-5B43-9B4B-B7886A6F4C45}"/>
              </a:ext>
            </a:extLst>
          </p:cNvPr>
          <p:cNvSpPr>
            <a:spLocks noGrp="1"/>
          </p:cNvSpPr>
          <p:nvPr>
            <p:ph type="title" hasCustomPrompt="1"/>
          </p:nvPr>
        </p:nvSpPr>
        <p:spPr>
          <a:xfrm>
            <a:off x="838200" y="3132851"/>
            <a:ext cx="10515600" cy="880745"/>
          </a:xfrm>
        </p:spPr>
        <p:txBody>
          <a:bodyPr/>
          <a:lstStyle>
            <a:lvl1pPr algn="ctr">
              <a:defRPr>
                <a:solidFill>
                  <a:schemeClr val="bg1"/>
                </a:solidFill>
                <a:latin typeface="Helvetica" pitchFamily="2" charset="0"/>
              </a:defRPr>
            </a:lvl1pPr>
          </a:lstStyle>
          <a:p>
            <a:r>
              <a:rPr lang="en-US" dirty="0"/>
              <a:t>Thank You</a:t>
            </a:r>
          </a:p>
        </p:txBody>
      </p:sp>
      <p:pic>
        <p:nvPicPr>
          <p:cNvPr id="9" name="Picture 8">
            <a:extLst>
              <a:ext uri="{FF2B5EF4-FFF2-40B4-BE49-F238E27FC236}">
                <a16:creationId xmlns="" xmlns:a16="http://schemas.microsoft.com/office/drawing/2014/main" id="{5B65BCB6-59B5-9E4E-B5D6-74B46533CF57}"/>
              </a:ext>
            </a:extLst>
          </p:cNvPr>
          <p:cNvPicPr>
            <a:picLocks/>
          </p:cNvPicPr>
          <p:nvPr userDrawn="1"/>
        </p:nvPicPr>
        <p:blipFill>
          <a:blip r:embed="rId2"/>
          <a:stretch>
            <a:fillRect/>
          </a:stretch>
        </p:blipFill>
        <p:spPr>
          <a:xfrm>
            <a:off x="10953746" y="5627239"/>
            <a:ext cx="1188720" cy="1188720"/>
          </a:xfrm>
          <a:prstGeom prst="rect">
            <a:avLst/>
          </a:prstGeom>
        </p:spPr>
      </p:pic>
      <p:pic>
        <p:nvPicPr>
          <p:cNvPr id="10" name="Picture 9">
            <a:extLst>
              <a:ext uri="{FF2B5EF4-FFF2-40B4-BE49-F238E27FC236}">
                <a16:creationId xmlns="" xmlns:a16="http://schemas.microsoft.com/office/drawing/2014/main" id="{EC152F15-4B6A-C14F-B4CF-81D3C1D3CC42}"/>
              </a:ext>
            </a:extLst>
          </p:cNvPr>
          <p:cNvPicPr>
            <a:picLocks noChangeAspect="1"/>
          </p:cNvPicPr>
          <p:nvPr userDrawn="1"/>
        </p:nvPicPr>
        <p:blipFill>
          <a:blip r:embed="rId3"/>
          <a:stretch>
            <a:fillRect/>
          </a:stretch>
        </p:blipFill>
        <p:spPr>
          <a:xfrm>
            <a:off x="120867" y="6049809"/>
            <a:ext cx="4318783" cy="731520"/>
          </a:xfrm>
          <a:prstGeom prst="rect">
            <a:avLst/>
          </a:prstGeom>
        </p:spPr>
      </p:pic>
    </p:spTree>
    <p:extLst>
      <p:ext uri="{BB962C8B-B14F-4D97-AF65-F5344CB8AC3E}">
        <p14:creationId xmlns:p14="http://schemas.microsoft.com/office/powerpoint/2010/main" val="1814578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25EA3-166A-3D42-B370-8C03BDD810FE}" type="datetimeFigureOut">
              <a:rPr lang="en-US" smtClean="0"/>
              <a:t>3/22/2018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A78A7-1DA5-A841-A371-362AF01750C6}" type="slidenum">
              <a:rPr lang="en-US" smtClean="0"/>
              <a:t>‹#›</a:t>
            </a:fld>
            <a:endParaRPr lang="en-US"/>
          </a:p>
        </p:txBody>
      </p:sp>
    </p:spTree>
    <p:extLst>
      <p:ext uri="{BB962C8B-B14F-4D97-AF65-F5344CB8AC3E}">
        <p14:creationId xmlns:p14="http://schemas.microsoft.com/office/powerpoint/2010/main" val="1984209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FDC967-6B05-894C-B27C-F1003640DEB1}"/>
              </a:ext>
            </a:extLst>
          </p:cNvPr>
          <p:cNvSpPr>
            <a:spLocks noGrp="1"/>
          </p:cNvSpPr>
          <p:nvPr>
            <p:ph type="ctrTitle"/>
          </p:nvPr>
        </p:nvSpPr>
        <p:spPr/>
        <p:txBody>
          <a:bodyPr/>
          <a:lstStyle/>
          <a:p>
            <a:r>
              <a:rPr lang="en-US" dirty="0" smtClean="0"/>
              <a:t>Drafting, Validating and Costing a NSOAP</a:t>
            </a:r>
            <a:endParaRPr lang="en-US" dirty="0"/>
          </a:p>
        </p:txBody>
      </p:sp>
      <p:sp>
        <p:nvSpPr>
          <p:cNvPr id="3" name="Subtitle 2">
            <a:extLst>
              <a:ext uri="{FF2B5EF4-FFF2-40B4-BE49-F238E27FC236}">
                <a16:creationId xmlns="" xmlns:a16="http://schemas.microsoft.com/office/drawing/2014/main" id="{25950100-7933-464E-A639-C6096D92E30A}"/>
              </a:ext>
            </a:extLst>
          </p:cNvPr>
          <p:cNvSpPr>
            <a:spLocks noGrp="1"/>
          </p:cNvSpPr>
          <p:nvPr>
            <p:ph type="subTitle" idx="1"/>
          </p:nvPr>
        </p:nvSpPr>
        <p:spPr>
          <a:xfrm>
            <a:off x="1524000" y="4470399"/>
            <a:ext cx="9144000" cy="1208505"/>
          </a:xfrm>
        </p:spPr>
        <p:txBody>
          <a:bodyPr>
            <a:normAutofit fontScale="92500" lnSpcReduction="10000"/>
          </a:bodyPr>
          <a:lstStyle/>
          <a:p>
            <a:r>
              <a:rPr lang="en-US" dirty="0" smtClean="0"/>
              <a:t>Desmond Jumbam, MSGH</a:t>
            </a:r>
          </a:p>
          <a:p>
            <a:r>
              <a:rPr lang="en-US" dirty="0" smtClean="0"/>
              <a:t>Program in Global Surgery and Social Change</a:t>
            </a:r>
          </a:p>
          <a:p>
            <a:r>
              <a:rPr lang="en-US" dirty="0" smtClean="0"/>
              <a:t>Harvard Medical School</a:t>
            </a:r>
          </a:p>
          <a:p>
            <a:endParaRPr lang="en-US" dirty="0" smtClean="0"/>
          </a:p>
        </p:txBody>
      </p:sp>
    </p:spTree>
    <p:extLst>
      <p:ext uri="{BB962C8B-B14F-4D97-AF65-F5344CB8AC3E}">
        <p14:creationId xmlns:p14="http://schemas.microsoft.com/office/powerpoint/2010/main" val="4239655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2791D5"/>
              </a:buClr>
              <a:buFont typeface="Arial" charset="0"/>
              <a:buChar char="•"/>
            </a:pPr>
            <a:r>
              <a:rPr lang="en-US" b="1" dirty="0" smtClean="0"/>
              <a:t>Output: </a:t>
            </a:r>
            <a:r>
              <a:rPr lang="en-US" dirty="0" smtClean="0"/>
              <a:t>Required products and services needed to attain objective</a:t>
            </a:r>
            <a:endParaRPr lang="en-US" b="1" dirty="0" smtClean="0"/>
          </a:p>
          <a:p>
            <a:pPr>
              <a:buClr>
                <a:srgbClr val="2791D5"/>
              </a:buClr>
              <a:buFont typeface="Arial" charset="0"/>
              <a:buChar char="•"/>
            </a:pPr>
            <a:r>
              <a:rPr lang="en-US" b="1" dirty="0" smtClean="0"/>
              <a:t>Activities:</a:t>
            </a:r>
            <a:r>
              <a:rPr lang="en-US" dirty="0" smtClean="0"/>
              <a:t> Specific actionable items to be implemented in order to achieve a particular output</a:t>
            </a:r>
          </a:p>
          <a:p>
            <a:pPr>
              <a:buClr>
                <a:srgbClr val="2791D5"/>
              </a:buClr>
              <a:buFont typeface="Arial" charset="0"/>
              <a:buChar char="•"/>
            </a:pPr>
            <a:endParaRPr lang="en-US" dirty="0"/>
          </a:p>
          <a:p>
            <a:pPr>
              <a:buClr>
                <a:srgbClr val="2791D5"/>
              </a:buClr>
              <a:buFont typeface="Arial" charset="0"/>
              <a:buChar char="•"/>
            </a:pPr>
            <a:r>
              <a:rPr lang="en-US" b="1" dirty="0" smtClean="0"/>
              <a:t>Important considerations:</a:t>
            </a:r>
          </a:p>
          <a:p>
            <a:pPr lvl="1">
              <a:buClr>
                <a:srgbClr val="2791D5"/>
              </a:buClr>
              <a:buFont typeface="Wingdings" charset="2"/>
              <a:buChar char="§"/>
            </a:pPr>
            <a:r>
              <a:rPr lang="en-GB" dirty="0"/>
              <a:t>Which level, organizations and groups are targeted?</a:t>
            </a:r>
            <a:endParaRPr lang="en-US" dirty="0"/>
          </a:p>
          <a:p>
            <a:pPr lvl="1">
              <a:buClr>
                <a:srgbClr val="2791D5"/>
              </a:buClr>
              <a:buFont typeface="Wingdings" charset="2"/>
              <a:buChar char="§"/>
            </a:pPr>
            <a:r>
              <a:rPr lang="en-GB" dirty="0"/>
              <a:t>What resources may be available?</a:t>
            </a:r>
            <a:endParaRPr lang="en-US" dirty="0"/>
          </a:p>
          <a:p>
            <a:pPr lvl="1">
              <a:buClr>
                <a:srgbClr val="2791D5"/>
              </a:buClr>
              <a:buFont typeface="Wingdings" charset="2"/>
              <a:buChar char="§"/>
            </a:pPr>
            <a:r>
              <a:rPr lang="en-GB" dirty="0"/>
              <a:t>Which populations, geographic areas and facility levels are targeted?</a:t>
            </a:r>
            <a:endParaRPr lang="en-US" dirty="0"/>
          </a:p>
          <a:p>
            <a:pPr lvl="1">
              <a:buClr>
                <a:srgbClr val="2791D5"/>
              </a:buClr>
              <a:buFont typeface="Wingdings" charset="2"/>
              <a:buChar char="§"/>
            </a:pPr>
            <a:r>
              <a:rPr lang="en-GB" dirty="0"/>
              <a:t>Will the activity achieve the desired output?</a:t>
            </a:r>
            <a:endParaRPr lang="en-US" dirty="0"/>
          </a:p>
          <a:p>
            <a:pPr lvl="1">
              <a:buClr>
                <a:srgbClr val="2791D5"/>
              </a:buClr>
              <a:buFont typeface="Wingdings" charset="2"/>
              <a:buChar char="§"/>
            </a:pPr>
            <a:r>
              <a:rPr lang="en-GB" dirty="0"/>
              <a:t>Who can most benefit and contribute?</a:t>
            </a:r>
            <a:endParaRPr lang="en-US" dirty="0"/>
          </a:p>
          <a:p>
            <a:pPr lvl="1"/>
            <a:endParaRPr lang="en-US" dirty="0"/>
          </a:p>
        </p:txBody>
      </p:sp>
      <p:sp>
        <p:nvSpPr>
          <p:cNvPr id="3" name="Title 2"/>
          <p:cNvSpPr>
            <a:spLocks noGrp="1"/>
          </p:cNvSpPr>
          <p:nvPr>
            <p:ph type="title"/>
          </p:nvPr>
        </p:nvSpPr>
        <p:spPr/>
        <p:txBody>
          <a:bodyPr/>
          <a:lstStyle/>
          <a:p>
            <a:r>
              <a:rPr lang="en-US" dirty="0" smtClean="0"/>
              <a:t>Determining Outputs and Activities</a:t>
            </a:r>
            <a:endParaRPr lang="en-US" dirty="0"/>
          </a:p>
        </p:txBody>
      </p:sp>
    </p:spTree>
    <p:extLst>
      <p:ext uri="{BB962C8B-B14F-4D97-AF65-F5344CB8AC3E}">
        <p14:creationId xmlns:p14="http://schemas.microsoft.com/office/powerpoint/2010/main" val="2072754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buClr>
                <a:srgbClr val="2791D5"/>
              </a:buClr>
            </a:pPr>
            <a:r>
              <a:rPr lang="en-GB" sz="2000" b="1" dirty="0"/>
              <a:t>Relevance</a:t>
            </a:r>
            <a:r>
              <a:rPr lang="en-GB" sz="2000" dirty="0"/>
              <a:t>: clear relationship between the output and the indicator</a:t>
            </a:r>
            <a:endParaRPr lang="en-US" sz="2000" dirty="0"/>
          </a:p>
          <a:p>
            <a:pPr lvl="0">
              <a:buClr>
                <a:srgbClr val="2791D5"/>
              </a:buClr>
            </a:pPr>
            <a:r>
              <a:rPr lang="en-GB" sz="2000" b="1" dirty="0"/>
              <a:t>Accuracy</a:t>
            </a:r>
            <a:r>
              <a:rPr lang="en-GB" sz="2000" dirty="0"/>
              <a:t>: measures what it purports to measure</a:t>
            </a:r>
            <a:endParaRPr lang="en-US" sz="2000" dirty="0"/>
          </a:p>
          <a:p>
            <a:pPr lvl="0">
              <a:buClr>
                <a:srgbClr val="2791D5"/>
              </a:buClr>
            </a:pPr>
            <a:r>
              <a:rPr lang="en-GB" sz="2000" b="1" dirty="0"/>
              <a:t>Importance</a:t>
            </a:r>
            <a:r>
              <a:rPr lang="en-GB" sz="2000" dirty="0"/>
              <a:t>: captures something that “makes a difference”</a:t>
            </a:r>
            <a:endParaRPr lang="en-US" sz="2000" dirty="0"/>
          </a:p>
          <a:p>
            <a:pPr lvl="0">
              <a:buClr>
                <a:srgbClr val="2791D5"/>
              </a:buClr>
            </a:pPr>
            <a:r>
              <a:rPr lang="en-GB" sz="2000" b="1" dirty="0"/>
              <a:t>Usefulness</a:t>
            </a:r>
            <a:r>
              <a:rPr lang="en-GB" sz="2000" dirty="0"/>
              <a:t>: the results point to areas which can be changed</a:t>
            </a:r>
            <a:endParaRPr lang="en-US" sz="2000" dirty="0"/>
          </a:p>
          <a:p>
            <a:pPr lvl="0">
              <a:buClr>
                <a:srgbClr val="2791D5"/>
              </a:buClr>
            </a:pPr>
            <a:r>
              <a:rPr lang="en-GB" sz="2000" b="1" dirty="0"/>
              <a:t>Feasibility</a:t>
            </a:r>
            <a:r>
              <a:rPr lang="en-GB" sz="2000" dirty="0"/>
              <a:t>: can be obtained with reasonable and affordable effort</a:t>
            </a:r>
            <a:endParaRPr lang="en-US" sz="2000" dirty="0"/>
          </a:p>
          <a:p>
            <a:pPr lvl="0">
              <a:buClr>
                <a:srgbClr val="2791D5"/>
              </a:buClr>
            </a:pPr>
            <a:r>
              <a:rPr lang="en-GB" sz="2000" b="1" dirty="0"/>
              <a:t>Credibility</a:t>
            </a:r>
            <a:r>
              <a:rPr lang="en-GB" sz="2000" dirty="0"/>
              <a:t>: recommended and is being used by leading experts and organizations such as the WHO and World Bank (e.g., Lancet Global Surgery/World Development indicators)</a:t>
            </a:r>
            <a:endParaRPr lang="en-US" sz="2000" dirty="0"/>
          </a:p>
          <a:p>
            <a:pPr lvl="0">
              <a:buClr>
                <a:srgbClr val="2791D5"/>
              </a:buClr>
            </a:pPr>
            <a:r>
              <a:rPr lang="en-GB" sz="2000" b="1" dirty="0"/>
              <a:t>Validity</a:t>
            </a:r>
            <a:r>
              <a:rPr lang="en-GB" sz="2000" dirty="0"/>
              <a:t>: to the extent possible has been field-tested, and used in practice</a:t>
            </a:r>
            <a:endParaRPr lang="en-US" sz="2000" dirty="0"/>
          </a:p>
          <a:p>
            <a:pPr lvl="0">
              <a:buClr>
                <a:srgbClr val="2791D5"/>
              </a:buClr>
            </a:pPr>
            <a:r>
              <a:rPr lang="en-GB" sz="2000" b="1" dirty="0"/>
              <a:t>Distinctiveness</a:t>
            </a:r>
            <a:r>
              <a:rPr lang="en-GB" sz="2000" dirty="0"/>
              <a:t>: lacks redundancy and does not measure something already captured under another </a:t>
            </a:r>
            <a:r>
              <a:rPr lang="en-GB" sz="2000" dirty="0" smtClean="0"/>
              <a:t>indicator</a:t>
            </a:r>
            <a:endParaRPr lang="en-US" sz="2000" dirty="0"/>
          </a:p>
        </p:txBody>
      </p:sp>
      <p:sp>
        <p:nvSpPr>
          <p:cNvPr id="3" name="Title 2"/>
          <p:cNvSpPr>
            <a:spLocks noGrp="1"/>
          </p:cNvSpPr>
          <p:nvPr>
            <p:ph type="title"/>
          </p:nvPr>
        </p:nvSpPr>
        <p:spPr/>
        <p:txBody>
          <a:bodyPr/>
          <a:lstStyle/>
          <a:p>
            <a:r>
              <a:rPr lang="en-US" dirty="0" smtClean="0"/>
              <a:t>Defining Indicators</a:t>
            </a:r>
            <a:endParaRPr lang="en-US" dirty="0"/>
          </a:p>
        </p:txBody>
      </p:sp>
    </p:spTree>
    <p:extLst>
      <p:ext uri="{BB962C8B-B14F-4D97-AF65-F5344CB8AC3E}">
        <p14:creationId xmlns:p14="http://schemas.microsoft.com/office/powerpoint/2010/main" val="2089251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095" y="1569027"/>
            <a:ext cx="10733809" cy="4260273"/>
          </a:xfrm>
          <a:prstGeom prst="rect">
            <a:avLst/>
          </a:prstGeom>
          <a:noFill/>
          <a:ln>
            <a:solidFill>
              <a:schemeClr val="tx1"/>
            </a:solidFill>
          </a:ln>
        </p:spPr>
      </p:pic>
    </p:spTree>
    <p:extLst>
      <p:ext uri="{BB962C8B-B14F-4D97-AF65-F5344CB8AC3E}">
        <p14:creationId xmlns:p14="http://schemas.microsoft.com/office/powerpoint/2010/main" val="1635434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97871"/>
            <a:ext cx="10515600" cy="4351338"/>
          </a:xfrm>
        </p:spPr>
        <p:txBody>
          <a:bodyPr/>
          <a:lstStyle/>
          <a:p>
            <a:endParaRPr lang="en-US"/>
          </a:p>
        </p:txBody>
      </p:sp>
      <p:sp>
        <p:nvSpPr>
          <p:cNvPr id="3" name="Title 2"/>
          <p:cNvSpPr>
            <a:spLocks noGrp="1"/>
          </p:cNvSpPr>
          <p:nvPr>
            <p:ph type="title"/>
          </p:nvPr>
        </p:nvSpPr>
        <p:spPr/>
        <p:txBody>
          <a:bodyPr/>
          <a:lstStyle/>
          <a:p>
            <a:r>
              <a:rPr lang="en-US" dirty="0" smtClean="0"/>
              <a:t>Writing Recommendations</a:t>
            </a:r>
            <a:endParaRPr lang="en-US" dirty="0"/>
          </a:p>
        </p:txBody>
      </p:sp>
      <p:sp>
        <p:nvSpPr>
          <p:cNvPr id="4" name="Snip and Round Single Corner Rectangle 3"/>
          <p:cNvSpPr/>
          <p:nvPr/>
        </p:nvSpPr>
        <p:spPr>
          <a:xfrm>
            <a:off x="838200" y="1245870"/>
            <a:ext cx="3879035" cy="1285104"/>
          </a:xfrm>
          <a:prstGeom prst="snipRoundRect">
            <a:avLst/>
          </a:pr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64214" y="1380590"/>
            <a:ext cx="690387" cy="1015663"/>
          </a:xfrm>
          <a:prstGeom prst="rect">
            <a:avLst/>
          </a:prstGeom>
          <a:noFill/>
        </p:spPr>
        <p:txBody>
          <a:bodyPr wrap="square" lIns="0" tIns="0" rIns="0" bIns="0" rtlCol="0" anchor="ctr">
            <a:spAutoFit/>
          </a:bodyPr>
          <a:lstStyle/>
          <a:p>
            <a:pPr algn="ctr"/>
            <a:r>
              <a:rPr lang="en-US" sz="6600" dirty="0" smtClean="0">
                <a:solidFill>
                  <a:schemeClr val="accent1">
                    <a:lumMod val="75000"/>
                  </a:schemeClr>
                </a:solidFill>
              </a:rPr>
              <a:t>1</a:t>
            </a:r>
            <a:endParaRPr lang="en-US" sz="6600" dirty="0">
              <a:solidFill>
                <a:schemeClr val="accent1">
                  <a:lumMod val="75000"/>
                </a:schemeClr>
              </a:solidFill>
            </a:endParaRPr>
          </a:p>
        </p:txBody>
      </p:sp>
      <p:sp>
        <p:nvSpPr>
          <p:cNvPr id="6" name="Text Placeholder 43"/>
          <p:cNvSpPr txBox="1">
            <a:spLocks/>
          </p:cNvSpPr>
          <p:nvPr/>
        </p:nvSpPr>
        <p:spPr>
          <a:xfrm>
            <a:off x="2109834" y="1409533"/>
            <a:ext cx="2103120" cy="957778"/>
          </a:xfrm>
          <a:prstGeom prst="rect">
            <a:avLst/>
          </a:prstGeom>
          <a:effectLst/>
        </p:spPr>
        <p:txBody>
          <a:bodyPr anchor="ct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Write Simply</a:t>
            </a:r>
            <a:endParaRPr lang="en-US" sz="1800" b="1" dirty="0"/>
          </a:p>
          <a:p>
            <a:endParaRPr lang="en-US" dirty="0" smtClean="0"/>
          </a:p>
        </p:txBody>
      </p:sp>
      <p:cxnSp>
        <p:nvCxnSpPr>
          <p:cNvPr id="7" name="Straight Connector 6"/>
          <p:cNvCxnSpPr/>
          <p:nvPr/>
        </p:nvCxnSpPr>
        <p:spPr>
          <a:xfrm>
            <a:off x="1945076" y="1409533"/>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838200" y="2697612"/>
            <a:ext cx="3879035" cy="1285104"/>
            <a:chOff x="825836" y="2032115"/>
            <a:chExt cx="3879035" cy="1285104"/>
          </a:xfrm>
          <a:solidFill>
            <a:schemeClr val="bg2">
              <a:lumMod val="90000"/>
            </a:schemeClr>
          </a:solidFill>
        </p:grpSpPr>
        <p:sp>
          <p:nvSpPr>
            <p:cNvPr id="9" name="Freeform 10"/>
            <p:cNvSpPr/>
            <p:nvPr/>
          </p:nvSpPr>
          <p:spPr>
            <a:xfrm>
              <a:off x="825836" y="2032115"/>
              <a:ext cx="3879035" cy="1285104"/>
            </a:xfrm>
            <a:prstGeom prst="snip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51850" y="2152101"/>
              <a:ext cx="690387" cy="1045131"/>
            </a:xfrm>
            <a:prstGeom prst="snipRoundRect">
              <a:avLst/>
            </a:prstGeom>
            <a:solidFill>
              <a:schemeClr val="accent3"/>
            </a:solidFill>
          </p:spPr>
          <p:txBody>
            <a:bodyPr wrap="square" lIns="0" tIns="0" rIns="0" bIns="0" rtlCol="0" anchor="ctr">
              <a:spAutoFit/>
            </a:bodyPr>
            <a:lstStyle/>
            <a:p>
              <a:pPr algn="ctr"/>
              <a:r>
                <a:rPr lang="en-US" sz="6600" dirty="0">
                  <a:solidFill>
                    <a:schemeClr val="accent3">
                      <a:lumMod val="75000"/>
                    </a:schemeClr>
                  </a:solidFill>
                </a:rPr>
                <a:t>2</a:t>
              </a:r>
            </a:p>
          </p:txBody>
        </p:sp>
        <p:sp>
          <p:nvSpPr>
            <p:cNvPr id="11" name="Text Placeholder 43"/>
            <p:cNvSpPr txBox="1">
              <a:spLocks/>
            </p:cNvSpPr>
            <p:nvPr/>
          </p:nvSpPr>
          <p:spPr>
            <a:xfrm>
              <a:off x="2097470" y="2195778"/>
              <a:ext cx="2103120" cy="957778"/>
            </a:xfrm>
            <a:prstGeom prst="snipRoundRect">
              <a:avLst/>
            </a:prstGeom>
            <a:solidFill>
              <a:schemeClr val="accent3"/>
            </a:solidFill>
            <a:effectLst/>
          </p:spPr>
          <p:txBody>
            <a:bodyPr anchor="t">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Be clear and concise</a:t>
              </a:r>
              <a:endParaRPr lang="en-US" sz="1800" b="1" dirty="0"/>
            </a:p>
            <a:p>
              <a:endParaRPr lang="en-US" dirty="0" smtClean="0"/>
            </a:p>
          </p:txBody>
        </p:sp>
        <p:cxnSp>
          <p:nvCxnSpPr>
            <p:cNvPr id="12" name="Straight Connector 11"/>
            <p:cNvCxnSpPr/>
            <p:nvPr/>
          </p:nvCxnSpPr>
          <p:spPr>
            <a:xfrm>
              <a:off x="1932712" y="2195778"/>
              <a:ext cx="0" cy="957779"/>
            </a:xfrm>
            <a:prstGeom prst="line">
              <a:avLst/>
            </a:prstGeom>
            <a:grpFill/>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838200" y="4139421"/>
            <a:ext cx="3879035" cy="1285104"/>
            <a:chOff x="825836" y="2032115"/>
            <a:chExt cx="3879035" cy="1285104"/>
          </a:xfrm>
          <a:solidFill>
            <a:schemeClr val="accent6"/>
          </a:solidFill>
        </p:grpSpPr>
        <p:sp>
          <p:nvSpPr>
            <p:cNvPr id="14" name="Freeform 15"/>
            <p:cNvSpPr/>
            <p:nvPr/>
          </p:nvSpPr>
          <p:spPr>
            <a:xfrm>
              <a:off x="825836" y="2032115"/>
              <a:ext cx="3879035" cy="1285104"/>
            </a:xfrm>
            <a:prstGeom prst="snip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5" name="TextBox 14"/>
            <p:cNvSpPr txBox="1"/>
            <p:nvPr/>
          </p:nvSpPr>
          <p:spPr>
            <a:xfrm>
              <a:off x="1251850" y="2152101"/>
              <a:ext cx="690387" cy="1045131"/>
            </a:xfrm>
            <a:prstGeom prst="snipRoundRect">
              <a:avLst/>
            </a:prstGeom>
            <a:grpFill/>
          </p:spPr>
          <p:txBody>
            <a:bodyPr wrap="square" lIns="0" tIns="0" rIns="0" bIns="0" rtlCol="0" anchor="ctr">
              <a:spAutoFit/>
            </a:bodyPr>
            <a:lstStyle/>
            <a:p>
              <a:pPr algn="ctr"/>
              <a:r>
                <a:rPr lang="en-US" sz="6600" dirty="0">
                  <a:solidFill>
                    <a:schemeClr val="accent6">
                      <a:lumMod val="75000"/>
                    </a:schemeClr>
                  </a:solidFill>
                </a:rPr>
                <a:t>3</a:t>
              </a:r>
            </a:p>
          </p:txBody>
        </p:sp>
        <p:sp>
          <p:nvSpPr>
            <p:cNvPr id="16" name="Text Placeholder 43"/>
            <p:cNvSpPr txBox="1">
              <a:spLocks/>
            </p:cNvSpPr>
            <p:nvPr/>
          </p:nvSpPr>
          <p:spPr>
            <a:xfrm>
              <a:off x="2097469" y="2195778"/>
              <a:ext cx="2295911" cy="957778"/>
            </a:xfrm>
            <a:prstGeom prst="snipRoundRect">
              <a:avLst/>
            </a:prstGeom>
            <a:grp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Be objective</a:t>
              </a:r>
              <a:endParaRPr lang="en-US" sz="1800" b="1" dirty="0"/>
            </a:p>
            <a:p>
              <a:endParaRPr lang="en-US" dirty="0" smtClean="0"/>
            </a:p>
          </p:txBody>
        </p:sp>
        <p:cxnSp>
          <p:nvCxnSpPr>
            <p:cNvPr id="17" name="Straight Connector 16"/>
            <p:cNvCxnSpPr/>
            <p:nvPr/>
          </p:nvCxnSpPr>
          <p:spPr>
            <a:xfrm>
              <a:off x="1932712" y="2195778"/>
              <a:ext cx="0" cy="957779"/>
            </a:xfrm>
            <a:prstGeom prst="line">
              <a:avLst/>
            </a:prstGeom>
            <a:grpFill/>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Snip and Round Single Corner Rectangle 17"/>
          <p:cNvSpPr/>
          <p:nvPr/>
        </p:nvSpPr>
        <p:spPr>
          <a:xfrm>
            <a:off x="4872468" y="1245870"/>
            <a:ext cx="6481332" cy="1285104"/>
          </a:xfrm>
          <a:prstGeom prst="snipRoundRect">
            <a:avLst/>
          </a:pr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872468" y="2697612"/>
            <a:ext cx="6481332" cy="1285104"/>
            <a:chOff x="825836" y="2032115"/>
            <a:chExt cx="3879035" cy="1285104"/>
          </a:xfrm>
          <a:solidFill>
            <a:schemeClr val="bg2">
              <a:lumMod val="90000"/>
            </a:schemeClr>
          </a:solidFill>
        </p:grpSpPr>
        <p:sp>
          <p:nvSpPr>
            <p:cNvPr id="20" name="Freeform 10"/>
            <p:cNvSpPr/>
            <p:nvPr/>
          </p:nvSpPr>
          <p:spPr>
            <a:xfrm>
              <a:off x="825836" y="2032115"/>
              <a:ext cx="3879035" cy="1285104"/>
            </a:xfrm>
            <a:prstGeom prst="snip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51850" y="2142279"/>
              <a:ext cx="690387" cy="1064776"/>
            </a:xfrm>
            <a:prstGeom prst="snipRoundRect">
              <a:avLst/>
            </a:prstGeom>
            <a:solidFill>
              <a:schemeClr val="accent3"/>
            </a:solidFill>
          </p:spPr>
          <p:txBody>
            <a:bodyPr wrap="square" lIns="0" tIns="0" rIns="0" bIns="0" rtlCol="0" anchor="ctr">
              <a:spAutoFit/>
            </a:bodyPr>
            <a:lstStyle/>
            <a:p>
              <a:pPr algn="ctr"/>
              <a:endParaRPr lang="en-US" sz="6600" dirty="0">
                <a:solidFill>
                  <a:schemeClr val="accent3">
                    <a:lumMod val="75000"/>
                  </a:schemeClr>
                </a:solidFill>
              </a:endParaRPr>
            </a:p>
          </p:txBody>
        </p:sp>
        <p:sp>
          <p:nvSpPr>
            <p:cNvPr id="22" name="Text Placeholder 43"/>
            <p:cNvSpPr txBox="1">
              <a:spLocks/>
            </p:cNvSpPr>
            <p:nvPr/>
          </p:nvSpPr>
          <p:spPr>
            <a:xfrm>
              <a:off x="987895" y="2195777"/>
              <a:ext cx="3551138" cy="957778"/>
            </a:xfrm>
            <a:prstGeom prst="snipRoundRect">
              <a:avLst/>
            </a:prstGeom>
            <a:solidFill>
              <a:schemeClr val="accent3"/>
            </a:solid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marL="285750" lvl="0" indent="-285750">
                <a:buFont typeface="Wingdings" charset="2"/>
                <a:buChar char="§"/>
              </a:pPr>
              <a:r>
                <a:rPr lang="en-US" sz="1800" dirty="0" smtClean="0"/>
                <a:t>Avoid long and drawn-out discussions</a:t>
              </a:r>
              <a:endParaRPr lang="en-US" sz="1800" dirty="0"/>
            </a:p>
            <a:p>
              <a:endParaRPr lang="en-US" dirty="0" smtClean="0"/>
            </a:p>
          </p:txBody>
        </p:sp>
      </p:grpSp>
      <p:grpSp>
        <p:nvGrpSpPr>
          <p:cNvPr id="23" name="Group 22"/>
          <p:cNvGrpSpPr/>
          <p:nvPr/>
        </p:nvGrpSpPr>
        <p:grpSpPr>
          <a:xfrm>
            <a:off x="4875169" y="4134717"/>
            <a:ext cx="6478631" cy="1285104"/>
            <a:chOff x="825836" y="2032115"/>
            <a:chExt cx="3879035" cy="1285104"/>
          </a:xfrm>
          <a:solidFill>
            <a:schemeClr val="accent6"/>
          </a:solidFill>
        </p:grpSpPr>
        <p:sp>
          <p:nvSpPr>
            <p:cNvPr id="24" name="Freeform 15"/>
            <p:cNvSpPr/>
            <p:nvPr/>
          </p:nvSpPr>
          <p:spPr>
            <a:xfrm>
              <a:off x="825836" y="2032115"/>
              <a:ext cx="3879035" cy="1285104"/>
            </a:xfrm>
            <a:prstGeom prst="snip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5" name="Text Placeholder 43"/>
            <p:cNvSpPr txBox="1">
              <a:spLocks/>
            </p:cNvSpPr>
            <p:nvPr/>
          </p:nvSpPr>
          <p:spPr>
            <a:xfrm>
              <a:off x="986345" y="2195778"/>
              <a:ext cx="3633499" cy="957778"/>
            </a:xfrm>
            <a:prstGeom prst="snipRoundRect">
              <a:avLst/>
            </a:prstGeom>
            <a:grp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marL="285750" lvl="0" indent="-285750">
                <a:buFont typeface="Wingdings" charset="2"/>
                <a:buChar char="§"/>
              </a:pPr>
              <a:r>
                <a:rPr lang="en-US" sz="1800" dirty="0" smtClean="0"/>
                <a:t>Contents should represent stakeholder priorities</a:t>
              </a:r>
            </a:p>
            <a:p>
              <a:pPr marL="285750" lvl="0" indent="-285750">
                <a:buFont typeface="Wingdings" charset="2"/>
                <a:buChar char="§"/>
              </a:pPr>
              <a:r>
                <a:rPr lang="en-US" sz="1800" dirty="0" smtClean="0"/>
                <a:t> Contents should be evidence-based</a:t>
              </a:r>
              <a:endParaRPr lang="en-US" dirty="0" smtClean="0"/>
            </a:p>
          </p:txBody>
        </p:sp>
      </p:grpSp>
      <p:sp>
        <p:nvSpPr>
          <p:cNvPr id="26" name="Text Placeholder 43"/>
          <p:cNvSpPr txBox="1">
            <a:spLocks/>
          </p:cNvSpPr>
          <p:nvPr/>
        </p:nvSpPr>
        <p:spPr>
          <a:xfrm>
            <a:off x="5143248" y="1409532"/>
            <a:ext cx="5787987" cy="957778"/>
          </a:xfrm>
          <a:prstGeom prst="snipRoundRect">
            <a:avLst/>
          </a:prstGeom>
          <a:solidFill>
            <a:schemeClr val="accent5"/>
          </a:solid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marL="285750" lvl="0" indent="-285750">
              <a:buFont typeface="Wingdings" charset="2"/>
              <a:buChar char="§"/>
            </a:pPr>
            <a:r>
              <a:rPr lang="en-US" sz="1800" dirty="0" smtClean="0"/>
              <a:t>Use plain vocabulary </a:t>
            </a:r>
          </a:p>
          <a:p>
            <a:pPr marL="285750" lvl="0" indent="-285750">
              <a:buFont typeface="Wingdings" charset="2"/>
              <a:buChar char="§"/>
            </a:pPr>
            <a:r>
              <a:rPr lang="en-US" sz="1800" dirty="0"/>
              <a:t>A</a:t>
            </a:r>
            <a:r>
              <a:rPr lang="en-US" sz="1800" dirty="0" smtClean="0"/>
              <a:t>void use of jargon</a:t>
            </a:r>
            <a:endParaRPr lang="en-US" sz="1800" dirty="0"/>
          </a:p>
        </p:txBody>
      </p:sp>
      <p:grpSp>
        <p:nvGrpSpPr>
          <p:cNvPr id="27" name="Group 26"/>
          <p:cNvGrpSpPr/>
          <p:nvPr/>
        </p:nvGrpSpPr>
        <p:grpSpPr>
          <a:xfrm>
            <a:off x="838200" y="5539807"/>
            <a:ext cx="3879035" cy="1285104"/>
            <a:chOff x="825836" y="2032115"/>
            <a:chExt cx="3879035" cy="1285104"/>
          </a:xfrm>
          <a:solidFill>
            <a:schemeClr val="accent2">
              <a:lumMod val="75000"/>
            </a:schemeClr>
          </a:solidFill>
        </p:grpSpPr>
        <p:sp>
          <p:nvSpPr>
            <p:cNvPr id="28" name="Freeform 15"/>
            <p:cNvSpPr/>
            <p:nvPr/>
          </p:nvSpPr>
          <p:spPr>
            <a:xfrm>
              <a:off x="825836" y="2032115"/>
              <a:ext cx="3879035" cy="1285104"/>
            </a:xfrm>
            <a:prstGeom prst="snip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p:cNvSpPr txBox="1"/>
            <p:nvPr/>
          </p:nvSpPr>
          <p:spPr>
            <a:xfrm>
              <a:off x="1251850" y="2152101"/>
              <a:ext cx="690387" cy="1045131"/>
            </a:xfrm>
            <a:prstGeom prst="snipRoundRect">
              <a:avLst/>
            </a:prstGeom>
            <a:grpFill/>
          </p:spPr>
          <p:txBody>
            <a:bodyPr wrap="square" lIns="0" tIns="0" rIns="0" bIns="0" rtlCol="0" anchor="ctr">
              <a:spAutoFit/>
            </a:bodyPr>
            <a:lstStyle/>
            <a:p>
              <a:pPr algn="ctr"/>
              <a:r>
                <a:rPr lang="en-US" sz="6600" dirty="0" smtClean="0">
                  <a:ln>
                    <a:solidFill>
                      <a:schemeClr val="accent2">
                        <a:lumMod val="75000"/>
                      </a:schemeClr>
                    </a:solidFill>
                  </a:ln>
                  <a:solidFill>
                    <a:schemeClr val="accent2">
                      <a:lumMod val="60000"/>
                      <a:lumOff val="40000"/>
                    </a:schemeClr>
                  </a:solidFill>
                </a:rPr>
                <a:t>4</a:t>
              </a:r>
              <a:endParaRPr lang="en-US" sz="6600" dirty="0">
                <a:ln>
                  <a:solidFill>
                    <a:schemeClr val="accent2">
                      <a:lumMod val="75000"/>
                    </a:schemeClr>
                  </a:solidFill>
                </a:ln>
                <a:solidFill>
                  <a:schemeClr val="accent2">
                    <a:lumMod val="60000"/>
                    <a:lumOff val="40000"/>
                  </a:schemeClr>
                </a:solidFill>
              </a:endParaRPr>
            </a:p>
          </p:txBody>
        </p:sp>
        <p:sp>
          <p:nvSpPr>
            <p:cNvPr id="30" name="Text Placeholder 43"/>
            <p:cNvSpPr txBox="1">
              <a:spLocks/>
            </p:cNvSpPr>
            <p:nvPr/>
          </p:nvSpPr>
          <p:spPr>
            <a:xfrm>
              <a:off x="2097469" y="2195778"/>
              <a:ext cx="2295911" cy="957778"/>
            </a:xfrm>
            <a:prstGeom prst="snipRoundRect">
              <a:avLst/>
            </a:prstGeom>
            <a:grp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Present information in most suitable way</a:t>
              </a:r>
              <a:endParaRPr lang="en-US" sz="1800" b="1" dirty="0"/>
            </a:p>
            <a:p>
              <a:endParaRPr lang="en-US" dirty="0" smtClean="0"/>
            </a:p>
          </p:txBody>
        </p:sp>
        <p:cxnSp>
          <p:nvCxnSpPr>
            <p:cNvPr id="31" name="Straight Connector 30"/>
            <p:cNvCxnSpPr/>
            <p:nvPr/>
          </p:nvCxnSpPr>
          <p:spPr>
            <a:xfrm>
              <a:off x="1932712" y="2195778"/>
              <a:ext cx="0" cy="957779"/>
            </a:xfrm>
            <a:prstGeom prst="line">
              <a:avLst/>
            </a:prstGeom>
            <a:grpFill/>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875169" y="5535103"/>
            <a:ext cx="6478631" cy="1285104"/>
            <a:chOff x="825836" y="2032115"/>
            <a:chExt cx="3879035" cy="1285104"/>
          </a:xfrm>
          <a:solidFill>
            <a:schemeClr val="accent2">
              <a:lumMod val="75000"/>
            </a:schemeClr>
          </a:solidFill>
        </p:grpSpPr>
        <p:sp>
          <p:nvSpPr>
            <p:cNvPr id="33" name="Freeform 15"/>
            <p:cNvSpPr/>
            <p:nvPr/>
          </p:nvSpPr>
          <p:spPr>
            <a:xfrm>
              <a:off x="825836" y="2032115"/>
              <a:ext cx="3879035" cy="1285104"/>
            </a:xfrm>
            <a:prstGeom prst="snip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34" name="Text Placeholder 43"/>
            <p:cNvSpPr txBox="1">
              <a:spLocks/>
            </p:cNvSpPr>
            <p:nvPr/>
          </p:nvSpPr>
          <p:spPr>
            <a:xfrm>
              <a:off x="986345" y="2195778"/>
              <a:ext cx="3633499" cy="957778"/>
            </a:xfrm>
            <a:prstGeom prst="snipRoundRect">
              <a:avLst/>
            </a:prstGeom>
            <a:grp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marL="285750" lvl="0" indent="-285750">
                <a:buFont typeface="Wingdings" charset="2"/>
                <a:buChar char="§"/>
              </a:pPr>
              <a:r>
                <a:rPr lang="en-US" sz="1800" dirty="0" smtClean="0"/>
                <a:t>Use figures, tables, graphs and illustrations </a:t>
              </a:r>
              <a:endParaRPr lang="en-US" dirty="0" smtClean="0"/>
            </a:p>
          </p:txBody>
        </p:sp>
      </p:grpSp>
    </p:spTree>
    <p:extLst>
      <p:ext uri="{BB962C8B-B14F-4D97-AF65-F5344CB8AC3E}">
        <p14:creationId xmlns:p14="http://schemas.microsoft.com/office/powerpoint/2010/main" val="171668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8"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13898"/>
            <a:ext cx="10515600" cy="4351338"/>
          </a:xfrm>
          <a:solidFill>
            <a:schemeClr val="accent5"/>
          </a:solidFill>
        </p:spPr>
        <p:txBody>
          <a:bodyPr/>
          <a:lstStyle/>
          <a:p>
            <a:pPr marL="514350" indent="-514350">
              <a:buFont typeface="+mj-lt"/>
              <a:buAutoNum type="romanUcPeriod"/>
            </a:pPr>
            <a:r>
              <a:rPr lang="en-US" dirty="0" smtClean="0">
                <a:solidFill>
                  <a:schemeClr val="bg1"/>
                </a:solidFill>
              </a:rPr>
              <a:t>Introduction</a:t>
            </a:r>
          </a:p>
          <a:p>
            <a:pPr marL="514350" indent="-514350">
              <a:buFont typeface="+mj-lt"/>
              <a:buAutoNum type="romanUcPeriod"/>
            </a:pPr>
            <a:r>
              <a:rPr lang="en-US" dirty="0" smtClean="0">
                <a:solidFill>
                  <a:schemeClr val="bg1"/>
                </a:solidFill>
              </a:rPr>
              <a:t>Background</a:t>
            </a:r>
          </a:p>
          <a:p>
            <a:pPr marL="514350" indent="-514350">
              <a:buFont typeface="+mj-lt"/>
              <a:buAutoNum type="romanUcPeriod"/>
            </a:pPr>
            <a:r>
              <a:rPr lang="en-US" dirty="0" smtClean="0">
                <a:solidFill>
                  <a:schemeClr val="bg1"/>
                </a:solidFill>
              </a:rPr>
              <a:t>Situation Analysis and Rationale</a:t>
            </a:r>
          </a:p>
          <a:p>
            <a:pPr marL="514350" indent="-514350">
              <a:buFont typeface="+mj-lt"/>
              <a:buAutoNum type="romanUcPeriod"/>
            </a:pPr>
            <a:r>
              <a:rPr lang="en-US" dirty="0" smtClean="0">
                <a:solidFill>
                  <a:schemeClr val="bg1"/>
                </a:solidFill>
              </a:rPr>
              <a:t>Guiding Principles, Vision and Mission</a:t>
            </a:r>
          </a:p>
          <a:p>
            <a:pPr marL="514350" indent="-514350">
              <a:buFont typeface="+mj-lt"/>
              <a:buAutoNum type="romanUcPeriod"/>
            </a:pPr>
            <a:r>
              <a:rPr lang="en-US" dirty="0" smtClean="0">
                <a:solidFill>
                  <a:schemeClr val="bg1"/>
                </a:solidFill>
              </a:rPr>
              <a:t>Detailed goals, strategic objectives, outcomes and activities</a:t>
            </a:r>
          </a:p>
          <a:p>
            <a:pPr marL="514350" indent="-514350">
              <a:buFont typeface="+mj-lt"/>
              <a:buAutoNum type="romanUcPeriod"/>
            </a:pPr>
            <a:r>
              <a:rPr lang="en-US" dirty="0" smtClean="0">
                <a:solidFill>
                  <a:schemeClr val="bg1"/>
                </a:solidFill>
              </a:rPr>
              <a:t>Governance framework</a:t>
            </a:r>
          </a:p>
          <a:p>
            <a:pPr marL="514350" indent="-514350">
              <a:buFont typeface="+mj-lt"/>
              <a:buAutoNum type="romanUcPeriod"/>
            </a:pPr>
            <a:r>
              <a:rPr lang="en-US" dirty="0" smtClean="0">
                <a:solidFill>
                  <a:schemeClr val="bg1"/>
                </a:solidFill>
              </a:rPr>
              <a:t>Costing</a:t>
            </a:r>
          </a:p>
          <a:p>
            <a:pPr marL="514350" indent="-514350">
              <a:buFont typeface="+mj-lt"/>
              <a:buAutoNum type="romanUcPeriod"/>
            </a:pPr>
            <a:r>
              <a:rPr lang="en-US" dirty="0" smtClean="0">
                <a:solidFill>
                  <a:schemeClr val="bg1"/>
                </a:solidFill>
              </a:rPr>
              <a:t>Monitoring and Evaluation framework</a:t>
            </a:r>
            <a:endParaRPr lang="en-US" dirty="0">
              <a:solidFill>
                <a:schemeClr val="bg1"/>
              </a:solidFill>
            </a:endParaRP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01761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romanUcPeriod"/>
            </a:pPr>
            <a:r>
              <a:rPr lang="en-US" dirty="0" smtClean="0">
                <a:solidFill>
                  <a:schemeClr val="bg2"/>
                </a:solidFill>
              </a:rPr>
              <a:t>NSOAP Drafting</a:t>
            </a:r>
          </a:p>
          <a:p>
            <a:pPr lvl="1">
              <a:buClr>
                <a:srgbClr val="3391D5"/>
              </a:buClr>
              <a:buFont typeface="Wingdings" charset="2"/>
              <a:buChar char="§"/>
            </a:pPr>
            <a:r>
              <a:rPr lang="en-US" dirty="0" smtClean="0">
                <a:solidFill>
                  <a:schemeClr val="bg2"/>
                </a:solidFill>
              </a:rPr>
              <a:t>Drafting overview</a:t>
            </a:r>
          </a:p>
          <a:p>
            <a:pPr lvl="1">
              <a:buClr>
                <a:srgbClr val="3391D5"/>
              </a:buClr>
              <a:buFont typeface="Wingdings" charset="2"/>
              <a:buChar char="§"/>
            </a:pPr>
            <a:r>
              <a:rPr lang="en-US" dirty="0" smtClean="0">
                <a:solidFill>
                  <a:schemeClr val="bg2"/>
                </a:solidFill>
              </a:rPr>
              <a:t>Key Considerations</a:t>
            </a:r>
          </a:p>
          <a:p>
            <a:pPr lvl="1">
              <a:buClr>
                <a:srgbClr val="3391D5"/>
              </a:buClr>
              <a:buFont typeface="Wingdings" charset="2"/>
              <a:buChar char="§"/>
            </a:pPr>
            <a:r>
              <a:rPr lang="en-US" dirty="0" smtClean="0">
                <a:solidFill>
                  <a:schemeClr val="bg2"/>
                </a:solidFill>
              </a:rPr>
              <a:t>Drafting process</a:t>
            </a:r>
          </a:p>
          <a:p>
            <a:pPr lvl="1">
              <a:buClr>
                <a:srgbClr val="3391D5"/>
              </a:buClr>
              <a:buFont typeface="Wingdings" charset="2"/>
              <a:buChar char="§"/>
            </a:pPr>
            <a:r>
              <a:rPr lang="en-US" dirty="0" smtClean="0">
                <a:solidFill>
                  <a:schemeClr val="bg2"/>
                </a:solidFill>
              </a:rPr>
              <a:t>Writing recommendations</a:t>
            </a:r>
          </a:p>
          <a:p>
            <a:pPr marL="514350" indent="-514350">
              <a:buFont typeface="+mj-lt"/>
              <a:buAutoNum type="romanUcPeriod"/>
            </a:pPr>
            <a:r>
              <a:rPr lang="en-US" dirty="0" smtClean="0"/>
              <a:t>NSOAP Validation</a:t>
            </a:r>
          </a:p>
          <a:p>
            <a:pPr marL="514350" indent="-514350">
              <a:buFont typeface="+mj-lt"/>
              <a:buAutoNum type="romanUcPeriod"/>
            </a:pPr>
            <a:r>
              <a:rPr lang="en-US" dirty="0" smtClean="0">
                <a:solidFill>
                  <a:schemeClr val="bg2"/>
                </a:solidFill>
              </a:rPr>
              <a:t>NSOAP Costing</a:t>
            </a:r>
          </a:p>
          <a:p>
            <a:pPr lvl="1"/>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668019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5261264" cy="4351338"/>
          </a:xfrm>
        </p:spPr>
        <p:txBody>
          <a:bodyPr/>
          <a:lstStyle/>
          <a:p>
            <a:r>
              <a:rPr lang="en-US" dirty="0" smtClean="0"/>
              <a:t>Contents of NSOAP should be validated at different steps of the writing process</a:t>
            </a:r>
          </a:p>
          <a:p>
            <a:endParaRPr lang="en-US" dirty="0" smtClean="0"/>
          </a:p>
          <a:p>
            <a:r>
              <a:rPr lang="en-US" dirty="0" smtClean="0"/>
              <a:t>Mechanisms: </a:t>
            </a:r>
            <a:endParaRPr lang="en-US" dirty="0"/>
          </a:p>
          <a:p>
            <a:pPr lvl="1"/>
            <a:r>
              <a:rPr lang="en-US" dirty="0" smtClean="0"/>
              <a:t>Share </a:t>
            </a:r>
            <a:r>
              <a:rPr lang="en-US" dirty="0"/>
              <a:t>d</a:t>
            </a:r>
            <a:r>
              <a:rPr lang="en-US" dirty="0" smtClean="0"/>
              <a:t>rafts with stakeholders for review and feedback</a:t>
            </a:r>
          </a:p>
          <a:p>
            <a:pPr lvl="1"/>
            <a:endParaRPr lang="en-US" dirty="0" smtClean="0"/>
          </a:p>
          <a:p>
            <a:pPr lvl="1"/>
            <a:r>
              <a:rPr lang="en-US" dirty="0" smtClean="0"/>
              <a:t>Organizing validation workshops</a:t>
            </a:r>
          </a:p>
        </p:txBody>
      </p:sp>
      <p:sp>
        <p:nvSpPr>
          <p:cNvPr id="3" name="Title 2"/>
          <p:cNvSpPr>
            <a:spLocks noGrp="1"/>
          </p:cNvSpPr>
          <p:nvPr>
            <p:ph type="title"/>
          </p:nvPr>
        </p:nvSpPr>
        <p:spPr/>
        <p:txBody>
          <a:bodyPr/>
          <a:lstStyle/>
          <a:p>
            <a:r>
              <a:rPr lang="en-US" dirty="0" smtClean="0"/>
              <a:t>Validation with Stakeholders</a:t>
            </a:r>
            <a:endParaRPr lang="en-US" dirty="0"/>
          </a:p>
        </p:txBody>
      </p:sp>
      <p:pic>
        <p:nvPicPr>
          <p:cNvPr id="4" name="Picture 3"/>
          <p:cNvPicPr>
            <a:picLocks noChangeAspect="1"/>
          </p:cNvPicPr>
          <p:nvPr/>
        </p:nvPicPr>
        <p:blipFill>
          <a:blip r:embed="rId2"/>
          <a:stretch>
            <a:fillRect/>
          </a:stretch>
        </p:blipFill>
        <p:spPr>
          <a:xfrm>
            <a:off x="6646717" y="1654640"/>
            <a:ext cx="5237019" cy="3927764"/>
          </a:xfrm>
          <a:prstGeom prst="rect">
            <a:avLst/>
          </a:prstGeom>
        </p:spPr>
      </p:pic>
    </p:spTree>
    <p:extLst>
      <p:ext uri="{BB962C8B-B14F-4D97-AF65-F5344CB8AC3E}">
        <p14:creationId xmlns:p14="http://schemas.microsoft.com/office/powerpoint/2010/main" val="148203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romanUcPeriod"/>
            </a:pPr>
            <a:r>
              <a:rPr lang="en-US" dirty="0" smtClean="0">
                <a:solidFill>
                  <a:schemeClr val="bg2"/>
                </a:solidFill>
              </a:rPr>
              <a:t>NSOAP Drafting</a:t>
            </a:r>
          </a:p>
          <a:p>
            <a:pPr lvl="1">
              <a:buClr>
                <a:srgbClr val="3391D5"/>
              </a:buClr>
              <a:buFont typeface="Wingdings" charset="2"/>
              <a:buChar char="§"/>
            </a:pPr>
            <a:r>
              <a:rPr lang="en-US" dirty="0" smtClean="0">
                <a:solidFill>
                  <a:schemeClr val="bg2"/>
                </a:solidFill>
              </a:rPr>
              <a:t>Drafting overview</a:t>
            </a:r>
          </a:p>
          <a:p>
            <a:pPr lvl="1">
              <a:buClr>
                <a:srgbClr val="3391D5"/>
              </a:buClr>
              <a:buFont typeface="Wingdings" charset="2"/>
              <a:buChar char="§"/>
            </a:pPr>
            <a:r>
              <a:rPr lang="en-US" dirty="0" smtClean="0">
                <a:solidFill>
                  <a:schemeClr val="bg2"/>
                </a:solidFill>
              </a:rPr>
              <a:t>Key Considerations</a:t>
            </a:r>
          </a:p>
          <a:p>
            <a:pPr lvl="1">
              <a:buClr>
                <a:srgbClr val="3391D5"/>
              </a:buClr>
              <a:buFont typeface="Wingdings" charset="2"/>
              <a:buChar char="§"/>
            </a:pPr>
            <a:r>
              <a:rPr lang="en-US" dirty="0" smtClean="0">
                <a:solidFill>
                  <a:schemeClr val="bg2"/>
                </a:solidFill>
              </a:rPr>
              <a:t>Drafting process</a:t>
            </a:r>
          </a:p>
          <a:p>
            <a:pPr lvl="1">
              <a:buClr>
                <a:srgbClr val="3391D5"/>
              </a:buClr>
              <a:buFont typeface="Wingdings" charset="2"/>
              <a:buChar char="§"/>
            </a:pPr>
            <a:r>
              <a:rPr lang="en-US" dirty="0" smtClean="0">
                <a:solidFill>
                  <a:schemeClr val="bg2"/>
                </a:solidFill>
              </a:rPr>
              <a:t>Writing recommendations</a:t>
            </a:r>
          </a:p>
          <a:p>
            <a:pPr marL="514350" indent="-514350">
              <a:buFont typeface="+mj-lt"/>
              <a:buAutoNum type="romanUcPeriod"/>
            </a:pPr>
            <a:r>
              <a:rPr lang="en-US" dirty="0" smtClean="0">
                <a:solidFill>
                  <a:schemeClr val="bg2"/>
                </a:solidFill>
              </a:rPr>
              <a:t>NSOAP Validation</a:t>
            </a:r>
          </a:p>
          <a:p>
            <a:pPr marL="514350" indent="-514350">
              <a:buFont typeface="+mj-lt"/>
              <a:buAutoNum type="romanUcPeriod"/>
            </a:pPr>
            <a:r>
              <a:rPr lang="en-US" dirty="0" smtClean="0"/>
              <a:t>NSOAP Costing</a:t>
            </a:r>
          </a:p>
          <a:p>
            <a:pPr lvl="1"/>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720096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Cost a NSOAP? </a:t>
            </a:r>
            <a:endParaRPr lang="en-US" dirty="0"/>
          </a:p>
        </p:txBody>
      </p:sp>
      <p:sp>
        <p:nvSpPr>
          <p:cNvPr id="4" name="Snip and Round Single Corner Rectangle 3"/>
          <p:cNvSpPr/>
          <p:nvPr/>
        </p:nvSpPr>
        <p:spPr>
          <a:xfrm>
            <a:off x="838200" y="1420405"/>
            <a:ext cx="10092397" cy="1285104"/>
          </a:xfrm>
          <a:prstGeom prst="snipRoundRect">
            <a:avLst/>
          </a:pr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64214" y="1555125"/>
            <a:ext cx="690387" cy="1015663"/>
          </a:xfrm>
          <a:prstGeom prst="rect">
            <a:avLst/>
          </a:prstGeom>
          <a:noFill/>
        </p:spPr>
        <p:txBody>
          <a:bodyPr wrap="square" lIns="0" tIns="0" rIns="0" bIns="0" rtlCol="0" anchor="ctr">
            <a:spAutoFit/>
          </a:bodyPr>
          <a:lstStyle/>
          <a:p>
            <a:pPr algn="ctr"/>
            <a:r>
              <a:rPr lang="en-US" sz="6600" dirty="0" smtClean="0">
                <a:solidFill>
                  <a:schemeClr val="accent1">
                    <a:lumMod val="75000"/>
                  </a:schemeClr>
                </a:solidFill>
              </a:rPr>
              <a:t>1</a:t>
            </a:r>
            <a:endParaRPr lang="en-US" sz="6600" dirty="0">
              <a:solidFill>
                <a:schemeClr val="accent1">
                  <a:lumMod val="75000"/>
                </a:schemeClr>
              </a:solidFill>
            </a:endParaRPr>
          </a:p>
        </p:txBody>
      </p:sp>
      <p:sp>
        <p:nvSpPr>
          <p:cNvPr id="6" name="Text Placeholder 43"/>
          <p:cNvSpPr txBox="1">
            <a:spLocks/>
          </p:cNvSpPr>
          <p:nvPr/>
        </p:nvSpPr>
        <p:spPr>
          <a:xfrm>
            <a:off x="2109833" y="1584068"/>
            <a:ext cx="6091631"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Determining the cost and feasibility of implementation</a:t>
            </a:r>
            <a:endParaRPr lang="en-US" sz="1800" b="1" dirty="0"/>
          </a:p>
          <a:p>
            <a:endParaRPr lang="en-US" dirty="0" smtClean="0"/>
          </a:p>
        </p:txBody>
      </p:sp>
      <p:cxnSp>
        <p:nvCxnSpPr>
          <p:cNvPr id="7" name="Straight Connector 6"/>
          <p:cNvCxnSpPr/>
          <p:nvPr/>
        </p:nvCxnSpPr>
        <p:spPr>
          <a:xfrm>
            <a:off x="1945076" y="1584068"/>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reeform 10"/>
          <p:cNvSpPr/>
          <p:nvPr/>
        </p:nvSpPr>
        <p:spPr>
          <a:xfrm>
            <a:off x="838200" y="2872147"/>
            <a:ext cx="10092397" cy="1285104"/>
          </a:xfrm>
          <a:prstGeom prst="snip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64214" y="2992133"/>
            <a:ext cx="690387" cy="1045131"/>
          </a:xfrm>
          <a:prstGeom prst="snipRoundRect">
            <a:avLst/>
          </a:prstGeom>
          <a:solidFill>
            <a:schemeClr val="accent3"/>
          </a:solidFill>
        </p:spPr>
        <p:txBody>
          <a:bodyPr wrap="square" lIns="0" tIns="0" rIns="0" bIns="0" rtlCol="0" anchor="ctr">
            <a:spAutoFit/>
          </a:bodyPr>
          <a:lstStyle/>
          <a:p>
            <a:pPr algn="ctr"/>
            <a:r>
              <a:rPr lang="en-US" sz="6600" dirty="0">
                <a:solidFill>
                  <a:schemeClr val="accent3">
                    <a:lumMod val="75000"/>
                  </a:schemeClr>
                </a:solidFill>
              </a:rPr>
              <a:t>2</a:t>
            </a:r>
          </a:p>
        </p:txBody>
      </p:sp>
      <p:sp>
        <p:nvSpPr>
          <p:cNvPr id="11" name="Text Placeholder 43"/>
          <p:cNvSpPr txBox="1">
            <a:spLocks/>
          </p:cNvSpPr>
          <p:nvPr/>
        </p:nvSpPr>
        <p:spPr>
          <a:xfrm>
            <a:off x="2109833" y="3035810"/>
            <a:ext cx="4614523" cy="957778"/>
          </a:xfrm>
          <a:prstGeom prst="snipRoundRect">
            <a:avLst/>
          </a:prstGeom>
          <a:solidFill>
            <a:schemeClr val="accent3"/>
          </a:solid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Allows further priority setting </a:t>
            </a:r>
            <a:endParaRPr lang="en-US" sz="1800" b="1" dirty="0"/>
          </a:p>
          <a:p>
            <a:endParaRPr lang="en-US" dirty="0" smtClean="0"/>
          </a:p>
        </p:txBody>
      </p:sp>
      <p:cxnSp>
        <p:nvCxnSpPr>
          <p:cNvPr id="12" name="Straight Connector 11"/>
          <p:cNvCxnSpPr/>
          <p:nvPr/>
        </p:nvCxnSpPr>
        <p:spPr>
          <a:xfrm>
            <a:off x="1945076" y="3035810"/>
            <a:ext cx="0" cy="957779"/>
          </a:xfrm>
          <a:prstGeom prst="line">
            <a:avLst/>
          </a:prstGeom>
          <a:solidFill>
            <a:schemeClr val="bg2">
              <a:lumMod val="90000"/>
            </a:schemeClr>
          </a:solidFill>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reeform 15"/>
          <p:cNvSpPr/>
          <p:nvPr/>
        </p:nvSpPr>
        <p:spPr>
          <a:xfrm>
            <a:off x="838200" y="4313956"/>
            <a:ext cx="10092397" cy="1285104"/>
          </a:xfrm>
          <a:prstGeom prst="snip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5" name="TextBox 14"/>
          <p:cNvSpPr txBox="1"/>
          <p:nvPr/>
        </p:nvSpPr>
        <p:spPr>
          <a:xfrm>
            <a:off x="1264214" y="4433942"/>
            <a:ext cx="690387" cy="1045131"/>
          </a:xfrm>
          <a:prstGeom prst="snipRoundRect">
            <a:avLst/>
          </a:prstGeom>
          <a:solidFill>
            <a:schemeClr val="accent6"/>
          </a:solidFill>
        </p:spPr>
        <p:txBody>
          <a:bodyPr wrap="square" lIns="0" tIns="0" rIns="0" bIns="0" rtlCol="0" anchor="ctr">
            <a:spAutoFit/>
          </a:bodyPr>
          <a:lstStyle/>
          <a:p>
            <a:pPr algn="ctr"/>
            <a:r>
              <a:rPr lang="en-US" sz="6600" dirty="0">
                <a:solidFill>
                  <a:schemeClr val="accent6">
                    <a:lumMod val="75000"/>
                  </a:schemeClr>
                </a:solidFill>
              </a:rPr>
              <a:t>3</a:t>
            </a:r>
          </a:p>
        </p:txBody>
      </p:sp>
      <p:sp>
        <p:nvSpPr>
          <p:cNvPr id="16" name="Text Placeholder 43"/>
          <p:cNvSpPr txBox="1">
            <a:spLocks/>
          </p:cNvSpPr>
          <p:nvPr/>
        </p:nvSpPr>
        <p:spPr>
          <a:xfrm>
            <a:off x="2109833" y="4477619"/>
            <a:ext cx="7779755" cy="957778"/>
          </a:xfrm>
          <a:prstGeom prst="snipRoundRect">
            <a:avLst/>
          </a:prstGeom>
          <a:solidFill>
            <a:schemeClr val="accent6"/>
          </a:solid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Advocate and Leverage for Domestic and external funds for implementation</a:t>
            </a:r>
            <a:endParaRPr lang="en-US" sz="1800" b="1" dirty="0"/>
          </a:p>
        </p:txBody>
      </p:sp>
      <p:cxnSp>
        <p:nvCxnSpPr>
          <p:cNvPr id="17" name="Straight Connector 16"/>
          <p:cNvCxnSpPr/>
          <p:nvPr/>
        </p:nvCxnSpPr>
        <p:spPr>
          <a:xfrm>
            <a:off x="1945076" y="4477619"/>
            <a:ext cx="0" cy="957779"/>
          </a:xfrm>
          <a:prstGeom prst="line">
            <a:avLst/>
          </a:prstGeom>
          <a:solidFill>
            <a:schemeClr val="accent6"/>
          </a:solidFill>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49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animBg="1"/>
      <p:bldP spid="11"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costing process</a:t>
            </a:r>
            <a:endParaRPr lang="en-US" dirty="0"/>
          </a:p>
        </p:txBody>
      </p:sp>
      <p:sp>
        <p:nvSpPr>
          <p:cNvPr id="4" name="Freeform 3"/>
          <p:cNvSpPr/>
          <p:nvPr/>
        </p:nvSpPr>
        <p:spPr>
          <a:xfrm rot="10800000" flipH="1">
            <a:off x="825834" y="3893867"/>
            <a:ext cx="350932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flipH="1">
            <a:off x="3965443" y="3893866"/>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rot="5400000">
            <a:off x="8627567" y="2452738"/>
            <a:ext cx="1573429" cy="3879036"/>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10800000" flipH="1">
            <a:off x="7844479" y="2032115"/>
            <a:ext cx="350932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335157" y="2032115"/>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25836" y="2032115"/>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51850" y="2166835"/>
            <a:ext cx="690387" cy="1015663"/>
          </a:xfrm>
          <a:prstGeom prst="rect">
            <a:avLst/>
          </a:prstGeom>
          <a:noFill/>
        </p:spPr>
        <p:txBody>
          <a:bodyPr wrap="square" lIns="0" tIns="0" rIns="0" bIns="0" rtlCol="0" anchor="ctr">
            <a:spAutoFit/>
          </a:bodyPr>
          <a:lstStyle/>
          <a:p>
            <a:pPr algn="ctr"/>
            <a:r>
              <a:rPr lang="en-US" sz="6600" dirty="0" smtClean="0">
                <a:solidFill>
                  <a:schemeClr val="accent1">
                    <a:lumMod val="75000"/>
                  </a:schemeClr>
                </a:solidFill>
              </a:rPr>
              <a:t>1</a:t>
            </a:r>
            <a:endParaRPr lang="en-US" sz="6600" dirty="0">
              <a:solidFill>
                <a:schemeClr val="accent1">
                  <a:lumMod val="75000"/>
                </a:schemeClr>
              </a:solidFill>
            </a:endParaRPr>
          </a:p>
        </p:txBody>
      </p:sp>
      <p:cxnSp>
        <p:nvCxnSpPr>
          <p:cNvPr id="11" name="Straight Connector 10"/>
          <p:cNvCxnSpPr/>
          <p:nvPr/>
        </p:nvCxnSpPr>
        <p:spPr>
          <a:xfrm>
            <a:off x="1932712" y="2195778"/>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37702" y="2166835"/>
            <a:ext cx="770970" cy="1015663"/>
          </a:xfrm>
          <a:prstGeom prst="rect">
            <a:avLst/>
          </a:prstGeom>
          <a:noFill/>
        </p:spPr>
        <p:txBody>
          <a:bodyPr wrap="square" lIns="0" tIns="0" rIns="0" bIns="0" rtlCol="0" anchor="ctr">
            <a:spAutoFit/>
          </a:bodyPr>
          <a:lstStyle/>
          <a:p>
            <a:pPr algn="ctr"/>
            <a:r>
              <a:rPr lang="en-US" sz="6600" dirty="0" smtClean="0">
                <a:solidFill>
                  <a:schemeClr val="accent3">
                    <a:lumMod val="75000"/>
                  </a:schemeClr>
                </a:solidFill>
              </a:rPr>
              <a:t>2</a:t>
            </a:r>
            <a:endParaRPr lang="en-US" sz="6600" dirty="0">
              <a:solidFill>
                <a:schemeClr val="accent3">
                  <a:lumMod val="75000"/>
                </a:schemeClr>
              </a:solidFill>
            </a:endParaRPr>
          </a:p>
        </p:txBody>
      </p:sp>
      <p:cxnSp>
        <p:nvCxnSpPr>
          <p:cNvPr id="13" name="Straight Connector 12"/>
          <p:cNvCxnSpPr/>
          <p:nvPr/>
        </p:nvCxnSpPr>
        <p:spPr>
          <a:xfrm>
            <a:off x="5508672" y="2195778"/>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14191" y="2166835"/>
            <a:ext cx="770970" cy="1015663"/>
          </a:xfrm>
          <a:prstGeom prst="rect">
            <a:avLst/>
          </a:prstGeom>
          <a:noFill/>
        </p:spPr>
        <p:txBody>
          <a:bodyPr wrap="square" lIns="0" tIns="0" rIns="0" bIns="0" rtlCol="0" anchor="ctr">
            <a:spAutoFit/>
          </a:bodyPr>
          <a:lstStyle/>
          <a:p>
            <a:pPr algn="ctr"/>
            <a:r>
              <a:rPr lang="en-US" sz="6600" dirty="0" smtClean="0">
                <a:solidFill>
                  <a:schemeClr val="accent6">
                    <a:lumMod val="75000"/>
                  </a:schemeClr>
                </a:solidFill>
              </a:rPr>
              <a:t>3</a:t>
            </a:r>
            <a:endParaRPr lang="en-US" sz="6600" dirty="0">
              <a:solidFill>
                <a:schemeClr val="accent6">
                  <a:lumMod val="75000"/>
                </a:schemeClr>
              </a:solidFill>
            </a:endParaRPr>
          </a:p>
        </p:txBody>
      </p:sp>
      <p:cxnSp>
        <p:nvCxnSpPr>
          <p:cNvPr id="15" name="Straight Connector 14"/>
          <p:cNvCxnSpPr/>
          <p:nvPr/>
        </p:nvCxnSpPr>
        <p:spPr>
          <a:xfrm>
            <a:off x="8985161" y="2195778"/>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1966" y="4024673"/>
            <a:ext cx="690387" cy="1015663"/>
          </a:xfrm>
          <a:prstGeom prst="rect">
            <a:avLst/>
          </a:prstGeom>
          <a:noFill/>
        </p:spPr>
        <p:txBody>
          <a:bodyPr wrap="square" lIns="0" tIns="0" rIns="0" bIns="0" rtlCol="0" anchor="ctr">
            <a:spAutoFit/>
          </a:bodyPr>
          <a:lstStyle/>
          <a:p>
            <a:pPr algn="ctr"/>
            <a:r>
              <a:rPr lang="en-US" sz="6600" smtClean="0">
                <a:solidFill>
                  <a:schemeClr val="accent6">
                    <a:lumMod val="75000"/>
                  </a:schemeClr>
                </a:solidFill>
              </a:rPr>
              <a:t>6</a:t>
            </a:r>
            <a:endParaRPr lang="en-US" sz="6600">
              <a:solidFill>
                <a:schemeClr val="accent6">
                  <a:lumMod val="75000"/>
                </a:schemeClr>
              </a:solidFill>
            </a:endParaRPr>
          </a:p>
        </p:txBody>
      </p:sp>
      <p:cxnSp>
        <p:nvCxnSpPr>
          <p:cNvPr id="17" name="Straight Connector 16"/>
          <p:cNvCxnSpPr/>
          <p:nvPr/>
        </p:nvCxnSpPr>
        <p:spPr>
          <a:xfrm>
            <a:off x="1602828" y="4053616"/>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301206" y="4024673"/>
            <a:ext cx="770970" cy="1015663"/>
          </a:xfrm>
          <a:prstGeom prst="rect">
            <a:avLst/>
          </a:prstGeom>
          <a:noFill/>
        </p:spPr>
        <p:txBody>
          <a:bodyPr wrap="square" lIns="0" tIns="0" rIns="0" bIns="0" rtlCol="0" anchor="ctr">
            <a:spAutoFit/>
          </a:bodyPr>
          <a:lstStyle/>
          <a:p>
            <a:pPr algn="ctr"/>
            <a:r>
              <a:rPr lang="en-US" sz="6600" smtClean="0">
                <a:solidFill>
                  <a:schemeClr val="accent3">
                    <a:lumMod val="75000"/>
                  </a:schemeClr>
                </a:solidFill>
              </a:rPr>
              <a:t>5</a:t>
            </a:r>
            <a:endParaRPr lang="en-US" sz="6600">
              <a:solidFill>
                <a:schemeClr val="accent3">
                  <a:lumMod val="75000"/>
                </a:schemeClr>
              </a:solidFill>
            </a:endParaRPr>
          </a:p>
        </p:txBody>
      </p:sp>
      <p:cxnSp>
        <p:nvCxnSpPr>
          <p:cNvPr id="19" name="Straight Connector 18"/>
          <p:cNvCxnSpPr/>
          <p:nvPr/>
        </p:nvCxnSpPr>
        <p:spPr>
          <a:xfrm>
            <a:off x="5072176" y="4053616"/>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777695" y="4024673"/>
            <a:ext cx="770970" cy="1015663"/>
          </a:xfrm>
          <a:prstGeom prst="rect">
            <a:avLst/>
          </a:prstGeom>
          <a:noFill/>
        </p:spPr>
        <p:txBody>
          <a:bodyPr wrap="square" lIns="0" tIns="0" rIns="0" bIns="0" rtlCol="0" anchor="ctr">
            <a:spAutoFit/>
          </a:bodyPr>
          <a:lstStyle/>
          <a:p>
            <a:pPr algn="ctr"/>
            <a:r>
              <a:rPr lang="en-US" sz="6600" smtClean="0">
                <a:solidFill>
                  <a:schemeClr val="accent1">
                    <a:lumMod val="75000"/>
                  </a:schemeClr>
                </a:solidFill>
              </a:rPr>
              <a:t>4</a:t>
            </a:r>
            <a:endParaRPr lang="en-US" sz="6600">
              <a:solidFill>
                <a:schemeClr val="accent1">
                  <a:lumMod val="75000"/>
                </a:schemeClr>
              </a:solidFill>
            </a:endParaRPr>
          </a:p>
        </p:txBody>
      </p:sp>
      <p:cxnSp>
        <p:nvCxnSpPr>
          <p:cNvPr id="21" name="Straight Connector 20"/>
          <p:cNvCxnSpPr/>
          <p:nvPr/>
        </p:nvCxnSpPr>
        <p:spPr>
          <a:xfrm>
            <a:off x="8548665" y="4053616"/>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43"/>
          <p:cNvSpPr txBox="1">
            <a:spLocks/>
          </p:cNvSpPr>
          <p:nvPr/>
        </p:nvSpPr>
        <p:spPr>
          <a:xfrm>
            <a:off x="2097470" y="2195778"/>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dirty="0" smtClean="0"/>
              <a:t>Assemble available costing information</a:t>
            </a:r>
            <a:endParaRPr lang="en-US" sz="1800" dirty="0"/>
          </a:p>
          <a:p>
            <a:endParaRPr lang="en-US" dirty="0" smtClean="0"/>
          </a:p>
        </p:txBody>
      </p:sp>
      <p:sp>
        <p:nvSpPr>
          <p:cNvPr id="23" name="Text Placeholder 43"/>
          <p:cNvSpPr txBox="1">
            <a:spLocks/>
          </p:cNvSpPr>
          <p:nvPr/>
        </p:nvSpPr>
        <p:spPr>
          <a:xfrm>
            <a:off x="5673431" y="2195778"/>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endParaRPr lang="en-US" dirty="0" smtClean="0"/>
          </a:p>
        </p:txBody>
      </p:sp>
      <p:sp>
        <p:nvSpPr>
          <p:cNvPr id="24" name="Text Placeholder 43"/>
          <p:cNvSpPr txBox="1">
            <a:spLocks/>
          </p:cNvSpPr>
          <p:nvPr/>
        </p:nvSpPr>
        <p:spPr>
          <a:xfrm>
            <a:off x="9149920" y="2195778"/>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r>
              <a:rPr lang="en-US" sz="1800" dirty="0" smtClean="0"/>
              <a:t>Determine the cost base</a:t>
            </a:r>
          </a:p>
        </p:txBody>
      </p:sp>
      <p:sp>
        <p:nvSpPr>
          <p:cNvPr id="25" name="Text Placeholder 43"/>
          <p:cNvSpPr txBox="1">
            <a:spLocks/>
          </p:cNvSpPr>
          <p:nvPr/>
        </p:nvSpPr>
        <p:spPr>
          <a:xfrm>
            <a:off x="8713425" y="4053615"/>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r>
              <a:rPr lang="en-US" sz="1800" dirty="0" smtClean="0"/>
              <a:t>Attribute costs to the cost objects</a:t>
            </a:r>
          </a:p>
        </p:txBody>
      </p:sp>
      <p:sp>
        <p:nvSpPr>
          <p:cNvPr id="26" name="Text Placeholder 43"/>
          <p:cNvSpPr txBox="1">
            <a:spLocks/>
          </p:cNvSpPr>
          <p:nvPr/>
        </p:nvSpPr>
        <p:spPr>
          <a:xfrm>
            <a:off x="5236935" y="4053615"/>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r>
              <a:rPr lang="en-US" sz="1800" dirty="0" smtClean="0"/>
              <a:t>Validate results of the costing exercise</a:t>
            </a:r>
          </a:p>
        </p:txBody>
      </p:sp>
      <p:sp>
        <p:nvSpPr>
          <p:cNvPr id="27" name="Text Placeholder 43"/>
          <p:cNvSpPr txBox="1">
            <a:spLocks/>
          </p:cNvSpPr>
          <p:nvPr/>
        </p:nvSpPr>
        <p:spPr>
          <a:xfrm>
            <a:off x="1767587" y="4053615"/>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r>
              <a:rPr lang="en-US" sz="1800" dirty="0" smtClean="0"/>
              <a:t>Create summary and share results</a:t>
            </a:r>
          </a:p>
        </p:txBody>
      </p:sp>
      <p:sp>
        <p:nvSpPr>
          <p:cNvPr id="28" name="Text Placeholder 43"/>
          <p:cNvSpPr txBox="1">
            <a:spLocks/>
          </p:cNvSpPr>
          <p:nvPr/>
        </p:nvSpPr>
        <p:spPr>
          <a:xfrm>
            <a:off x="5673771" y="2167322"/>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dirty="0" smtClean="0"/>
              <a:t>Define the cost objects and quantities required</a:t>
            </a:r>
          </a:p>
          <a:p>
            <a:endParaRPr lang="en-US" dirty="0" smtClean="0"/>
          </a:p>
        </p:txBody>
      </p:sp>
    </p:spTree>
    <p:extLst>
      <p:ext uri="{BB962C8B-B14F-4D97-AF65-F5344CB8AC3E}">
        <p14:creationId xmlns:p14="http://schemas.microsoft.com/office/powerpoint/2010/main" val="208109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2" grpId="0"/>
      <p:bldP spid="14" grpId="0"/>
      <p:bldP spid="16" grpId="0"/>
      <p:bldP spid="18" grpId="0"/>
      <p:bldP spid="20" grpId="0"/>
      <p:bldP spid="22" grpId="0"/>
      <p:bldP spid="23" grpId="0"/>
      <p:bldP spid="24" grpId="0"/>
      <p:bldP spid="25" grpId="0"/>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romanUcPeriod"/>
            </a:pPr>
            <a:r>
              <a:rPr lang="en-US" dirty="0" smtClean="0"/>
              <a:t>NSOAP Drafting</a:t>
            </a:r>
          </a:p>
          <a:p>
            <a:pPr lvl="1">
              <a:buClr>
                <a:srgbClr val="3391D5"/>
              </a:buClr>
              <a:buFont typeface="Wingdings" charset="2"/>
              <a:buChar char="§"/>
            </a:pPr>
            <a:r>
              <a:rPr lang="en-US" dirty="0" smtClean="0"/>
              <a:t>Drafting overview</a:t>
            </a:r>
          </a:p>
          <a:p>
            <a:pPr lvl="1">
              <a:buClr>
                <a:srgbClr val="3391D5"/>
              </a:buClr>
              <a:buFont typeface="Wingdings" charset="2"/>
              <a:buChar char="§"/>
            </a:pPr>
            <a:r>
              <a:rPr lang="en-US" dirty="0" smtClean="0"/>
              <a:t>Key Considerations</a:t>
            </a:r>
          </a:p>
          <a:p>
            <a:pPr lvl="1">
              <a:buClr>
                <a:srgbClr val="3391D5"/>
              </a:buClr>
              <a:buFont typeface="Wingdings" charset="2"/>
              <a:buChar char="§"/>
            </a:pPr>
            <a:r>
              <a:rPr lang="en-US" dirty="0" smtClean="0"/>
              <a:t>Drafting process</a:t>
            </a:r>
          </a:p>
          <a:p>
            <a:pPr lvl="1">
              <a:buClr>
                <a:srgbClr val="3391D5"/>
              </a:buClr>
              <a:buFont typeface="Wingdings" charset="2"/>
              <a:buChar char="§"/>
            </a:pPr>
            <a:r>
              <a:rPr lang="en-US" dirty="0" smtClean="0"/>
              <a:t>Writing recommendations</a:t>
            </a:r>
          </a:p>
          <a:p>
            <a:pPr marL="514350" indent="-514350">
              <a:buFont typeface="+mj-lt"/>
              <a:buAutoNum type="romanUcPeriod"/>
            </a:pPr>
            <a:r>
              <a:rPr lang="en-US" dirty="0" smtClean="0"/>
              <a:t>NSOAP Validation</a:t>
            </a:r>
          </a:p>
          <a:p>
            <a:pPr marL="514350" indent="-514350">
              <a:buFont typeface="+mj-lt"/>
              <a:buAutoNum type="romanUcPeriod"/>
            </a:pPr>
            <a:r>
              <a:rPr lang="en-US" dirty="0" smtClean="0"/>
              <a:t>NSOAP Costing</a:t>
            </a:r>
          </a:p>
          <a:p>
            <a:pPr lvl="1"/>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9711638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2791D5"/>
              </a:buClr>
            </a:pPr>
            <a:r>
              <a:rPr lang="en-US" dirty="0" smtClean="0"/>
              <a:t>The first step is creating a list of items that will need to be costed in each domain</a:t>
            </a:r>
          </a:p>
          <a:p>
            <a:pPr lvl="1"/>
            <a:endParaRPr lang="en-US" dirty="0"/>
          </a:p>
        </p:txBody>
      </p:sp>
      <p:sp>
        <p:nvSpPr>
          <p:cNvPr id="3" name="Title 2"/>
          <p:cNvSpPr>
            <a:spLocks noGrp="1"/>
          </p:cNvSpPr>
          <p:nvPr>
            <p:ph type="title"/>
          </p:nvPr>
        </p:nvSpPr>
        <p:spPr/>
        <p:txBody>
          <a:bodyPr>
            <a:normAutofit/>
          </a:bodyPr>
          <a:lstStyle/>
          <a:p>
            <a:r>
              <a:rPr lang="en-US" dirty="0" smtClean="0"/>
              <a:t>Step 1: Assemble Costing Information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34583009"/>
              </p:ext>
            </p:extLst>
          </p:nvPr>
        </p:nvGraphicFramePr>
        <p:xfrm>
          <a:off x="1456823" y="2514283"/>
          <a:ext cx="9544112" cy="3662680"/>
        </p:xfrm>
        <a:graphic>
          <a:graphicData uri="http://schemas.openxmlformats.org/drawingml/2006/table">
            <a:tbl>
              <a:tblPr firstRow="1" bandRow="1">
                <a:tableStyleId>{5C22544A-7EE6-4342-B048-85BDC9FD1C3A}</a:tableStyleId>
              </a:tblPr>
              <a:tblGrid>
                <a:gridCol w="3227718"/>
                <a:gridCol w="6316394"/>
              </a:tblGrid>
              <a:tr h="370840">
                <a:tc>
                  <a:txBody>
                    <a:bodyPr/>
                    <a:lstStyle/>
                    <a:p>
                      <a:r>
                        <a:rPr lang="en-US" dirty="0" smtClean="0"/>
                        <a:t>Category</a:t>
                      </a:r>
                      <a:endParaRPr lang="en-US" dirty="0"/>
                    </a:p>
                  </a:txBody>
                  <a:tcPr/>
                </a:tc>
                <a:tc>
                  <a:txBody>
                    <a:bodyPr/>
                    <a:lstStyle/>
                    <a:p>
                      <a:r>
                        <a:rPr lang="en-US" dirty="0" smtClean="0"/>
                        <a:t>Items to be costed</a:t>
                      </a:r>
                      <a:endParaRPr lang="en-US" dirty="0"/>
                    </a:p>
                  </a:txBody>
                  <a:tcPr/>
                </a:tc>
              </a:tr>
              <a:tr h="370840">
                <a:tc>
                  <a:txBody>
                    <a:bodyPr/>
                    <a:lstStyle/>
                    <a:p>
                      <a:r>
                        <a:rPr lang="en-US" dirty="0" smtClean="0"/>
                        <a:t>Workforce</a:t>
                      </a:r>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lang="en-US" dirty="0" smtClean="0"/>
                        <a:t>Training</a:t>
                      </a:r>
                      <a:r>
                        <a:rPr lang="en-US" baseline="0" dirty="0" smtClean="0"/>
                        <a:t> cost and wages for:</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General and specialist surgeons</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Obstetricians</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Anaesthesiologists</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nurses</a:t>
                      </a:r>
                      <a:endParaRPr lang="en-US" dirty="0"/>
                    </a:p>
                  </a:txBody>
                  <a:tcPr/>
                </a:tc>
              </a:tr>
              <a:tr h="370840">
                <a:tc>
                  <a:txBody>
                    <a:bodyPr/>
                    <a:lstStyle/>
                    <a:p>
                      <a:r>
                        <a:rPr lang="en-US" dirty="0" smtClean="0"/>
                        <a:t>Infrastructure</a:t>
                      </a:r>
                      <a:endParaRPr lang="en-US" dirty="0"/>
                    </a:p>
                  </a:txBody>
                  <a:tcPr/>
                </a:tc>
                <a:tc>
                  <a:txBody>
                    <a:bodyPr/>
                    <a:lstStyle/>
                    <a:p>
                      <a:pPr marL="285750" indent="-285750">
                        <a:buFont typeface="Wingdings" charset="2"/>
                        <a:buChar char="§"/>
                      </a:pPr>
                      <a:r>
                        <a:rPr lang="en-US" dirty="0" smtClean="0"/>
                        <a:t>Facility building costs for each hospital level</a:t>
                      </a:r>
                    </a:p>
                    <a:p>
                      <a:pPr marL="285750" indent="-285750">
                        <a:buFont typeface="Wingdings" charset="2"/>
                        <a:buChar char="§"/>
                      </a:pPr>
                      <a:r>
                        <a:rPr lang="en-US" dirty="0" smtClean="0"/>
                        <a:t>Cost</a:t>
                      </a:r>
                      <a:r>
                        <a:rPr lang="en-US" baseline="0" dirty="0" smtClean="0"/>
                        <a:t> of surgical equipment</a:t>
                      </a:r>
                    </a:p>
                    <a:p>
                      <a:pPr marL="285750" indent="-285750">
                        <a:buFont typeface="Wingdings" charset="2"/>
                        <a:buChar char="§"/>
                      </a:pPr>
                      <a:r>
                        <a:rPr lang="en-US" baseline="0" dirty="0" smtClean="0"/>
                        <a:t>OR equipment</a:t>
                      </a:r>
                    </a:p>
                    <a:p>
                      <a:pPr marL="285750" indent="-285750">
                        <a:buFont typeface="Wingdings" charset="2"/>
                        <a:buChar char="§"/>
                      </a:pPr>
                      <a:r>
                        <a:rPr lang="en-US" baseline="0" dirty="0" smtClean="0"/>
                        <a:t>Ambulance and fuel cost</a:t>
                      </a:r>
                      <a:endParaRPr lang="en-US" dirty="0"/>
                    </a:p>
                  </a:txBody>
                  <a:tcPr/>
                </a:tc>
              </a:tr>
              <a:tr h="370840">
                <a:tc>
                  <a:txBody>
                    <a:bodyPr/>
                    <a:lstStyle/>
                    <a:p>
                      <a:r>
                        <a:rPr lang="en-US" dirty="0" smtClean="0"/>
                        <a:t>Information</a:t>
                      </a:r>
                      <a:r>
                        <a:rPr lang="en-US" baseline="0" dirty="0" smtClean="0"/>
                        <a:t> Technology</a:t>
                      </a:r>
                      <a:endParaRPr lang="en-US" dirty="0"/>
                    </a:p>
                  </a:txBody>
                  <a:tcPr/>
                </a:tc>
                <a:tc>
                  <a:txBody>
                    <a:bodyPr/>
                    <a:lstStyle/>
                    <a:p>
                      <a:pPr marL="285750" indent="-285750">
                        <a:buFont typeface="Wingdings" charset="2"/>
                        <a:buChar char="§"/>
                      </a:pPr>
                      <a:r>
                        <a:rPr lang="en-US" dirty="0" smtClean="0"/>
                        <a:t>Internet</a:t>
                      </a:r>
                      <a:r>
                        <a:rPr lang="en-US" baseline="0" dirty="0" smtClean="0"/>
                        <a:t> and IT costs</a:t>
                      </a:r>
                    </a:p>
                    <a:p>
                      <a:pPr marL="285750" indent="-285750">
                        <a:buFont typeface="Wingdings" charset="2"/>
                        <a:buChar char="§"/>
                      </a:pPr>
                      <a:r>
                        <a:rPr lang="en-US" baseline="0" dirty="0" smtClean="0"/>
                        <a:t>Electronic medical records purchase, installations and training</a:t>
                      </a:r>
                      <a:endParaRPr lang="en-US" dirty="0"/>
                    </a:p>
                  </a:txBody>
                  <a:tcPr/>
                </a:tc>
              </a:tr>
            </a:tbl>
          </a:graphicData>
        </a:graphic>
      </p:graphicFrame>
    </p:spTree>
    <p:extLst>
      <p:ext uri="{BB962C8B-B14F-4D97-AF65-F5344CB8AC3E}">
        <p14:creationId xmlns:p14="http://schemas.microsoft.com/office/powerpoint/2010/main" val="9120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Break down each activity in the implementation framework into constituent cost objects</a:t>
            </a:r>
          </a:p>
          <a:p>
            <a:pPr lvl="1"/>
            <a:r>
              <a:rPr lang="en-US" dirty="0" smtClean="0"/>
              <a:t>Capital expenses</a:t>
            </a:r>
          </a:p>
          <a:p>
            <a:pPr lvl="1"/>
            <a:r>
              <a:rPr lang="en-US" dirty="0" smtClean="0"/>
              <a:t>Maintenance</a:t>
            </a:r>
          </a:p>
          <a:p>
            <a:pPr lvl="1"/>
            <a:r>
              <a:rPr lang="en-US" dirty="0" smtClean="0"/>
              <a:t>Installation</a:t>
            </a:r>
          </a:p>
          <a:p>
            <a:pPr lvl="1"/>
            <a:r>
              <a:rPr lang="en-US" dirty="0" smtClean="0"/>
              <a:t>Shipping</a:t>
            </a:r>
          </a:p>
          <a:p>
            <a:pPr lvl="1"/>
            <a:r>
              <a:rPr lang="en-US" dirty="0" smtClean="0"/>
              <a:t>Operating costs</a:t>
            </a:r>
          </a:p>
          <a:p>
            <a:pPr lvl="1"/>
            <a:r>
              <a:rPr lang="en-US" dirty="0" smtClean="0"/>
              <a:t>Wages</a:t>
            </a:r>
          </a:p>
          <a:p>
            <a:pPr lvl="1"/>
            <a:r>
              <a:rPr lang="en-US" dirty="0" smtClean="0"/>
              <a:t>Training costs</a:t>
            </a:r>
          </a:p>
          <a:p>
            <a:r>
              <a:rPr lang="en-US" dirty="0" smtClean="0"/>
              <a:t>Determine the quantity of each item needed for each activity</a:t>
            </a:r>
            <a:endParaRPr lang="en-US" dirty="0"/>
          </a:p>
        </p:txBody>
      </p:sp>
      <p:sp>
        <p:nvSpPr>
          <p:cNvPr id="3" name="Title 2"/>
          <p:cNvSpPr>
            <a:spLocks noGrp="1"/>
          </p:cNvSpPr>
          <p:nvPr>
            <p:ph type="title"/>
          </p:nvPr>
        </p:nvSpPr>
        <p:spPr/>
        <p:txBody>
          <a:bodyPr>
            <a:normAutofit fontScale="90000"/>
          </a:bodyPr>
          <a:lstStyle/>
          <a:p>
            <a:r>
              <a:rPr lang="en-US" dirty="0" smtClean="0"/>
              <a:t>Step 2: Define the cost objects and quantities</a:t>
            </a:r>
            <a:endParaRPr lang="en-US" dirty="0"/>
          </a:p>
        </p:txBody>
      </p:sp>
    </p:spTree>
    <p:extLst>
      <p:ext uri="{BB962C8B-B14F-4D97-AF65-F5344CB8AC3E}">
        <p14:creationId xmlns:p14="http://schemas.microsoft.com/office/powerpoint/2010/main" val="2117830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Assign a cost base to each cost item</a:t>
            </a:r>
          </a:p>
          <a:p>
            <a:r>
              <a:rPr lang="en-US" dirty="0" smtClean="0"/>
              <a:t>Sources for cost base:</a:t>
            </a:r>
          </a:p>
          <a:p>
            <a:pPr lvl="1"/>
            <a:r>
              <a:rPr lang="en-US" dirty="0" smtClean="0"/>
              <a:t>Historical costing data</a:t>
            </a:r>
          </a:p>
          <a:p>
            <a:pPr lvl="1"/>
            <a:r>
              <a:rPr lang="en-US" dirty="0" smtClean="0"/>
              <a:t>Similar programs</a:t>
            </a:r>
          </a:p>
          <a:p>
            <a:pPr lvl="1"/>
            <a:r>
              <a:rPr lang="en-US" dirty="0" smtClean="0"/>
              <a:t>Neighboring countries, regional or international costs</a:t>
            </a:r>
          </a:p>
          <a:p>
            <a:pPr lvl="1"/>
            <a:r>
              <a:rPr lang="en-US" dirty="0" smtClean="0"/>
              <a:t>Estimation by experts</a:t>
            </a:r>
          </a:p>
          <a:p>
            <a:r>
              <a:rPr lang="en-US" dirty="0" smtClean="0"/>
              <a:t>Sources of cost base should be referenced for accountability and validation</a:t>
            </a:r>
          </a:p>
          <a:p>
            <a:endParaRPr lang="en-US" dirty="0"/>
          </a:p>
        </p:txBody>
      </p:sp>
      <p:sp>
        <p:nvSpPr>
          <p:cNvPr id="3" name="Title 2"/>
          <p:cNvSpPr>
            <a:spLocks noGrp="1"/>
          </p:cNvSpPr>
          <p:nvPr>
            <p:ph type="title"/>
          </p:nvPr>
        </p:nvSpPr>
        <p:spPr/>
        <p:txBody>
          <a:bodyPr/>
          <a:lstStyle/>
          <a:p>
            <a:r>
              <a:rPr lang="en-US" dirty="0" smtClean="0"/>
              <a:t>Step 3: Determine the cost base</a:t>
            </a:r>
            <a:endParaRPr lang="en-US" dirty="0"/>
          </a:p>
        </p:txBody>
      </p:sp>
    </p:spTree>
    <p:extLst>
      <p:ext uri="{BB962C8B-B14F-4D97-AF65-F5344CB8AC3E}">
        <p14:creationId xmlns:p14="http://schemas.microsoft.com/office/powerpoint/2010/main" val="984694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7883745"/>
              </p:ext>
            </p:extLst>
          </p:nvPr>
        </p:nvGraphicFramePr>
        <p:xfrm>
          <a:off x="2874297" y="3965443"/>
          <a:ext cx="5875481" cy="1920240"/>
        </p:xfrm>
        <a:graphic>
          <a:graphicData uri="http://schemas.openxmlformats.org/drawingml/2006/table">
            <a:tbl>
              <a:tblPr>
                <a:tableStyleId>{5C22544A-7EE6-4342-B048-85BDC9FD1C3A}</a:tableStyleId>
              </a:tblPr>
              <a:tblGrid>
                <a:gridCol w="987451"/>
                <a:gridCol w="1006997"/>
                <a:gridCol w="949125"/>
                <a:gridCol w="972273"/>
                <a:gridCol w="972273"/>
                <a:gridCol w="987362"/>
              </a:tblGrid>
              <a:tr h="200025">
                <a:tc rowSpan="7">
                  <a:txBody>
                    <a:bodyPr/>
                    <a:lstStyle/>
                    <a:p>
                      <a:pPr algn="l" fontAlgn="t"/>
                      <a:r>
                        <a:rPr lang="en-US" sz="1050" b="1" u="none" strike="noStrike" dirty="0" smtClean="0">
                          <a:solidFill>
                            <a:schemeClr val="bg1"/>
                          </a:solidFill>
                          <a:effectLst/>
                        </a:rPr>
                        <a:t>Review </a:t>
                      </a:r>
                      <a:r>
                        <a:rPr lang="en-US" sz="1050" b="1" u="none" strike="noStrike" dirty="0">
                          <a:solidFill>
                            <a:schemeClr val="bg1"/>
                          </a:solidFill>
                          <a:effectLst/>
                        </a:rPr>
                        <a:t>and update minimum standards for patient ambulatory care</a:t>
                      </a:r>
                      <a:endParaRPr lang="en-US" sz="1050" b="1" i="0" u="none" strike="noStrike" dirty="0">
                        <a:solidFill>
                          <a:schemeClr val="bg1"/>
                        </a:solidFill>
                        <a:effectLst/>
                        <a:latin typeface="Helvetica" charset="0"/>
                      </a:endParaRPr>
                    </a:p>
                  </a:txBody>
                  <a:tcPr marL="0" marR="0" marT="0" marB="0">
                    <a:solidFill>
                      <a:srgbClr val="4472C4"/>
                    </a:solidFill>
                  </a:tcPr>
                </a:tc>
                <a:tc>
                  <a:txBody>
                    <a:bodyPr/>
                    <a:lstStyle/>
                    <a:p>
                      <a:pPr algn="l" fontAlgn="b"/>
                      <a:r>
                        <a:rPr lang="en-US" sz="1050" u="none" strike="noStrike">
                          <a:effectLst/>
                        </a:rPr>
                        <a:t>NSOAP National Coordinator time</a:t>
                      </a:r>
                      <a:endParaRPr lang="en-US" sz="1050" b="0" i="0" u="none" strike="noStrike">
                        <a:solidFill>
                          <a:srgbClr val="000000"/>
                        </a:solidFill>
                        <a:effectLst/>
                        <a:latin typeface="Helvetica" charset="0"/>
                      </a:endParaRPr>
                    </a:p>
                  </a:txBody>
                  <a:tcPr marL="0" marR="0" marT="0" marB="0" anchor="b"/>
                </a:tc>
                <a:tc>
                  <a:txBody>
                    <a:bodyPr/>
                    <a:lstStyle/>
                    <a:p>
                      <a:pPr algn="l" fontAlgn="b"/>
                      <a:r>
                        <a:rPr lang="en-US" sz="1050" u="none" strike="noStrike">
                          <a:effectLst/>
                        </a:rPr>
                        <a:t>Person-days</a:t>
                      </a:r>
                      <a:endParaRPr lang="en-US" sz="1050" b="0" i="0" u="none" strike="noStrike">
                        <a:solidFill>
                          <a:srgbClr val="000000"/>
                        </a:solidFill>
                        <a:effectLst/>
                        <a:latin typeface="Helvetica" charset="0"/>
                      </a:endParaRPr>
                    </a:p>
                  </a:txBody>
                  <a:tcPr marL="0" marR="0" marT="0" marB="0" anchor="b"/>
                </a:tc>
                <a:tc>
                  <a:txBody>
                    <a:bodyPr/>
                    <a:lstStyle/>
                    <a:p>
                      <a:pPr algn="l" fontAlgn="ctr"/>
                      <a:r>
                        <a:rPr lang="sk-SK" sz="1050" u="none" strike="noStrike">
                          <a:effectLst/>
                        </a:rPr>
                        <a:t> </a:t>
                      </a:r>
                      <a:endParaRPr lang="sk-SK" sz="1050" b="0" i="0" u="none" strike="noStrike">
                        <a:solidFill>
                          <a:srgbClr val="000000"/>
                        </a:solidFill>
                        <a:effectLst/>
                        <a:latin typeface="Helvetica" charset="0"/>
                      </a:endParaRPr>
                    </a:p>
                  </a:txBody>
                  <a:tcPr marL="0" marR="0" marT="0" marB="0" anchor="ctr"/>
                </a:tc>
                <a:tc>
                  <a:txBody>
                    <a:bodyPr/>
                    <a:lstStyle/>
                    <a:p>
                      <a:pPr algn="r" fontAlgn="ctr"/>
                      <a:r>
                        <a:rPr lang="en-US" sz="1050" u="none" strike="noStrike" dirty="0">
                          <a:effectLst/>
                        </a:rPr>
                        <a:t>3</a:t>
                      </a:r>
                      <a:endParaRPr lang="en-US" sz="1050" b="0" i="0" u="none" strike="noStrike" dirty="0">
                        <a:solidFill>
                          <a:srgbClr val="000000"/>
                        </a:solidFill>
                        <a:effectLst/>
                        <a:latin typeface="Helvetica" charset="0"/>
                      </a:endParaRPr>
                    </a:p>
                  </a:txBody>
                  <a:tcPr marL="0" marR="0" marT="0" marB="0" anchor="ctr"/>
                </a:tc>
                <a:tc>
                  <a:txBody>
                    <a:bodyPr/>
                    <a:lstStyle/>
                    <a:p>
                      <a:pPr algn="r" fontAlgn="ctr"/>
                      <a:r>
                        <a:rPr lang="en-US" sz="1050" u="none" strike="noStrike" dirty="0">
                          <a:effectLst/>
                        </a:rPr>
                        <a:t>0</a:t>
                      </a:r>
                      <a:endParaRPr lang="en-US" sz="1050" b="0" i="0" u="none" strike="noStrike" dirty="0">
                        <a:solidFill>
                          <a:srgbClr val="000000"/>
                        </a:solidFill>
                        <a:effectLst/>
                        <a:latin typeface="Helvetica" charset="0"/>
                      </a:endParaRPr>
                    </a:p>
                  </a:txBody>
                  <a:tcPr marL="0" marR="0" marT="0" marB="0" anchor="ctr"/>
                </a:tc>
              </a:tr>
              <a:tr h="200025">
                <a:tc vMerge="1">
                  <a:txBody>
                    <a:bodyPr/>
                    <a:lstStyle/>
                    <a:p>
                      <a:endParaRPr lang="en-US"/>
                    </a:p>
                  </a:txBody>
                  <a:tcPr/>
                </a:tc>
                <a:tc>
                  <a:txBody>
                    <a:bodyPr/>
                    <a:lstStyle/>
                    <a:p>
                      <a:pPr algn="l" fontAlgn="b"/>
                      <a:r>
                        <a:rPr lang="en-US" sz="1050" u="none" strike="noStrike">
                          <a:effectLst/>
                        </a:rPr>
                        <a:t>Per Diems</a:t>
                      </a:r>
                      <a:endParaRPr lang="en-US" sz="1050" b="0" i="0" u="none" strike="noStrike">
                        <a:solidFill>
                          <a:srgbClr val="000000"/>
                        </a:solidFill>
                        <a:effectLst/>
                        <a:latin typeface="Helvetica" charset="0"/>
                      </a:endParaRPr>
                    </a:p>
                  </a:txBody>
                  <a:tcPr marL="0" marR="0" marT="0" marB="0" anchor="b"/>
                </a:tc>
                <a:tc>
                  <a:txBody>
                    <a:bodyPr/>
                    <a:lstStyle/>
                    <a:p>
                      <a:pPr algn="l" fontAlgn="b"/>
                      <a:r>
                        <a:rPr lang="en-US" sz="1050" u="none" strike="noStrike">
                          <a:effectLst/>
                        </a:rPr>
                        <a:t>Person-days</a:t>
                      </a:r>
                      <a:endParaRPr lang="en-US" sz="1050" b="0" i="0" u="none" strike="noStrike">
                        <a:solidFill>
                          <a:srgbClr val="000000"/>
                        </a:solidFill>
                        <a:effectLst/>
                        <a:latin typeface="Helvetica" charset="0"/>
                      </a:endParaRPr>
                    </a:p>
                  </a:txBody>
                  <a:tcPr marL="0" marR="0" marT="0" marB="0" anchor="b"/>
                </a:tc>
                <a:tc>
                  <a:txBody>
                    <a:bodyPr/>
                    <a:lstStyle/>
                    <a:p>
                      <a:pPr algn="r" fontAlgn="b"/>
                      <a:r>
                        <a:rPr lang="is-IS" sz="1050" u="none" strike="noStrike">
                          <a:effectLst/>
                        </a:rPr>
                        <a:t>180000</a:t>
                      </a:r>
                      <a:endParaRPr lang="is-IS" sz="1050" b="0" i="0" u="none" strike="noStrike">
                        <a:solidFill>
                          <a:srgbClr val="000000"/>
                        </a:solidFill>
                        <a:effectLst/>
                        <a:latin typeface="Helvetica" charset="0"/>
                      </a:endParaRPr>
                    </a:p>
                  </a:txBody>
                  <a:tcPr marL="0" marR="0" marT="0" marB="0" anchor="b"/>
                </a:tc>
                <a:tc>
                  <a:txBody>
                    <a:bodyPr/>
                    <a:lstStyle/>
                    <a:p>
                      <a:pPr algn="r" fontAlgn="ctr"/>
                      <a:r>
                        <a:rPr lang="en-US" sz="1050" u="none" strike="noStrike" dirty="0">
                          <a:effectLst/>
                        </a:rPr>
                        <a:t>60</a:t>
                      </a:r>
                      <a:endParaRPr lang="en-US" sz="1050" b="0" i="0" u="none" strike="noStrike" dirty="0">
                        <a:solidFill>
                          <a:srgbClr val="000000"/>
                        </a:solidFill>
                        <a:effectLst/>
                        <a:latin typeface="Helvetica" charset="0"/>
                      </a:endParaRPr>
                    </a:p>
                  </a:txBody>
                  <a:tcPr marL="0" marR="0" marT="0" marB="0" anchor="ctr"/>
                </a:tc>
                <a:tc>
                  <a:txBody>
                    <a:bodyPr/>
                    <a:lstStyle/>
                    <a:p>
                      <a:pPr algn="r" fontAlgn="ctr"/>
                      <a:r>
                        <a:rPr lang="en-US" sz="1050" u="none" strike="noStrike" dirty="0">
                          <a:effectLst/>
                        </a:rPr>
                        <a:t>10,800,000</a:t>
                      </a:r>
                      <a:endParaRPr lang="en-US" sz="1050" b="0" i="0" u="none" strike="noStrike" dirty="0">
                        <a:solidFill>
                          <a:srgbClr val="000000"/>
                        </a:solidFill>
                        <a:effectLst/>
                        <a:latin typeface="Helvetica" charset="0"/>
                      </a:endParaRPr>
                    </a:p>
                  </a:txBody>
                  <a:tcPr marL="0" marR="0" marT="0" marB="0" anchor="ctr"/>
                </a:tc>
              </a:tr>
              <a:tr h="200025">
                <a:tc vMerge="1">
                  <a:txBody>
                    <a:bodyPr/>
                    <a:lstStyle/>
                    <a:p>
                      <a:endParaRPr lang="en-US"/>
                    </a:p>
                  </a:txBody>
                  <a:tcPr/>
                </a:tc>
                <a:tc>
                  <a:txBody>
                    <a:bodyPr/>
                    <a:lstStyle/>
                    <a:p>
                      <a:pPr algn="l" fontAlgn="b"/>
                      <a:r>
                        <a:rPr lang="en-US" sz="1050" u="none" strike="noStrike" dirty="0">
                          <a:effectLst/>
                        </a:rPr>
                        <a:t>Stationary and supplies</a:t>
                      </a:r>
                      <a:endParaRPr lang="en-US" sz="1050" b="0" i="0" u="none" strike="noStrike" dirty="0">
                        <a:solidFill>
                          <a:srgbClr val="000000"/>
                        </a:solidFill>
                        <a:effectLst/>
                        <a:latin typeface="Helvetica" charset="0"/>
                      </a:endParaRPr>
                    </a:p>
                  </a:txBody>
                  <a:tcPr marL="0" marR="0" marT="0" marB="0" anchor="b"/>
                </a:tc>
                <a:tc>
                  <a:txBody>
                    <a:bodyPr/>
                    <a:lstStyle/>
                    <a:p>
                      <a:pPr algn="l" fontAlgn="b"/>
                      <a:r>
                        <a:rPr lang="en-US" sz="1050" u="none" strike="noStrike">
                          <a:effectLst/>
                        </a:rPr>
                        <a:t>Person</a:t>
                      </a:r>
                      <a:endParaRPr lang="en-US" sz="1050" b="0" i="0" u="none" strike="noStrike">
                        <a:solidFill>
                          <a:srgbClr val="000000"/>
                        </a:solidFill>
                        <a:effectLst/>
                        <a:latin typeface="Helvetica" charset="0"/>
                      </a:endParaRPr>
                    </a:p>
                  </a:txBody>
                  <a:tcPr marL="0" marR="0" marT="0" marB="0" anchor="b"/>
                </a:tc>
                <a:tc>
                  <a:txBody>
                    <a:bodyPr/>
                    <a:lstStyle/>
                    <a:p>
                      <a:pPr algn="r" fontAlgn="b"/>
                      <a:r>
                        <a:rPr lang="en-US" sz="1050" u="none" strike="noStrike">
                          <a:effectLst/>
                        </a:rPr>
                        <a:t>20,000</a:t>
                      </a:r>
                      <a:endParaRPr lang="en-US" sz="1050" b="0" i="0" u="none" strike="noStrike">
                        <a:solidFill>
                          <a:srgbClr val="000000"/>
                        </a:solidFill>
                        <a:effectLst/>
                        <a:latin typeface="Helvetica" charset="0"/>
                      </a:endParaRPr>
                    </a:p>
                  </a:txBody>
                  <a:tcPr marL="0" marR="0" marT="0" marB="0" anchor="b"/>
                </a:tc>
                <a:tc>
                  <a:txBody>
                    <a:bodyPr/>
                    <a:lstStyle/>
                    <a:p>
                      <a:pPr algn="r" fontAlgn="ctr"/>
                      <a:r>
                        <a:rPr lang="is-IS" sz="1050" u="none" strike="noStrike">
                          <a:effectLst/>
                        </a:rPr>
                        <a:t>20</a:t>
                      </a:r>
                      <a:endParaRPr lang="is-IS" sz="1050" b="0" i="0" u="none" strike="noStrike">
                        <a:solidFill>
                          <a:srgbClr val="000000"/>
                        </a:solidFill>
                        <a:effectLst/>
                        <a:latin typeface="Helvetica" charset="0"/>
                      </a:endParaRPr>
                    </a:p>
                  </a:txBody>
                  <a:tcPr marL="0" marR="0" marT="0" marB="0" anchor="ctr"/>
                </a:tc>
                <a:tc>
                  <a:txBody>
                    <a:bodyPr/>
                    <a:lstStyle/>
                    <a:p>
                      <a:pPr algn="r" fontAlgn="ctr"/>
                      <a:r>
                        <a:rPr lang="en-US" sz="1050" u="none" strike="noStrike" dirty="0">
                          <a:effectLst/>
                        </a:rPr>
                        <a:t>400,000</a:t>
                      </a:r>
                      <a:endParaRPr lang="en-US" sz="1050" b="0" i="0" u="none" strike="noStrike" dirty="0">
                        <a:solidFill>
                          <a:srgbClr val="000000"/>
                        </a:solidFill>
                        <a:effectLst/>
                        <a:latin typeface="Helvetica" charset="0"/>
                      </a:endParaRPr>
                    </a:p>
                  </a:txBody>
                  <a:tcPr marL="0" marR="0" marT="0" marB="0" anchor="ctr"/>
                </a:tc>
              </a:tr>
              <a:tr h="200025">
                <a:tc vMerge="1">
                  <a:txBody>
                    <a:bodyPr/>
                    <a:lstStyle/>
                    <a:p>
                      <a:endParaRPr lang="en-US"/>
                    </a:p>
                  </a:txBody>
                  <a:tcPr/>
                </a:tc>
                <a:tc>
                  <a:txBody>
                    <a:bodyPr/>
                    <a:lstStyle/>
                    <a:p>
                      <a:pPr algn="l" fontAlgn="b"/>
                      <a:r>
                        <a:rPr lang="en-US" sz="1050" u="none" strike="noStrike" dirty="0">
                          <a:effectLst/>
                        </a:rPr>
                        <a:t>Travel</a:t>
                      </a:r>
                      <a:endParaRPr lang="en-US" sz="1050" b="0" i="0" u="none" strike="noStrike" dirty="0">
                        <a:solidFill>
                          <a:srgbClr val="000000"/>
                        </a:solidFill>
                        <a:effectLst/>
                        <a:latin typeface="Helvetica" charset="0"/>
                      </a:endParaRPr>
                    </a:p>
                  </a:txBody>
                  <a:tcPr marL="0" marR="0" marT="0" marB="0" anchor="b"/>
                </a:tc>
                <a:tc>
                  <a:txBody>
                    <a:bodyPr/>
                    <a:lstStyle/>
                    <a:p>
                      <a:pPr algn="l" fontAlgn="b"/>
                      <a:r>
                        <a:rPr lang="en-US" sz="1050" u="none" strike="noStrike">
                          <a:effectLst/>
                        </a:rPr>
                        <a:t>Person</a:t>
                      </a:r>
                      <a:endParaRPr lang="en-US" sz="1050" b="0" i="0" u="none" strike="noStrike">
                        <a:solidFill>
                          <a:srgbClr val="000000"/>
                        </a:solidFill>
                        <a:effectLst/>
                        <a:latin typeface="Helvetica" charset="0"/>
                      </a:endParaRPr>
                    </a:p>
                  </a:txBody>
                  <a:tcPr marL="0" marR="0" marT="0" marB="0" anchor="b"/>
                </a:tc>
                <a:tc>
                  <a:txBody>
                    <a:bodyPr/>
                    <a:lstStyle/>
                    <a:p>
                      <a:pPr algn="r" fontAlgn="b"/>
                      <a:r>
                        <a:rPr lang="is-IS" sz="1050" u="none" strike="noStrike">
                          <a:effectLst/>
                        </a:rPr>
                        <a:t>234500</a:t>
                      </a:r>
                      <a:endParaRPr lang="is-IS" sz="1050" b="0" i="0" u="none" strike="noStrike">
                        <a:solidFill>
                          <a:srgbClr val="000000"/>
                        </a:solidFill>
                        <a:effectLst/>
                        <a:latin typeface="Helvetica" charset="0"/>
                      </a:endParaRPr>
                    </a:p>
                  </a:txBody>
                  <a:tcPr marL="0" marR="0" marT="0" marB="0" anchor="b"/>
                </a:tc>
                <a:tc>
                  <a:txBody>
                    <a:bodyPr/>
                    <a:lstStyle/>
                    <a:p>
                      <a:pPr algn="r" fontAlgn="ctr"/>
                      <a:r>
                        <a:rPr lang="is-IS" sz="1050" u="none" strike="noStrike">
                          <a:effectLst/>
                        </a:rPr>
                        <a:t>20</a:t>
                      </a:r>
                      <a:endParaRPr lang="is-IS" sz="1050" b="0" i="0" u="none" strike="noStrike">
                        <a:solidFill>
                          <a:srgbClr val="000000"/>
                        </a:solidFill>
                        <a:effectLst/>
                        <a:latin typeface="Helvetica" charset="0"/>
                      </a:endParaRPr>
                    </a:p>
                  </a:txBody>
                  <a:tcPr marL="0" marR="0" marT="0" marB="0" anchor="ctr"/>
                </a:tc>
                <a:tc>
                  <a:txBody>
                    <a:bodyPr/>
                    <a:lstStyle/>
                    <a:p>
                      <a:pPr algn="r" fontAlgn="ctr"/>
                      <a:r>
                        <a:rPr lang="en-US" sz="1050" u="none" strike="noStrike" dirty="0">
                          <a:effectLst/>
                        </a:rPr>
                        <a:t>4,690,000</a:t>
                      </a:r>
                      <a:endParaRPr lang="en-US" sz="1050" b="0" i="0" u="none" strike="noStrike" dirty="0">
                        <a:solidFill>
                          <a:srgbClr val="000000"/>
                        </a:solidFill>
                        <a:effectLst/>
                        <a:latin typeface="Helvetica" charset="0"/>
                      </a:endParaRPr>
                    </a:p>
                  </a:txBody>
                  <a:tcPr marL="0" marR="0" marT="0" marB="0" anchor="ctr"/>
                </a:tc>
              </a:tr>
              <a:tr h="200025">
                <a:tc vMerge="1">
                  <a:txBody>
                    <a:bodyPr/>
                    <a:lstStyle/>
                    <a:p>
                      <a:endParaRPr lang="en-US"/>
                    </a:p>
                  </a:txBody>
                  <a:tcPr/>
                </a:tc>
                <a:tc>
                  <a:txBody>
                    <a:bodyPr/>
                    <a:lstStyle/>
                    <a:p>
                      <a:pPr algn="l" fontAlgn="b"/>
                      <a:r>
                        <a:rPr lang="en-US" sz="1050" u="none" strike="noStrike">
                          <a:effectLst/>
                        </a:rPr>
                        <a:t>Conference facilities and refreshments</a:t>
                      </a:r>
                      <a:endParaRPr lang="en-US" sz="1050" b="0" i="0" u="none" strike="noStrike">
                        <a:solidFill>
                          <a:srgbClr val="000000"/>
                        </a:solidFill>
                        <a:effectLst/>
                        <a:latin typeface="Helvetica" charset="0"/>
                      </a:endParaRPr>
                    </a:p>
                  </a:txBody>
                  <a:tcPr marL="0" marR="0" marT="0" marB="0" anchor="b"/>
                </a:tc>
                <a:tc>
                  <a:txBody>
                    <a:bodyPr/>
                    <a:lstStyle/>
                    <a:p>
                      <a:pPr algn="l" fontAlgn="b"/>
                      <a:r>
                        <a:rPr lang="en-US" sz="1050" u="none" strike="noStrike">
                          <a:effectLst/>
                        </a:rPr>
                        <a:t>Person-days</a:t>
                      </a:r>
                      <a:endParaRPr lang="en-US" sz="1050" b="0" i="0" u="none" strike="noStrike">
                        <a:solidFill>
                          <a:srgbClr val="000000"/>
                        </a:solidFill>
                        <a:effectLst/>
                        <a:latin typeface="Helvetica" charset="0"/>
                      </a:endParaRPr>
                    </a:p>
                  </a:txBody>
                  <a:tcPr marL="0" marR="0" marT="0" marB="0" anchor="b"/>
                </a:tc>
                <a:tc>
                  <a:txBody>
                    <a:bodyPr/>
                    <a:lstStyle/>
                    <a:p>
                      <a:pPr algn="r" fontAlgn="ctr"/>
                      <a:r>
                        <a:rPr lang="en-US" sz="1050" u="none" strike="noStrike">
                          <a:effectLst/>
                        </a:rPr>
                        <a:t>60,000</a:t>
                      </a:r>
                      <a:endParaRPr lang="en-US" sz="1050" b="0" i="0" u="none" strike="noStrike">
                        <a:solidFill>
                          <a:srgbClr val="000000"/>
                        </a:solidFill>
                        <a:effectLst/>
                        <a:latin typeface="Helvetica" charset="0"/>
                      </a:endParaRPr>
                    </a:p>
                  </a:txBody>
                  <a:tcPr marL="0" marR="0" marT="0" marB="0" anchor="ctr"/>
                </a:tc>
                <a:tc>
                  <a:txBody>
                    <a:bodyPr/>
                    <a:lstStyle/>
                    <a:p>
                      <a:pPr algn="r" fontAlgn="ctr"/>
                      <a:r>
                        <a:rPr lang="en-US" sz="1050" u="none" strike="noStrike">
                          <a:effectLst/>
                        </a:rPr>
                        <a:t>60</a:t>
                      </a:r>
                      <a:endParaRPr lang="en-US" sz="1050" b="0" i="0" u="none" strike="noStrike">
                        <a:solidFill>
                          <a:srgbClr val="000000"/>
                        </a:solidFill>
                        <a:effectLst/>
                        <a:latin typeface="Helvetica" charset="0"/>
                      </a:endParaRPr>
                    </a:p>
                  </a:txBody>
                  <a:tcPr marL="0" marR="0" marT="0" marB="0" anchor="ctr"/>
                </a:tc>
                <a:tc>
                  <a:txBody>
                    <a:bodyPr/>
                    <a:lstStyle/>
                    <a:p>
                      <a:pPr algn="r" fontAlgn="ctr"/>
                      <a:r>
                        <a:rPr lang="en-US" sz="1050" u="none" strike="noStrike" dirty="0">
                          <a:effectLst/>
                        </a:rPr>
                        <a:t>3,600,000</a:t>
                      </a:r>
                      <a:endParaRPr lang="en-US" sz="1050" b="0" i="0" u="none" strike="noStrike" dirty="0">
                        <a:solidFill>
                          <a:srgbClr val="000000"/>
                        </a:solidFill>
                        <a:effectLst/>
                        <a:latin typeface="Helvetica" charset="0"/>
                      </a:endParaRPr>
                    </a:p>
                  </a:txBody>
                  <a:tcPr marL="0" marR="0" marT="0" marB="0" anchor="ctr"/>
                </a:tc>
              </a:tr>
              <a:tr h="200025">
                <a:tc vMerge="1">
                  <a:txBody>
                    <a:bodyPr/>
                    <a:lstStyle/>
                    <a:p>
                      <a:endParaRPr lang="en-US"/>
                    </a:p>
                  </a:txBody>
                  <a:tcPr/>
                </a:tc>
                <a:tc>
                  <a:txBody>
                    <a:bodyPr/>
                    <a:lstStyle/>
                    <a:p>
                      <a:pPr algn="l" fontAlgn="b"/>
                      <a:r>
                        <a:rPr lang="en-US" sz="1050" u="none" strike="noStrike">
                          <a:effectLst/>
                        </a:rPr>
                        <a:t>Communication</a:t>
                      </a:r>
                      <a:endParaRPr lang="en-US" sz="1050" b="0" i="0" u="none" strike="noStrike">
                        <a:solidFill>
                          <a:srgbClr val="000000"/>
                        </a:solidFill>
                        <a:effectLst/>
                        <a:latin typeface="Helvetica" charset="0"/>
                      </a:endParaRPr>
                    </a:p>
                  </a:txBody>
                  <a:tcPr marL="0" marR="0" marT="0" marB="0" anchor="b"/>
                </a:tc>
                <a:tc>
                  <a:txBody>
                    <a:bodyPr/>
                    <a:lstStyle/>
                    <a:p>
                      <a:pPr algn="l" fontAlgn="b"/>
                      <a:r>
                        <a:rPr lang="en-US" sz="1050" u="none" strike="noStrike">
                          <a:effectLst/>
                        </a:rPr>
                        <a:t>Days</a:t>
                      </a:r>
                      <a:endParaRPr lang="en-US" sz="1050" b="0" i="0" u="none" strike="noStrike">
                        <a:solidFill>
                          <a:srgbClr val="000000"/>
                        </a:solidFill>
                        <a:effectLst/>
                        <a:latin typeface="Helvetica" charset="0"/>
                      </a:endParaRPr>
                    </a:p>
                  </a:txBody>
                  <a:tcPr marL="0" marR="0" marT="0" marB="0" anchor="b"/>
                </a:tc>
                <a:tc>
                  <a:txBody>
                    <a:bodyPr/>
                    <a:lstStyle/>
                    <a:p>
                      <a:pPr algn="r" fontAlgn="ctr"/>
                      <a:r>
                        <a:rPr lang="en-US" sz="1050" u="none" strike="noStrike">
                          <a:effectLst/>
                        </a:rPr>
                        <a:t>20,000</a:t>
                      </a:r>
                      <a:endParaRPr lang="en-US" sz="1050" b="0" i="0" u="none" strike="noStrike">
                        <a:solidFill>
                          <a:srgbClr val="000000"/>
                        </a:solidFill>
                        <a:effectLst/>
                        <a:latin typeface="Helvetica" charset="0"/>
                      </a:endParaRPr>
                    </a:p>
                  </a:txBody>
                  <a:tcPr marL="0" marR="0" marT="0" marB="0" anchor="ctr"/>
                </a:tc>
                <a:tc>
                  <a:txBody>
                    <a:bodyPr/>
                    <a:lstStyle/>
                    <a:p>
                      <a:pPr algn="r" fontAlgn="ctr"/>
                      <a:r>
                        <a:rPr lang="en-US" sz="1050" u="none" strike="noStrike">
                          <a:effectLst/>
                        </a:rPr>
                        <a:t>5</a:t>
                      </a:r>
                      <a:endParaRPr lang="en-US" sz="1050" b="0" i="0" u="none" strike="noStrike">
                        <a:solidFill>
                          <a:srgbClr val="000000"/>
                        </a:solidFill>
                        <a:effectLst/>
                        <a:latin typeface="Helvetica" charset="0"/>
                      </a:endParaRPr>
                    </a:p>
                  </a:txBody>
                  <a:tcPr marL="0" marR="0" marT="0" marB="0" anchor="ctr"/>
                </a:tc>
                <a:tc>
                  <a:txBody>
                    <a:bodyPr/>
                    <a:lstStyle/>
                    <a:p>
                      <a:pPr algn="r" fontAlgn="ctr"/>
                      <a:r>
                        <a:rPr lang="en-US" sz="1050" u="none" strike="noStrike" dirty="0">
                          <a:effectLst/>
                        </a:rPr>
                        <a:t>100,000</a:t>
                      </a:r>
                      <a:endParaRPr lang="en-US" sz="1050" b="0" i="0" u="none" strike="noStrike" dirty="0">
                        <a:solidFill>
                          <a:srgbClr val="000000"/>
                        </a:solidFill>
                        <a:effectLst/>
                        <a:latin typeface="Helvetica" charset="0"/>
                      </a:endParaRPr>
                    </a:p>
                  </a:txBody>
                  <a:tcPr marL="0" marR="0" marT="0" marB="0" anchor="ctr"/>
                </a:tc>
              </a:tr>
              <a:tr h="200025">
                <a:tc vMerge="1">
                  <a:txBody>
                    <a:bodyPr/>
                    <a:lstStyle/>
                    <a:p>
                      <a:endParaRPr lang="en-US"/>
                    </a:p>
                  </a:txBody>
                  <a:tcPr/>
                </a:tc>
                <a:tc>
                  <a:txBody>
                    <a:bodyPr/>
                    <a:lstStyle/>
                    <a:p>
                      <a:pPr algn="l" fontAlgn="b"/>
                      <a:r>
                        <a:rPr lang="en-US" sz="1050" u="none" strike="noStrike">
                          <a:effectLst/>
                        </a:rPr>
                        <a:t>Dissemination</a:t>
                      </a:r>
                      <a:endParaRPr lang="en-US" sz="1050" b="0" i="0" u="none" strike="noStrike">
                        <a:solidFill>
                          <a:srgbClr val="000000"/>
                        </a:solidFill>
                        <a:effectLst/>
                        <a:latin typeface="Helvetica" charset="0"/>
                      </a:endParaRPr>
                    </a:p>
                  </a:txBody>
                  <a:tcPr marL="0" marR="0" marT="0" marB="0" anchor="b"/>
                </a:tc>
                <a:tc>
                  <a:txBody>
                    <a:bodyPr/>
                    <a:lstStyle/>
                    <a:p>
                      <a:pPr algn="l" fontAlgn="b"/>
                      <a:r>
                        <a:rPr lang="en-US" sz="1050" u="none" strike="noStrike">
                          <a:effectLst/>
                        </a:rPr>
                        <a:t>Printing</a:t>
                      </a:r>
                      <a:endParaRPr lang="en-US" sz="1050" b="0" i="0" u="none" strike="noStrike">
                        <a:solidFill>
                          <a:srgbClr val="000000"/>
                        </a:solidFill>
                        <a:effectLst/>
                        <a:latin typeface="Helvetica" charset="0"/>
                      </a:endParaRPr>
                    </a:p>
                  </a:txBody>
                  <a:tcPr marL="0" marR="0" marT="0" marB="0" anchor="b"/>
                </a:tc>
                <a:tc>
                  <a:txBody>
                    <a:bodyPr/>
                    <a:lstStyle/>
                    <a:p>
                      <a:pPr algn="r" fontAlgn="ctr"/>
                      <a:r>
                        <a:rPr lang="en-US" sz="1050" u="none" strike="noStrike">
                          <a:effectLst/>
                        </a:rPr>
                        <a:t>20,000</a:t>
                      </a:r>
                      <a:endParaRPr lang="en-US" sz="1050" b="0" i="0" u="none" strike="noStrike">
                        <a:solidFill>
                          <a:srgbClr val="000000"/>
                        </a:solidFill>
                        <a:effectLst/>
                        <a:latin typeface="Helvetica" charset="0"/>
                      </a:endParaRPr>
                    </a:p>
                  </a:txBody>
                  <a:tcPr marL="0" marR="0" marT="0" marB="0" anchor="ctr"/>
                </a:tc>
                <a:tc>
                  <a:txBody>
                    <a:bodyPr/>
                    <a:lstStyle/>
                    <a:p>
                      <a:pPr algn="r" fontAlgn="ctr"/>
                      <a:r>
                        <a:rPr lang="is-IS" sz="1050" u="none" strike="noStrike" dirty="0">
                          <a:effectLst/>
                        </a:rPr>
                        <a:t>100</a:t>
                      </a:r>
                      <a:endParaRPr lang="is-IS" sz="1050" b="0" i="0" u="none" strike="noStrike" dirty="0">
                        <a:solidFill>
                          <a:srgbClr val="000000"/>
                        </a:solidFill>
                        <a:effectLst/>
                        <a:latin typeface="Helvetica" charset="0"/>
                      </a:endParaRPr>
                    </a:p>
                  </a:txBody>
                  <a:tcPr marL="0" marR="0" marT="0" marB="0" anchor="ctr"/>
                </a:tc>
                <a:tc>
                  <a:txBody>
                    <a:bodyPr/>
                    <a:lstStyle/>
                    <a:p>
                      <a:pPr algn="r" fontAlgn="ctr"/>
                      <a:r>
                        <a:rPr lang="en-US" sz="1050" u="none" strike="noStrike" dirty="0">
                          <a:effectLst/>
                        </a:rPr>
                        <a:t>2,000,000</a:t>
                      </a:r>
                      <a:endParaRPr lang="en-US" sz="1050" b="0" i="0" u="none" strike="noStrike" dirty="0">
                        <a:solidFill>
                          <a:srgbClr val="000000"/>
                        </a:solidFill>
                        <a:effectLst/>
                        <a:latin typeface="Helvetica" charset="0"/>
                      </a:endParaRPr>
                    </a:p>
                  </a:txBody>
                  <a:tcPr marL="0" marR="0" marT="0" marB="0" anchor="ctr"/>
                </a:tc>
              </a:tr>
            </a:tbl>
          </a:graphicData>
        </a:graphic>
      </p:graphicFrame>
      <p:sp>
        <p:nvSpPr>
          <p:cNvPr id="3" name="Title 2"/>
          <p:cNvSpPr>
            <a:spLocks noGrp="1"/>
          </p:cNvSpPr>
          <p:nvPr>
            <p:ph type="title"/>
          </p:nvPr>
        </p:nvSpPr>
        <p:spPr/>
        <p:txBody>
          <a:bodyPr/>
          <a:lstStyle/>
          <a:p>
            <a:r>
              <a:rPr lang="en-US" dirty="0" smtClean="0"/>
              <a:t>Step 4: Attribute costs to the cost objects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6193206"/>
              </p:ext>
            </p:extLst>
          </p:nvPr>
        </p:nvGraphicFramePr>
        <p:xfrm>
          <a:off x="2874297" y="1464196"/>
          <a:ext cx="5900118" cy="2392987"/>
        </p:xfrm>
        <a:graphic>
          <a:graphicData uri="http://schemas.openxmlformats.org/drawingml/2006/table">
            <a:tbl>
              <a:tblPr firstRow="1" firstCol="1" bandRow="1">
                <a:tableStyleId>{5C22544A-7EE6-4342-B048-85BDC9FD1C3A}</a:tableStyleId>
              </a:tblPr>
              <a:tblGrid>
                <a:gridCol w="983353"/>
                <a:gridCol w="983353"/>
                <a:gridCol w="983353"/>
                <a:gridCol w="983353"/>
                <a:gridCol w="983353"/>
                <a:gridCol w="983353"/>
              </a:tblGrid>
              <a:tr h="312108">
                <a:tc rowSpan="2">
                  <a:txBody>
                    <a:bodyPr/>
                    <a:lstStyle/>
                    <a:p>
                      <a:pPr marL="0" marR="0" algn="ctr">
                        <a:spcBef>
                          <a:spcPts val="0"/>
                        </a:spcBef>
                        <a:spcAft>
                          <a:spcPts val="0"/>
                        </a:spcAft>
                      </a:pPr>
                      <a:r>
                        <a:rPr lang="en-US" sz="1200" dirty="0">
                          <a:effectLst/>
                        </a:rPr>
                        <a:t>Activities</a:t>
                      </a:r>
                      <a:endParaRPr lang="en-US" sz="1400" dirty="0">
                        <a:effectLst/>
                        <a:latin typeface="Calibri" charset="0"/>
                        <a:ea typeface="Calibri" charset="0"/>
                        <a:cs typeface="Times New Roman" charset="0"/>
                      </a:endParaRPr>
                    </a:p>
                  </a:txBody>
                  <a:tcPr marL="57719" marR="57719" marT="0" marB="0" anchor="ctr"/>
                </a:tc>
                <a:tc rowSpan="2">
                  <a:txBody>
                    <a:bodyPr/>
                    <a:lstStyle/>
                    <a:p>
                      <a:pPr marL="0" marR="0" algn="ctr">
                        <a:spcBef>
                          <a:spcPts val="0"/>
                        </a:spcBef>
                        <a:spcAft>
                          <a:spcPts val="0"/>
                        </a:spcAft>
                      </a:pPr>
                      <a:r>
                        <a:rPr lang="en-US" sz="1050" dirty="0" smtClean="0">
                          <a:effectLst/>
                          <a:latin typeface="+mn-lt"/>
                          <a:ea typeface="+mn-ea"/>
                          <a:cs typeface="+mn-cs"/>
                        </a:rPr>
                        <a:t>Cost</a:t>
                      </a:r>
                      <a:r>
                        <a:rPr lang="en-US" sz="1050" baseline="0" dirty="0" smtClean="0">
                          <a:effectLst/>
                          <a:latin typeface="+mn-lt"/>
                          <a:ea typeface="+mn-ea"/>
                          <a:cs typeface="+mn-cs"/>
                        </a:rPr>
                        <a:t> object</a:t>
                      </a:r>
                      <a:endParaRPr lang="en-US" sz="1400" dirty="0">
                        <a:effectLst/>
                        <a:latin typeface="Calibri" charset="0"/>
                        <a:ea typeface="Calibri" charset="0"/>
                        <a:cs typeface="Times New Roman" charset="0"/>
                      </a:endParaRPr>
                    </a:p>
                  </a:txBody>
                  <a:tcPr marL="57719" marR="57719" marT="0" marB="0" anchor="ctr"/>
                </a:tc>
                <a:tc rowSpan="2">
                  <a:txBody>
                    <a:bodyPr/>
                    <a:lstStyle/>
                    <a:p>
                      <a:pPr marL="0" marR="0" algn="ctr">
                        <a:spcBef>
                          <a:spcPts val="0"/>
                        </a:spcBef>
                        <a:spcAft>
                          <a:spcPts val="0"/>
                        </a:spcAft>
                      </a:pPr>
                      <a:r>
                        <a:rPr lang="en-US" sz="1050" dirty="0" smtClean="0">
                          <a:effectLst/>
                        </a:rPr>
                        <a:t>Description</a:t>
                      </a:r>
                      <a:r>
                        <a:rPr lang="en-US" sz="1050" baseline="0" dirty="0" smtClean="0">
                          <a:effectLst/>
                        </a:rPr>
                        <a:t> of </a:t>
                      </a:r>
                      <a:r>
                        <a:rPr lang="en-US" sz="1050" dirty="0" smtClean="0">
                          <a:effectLst/>
                        </a:rPr>
                        <a:t>Quantity (iv)</a:t>
                      </a:r>
                      <a:endParaRPr lang="en-US" sz="1400" dirty="0">
                        <a:effectLst/>
                        <a:latin typeface="Calibri" charset="0"/>
                        <a:ea typeface="Calibri" charset="0"/>
                        <a:cs typeface="Times New Roman" charset="0"/>
                      </a:endParaRPr>
                    </a:p>
                  </a:txBody>
                  <a:tcPr marL="57719" marR="57719" marT="0" marB="0" anchor="ctr"/>
                </a:tc>
                <a:tc rowSpan="2">
                  <a:txBody>
                    <a:bodyPr/>
                    <a:lstStyle/>
                    <a:p>
                      <a:pPr marL="0" marR="0" algn="ctr">
                        <a:spcBef>
                          <a:spcPts val="0"/>
                        </a:spcBef>
                        <a:spcAft>
                          <a:spcPts val="0"/>
                        </a:spcAft>
                      </a:pPr>
                      <a:r>
                        <a:rPr lang="en-US" sz="1050" dirty="0" smtClean="0">
                          <a:effectLst/>
                        </a:rPr>
                        <a:t>Cost</a:t>
                      </a:r>
                      <a:r>
                        <a:rPr lang="en-US" sz="1050" baseline="0" dirty="0" smtClean="0">
                          <a:effectLst/>
                        </a:rPr>
                        <a:t> base</a:t>
                      </a:r>
                      <a:r>
                        <a:rPr lang="en-US" sz="1050" dirty="0" smtClean="0">
                          <a:effectLst/>
                        </a:rPr>
                        <a:t> </a:t>
                      </a:r>
                      <a:r>
                        <a:rPr lang="en-US" sz="1050" dirty="0">
                          <a:effectLst/>
                        </a:rPr>
                        <a:t>(v)</a:t>
                      </a:r>
                      <a:endParaRPr lang="en-US" sz="1400" dirty="0">
                        <a:effectLst/>
                        <a:latin typeface="Calibri" charset="0"/>
                        <a:ea typeface="Calibri" charset="0"/>
                        <a:cs typeface="Times New Roman" charset="0"/>
                      </a:endParaRPr>
                    </a:p>
                  </a:txBody>
                  <a:tcPr marL="57719" marR="57719" marT="0" marB="0" anchor="ctr"/>
                </a:tc>
                <a:tc gridSpan="2">
                  <a:txBody>
                    <a:bodyPr/>
                    <a:lstStyle/>
                    <a:p>
                      <a:pPr marL="0" marR="0" algn="ctr">
                        <a:spcBef>
                          <a:spcPts val="0"/>
                        </a:spcBef>
                        <a:spcAft>
                          <a:spcPts val="0"/>
                        </a:spcAft>
                      </a:pPr>
                      <a:r>
                        <a:rPr lang="en-US" sz="1050" dirty="0">
                          <a:effectLst/>
                        </a:rPr>
                        <a:t>FY </a:t>
                      </a:r>
                      <a:r>
                        <a:rPr lang="en-US" sz="1050" dirty="0" smtClean="0">
                          <a:effectLst/>
                        </a:rPr>
                        <a:t>2018/19</a:t>
                      </a:r>
                      <a:endParaRPr lang="en-US" sz="1400" dirty="0">
                        <a:effectLst/>
                        <a:latin typeface="Calibri" charset="0"/>
                        <a:ea typeface="Calibri" charset="0"/>
                        <a:cs typeface="Times New Roman" charset="0"/>
                      </a:endParaRPr>
                    </a:p>
                  </a:txBody>
                  <a:tcPr marL="57719" marR="57719" marT="0" marB="0" anchor="ctr"/>
                </a:tc>
                <a:tc hMerge="1">
                  <a:txBody>
                    <a:bodyPr/>
                    <a:lstStyle/>
                    <a:p>
                      <a:endParaRPr lang="en-US"/>
                    </a:p>
                  </a:txBody>
                  <a:tcPr/>
                </a:tc>
              </a:tr>
              <a:tr h="32065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050" dirty="0" smtClean="0">
                          <a:effectLst/>
                        </a:rPr>
                        <a:t>Quantity </a:t>
                      </a:r>
                      <a:r>
                        <a:rPr lang="en-US" sz="1050" dirty="0">
                          <a:effectLst/>
                        </a:rPr>
                        <a:t>(vii)</a:t>
                      </a:r>
                      <a:endParaRPr lang="en-US" sz="1400" dirty="0">
                        <a:effectLst/>
                        <a:latin typeface="Calibri" charset="0"/>
                        <a:ea typeface="Calibri" charset="0"/>
                        <a:cs typeface="Times New Roman" charset="0"/>
                      </a:endParaRPr>
                    </a:p>
                  </a:txBody>
                  <a:tcPr marL="57719" marR="57719" marT="0" marB="0" anchor="ctr"/>
                </a:tc>
                <a:tc>
                  <a:txBody>
                    <a:bodyPr/>
                    <a:lstStyle/>
                    <a:p>
                      <a:pPr marL="0" marR="0">
                        <a:spcBef>
                          <a:spcPts val="0"/>
                        </a:spcBef>
                        <a:spcAft>
                          <a:spcPts val="0"/>
                        </a:spcAft>
                      </a:pPr>
                      <a:r>
                        <a:rPr lang="en-US" sz="1050" dirty="0">
                          <a:effectLst/>
                        </a:rPr>
                        <a:t>Estimates (v)*(vii) = viii </a:t>
                      </a:r>
                      <a:endParaRPr lang="en-US" sz="1400" dirty="0">
                        <a:effectLst/>
                        <a:latin typeface="Calibri" charset="0"/>
                        <a:ea typeface="Calibri" charset="0"/>
                        <a:cs typeface="Times New Roman" charset="0"/>
                      </a:endParaRPr>
                    </a:p>
                  </a:txBody>
                  <a:tcPr marL="57719" marR="57719" marT="0" marB="0" anchor="ctr"/>
                </a:tc>
              </a:tr>
              <a:tr h="215910">
                <a:tc rowSpan="5">
                  <a:txBody>
                    <a:bodyPr/>
                    <a:lstStyle/>
                    <a:p>
                      <a:pPr marL="0" marR="0">
                        <a:spcBef>
                          <a:spcPts val="0"/>
                        </a:spcBef>
                        <a:spcAft>
                          <a:spcPts val="0"/>
                        </a:spcAft>
                      </a:pPr>
                      <a:r>
                        <a:rPr lang="en-US" sz="1050" dirty="0" smtClean="0">
                          <a:effectLst/>
                        </a:rPr>
                        <a:t>Ensure </a:t>
                      </a:r>
                      <a:r>
                        <a:rPr lang="en-US" sz="1050" dirty="0">
                          <a:effectLst/>
                        </a:rPr>
                        <a:t>100% of district hospitals meet minimum staffing recommendations for SOA service delivery</a:t>
                      </a:r>
                      <a:endParaRPr lang="en-US" sz="1400" dirty="0">
                        <a:effectLst/>
                        <a:latin typeface="Calibri" charset="0"/>
                        <a:ea typeface="Calibri" charset="0"/>
                        <a:cs typeface="Times New Roman" charset="0"/>
                      </a:endParaRPr>
                    </a:p>
                  </a:txBody>
                  <a:tcPr marL="57719" marR="57719" marT="0" marB="0"/>
                </a:tc>
                <a:tc>
                  <a:txBody>
                    <a:bodyPr/>
                    <a:lstStyle/>
                    <a:p>
                      <a:pPr marL="0" marR="0">
                        <a:spcBef>
                          <a:spcPts val="0"/>
                        </a:spcBef>
                        <a:spcAft>
                          <a:spcPts val="0"/>
                        </a:spcAft>
                      </a:pPr>
                      <a:r>
                        <a:rPr lang="en-US" sz="1050">
                          <a:effectLst/>
                        </a:rPr>
                        <a:t>Anaesthesiologist salary</a:t>
                      </a:r>
                      <a:endParaRPr lang="en-US" sz="1400">
                        <a:effectLst/>
                        <a:latin typeface="Calibri" charset="0"/>
                        <a:ea typeface="Calibri" charset="0"/>
                        <a:cs typeface="Times New Roman" charset="0"/>
                      </a:endParaRPr>
                    </a:p>
                  </a:txBody>
                  <a:tcPr marL="57719" marR="57719" marT="0" marB="0" anchor="ctr"/>
                </a:tc>
                <a:tc>
                  <a:txBody>
                    <a:bodyPr/>
                    <a:lstStyle/>
                    <a:p>
                      <a:pPr marL="0" marR="0">
                        <a:spcBef>
                          <a:spcPts val="0"/>
                        </a:spcBef>
                        <a:spcAft>
                          <a:spcPts val="0"/>
                        </a:spcAft>
                      </a:pPr>
                      <a:r>
                        <a:rPr lang="en-US" sz="1050" dirty="0">
                          <a:effectLst/>
                        </a:rPr>
                        <a:t>Person </a:t>
                      </a:r>
                      <a:r>
                        <a:rPr lang="en-US" sz="1050" dirty="0" smtClean="0">
                          <a:effectLst/>
                        </a:rPr>
                        <a:t> per year</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dirty="0">
                          <a:effectLst/>
                        </a:rPr>
                        <a:t>26,880,000</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a:effectLst/>
                        </a:rPr>
                        <a:t>10</a:t>
                      </a:r>
                      <a:endParaRPr lang="en-US" sz="140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dirty="0">
                          <a:effectLst/>
                        </a:rPr>
                        <a:t>268,800,000</a:t>
                      </a:r>
                      <a:endParaRPr lang="en-US" sz="1400" dirty="0">
                        <a:effectLst/>
                        <a:latin typeface="Calibri" charset="0"/>
                        <a:ea typeface="Calibri" charset="0"/>
                        <a:cs typeface="Times New Roman" charset="0"/>
                      </a:endParaRPr>
                    </a:p>
                  </a:txBody>
                  <a:tcPr marL="57719" marR="57719" marT="0" marB="0" anchor="ctr"/>
                </a:tc>
              </a:tr>
              <a:tr h="230340">
                <a:tc vMerge="1">
                  <a:txBody>
                    <a:bodyPr/>
                    <a:lstStyle/>
                    <a:p>
                      <a:endParaRPr lang="en-US"/>
                    </a:p>
                  </a:txBody>
                  <a:tcPr/>
                </a:tc>
                <a:tc>
                  <a:txBody>
                    <a:bodyPr/>
                    <a:lstStyle/>
                    <a:p>
                      <a:pPr marL="0" marR="0">
                        <a:spcBef>
                          <a:spcPts val="0"/>
                        </a:spcBef>
                        <a:spcAft>
                          <a:spcPts val="0"/>
                        </a:spcAft>
                      </a:pPr>
                      <a:r>
                        <a:rPr lang="en-US" sz="1050">
                          <a:effectLst/>
                        </a:rPr>
                        <a:t>General surgeon salary</a:t>
                      </a:r>
                      <a:endParaRPr lang="en-US" sz="1400">
                        <a:effectLst/>
                        <a:latin typeface="Calibri" charset="0"/>
                        <a:ea typeface="Calibri" charset="0"/>
                        <a:cs typeface="Times New Roman" charset="0"/>
                      </a:endParaRPr>
                    </a:p>
                  </a:txBody>
                  <a:tcPr marL="57719" marR="57719" marT="0" marB="0" anchor="ctr"/>
                </a:tc>
                <a:tc>
                  <a:txBody>
                    <a:bodyPr/>
                    <a:lstStyle/>
                    <a:p>
                      <a:pPr marL="0" marR="0">
                        <a:spcBef>
                          <a:spcPts val="0"/>
                        </a:spcBef>
                        <a:spcAft>
                          <a:spcPts val="0"/>
                        </a:spcAft>
                      </a:pPr>
                      <a:r>
                        <a:rPr lang="en-US" sz="1050" dirty="0" smtClean="0">
                          <a:effectLst/>
                        </a:rPr>
                        <a:t>Person per year</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dirty="0">
                          <a:effectLst/>
                        </a:rPr>
                        <a:t>26,880,000</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a:effectLst/>
                        </a:rPr>
                        <a:t>20</a:t>
                      </a:r>
                      <a:endParaRPr lang="en-US" sz="140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dirty="0">
                          <a:effectLst/>
                        </a:rPr>
                        <a:t>537,600,000</a:t>
                      </a:r>
                      <a:endParaRPr lang="en-US" sz="1400" dirty="0">
                        <a:effectLst/>
                        <a:latin typeface="Calibri" charset="0"/>
                        <a:ea typeface="Calibri" charset="0"/>
                        <a:cs typeface="Times New Roman" charset="0"/>
                      </a:endParaRPr>
                    </a:p>
                  </a:txBody>
                  <a:tcPr marL="57719" marR="57719" marT="0" marB="0" anchor="ctr"/>
                </a:tc>
              </a:tr>
              <a:tr h="196671">
                <a:tc vMerge="1">
                  <a:txBody>
                    <a:bodyPr/>
                    <a:lstStyle/>
                    <a:p>
                      <a:endParaRPr lang="en-US"/>
                    </a:p>
                  </a:txBody>
                  <a:tcPr/>
                </a:tc>
                <a:tc>
                  <a:txBody>
                    <a:bodyPr/>
                    <a:lstStyle/>
                    <a:p>
                      <a:pPr marL="0" marR="0">
                        <a:spcBef>
                          <a:spcPts val="0"/>
                        </a:spcBef>
                        <a:spcAft>
                          <a:spcPts val="0"/>
                        </a:spcAft>
                      </a:pPr>
                      <a:r>
                        <a:rPr lang="en-US" sz="1050">
                          <a:effectLst/>
                        </a:rPr>
                        <a:t>Obstetrician salary</a:t>
                      </a:r>
                      <a:endParaRPr lang="en-US" sz="1400">
                        <a:effectLst/>
                        <a:latin typeface="Calibri" charset="0"/>
                        <a:ea typeface="Calibri" charset="0"/>
                        <a:cs typeface="Times New Roman" charset="0"/>
                      </a:endParaRPr>
                    </a:p>
                  </a:txBody>
                  <a:tcPr marL="57719" marR="57719" marT="0" marB="0" anchor="ctr"/>
                </a:tc>
                <a:tc>
                  <a:txBody>
                    <a:bodyPr/>
                    <a:lstStyle/>
                    <a:p>
                      <a:pPr marL="0" marR="0">
                        <a:spcBef>
                          <a:spcPts val="0"/>
                        </a:spcBef>
                        <a:spcAft>
                          <a:spcPts val="0"/>
                        </a:spcAft>
                      </a:pPr>
                      <a:r>
                        <a:rPr lang="en-US" sz="1050" dirty="0" smtClean="0">
                          <a:effectLst/>
                        </a:rPr>
                        <a:t>Person per year</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dirty="0">
                          <a:effectLst/>
                        </a:rPr>
                        <a:t>26,880,000</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a:effectLst/>
                        </a:rPr>
                        <a:t>20</a:t>
                      </a:r>
                      <a:endParaRPr lang="en-US" sz="140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dirty="0">
                          <a:effectLst/>
                        </a:rPr>
                        <a:t>537,600,000</a:t>
                      </a:r>
                      <a:endParaRPr lang="en-US" sz="1400" dirty="0">
                        <a:effectLst/>
                        <a:latin typeface="Calibri" charset="0"/>
                        <a:ea typeface="Calibri" charset="0"/>
                        <a:cs typeface="Times New Roman" charset="0"/>
                      </a:endParaRPr>
                    </a:p>
                  </a:txBody>
                  <a:tcPr marL="57719" marR="57719" marT="0" marB="0" anchor="ctr"/>
                </a:tc>
              </a:tr>
              <a:tr h="307832">
                <a:tc vMerge="1">
                  <a:txBody>
                    <a:bodyPr/>
                    <a:lstStyle/>
                    <a:p>
                      <a:endParaRPr lang="en-US"/>
                    </a:p>
                  </a:txBody>
                  <a:tcPr/>
                </a:tc>
                <a:tc>
                  <a:txBody>
                    <a:bodyPr/>
                    <a:lstStyle/>
                    <a:p>
                      <a:pPr marL="0" marR="0">
                        <a:spcBef>
                          <a:spcPts val="0"/>
                        </a:spcBef>
                        <a:spcAft>
                          <a:spcPts val="0"/>
                        </a:spcAft>
                      </a:pPr>
                      <a:r>
                        <a:rPr lang="en-US" sz="1050" dirty="0" smtClean="0">
                          <a:effectLst/>
                        </a:rPr>
                        <a:t>OR/Critical </a:t>
                      </a:r>
                      <a:r>
                        <a:rPr lang="en-US" sz="1050" dirty="0">
                          <a:effectLst/>
                        </a:rPr>
                        <a:t>care nurse salary</a:t>
                      </a:r>
                      <a:endParaRPr lang="en-US" sz="1400" dirty="0">
                        <a:effectLst/>
                        <a:latin typeface="Calibri" charset="0"/>
                        <a:ea typeface="Calibri" charset="0"/>
                        <a:cs typeface="Times New Roman" charset="0"/>
                      </a:endParaRPr>
                    </a:p>
                  </a:txBody>
                  <a:tcPr marL="57719" marR="57719" marT="0" marB="0" anchor="ctr"/>
                </a:tc>
                <a:tc>
                  <a:txBody>
                    <a:bodyPr/>
                    <a:lstStyle/>
                    <a:p>
                      <a:pPr marL="0" marR="0">
                        <a:spcBef>
                          <a:spcPts val="0"/>
                        </a:spcBef>
                        <a:spcAft>
                          <a:spcPts val="0"/>
                        </a:spcAft>
                      </a:pPr>
                      <a:r>
                        <a:rPr lang="en-US" sz="1050" dirty="0" smtClean="0">
                          <a:effectLst/>
                        </a:rPr>
                        <a:t>Person per year</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dirty="0">
                          <a:effectLst/>
                        </a:rPr>
                        <a:t>8,160,000</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a:effectLst/>
                        </a:rPr>
                        <a:t>37</a:t>
                      </a:r>
                      <a:endParaRPr lang="en-US" sz="140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dirty="0">
                          <a:effectLst/>
                        </a:rPr>
                        <a:t>301,920,000</a:t>
                      </a:r>
                      <a:endParaRPr lang="en-US" sz="1400" dirty="0">
                        <a:effectLst/>
                        <a:latin typeface="Calibri" charset="0"/>
                        <a:ea typeface="Calibri" charset="0"/>
                        <a:cs typeface="Times New Roman" charset="0"/>
                      </a:endParaRPr>
                    </a:p>
                  </a:txBody>
                  <a:tcPr marL="57719" marR="57719" marT="0" marB="0" anchor="ctr"/>
                </a:tc>
              </a:tr>
              <a:tr h="307832">
                <a:tc vMerge="1">
                  <a:txBody>
                    <a:bodyPr/>
                    <a:lstStyle/>
                    <a:p>
                      <a:endParaRPr lang="en-US"/>
                    </a:p>
                  </a:txBody>
                  <a:tcPr/>
                </a:tc>
                <a:tc>
                  <a:txBody>
                    <a:bodyPr/>
                    <a:lstStyle/>
                    <a:p>
                      <a:pPr marL="0" marR="0">
                        <a:spcBef>
                          <a:spcPts val="0"/>
                        </a:spcBef>
                        <a:spcAft>
                          <a:spcPts val="0"/>
                        </a:spcAft>
                      </a:pPr>
                      <a:r>
                        <a:rPr lang="en-US" sz="1050" dirty="0">
                          <a:effectLst/>
                        </a:rPr>
                        <a:t>NTA level 8 OR/Critical care nurse salary</a:t>
                      </a:r>
                      <a:endParaRPr lang="en-US" sz="1400" dirty="0">
                        <a:effectLst/>
                        <a:latin typeface="Calibri" charset="0"/>
                        <a:ea typeface="Calibri" charset="0"/>
                        <a:cs typeface="Times New Roman" charset="0"/>
                      </a:endParaRPr>
                    </a:p>
                  </a:txBody>
                  <a:tcPr marL="57719" marR="57719" marT="0" marB="0" anchor="ctr"/>
                </a:tc>
                <a:tc>
                  <a:txBody>
                    <a:bodyPr/>
                    <a:lstStyle/>
                    <a:p>
                      <a:pPr marL="0" marR="0">
                        <a:spcBef>
                          <a:spcPts val="0"/>
                        </a:spcBef>
                        <a:spcAft>
                          <a:spcPts val="0"/>
                        </a:spcAft>
                      </a:pPr>
                      <a:r>
                        <a:rPr lang="en-US" sz="1050" dirty="0" smtClean="0">
                          <a:effectLst/>
                        </a:rPr>
                        <a:t>Person per year</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a:effectLst/>
                        </a:rPr>
                        <a:t>11,760,000</a:t>
                      </a:r>
                      <a:endParaRPr lang="en-US" sz="1400">
                        <a:effectLst/>
                        <a:latin typeface="Calibri" charset="0"/>
                        <a:ea typeface="Calibri" charset="0"/>
                        <a:cs typeface="Times New Roman" charset="0"/>
                      </a:endParaRPr>
                    </a:p>
                  </a:txBody>
                  <a:tcPr marL="57719" marR="57719" marT="0" marB="0"/>
                </a:tc>
                <a:tc>
                  <a:txBody>
                    <a:bodyPr/>
                    <a:lstStyle/>
                    <a:p>
                      <a:pPr marL="0" marR="0" algn="r">
                        <a:spcBef>
                          <a:spcPts val="0"/>
                        </a:spcBef>
                        <a:spcAft>
                          <a:spcPts val="0"/>
                        </a:spcAft>
                      </a:pPr>
                      <a:r>
                        <a:rPr lang="en-US" sz="1050" dirty="0">
                          <a:effectLst/>
                        </a:rPr>
                        <a:t>37</a:t>
                      </a:r>
                      <a:endParaRPr lang="en-US" sz="1400" dirty="0">
                        <a:effectLst/>
                        <a:latin typeface="Calibri" charset="0"/>
                        <a:ea typeface="Calibri" charset="0"/>
                        <a:cs typeface="Times New Roman" charset="0"/>
                      </a:endParaRPr>
                    </a:p>
                  </a:txBody>
                  <a:tcPr marL="57719" marR="57719" marT="0" marB="0" anchor="ctr"/>
                </a:tc>
                <a:tc>
                  <a:txBody>
                    <a:bodyPr/>
                    <a:lstStyle/>
                    <a:p>
                      <a:pPr marL="0" marR="0" algn="r">
                        <a:spcBef>
                          <a:spcPts val="0"/>
                        </a:spcBef>
                        <a:spcAft>
                          <a:spcPts val="0"/>
                        </a:spcAft>
                      </a:pPr>
                      <a:r>
                        <a:rPr lang="en-US" sz="1050" dirty="0">
                          <a:effectLst/>
                        </a:rPr>
                        <a:t>435,120,000</a:t>
                      </a:r>
                      <a:endParaRPr lang="en-US" sz="1400" dirty="0">
                        <a:effectLst/>
                        <a:latin typeface="Calibri" charset="0"/>
                        <a:ea typeface="Calibri" charset="0"/>
                        <a:cs typeface="Times New Roman" charset="0"/>
                      </a:endParaRPr>
                    </a:p>
                  </a:txBody>
                  <a:tcPr marL="57719" marR="57719" marT="0" marB="0" anchor="ctr"/>
                </a:tc>
              </a:tr>
            </a:tbl>
          </a:graphicData>
        </a:graphic>
      </p:graphicFrame>
    </p:spTree>
    <p:extLst>
      <p:ext uri="{BB962C8B-B14F-4D97-AF65-F5344CB8AC3E}">
        <p14:creationId xmlns:p14="http://schemas.microsoft.com/office/powerpoint/2010/main" val="99225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Validation</a:t>
            </a:r>
          </a:p>
          <a:p>
            <a:pPr lvl="1"/>
            <a:r>
              <a:rPr lang="en-US" dirty="0"/>
              <a:t>P</a:t>
            </a:r>
            <a:r>
              <a:rPr lang="en-US" dirty="0" smtClean="0"/>
              <a:t>olicy and </a:t>
            </a:r>
            <a:r>
              <a:rPr lang="en-US" dirty="0"/>
              <a:t>p</a:t>
            </a:r>
            <a:r>
              <a:rPr lang="en-US" dirty="0" smtClean="0"/>
              <a:t>lanning department</a:t>
            </a:r>
          </a:p>
          <a:p>
            <a:pPr lvl="1"/>
            <a:r>
              <a:rPr lang="en-US" dirty="0" smtClean="0"/>
              <a:t>Ministry of Finance</a:t>
            </a:r>
          </a:p>
          <a:p>
            <a:pPr lvl="1"/>
            <a:r>
              <a:rPr lang="en-US" smtClean="0"/>
              <a:t>Potential Co-funders</a:t>
            </a:r>
            <a:endParaRPr lang="en-US" dirty="0" smtClean="0"/>
          </a:p>
          <a:p>
            <a:endParaRPr lang="en-US" dirty="0"/>
          </a:p>
          <a:p>
            <a:r>
              <a:rPr lang="en-US" dirty="0" smtClean="0"/>
              <a:t>Summarizing costs</a:t>
            </a:r>
          </a:p>
          <a:p>
            <a:pPr lvl="1"/>
            <a:r>
              <a:rPr lang="en-US" dirty="0" smtClean="0"/>
              <a:t>By year</a:t>
            </a:r>
          </a:p>
          <a:p>
            <a:pPr lvl="1"/>
            <a:r>
              <a:rPr lang="en-US" dirty="0" smtClean="0"/>
              <a:t>By Domain</a:t>
            </a:r>
          </a:p>
          <a:p>
            <a:pPr lvl="1"/>
            <a:r>
              <a:rPr lang="en-US" dirty="0" smtClean="0"/>
              <a:t>In relation to overall health expenditure</a:t>
            </a:r>
          </a:p>
          <a:p>
            <a:pPr lvl="1"/>
            <a:r>
              <a:rPr lang="en-US" dirty="0" smtClean="0"/>
              <a:t>By source of funding</a:t>
            </a:r>
            <a:endParaRPr lang="en-US" dirty="0"/>
          </a:p>
        </p:txBody>
      </p:sp>
      <p:sp>
        <p:nvSpPr>
          <p:cNvPr id="3" name="Title 2"/>
          <p:cNvSpPr>
            <a:spLocks noGrp="1"/>
          </p:cNvSpPr>
          <p:nvPr>
            <p:ph type="title"/>
          </p:nvPr>
        </p:nvSpPr>
        <p:spPr/>
        <p:txBody>
          <a:bodyPr/>
          <a:lstStyle/>
          <a:p>
            <a:r>
              <a:rPr lang="en-US" dirty="0" smtClean="0"/>
              <a:t>Step 5 &amp; 6: Validation and Sharing </a:t>
            </a:r>
            <a:endParaRPr lang="en-US" dirty="0"/>
          </a:p>
        </p:txBody>
      </p:sp>
    </p:spTree>
    <p:extLst>
      <p:ext uri="{BB962C8B-B14F-4D97-AF65-F5344CB8AC3E}">
        <p14:creationId xmlns:p14="http://schemas.microsoft.com/office/powerpoint/2010/main" val="1273699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740028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SOAP%20manual%20figures/new%20drafting%20imag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705" y="2278414"/>
            <a:ext cx="9573491" cy="2493818"/>
          </a:xfrm>
          <a:prstGeom prst="rect">
            <a:avLst/>
          </a:prstGeom>
          <a:noFill/>
          <a:ln>
            <a:noFill/>
          </a:ln>
        </p:spPr>
      </p:pic>
      <p:sp>
        <p:nvSpPr>
          <p:cNvPr id="3" name="Title 2"/>
          <p:cNvSpPr>
            <a:spLocks noGrp="1"/>
          </p:cNvSpPr>
          <p:nvPr>
            <p:ph type="title"/>
          </p:nvPr>
        </p:nvSpPr>
        <p:spPr/>
        <p:txBody>
          <a:bodyPr>
            <a:normAutofit/>
          </a:bodyPr>
          <a:lstStyle/>
          <a:p>
            <a:r>
              <a:rPr lang="en-US" dirty="0" smtClean="0"/>
              <a:t>Aggregating Consensus Priorities</a:t>
            </a:r>
            <a:endParaRPr lang="en-US" dirty="0"/>
          </a:p>
        </p:txBody>
      </p:sp>
    </p:spTree>
    <p:extLst>
      <p:ext uri="{BB962C8B-B14F-4D97-AF65-F5344CB8AC3E}">
        <p14:creationId xmlns:p14="http://schemas.microsoft.com/office/powerpoint/2010/main" val="1299698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romanUcPeriod"/>
            </a:pPr>
            <a:r>
              <a:rPr lang="en-US" dirty="0" smtClean="0"/>
              <a:t>NSOAP Drafting</a:t>
            </a:r>
          </a:p>
          <a:p>
            <a:pPr lvl="1">
              <a:buClr>
                <a:srgbClr val="3391D5"/>
              </a:buClr>
              <a:buFont typeface="Wingdings" charset="2"/>
              <a:buChar char="§"/>
            </a:pPr>
            <a:r>
              <a:rPr lang="en-US" dirty="0" smtClean="0">
                <a:solidFill>
                  <a:schemeClr val="bg2"/>
                </a:solidFill>
              </a:rPr>
              <a:t>Drafting overview</a:t>
            </a:r>
          </a:p>
          <a:p>
            <a:pPr lvl="1">
              <a:buClr>
                <a:srgbClr val="3391D5"/>
              </a:buClr>
              <a:buFont typeface="Wingdings" charset="2"/>
              <a:buChar char="§"/>
            </a:pPr>
            <a:r>
              <a:rPr lang="en-US" dirty="0" smtClean="0">
                <a:solidFill>
                  <a:schemeClr val="bg2"/>
                </a:solidFill>
              </a:rPr>
              <a:t>Key Considerations</a:t>
            </a:r>
          </a:p>
          <a:p>
            <a:pPr lvl="1">
              <a:buClr>
                <a:srgbClr val="3391D5"/>
              </a:buClr>
              <a:buFont typeface="Wingdings" charset="2"/>
              <a:buChar char="§"/>
            </a:pPr>
            <a:r>
              <a:rPr lang="en-US" dirty="0" smtClean="0">
                <a:solidFill>
                  <a:schemeClr val="bg2"/>
                </a:solidFill>
              </a:rPr>
              <a:t>Drafting process</a:t>
            </a:r>
          </a:p>
          <a:p>
            <a:pPr lvl="1">
              <a:buClr>
                <a:srgbClr val="3391D5"/>
              </a:buClr>
              <a:buFont typeface="Wingdings" charset="2"/>
              <a:buChar char="§"/>
            </a:pPr>
            <a:r>
              <a:rPr lang="en-US" dirty="0" smtClean="0">
                <a:solidFill>
                  <a:schemeClr val="bg2"/>
                </a:solidFill>
              </a:rPr>
              <a:t>Writing recommendations</a:t>
            </a:r>
          </a:p>
          <a:p>
            <a:pPr marL="514350" indent="-514350">
              <a:buFont typeface="+mj-lt"/>
              <a:buAutoNum type="romanUcPeriod"/>
            </a:pPr>
            <a:r>
              <a:rPr lang="en-US" dirty="0" smtClean="0">
                <a:solidFill>
                  <a:schemeClr val="bg2"/>
                </a:solidFill>
              </a:rPr>
              <a:t>NSOAP Validation</a:t>
            </a:r>
          </a:p>
          <a:p>
            <a:pPr marL="514350" indent="-514350">
              <a:buFont typeface="+mj-lt"/>
              <a:buAutoNum type="romanUcPeriod"/>
            </a:pPr>
            <a:r>
              <a:rPr lang="en-US" dirty="0" smtClean="0">
                <a:solidFill>
                  <a:schemeClr val="bg2"/>
                </a:solidFill>
              </a:rPr>
              <a:t>NSOAP Costing</a:t>
            </a:r>
          </a:p>
          <a:p>
            <a:pPr lvl="1"/>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36063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Drafting process</a:t>
            </a:r>
            <a:endParaRPr lang="en-US" dirty="0"/>
          </a:p>
        </p:txBody>
      </p:sp>
      <p:sp>
        <p:nvSpPr>
          <p:cNvPr id="4" name="Date Placeholder 1"/>
          <p:cNvSpPr txBox="1">
            <a:spLocks/>
          </p:cNvSpPr>
          <p:nvPr/>
        </p:nvSpPr>
        <p:spPr>
          <a:xfrm>
            <a:off x="9340809" y="6492875"/>
            <a:ext cx="13437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18C68F-D26B-8F47-958C-23B49CF8A634}" type="datetimeFigureOut">
              <a:rPr lang="en-US" smtClean="0"/>
              <a:pPr/>
              <a:t>3/22/2018</a:t>
            </a:fld>
            <a:endParaRPr lang="en-US" dirty="0"/>
          </a:p>
        </p:txBody>
      </p:sp>
      <p:sp>
        <p:nvSpPr>
          <p:cNvPr id="8" name="Freeform 7"/>
          <p:cNvSpPr/>
          <p:nvPr/>
        </p:nvSpPr>
        <p:spPr>
          <a:xfrm rot="10800000" flipH="1">
            <a:off x="825834" y="3893867"/>
            <a:ext cx="350932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flipH="1">
            <a:off x="3965443" y="3893866"/>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5400000">
            <a:off x="8627567" y="2452738"/>
            <a:ext cx="1573429" cy="3879036"/>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0800000" flipH="1">
            <a:off x="7844479" y="2032115"/>
            <a:ext cx="350932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35157" y="2032115"/>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25836" y="2032115"/>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850" y="2166835"/>
            <a:ext cx="690387" cy="1015663"/>
          </a:xfrm>
          <a:prstGeom prst="rect">
            <a:avLst/>
          </a:prstGeom>
          <a:noFill/>
        </p:spPr>
        <p:txBody>
          <a:bodyPr wrap="square" lIns="0" tIns="0" rIns="0" bIns="0" rtlCol="0" anchor="ctr">
            <a:spAutoFit/>
          </a:bodyPr>
          <a:lstStyle/>
          <a:p>
            <a:pPr algn="ctr"/>
            <a:r>
              <a:rPr lang="en-US" sz="6600" dirty="0" smtClean="0">
                <a:solidFill>
                  <a:schemeClr val="accent1">
                    <a:lumMod val="75000"/>
                  </a:schemeClr>
                </a:solidFill>
              </a:rPr>
              <a:t>1</a:t>
            </a:r>
            <a:endParaRPr lang="en-US" sz="6600" dirty="0">
              <a:solidFill>
                <a:schemeClr val="accent1">
                  <a:lumMod val="75000"/>
                </a:schemeClr>
              </a:solidFill>
            </a:endParaRPr>
          </a:p>
        </p:txBody>
      </p:sp>
      <p:cxnSp>
        <p:nvCxnSpPr>
          <p:cNvPr id="15" name="Straight Connector 14"/>
          <p:cNvCxnSpPr/>
          <p:nvPr/>
        </p:nvCxnSpPr>
        <p:spPr>
          <a:xfrm>
            <a:off x="1932712" y="2195778"/>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737702" y="2166835"/>
            <a:ext cx="770970" cy="1015663"/>
          </a:xfrm>
          <a:prstGeom prst="rect">
            <a:avLst/>
          </a:prstGeom>
          <a:noFill/>
        </p:spPr>
        <p:txBody>
          <a:bodyPr wrap="square" lIns="0" tIns="0" rIns="0" bIns="0" rtlCol="0" anchor="ctr">
            <a:spAutoFit/>
          </a:bodyPr>
          <a:lstStyle/>
          <a:p>
            <a:pPr algn="ctr"/>
            <a:r>
              <a:rPr lang="en-US" sz="6600" dirty="0" smtClean="0">
                <a:solidFill>
                  <a:schemeClr val="accent3">
                    <a:lumMod val="75000"/>
                  </a:schemeClr>
                </a:solidFill>
              </a:rPr>
              <a:t>2</a:t>
            </a:r>
            <a:endParaRPr lang="en-US" sz="6600" dirty="0">
              <a:solidFill>
                <a:schemeClr val="accent3">
                  <a:lumMod val="75000"/>
                </a:schemeClr>
              </a:solidFill>
            </a:endParaRPr>
          </a:p>
        </p:txBody>
      </p:sp>
      <p:cxnSp>
        <p:nvCxnSpPr>
          <p:cNvPr id="17" name="Straight Connector 16"/>
          <p:cNvCxnSpPr/>
          <p:nvPr/>
        </p:nvCxnSpPr>
        <p:spPr>
          <a:xfrm>
            <a:off x="5508672" y="2195778"/>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14191" y="2166835"/>
            <a:ext cx="770970" cy="1015663"/>
          </a:xfrm>
          <a:prstGeom prst="rect">
            <a:avLst/>
          </a:prstGeom>
          <a:noFill/>
        </p:spPr>
        <p:txBody>
          <a:bodyPr wrap="square" lIns="0" tIns="0" rIns="0" bIns="0" rtlCol="0" anchor="ctr">
            <a:spAutoFit/>
          </a:bodyPr>
          <a:lstStyle/>
          <a:p>
            <a:pPr algn="ctr"/>
            <a:r>
              <a:rPr lang="en-US" sz="6600" dirty="0" smtClean="0">
                <a:solidFill>
                  <a:schemeClr val="accent6">
                    <a:lumMod val="75000"/>
                  </a:schemeClr>
                </a:solidFill>
              </a:rPr>
              <a:t>3</a:t>
            </a:r>
            <a:endParaRPr lang="en-US" sz="6600" dirty="0">
              <a:solidFill>
                <a:schemeClr val="accent6">
                  <a:lumMod val="75000"/>
                </a:schemeClr>
              </a:solidFill>
            </a:endParaRPr>
          </a:p>
        </p:txBody>
      </p:sp>
      <p:cxnSp>
        <p:nvCxnSpPr>
          <p:cNvPr id="19" name="Straight Connector 18"/>
          <p:cNvCxnSpPr/>
          <p:nvPr/>
        </p:nvCxnSpPr>
        <p:spPr>
          <a:xfrm>
            <a:off x="8985161" y="2195778"/>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21966" y="4024673"/>
            <a:ext cx="690387" cy="1015663"/>
          </a:xfrm>
          <a:prstGeom prst="rect">
            <a:avLst/>
          </a:prstGeom>
          <a:noFill/>
        </p:spPr>
        <p:txBody>
          <a:bodyPr wrap="square" lIns="0" tIns="0" rIns="0" bIns="0" rtlCol="0" anchor="ctr">
            <a:spAutoFit/>
          </a:bodyPr>
          <a:lstStyle/>
          <a:p>
            <a:pPr algn="ctr"/>
            <a:r>
              <a:rPr lang="en-US" sz="6600" smtClean="0">
                <a:solidFill>
                  <a:schemeClr val="accent6">
                    <a:lumMod val="75000"/>
                  </a:schemeClr>
                </a:solidFill>
              </a:rPr>
              <a:t>6</a:t>
            </a:r>
            <a:endParaRPr lang="en-US" sz="6600">
              <a:solidFill>
                <a:schemeClr val="accent6">
                  <a:lumMod val="75000"/>
                </a:schemeClr>
              </a:solidFill>
            </a:endParaRPr>
          </a:p>
        </p:txBody>
      </p:sp>
      <p:cxnSp>
        <p:nvCxnSpPr>
          <p:cNvPr id="21" name="Straight Connector 20"/>
          <p:cNvCxnSpPr/>
          <p:nvPr/>
        </p:nvCxnSpPr>
        <p:spPr>
          <a:xfrm>
            <a:off x="1602828" y="4053616"/>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01206" y="4024673"/>
            <a:ext cx="770970" cy="1015663"/>
          </a:xfrm>
          <a:prstGeom prst="rect">
            <a:avLst/>
          </a:prstGeom>
          <a:noFill/>
        </p:spPr>
        <p:txBody>
          <a:bodyPr wrap="square" lIns="0" tIns="0" rIns="0" bIns="0" rtlCol="0" anchor="ctr">
            <a:spAutoFit/>
          </a:bodyPr>
          <a:lstStyle/>
          <a:p>
            <a:pPr algn="ctr"/>
            <a:r>
              <a:rPr lang="en-US" sz="6600" smtClean="0">
                <a:solidFill>
                  <a:schemeClr val="accent3">
                    <a:lumMod val="75000"/>
                  </a:schemeClr>
                </a:solidFill>
              </a:rPr>
              <a:t>5</a:t>
            </a:r>
            <a:endParaRPr lang="en-US" sz="6600">
              <a:solidFill>
                <a:schemeClr val="accent3">
                  <a:lumMod val="75000"/>
                </a:schemeClr>
              </a:solidFill>
            </a:endParaRPr>
          </a:p>
        </p:txBody>
      </p:sp>
      <p:cxnSp>
        <p:nvCxnSpPr>
          <p:cNvPr id="23" name="Straight Connector 22"/>
          <p:cNvCxnSpPr/>
          <p:nvPr/>
        </p:nvCxnSpPr>
        <p:spPr>
          <a:xfrm>
            <a:off x="5072176" y="4053616"/>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777695" y="4024673"/>
            <a:ext cx="770970" cy="1015663"/>
          </a:xfrm>
          <a:prstGeom prst="rect">
            <a:avLst/>
          </a:prstGeom>
          <a:noFill/>
        </p:spPr>
        <p:txBody>
          <a:bodyPr wrap="square" lIns="0" tIns="0" rIns="0" bIns="0" rtlCol="0" anchor="ctr">
            <a:spAutoFit/>
          </a:bodyPr>
          <a:lstStyle/>
          <a:p>
            <a:pPr algn="ctr"/>
            <a:r>
              <a:rPr lang="en-US" sz="6600" smtClean="0">
                <a:solidFill>
                  <a:schemeClr val="accent1">
                    <a:lumMod val="75000"/>
                  </a:schemeClr>
                </a:solidFill>
              </a:rPr>
              <a:t>4</a:t>
            </a:r>
            <a:endParaRPr lang="en-US" sz="6600">
              <a:solidFill>
                <a:schemeClr val="accent1">
                  <a:lumMod val="75000"/>
                </a:schemeClr>
              </a:solidFill>
            </a:endParaRPr>
          </a:p>
        </p:txBody>
      </p:sp>
      <p:cxnSp>
        <p:nvCxnSpPr>
          <p:cNvPr id="25" name="Straight Connector 24"/>
          <p:cNvCxnSpPr/>
          <p:nvPr/>
        </p:nvCxnSpPr>
        <p:spPr>
          <a:xfrm>
            <a:off x="8548665" y="4053616"/>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
          <p:cNvSpPr txBox="1">
            <a:spLocks/>
          </p:cNvSpPr>
          <p:nvPr/>
        </p:nvSpPr>
        <p:spPr>
          <a:xfrm>
            <a:off x="10684514" y="6367401"/>
            <a:ext cx="1062155" cy="4905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4</a:t>
            </a:fld>
            <a:endParaRPr lang="en-US" dirty="0"/>
          </a:p>
        </p:txBody>
      </p:sp>
      <p:sp>
        <p:nvSpPr>
          <p:cNvPr id="33" name="Text Placeholder 43"/>
          <p:cNvSpPr txBox="1">
            <a:spLocks/>
          </p:cNvSpPr>
          <p:nvPr/>
        </p:nvSpPr>
        <p:spPr>
          <a:xfrm>
            <a:off x="2097470" y="2195778"/>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dirty="0"/>
              <a:t>Stakeholder  engagement and priority setting</a:t>
            </a:r>
          </a:p>
          <a:p>
            <a:endParaRPr lang="en-US" dirty="0" smtClean="0"/>
          </a:p>
        </p:txBody>
      </p:sp>
      <p:sp>
        <p:nvSpPr>
          <p:cNvPr id="34" name="Text Placeholder 43"/>
          <p:cNvSpPr txBox="1">
            <a:spLocks/>
          </p:cNvSpPr>
          <p:nvPr/>
        </p:nvSpPr>
        <p:spPr>
          <a:xfrm>
            <a:off x="5673431" y="2195778"/>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endParaRPr lang="en-US" dirty="0" smtClean="0"/>
          </a:p>
        </p:txBody>
      </p:sp>
      <p:sp>
        <p:nvSpPr>
          <p:cNvPr id="35" name="Text Placeholder 43"/>
          <p:cNvSpPr txBox="1">
            <a:spLocks/>
          </p:cNvSpPr>
          <p:nvPr/>
        </p:nvSpPr>
        <p:spPr>
          <a:xfrm>
            <a:off x="9149920" y="2195778"/>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r>
              <a:rPr lang="en-US" sz="1800" dirty="0" smtClean="0"/>
              <a:t>Consolidating consensus priorities</a:t>
            </a:r>
          </a:p>
        </p:txBody>
      </p:sp>
      <p:sp>
        <p:nvSpPr>
          <p:cNvPr id="36" name="Text Placeholder 43"/>
          <p:cNvSpPr txBox="1">
            <a:spLocks/>
          </p:cNvSpPr>
          <p:nvPr/>
        </p:nvSpPr>
        <p:spPr>
          <a:xfrm>
            <a:off x="8713425" y="4053615"/>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r>
              <a:rPr lang="en-US" sz="1800" dirty="0" smtClean="0"/>
              <a:t>Drafting the Plan</a:t>
            </a:r>
          </a:p>
        </p:txBody>
      </p:sp>
      <p:sp>
        <p:nvSpPr>
          <p:cNvPr id="37" name="Text Placeholder 43"/>
          <p:cNvSpPr txBox="1">
            <a:spLocks/>
          </p:cNvSpPr>
          <p:nvPr/>
        </p:nvSpPr>
        <p:spPr>
          <a:xfrm>
            <a:off x="5236935" y="4053615"/>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r>
              <a:rPr lang="en-US" sz="1800" dirty="0" smtClean="0"/>
              <a:t>Validating the draft of the plan</a:t>
            </a:r>
          </a:p>
        </p:txBody>
      </p:sp>
      <p:sp>
        <p:nvSpPr>
          <p:cNvPr id="38" name="Text Placeholder 43"/>
          <p:cNvSpPr txBox="1">
            <a:spLocks/>
          </p:cNvSpPr>
          <p:nvPr/>
        </p:nvSpPr>
        <p:spPr>
          <a:xfrm>
            <a:off x="1767587" y="4053615"/>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r>
              <a:rPr lang="en-US" sz="1800" dirty="0" smtClean="0"/>
              <a:t>Finalizing the plan</a:t>
            </a:r>
          </a:p>
        </p:txBody>
      </p:sp>
      <p:sp>
        <p:nvSpPr>
          <p:cNvPr id="42" name="Text Placeholder 43"/>
          <p:cNvSpPr txBox="1">
            <a:spLocks/>
          </p:cNvSpPr>
          <p:nvPr/>
        </p:nvSpPr>
        <p:spPr>
          <a:xfrm>
            <a:off x="5673771" y="2167322"/>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dirty="0" smtClean="0"/>
              <a:t>Assembling the writing Team</a:t>
            </a:r>
            <a:endParaRPr lang="en-US" sz="1800" dirty="0"/>
          </a:p>
          <a:p>
            <a:endParaRPr lang="en-US" dirty="0" smtClean="0"/>
          </a:p>
        </p:txBody>
      </p:sp>
    </p:spTree>
    <p:extLst>
      <p:ext uri="{BB962C8B-B14F-4D97-AF65-F5344CB8AC3E}">
        <p14:creationId xmlns:p14="http://schemas.microsoft.com/office/powerpoint/2010/main" val="114603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6" grpId="0"/>
      <p:bldP spid="18" grpId="0"/>
      <p:bldP spid="20" grpId="0"/>
      <p:bldP spid="22" grpId="0"/>
      <p:bldP spid="24" grpId="0"/>
      <p:bldP spid="33" grpId="0"/>
      <p:bldP spid="34" grpId="0"/>
      <p:bldP spid="35" grpId="0"/>
      <p:bldP spid="36" grpId="0"/>
      <p:bldP spid="37" grpId="0"/>
      <p:bldP spid="38"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Key Considerations</a:t>
            </a:r>
            <a:endParaRPr lang="en-US" dirty="0"/>
          </a:p>
        </p:txBody>
      </p:sp>
      <p:sp>
        <p:nvSpPr>
          <p:cNvPr id="6" name="Snip and Round Single Corner Rectangle 5"/>
          <p:cNvSpPr/>
          <p:nvPr/>
        </p:nvSpPr>
        <p:spPr>
          <a:xfrm>
            <a:off x="838200" y="1673624"/>
            <a:ext cx="3879035" cy="1285104"/>
          </a:xfrm>
          <a:prstGeom prst="snipRoundRect">
            <a:avLst/>
          </a:pr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64214" y="1808344"/>
            <a:ext cx="690387" cy="1015663"/>
          </a:xfrm>
          <a:prstGeom prst="rect">
            <a:avLst/>
          </a:prstGeom>
          <a:noFill/>
        </p:spPr>
        <p:txBody>
          <a:bodyPr wrap="square" lIns="0" tIns="0" rIns="0" bIns="0" rtlCol="0" anchor="ctr">
            <a:spAutoFit/>
          </a:bodyPr>
          <a:lstStyle/>
          <a:p>
            <a:pPr algn="ctr"/>
            <a:r>
              <a:rPr lang="en-US" sz="6600" dirty="0" smtClean="0">
                <a:solidFill>
                  <a:schemeClr val="accent1">
                    <a:lumMod val="75000"/>
                  </a:schemeClr>
                </a:solidFill>
              </a:rPr>
              <a:t>1</a:t>
            </a:r>
            <a:endParaRPr lang="en-US" sz="6600" dirty="0">
              <a:solidFill>
                <a:schemeClr val="accent1">
                  <a:lumMod val="75000"/>
                </a:schemeClr>
              </a:solidFill>
            </a:endParaRPr>
          </a:p>
        </p:txBody>
      </p:sp>
      <p:sp>
        <p:nvSpPr>
          <p:cNvPr id="8" name="Text Placeholder 43"/>
          <p:cNvSpPr txBox="1">
            <a:spLocks/>
          </p:cNvSpPr>
          <p:nvPr/>
        </p:nvSpPr>
        <p:spPr>
          <a:xfrm>
            <a:off x="2109834" y="1837287"/>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Reflect the views of key stakeholders</a:t>
            </a:r>
            <a:endParaRPr lang="en-US" sz="1800" b="1" dirty="0"/>
          </a:p>
          <a:p>
            <a:endParaRPr lang="en-US" dirty="0" smtClean="0"/>
          </a:p>
        </p:txBody>
      </p:sp>
      <p:cxnSp>
        <p:nvCxnSpPr>
          <p:cNvPr id="9" name="Straight Connector 8"/>
          <p:cNvCxnSpPr/>
          <p:nvPr/>
        </p:nvCxnSpPr>
        <p:spPr>
          <a:xfrm>
            <a:off x="1945076" y="1837287"/>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838200" y="3125366"/>
            <a:ext cx="3879035" cy="1285104"/>
            <a:chOff x="825836" y="2032115"/>
            <a:chExt cx="3879035" cy="1285104"/>
          </a:xfrm>
          <a:solidFill>
            <a:schemeClr val="bg2">
              <a:lumMod val="90000"/>
            </a:schemeClr>
          </a:solidFill>
        </p:grpSpPr>
        <p:sp>
          <p:nvSpPr>
            <p:cNvPr id="11" name="Freeform 10"/>
            <p:cNvSpPr/>
            <p:nvPr/>
          </p:nvSpPr>
          <p:spPr>
            <a:xfrm>
              <a:off x="825836" y="2032115"/>
              <a:ext cx="3879035" cy="1285104"/>
            </a:xfrm>
            <a:prstGeom prst="snip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51850" y="2152101"/>
              <a:ext cx="690387" cy="1045131"/>
            </a:xfrm>
            <a:prstGeom prst="snipRoundRect">
              <a:avLst/>
            </a:prstGeom>
            <a:solidFill>
              <a:schemeClr val="accent3"/>
            </a:solidFill>
          </p:spPr>
          <p:txBody>
            <a:bodyPr wrap="square" lIns="0" tIns="0" rIns="0" bIns="0" rtlCol="0" anchor="ctr">
              <a:spAutoFit/>
            </a:bodyPr>
            <a:lstStyle/>
            <a:p>
              <a:pPr algn="ctr"/>
              <a:r>
                <a:rPr lang="en-US" sz="6600" dirty="0">
                  <a:solidFill>
                    <a:schemeClr val="accent3">
                      <a:lumMod val="75000"/>
                    </a:schemeClr>
                  </a:solidFill>
                </a:rPr>
                <a:t>2</a:t>
              </a:r>
            </a:p>
          </p:txBody>
        </p:sp>
        <p:sp>
          <p:nvSpPr>
            <p:cNvPr id="13" name="Text Placeholder 43"/>
            <p:cNvSpPr txBox="1">
              <a:spLocks/>
            </p:cNvSpPr>
            <p:nvPr/>
          </p:nvSpPr>
          <p:spPr>
            <a:xfrm>
              <a:off x="2097470" y="2195778"/>
              <a:ext cx="2103120" cy="957778"/>
            </a:xfrm>
            <a:prstGeom prst="snipRoundRect">
              <a:avLst/>
            </a:prstGeom>
            <a:solidFill>
              <a:schemeClr val="accent3"/>
            </a:solid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Balance opinion and evidence</a:t>
              </a:r>
              <a:endParaRPr lang="en-US" sz="1800" b="1" dirty="0"/>
            </a:p>
            <a:p>
              <a:endParaRPr lang="en-US" dirty="0" smtClean="0"/>
            </a:p>
          </p:txBody>
        </p:sp>
        <p:cxnSp>
          <p:nvCxnSpPr>
            <p:cNvPr id="14" name="Straight Connector 13"/>
            <p:cNvCxnSpPr/>
            <p:nvPr/>
          </p:nvCxnSpPr>
          <p:spPr>
            <a:xfrm>
              <a:off x="1932712" y="2195778"/>
              <a:ext cx="0" cy="957779"/>
            </a:xfrm>
            <a:prstGeom prst="line">
              <a:avLst/>
            </a:prstGeom>
            <a:grpFill/>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838200" y="4567175"/>
            <a:ext cx="3879035" cy="1285104"/>
            <a:chOff x="825836" y="2032115"/>
            <a:chExt cx="3879035" cy="1285104"/>
          </a:xfrm>
          <a:solidFill>
            <a:schemeClr val="accent6"/>
          </a:solidFill>
        </p:grpSpPr>
        <p:sp>
          <p:nvSpPr>
            <p:cNvPr id="16" name="Freeform 15"/>
            <p:cNvSpPr/>
            <p:nvPr/>
          </p:nvSpPr>
          <p:spPr>
            <a:xfrm>
              <a:off x="825836" y="2032115"/>
              <a:ext cx="3879035" cy="1285104"/>
            </a:xfrm>
            <a:prstGeom prst="snip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7" name="TextBox 16"/>
            <p:cNvSpPr txBox="1"/>
            <p:nvPr/>
          </p:nvSpPr>
          <p:spPr>
            <a:xfrm>
              <a:off x="1251850" y="2152101"/>
              <a:ext cx="690387" cy="1045131"/>
            </a:xfrm>
            <a:prstGeom prst="snipRoundRect">
              <a:avLst/>
            </a:prstGeom>
            <a:grpFill/>
          </p:spPr>
          <p:txBody>
            <a:bodyPr wrap="square" lIns="0" tIns="0" rIns="0" bIns="0" rtlCol="0" anchor="ctr">
              <a:spAutoFit/>
            </a:bodyPr>
            <a:lstStyle/>
            <a:p>
              <a:pPr algn="ctr"/>
              <a:r>
                <a:rPr lang="en-US" sz="6600" dirty="0">
                  <a:solidFill>
                    <a:schemeClr val="accent6">
                      <a:lumMod val="75000"/>
                    </a:schemeClr>
                  </a:solidFill>
                </a:rPr>
                <a:t>3</a:t>
              </a:r>
            </a:p>
          </p:txBody>
        </p:sp>
        <p:sp>
          <p:nvSpPr>
            <p:cNvPr id="18" name="Text Placeholder 43"/>
            <p:cNvSpPr txBox="1">
              <a:spLocks/>
            </p:cNvSpPr>
            <p:nvPr/>
          </p:nvSpPr>
          <p:spPr>
            <a:xfrm>
              <a:off x="2097469" y="2195778"/>
              <a:ext cx="2295911" cy="957778"/>
            </a:xfrm>
            <a:prstGeom prst="snipRoundRect">
              <a:avLst/>
            </a:prstGeom>
            <a:grp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Align with Ministry of Health and other government-wide priorities</a:t>
              </a:r>
              <a:endParaRPr lang="en-US" sz="1800" b="1" dirty="0"/>
            </a:p>
            <a:p>
              <a:endParaRPr lang="en-US" dirty="0" smtClean="0"/>
            </a:p>
          </p:txBody>
        </p:sp>
        <p:cxnSp>
          <p:nvCxnSpPr>
            <p:cNvPr id="19" name="Straight Connector 18"/>
            <p:cNvCxnSpPr/>
            <p:nvPr/>
          </p:nvCxnSpPr>
          <p:spPr>
            <a:xfrm>
              <a:off x="1932712" y="2195778"/>
              <a:ext cx="0" cy="957779"/>
            </a:xfrm>
            <a:prstGeom prst="line">
              <a:avLst/>
            </a:prstGeom>
            <a:grpFill/>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Snip and Round Single Corner Rectangle 19"/>
          <p:cNvSpPr/>
          <p:nvPr/>
        </p:nvSpPr>
        <p:spPr>
          <a:xfrm>
            <a:off x="4872468" y="1673624"/>
            <a:ext cx="6481332" cy="1285104"/>
          </a:xfrm>
          <a:prstGeom prst="snipRoundRect">
            <a:avLst/>
          </a:pr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872468" y="3125366"/>
            <a:ext cx="6481332" cy="1285104"/>
            <a:chOff x="825836" y="2032115"/>
            <a:chExt cx="3879035" cy="1285104"/>
          </a:xfrm>
          <a:solidFill>
            <a:schemeClr val="bg2">
              <a:lumMod val="90000"/>
            </a:schemeClr>
          </a:solidFill>
        </p:grpSpPr>
        <p:sp>
          <p:nvSpPr>
            <p:cNvPr id="22" name="Freeform 10"/>
            <p:cNvSpPr/>
            <p:nvPr/>
          </p:nvSpPr>
          <p:spPr>
            <a:xfrm>
              <a:off x="825836" y="2032115"/>
              <a:ext cx="3879035" cy="1285104"/>
            </a:xfrm>
            <a:prstGeom prst="snip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251850" y="2142279"/>
              <a:ext cx="690387" cy="1064776"/>
            </a:xfrm>
            <a:prstGeom prst="snipRoundRect">
              <a:avLst/>
            </a:prstGeom>
            <a:solidFill>
              <a:schemeClr val="accent3"/>
            </a:solidFill>
          </p:spPr>
          <p:txBody>
            <a:bodyPr wrap="square" lIns="0" tIns="0" rIns="0" bIns="0" rtlCol="0" anchor="ctr">
              <a:spAutoFit/>
            </a:bodyPr>
            <a:lstStyle/>
            <a:p>
              <a:pPr algn="ctr"/>
              <a:endParaRPr lang="en-US" sz="6600" dirty="0">
                <a:solidFill>
                  <a:schemeClr val="accent3">
                    <a:lumMod val="75000"/>
                  </a:schemeClr>
                </a:solidFill>
              </a:endParaRPr>
            </a:p>
          </p:txBody>
        </p:sp>
        <p:sp>
          <p:nvSpPr>
            <p:cNvPr id="24" name="Text Placeholder 43"/>
            <p:cNvSpPr txBox="1">
              <a:spLocks/>
            </p:cNvSpPr>
            <p:nvPr/>
          </p:nvSpPr>
          <p:spPr>
            <a:xfrm>
              <a:off x="987895" y="2195777"/>
              <a:ext cx="3551138" cy="957778"/>
            </a:xfrm>
            <a:prstGeom prst="snipRoundRect">
              <a:avLst/>
            </a:prstGeom>
            <a:solidFill>
              <a:schemeClr val="accent3"/>
            </a:solid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marL="285750" lvl="0" indent="-285750">
                <a:buFont typeface="Wingdings" charset="2"/>
                <a:buChar char="§"/>
              </a:pPr>
              <a:r>
                <a:rPr lang="en-US" sz="1800" dirty="0" smtClean="0"/>
                <a:t>Priorities and activities of the plan should be evidence-based  </a:t>
              </a:r>
              <a:endParaRPr lang="en-US" sz="1800" dirty="0"/>
            </a:p>
            <a:p>
              <a:endParaRPr lang="en-US" dirty="0" smtClean="0"/>
            </a:p>
          </p:txBody>
        </p:sp>
      </p:grpSp>
      <p:grpSp>
        <p:nvGrpSpPr>
          <p:cNvPr id="26" name="Group 25"/>
          <p:cNvGrpSpPr/>
          <p:nvPr/>
        </p:nvGrpSpPr>
        <p:grpSpPr>
          <a:xfrm>
            <a:off x="4875169" y="4562471"/>
            <a:ext cx="6478631" cy="1285104"/>
            <a:chOff x="825836" y="2032115"/>
            <a:chExt cx="3879035" cy="1285104"/>
          </a:xfrm>
          <a:solidFill>
            <a:schemeClr val="accent6"/>
          </a:solidFill>
        </p:grpSpPr>
        <p:sp>
          <p:nvSpPr>
            <p:cNvPr id="27" name="Freeform 15"/>
            <p:cNvSpPr/>
            <p:nvPr/>
          </p:nvSpPr>
          <p:spPr>
            <a:xfrm>
              <a:off x="825836" y="2032115"/>
              <a:ext cx="3879035" cy="1285104"/>
            </a:xfrm>
            <a:prstGeom prst="snip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9" name="Text Placeholder 43"/>
            <p:cNvSpPr txBox="1">
              <a:spLocks/>
            </p:cNvSpPr>
            <p:nvPr/>
          </p:nvSpPr>
          <p:spPr>
            <a:xfrm>
              <a:off x="986345" y="2195778"/>
              <a:ext cx="3633499" cy="957778"/>
            </a:xfrm>
            <a:prstGeom prst="snipRoundRect">
              <a:avLst/>
            </a:prstGeom>
            <a:grp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marL="285750" lvl="0" indent="-285750">
                <a:buFont typeface="Wingdings" charset="2"/>
                <a:buChar char="§"/>
              </a:pPr>
              <a:r>
                <a:rPr lang="en-US" sz="1800" dirty="0" smtClean="0"/>
                <a:t>This is necessary to prevent duplication of efforts and safeguard against contradictory policies</a:t>
              </a:r>
            </a:p>
            <a:p>
              <a:pPr marL="285750" lvl="0" indent="-285750">
                <a:buFont typeface="Wingdings" charset="2"/>
                <a:buChar char="§"/>
              </a:pPr>
              <a:r>
                <a:rPr lang="en-US" sz="1800" dirty="0" smtClean="0"/>
                <a:t>It’s also necessary for determining the scope of the NSOAP </a:t>
              </a:r>
              <a:endParaRPr lang="en-US" dirty="0" smtClean="0"/>
            </a:p>
          </p:txBody>
        </p:sp>
      </p:grpSp>
      <p:sp>
        <p:nvSpPr>
          <p:cNvPr id="31" name="Text Placeholder 43"/>
          <p:cNvSpPr txBox="1">
            <a:spLocks/>
          </p:cNvSpPr>
          <p:nvPr/>
        </p:nvSpPr>
        <p:spPr>
          <a:xfrm>
            <a:off x="5143248" y="1837286"/>
            <a:ext cx="5787987" cy="957778"/>
          </a:xfrm>
          <a:prstGeom prst="snipRoundRect">
            <a:avLst/>
          </a:prstGeom>
          <a:solidFill>
            <a:schemeClr val="accent5"/>
          </a:solid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marL="285750" lvl="0" indent="-285750">
              <a:buFont typeface="Wingdings" charset="2"/>
              <a:buChar char="§"/>
            </a:pPr>
            <a:r>
              <a:rPr lang="en-US" sz="1800" dirty="0" smtClean="0"/>
              <a:t>This is important to ensure that contents of NSOAP reflects the reality on-the-ground and priorities of front-line providers and implementers</a:t>
            </a:r>
            <a:endParaRPr lang="en-US" sz="1800" dirty="0"/>
          </a:p>
          <a:p>
            <a:endParaRPr lang="en-US" dirty="0" smtClean="0"/>
          </a:p>
        </p:txBody>
      </p:sp>
    </p:spTree>
    <p:extLst>
      <p:ext uri="{BB962C8B-B14F-4D97-AF65-F5344CB8AC3E}">
        <p14:creationId xmlns:p14="http://schemas.microsoft.com/office/powerpoint/2010/main" val="18423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5643623" cy="4351338"/>
          </a:xfrm>
        </p:spPr>
        <p:txBody>
          <a:bodyPr>
            <a:normAutofit/>
          </a:bodyPr>
          <a:lstStyle/>
          <a:p>
            <a:pPr lvl="1"/>
            <a:endParaRPr lang="en-US" dirty="0" smtClean="0"/>
          </a:p>
          <a:p>
            <a:pPr>
              <a:buClr>
                <a:srgbClr val="2791D5"/>
              </a:buClr>
              <a:buFont typeface="Arial" charset="0"/>
              <a:buChar char="•"/>
            </a:pPr>
            <a:r>
              <a:rPr lang="en-US" dirty="0" smtClean="0"/>
              <a:t>Larger team with </a:t>
            </a:r>
            <a:r>
              <a:rPr lang="en-US" dirty="0"/>
              <a:t>c</a:t>
            </a:r>
            <a:r>
              <a:rPr lang="en-US" dirty="0" smtClean="0"/>
              <a:t>ross-sectional representation of stakeholders</a:t>
            </a:r>
          </a:p>
          <a:p>
            <a:pPr>
              <a:buClr>
                <a:srgbClr val="2791D5"/>
              </a:buClr>
              <a:buFont typeface="Arial" charset="0"/>
              <a:buChar char="•"/>
            </a:pPr>
            <a:r>
              <a:rPr lang="en-US" dirty="0" smtClean="0"/>
              <a:t>Smaller team, individual or consultant</a:t>
            </a:r>
          </a:p>
          <a:p>
            <a:pPr lvl="1">
              <a:buClr>
                <a:srgbClr val="2791D5"/>
              </a:buClr>
              <a:buFont typeface="Wingdings" charset="2"/>
              <a:buChar char="§"/>
            </a:pPr>
            <a:r>
              <a:rPr lang="en-US" dirty="0" smtClean="0"/>
              <a:t>Write the first draft</a:t>
            </a:r>
          </a:p>
          <a:p>
            <a:pPr lvl="1">
              <a:buClr>
                <a:srgbClr val="2791D5"/>
              </a:buClr>
              <a:buFont typeface="Wingdings" charset="2"/>
              <a:buChar char="§"/>
            </a:pPr>
            <a:r>
              <a:rPr lang="en-US" dirty="0" smtClean="0"/>
              <a:t>Rigorously reviewed by stakeholders</a:t>
            </a:r>
          </a:p>
          <a:p>
            <a:pPr lvl="1">
              <a:buClr>
                <a:srgbClr val="2791D5"/>
              </a:buClr>
            </a:pPr>
            <a:endParaRPr lang="en-US" dirty="0" smtClean="0"/>
          </a:p>
          <a:p>
            <a:pPr>
              <a:buClr>
                <a:srgbClr val="2791D5"/>
              </a:buClr>
            </a:pPr>
            <a:r>
              <a:rPr lang="en-US" dirty="0"/>
              <a:t>Responsibilities:</a:t>
            </a:r>
          </a:p>
          <a:p>
            <a:pPr lvl="1">
              <a:buClr>
                <a:srgbClr val="2791D5"/>
              </a:buClr>
              <a:buFont typeface="Wingdings" charset="2"/>
              <a:buChar char="§"/>
            </a:pPr>
            <a:r>
              <a:rPr lang="en-US" dirty="0"/>
              <a:t>Organize stakeholder priorities and activities into a cohesive plan</a:t>
            </a:r>
          </a:p>
          <a:p>
            <a:pPr lvl="1">
              <a:buClr>
                <a:srgbClr val="2791D5"/>
              </a:buClr>
              <a:buFont typeface="Wingdings" charset="2"/>
              <a:buChar char="§"/>
            </a:pPr>
            <a:r>
              <a:rPr lang="en-US" dirty="0"/>
              <a:t>Do not generate new priorities during drafting process</a:t>
            </a:r>
          </a:p>
          <a:p>
            <a:endParaRPr lang="en-US" dirty="0" smtClean="0"/>
          </a:p>
        </p:txBody>
      </p:sp>
      <p:sp>
        <p:nvSpPr>
          <p:cNvPr id="3" name="Title 2"/>
          <p:cNvSpPr>
            <a:spLocks noGrp="1"/>
          </p:cNvSpPr>
          <p:nvPr>
            <p:ph type="title"/>
          </p:nvPr>
        </p:nvSpPr>
        <p:spPr/>
        <p:txBody>
          <a:bodyPr/>
          <a:lstStyle/>
          <a:p>
            <a:r>
              <a:rPr lang="en-US" dirty="0" smtClean="0"/>
              <a:t>Assembling the Team</a:t>
            </a:r>
            <a:endParaRPr lang="en-US" dirty="0"/>
          </a:p>
        </p:txBody>
      </p:sp>
      <p:pic>
        <p:nvPicPr>
          <p:cNvPr id="5" name="Picture 4"/>
          <p:cNvPicPr>
            <a:picLocks noChangeAspect="1"/>
          </p:cNvPicPr>
          <p:nvPr/>
        </p:nvPicPr>
        <p:blipFill>
          <a:blip r:embed="rId2"/>
          <a:stretch>
            <a:fillRect/>
          </a:stretch>
        </p:blipFill>
        <p:spPr>
          <a:xfrm>
            <a:off x="6776710" y="2067339"/>
            <a:ext cx="5082012" cy="3811509"/>
          </a:xfrm>
          <a:prstGeom prst="rect">
            <a:avLst/>
          </a:prstGeom>
        </p:spPr>
      </p:pic>
    </p:spTree>
    <p:extLst>
      <p:ext uri="{BB962C8B-B14F-4D97-AF65-F5344CB8AC3E}">
        <p14:creationId xmlns:p14="http://schemas.microsoft.com/office/powerpoint/2010/main" val="1405230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Consolidating Consensus </a:t>
            </a:r>
            <a:r>
              <a:rPr lang="en-US" dirty="0"/>
              <a:t>P</a:t>
            </a:r>
            <a:r>
              <a:rPr lang="en-US" dirty="0" smtClean="0"/>
              <a:t>riorities</a:t>
            </a:r>
            <a:endParaRPr lang="en-US" dirty="0"/>
          </a:p>
        </p:txBody>
      </p:sp>
    </p:spTree>
    <p:extLst>
      <p:ext uri="{BB962C8B-B14F-4D97-AF65-F5344CB8AC3E}">
        <p14:creationId xmlns:p14="http://schemas.microsoft.com/office/powerpoint/2010/main" val="134456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5032664" cy="4351338"/>
          </a:xfrm>
        </p:spPr>
        <p:txBody>
          <a:bodyPr/>
          <a:lstStyle/>
          <a:p>
            <a:pPr>
              <a:buClr>
                <a:srgbClr val="2791D5"/>
              </a:buClr>
            </a:pPr>
            <a:r>
              <a:rPr lang="en-US" b="1" dirty="0" smtClean="0"/>
              <a:t>Setting Goals</a:t>
            </a:r>
          </a:p>
          <a:p>
            <a:pPr lvl="1">
              <a:buClr>
                <a:srgbClr val="2791D5"/>
              </a:buClr>
              <a:buFont typeface="Wingdings" charset="2"/>
              <a:buChar char="§"/>
            </a:pPr>
            <a:r>
              <a:rPr lang="en-US" dirty="0" smtClean="0"/>
              <a:t>Goal: A broad statement about what the overall system is aimed to accomplish</a:t>
            </a:r>
          </a:p>
          <a:p>
            <a:pPr>
              <a:buClr>
                <a:srgbClr val="2791D5"/>
              </a:buClr>
            </a:pPr>
            <a:r>
              <a:rPr lang="en-US" b="1" dirty="0" smtClean="0"/>
              <a:t>Identifying Strategic Objectives</a:t>
            </a:r>
          </a:p>
          <a:p>
            <a:pPr lvl="1">
              <a:buClr>
                <a:srgbClr val="2791D5"/>
              </a:buClr>
              <a:buSzPct val="100000"/>
              <a:buFont typeface="Wingdings" charset="2"/>
              <a:buChar char="§"/>
            </a:pPr>
            <a:r>
              <a:rPr lang="en-US" dirty="0" smtClean="0"/>
              <a:t>Strategic Objective: </a:t>
            </a:r>
            <a:r>
              <a:rPr lang="en-US" dirty="0"/>
              <a:t>a statement of a desired future state, condition, or purpose, which an institution, a project, a service or a Programme seeks to </a:t>
            </a:r>
            <a:r>
              <a:rPr lang="en-US" dirty="0" smtClean="0"/>
              <a:t>achieve</a:t>
            </a:r>
            <a:endParaRPr lang="en-US" dirty="0"/>
          </a:p>
          <a:p>
            <a:pPr lvl="1"/>
            <a:endParaRPr lang="en-US" dirty="0"/>
          </a:p>
        </p:txBody>
      </p:sp>
      <p:sp>
        <p:nvSpPr>
          <p:cNvPr id="3" name="Title 2"/>
          <p:cNvSpPr>
            <a:spLocks noGrp="1"/>
          </p:cNvSpPr>
          <p:nvPr>
            <p:ph type="title"/>
          </p:nvPr>
        </p:nvSpPr>
        <p:spPr/>
        <p:txBody>
          <a:bodyPr/>
          <a:lstStyle/>
          <a:p>
            <a:r>
              <a:rPr lang="en-US" dirty="0" smtClean="0"/>
              <a:t>Goals and Objectives</a:t>
            </a:r>
            <a:endParaRPr lang="en-US" dirty="0"/>
          </a:p>
        </p:txBody>
      </p:sp>
      <p:sp>
        <p:nvSpPr>
          <p:cNvPr id="7" name="Rectangle 6"/>
          <p:cNvSpPr/>
          <p:nvPr/>
        </p:nvSpPr>
        <p:spPr>
          <a:xfrm>
            <a:off x="6296892" y="1562677"/>
            <a:ext cx="4946072" cy="1285104"/>
          </a:xfrm>
          <a:prstGeom prst="rect">
            <a:avLst/>
          </a:prstGeom>
          <a:solidFill>
            <a:srgbClr val="27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61910" y="1697397"/>
            <a:ext cx="988246" cy="1015663"/>
          </a:xfrm>
          <a:prstGeom prst="rect">
            <a:avLst/>
          </a:prstGeom>
          <a:noFill/>
        </p:spPr>
        <p:txBody>
          <a:bodyPr wrap="square" lIns="0" tIns="0" rIns="0" bIns="0" rtlCol="0" anchor="ctr">
            <a:spAutoFit/>
          </a:bodyPr>
          <a:lstStyle/>
          <a:p>
            <a:pPr algn="ctr"/>
            <a:r>
              <a:rPr lang="en-US" sz="6600" dirty="0" smtClean="0">
                <a:solidFill>
                  <a:schemeClr val="accent1">
                    <a:lumMod val="75000"/>
                  </a:schemeClr>
                </a:solidFill>
              </a:rPr>
              <a:t>G1</a:t>
            </a:r>
            <a:endParaRPr lang="en-US" sz="6600" dirty="0">
              <a:solidFill>
                <a:schemeClr val="accent1">
                  <a:lumMod val="75000"/>
                </a:schemeClr>
              </a:solidFill>
            </a:endParaRPr>
          </a:p>
        </p:txBody>
      </p:sp>
      <p:sp>
        <p:nvSpPr>
          <p:cNvPr id="9" name="Text Placeholder 43"/>
          <p:cNvSpPr txBox="1">
            <a:spLocks/>
          </p:cNvSpPr>
          <p:nvPr/>
        </p:nvSpPr>
        <p:spPr>
          <a:xfrm>
            <a:off x="8105388" y="1726340"/>
            <a:ext cx="2103120" cy="957778"/>
          </a:xfrm>
          <a:prstGeom prst="rect">
            <a:avLst/>
          </a:prstGeom>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Increase surgical volume nationally by 2025</a:t>
            </a:r>
            <a:endParaRPr lang="en-US" sz="1800" b="1" dirty="0"/>
          </a:p>
          <a:p>
            <a:endParaRPr lang="en-US" dirty="0" smtClean="0"/>
          </a:p>
        </p:txBody>
      </p:sp>
      <p:cxnSp>
        <p:nvCxnSpPr>
          <p:cNvPr id="10" name="Straight Connector 9"/>
          <p:cNvCxnSpPr/>
          <p:nvPr/>
        </p:nvCxnSpPr>
        <p:spPr>
          <a:xfrm>
            <a:off x="7940630" y="1726340"/>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6296892" y="3426702"/>
            <a:ext cx="4946072" cy="1285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296892" y="3536866"/>
            <a:ext cx="1653264" cy="1064776"/>
          </a:xfrm>
          <a:prstGeom prst="snipRoundRect">
            <a:avLst/>
          </a:prstGeom>
          <a:solidFill>
            <a:schemeClr val="accent3"/>
          </a:solidFill>
        </p:spPr>
        <p:txBody>
          <a:bodyPr wrap="square" lIns="0" tIns="0" rIns="0" bIns="0" rtlCol="0" anchor="ctr">
            <a:spAutoFit/>
          </a:bodyPr>
          <a:lstStyle/>
          <a:p>
            <a:pPr algn="ctr"/>
            <a:r>
              <a:rPr lang="en-US" sz="6600" dirty="0" smtClean="0">
                <a:solidFill>
                  <a:schemeClr val="accent3">
                    <a:lumMod val="75000"/>
                  </a:schemeClr>
                </a:solidFill>
              </a:rPr>
              <a:t>SO1</a:t>
            </a:r>
            <a:endParaRPr lang="en-US" sz="6600" dirty="0">
              <a:solidFill>
                <a:schemeClr val="accent3">
                  <a:lumMod val="75000"/>
                </a:schemeClr>
              </a:solidFill>
            </a:endParaRPr>
          </a:p>
        </p:txBody>
      </p:sp>
      <p:sp>
        <p:nvSpPr>
          <p:cNvPr id="13" name="Text Placeholder 43"/>
          <p:cNvSpPr txBox="1">
            <a:spLocks/>
          </p:cNvSpPr>
          <p:nvPr/>
        </p:nvSpPr>
        <p:spPr>
          <a:xfrm>
            <a:off x="8105388" y="3590365"/>
            <a:ext cx="2773894" cy="957778"/>
          </a:xfrm>
          <a:prstGeom prst="snipRoundRect">
            <a:avLst/>
          </a:prstGeom>
          <a:solidFill>
            <a:schemeClr val="accent3"/>
          </a:solidFill>
          <a:effectLst/>
        </p:spPr>
        <p:txBody>
          <a:bodyPr>
            <a:noAutofit/>
          </a:bodyPr>
          <a:lstStyle>
            <a:lvl1pPr marL="0" indent="0" algn="l" defTabSz="914400" rtl="0" eaLnBrk="1" latinLnBrk="0" hangingPunct="1">
              <a:lnSpc>
                <a:spcPct val="90000"/>
              </a:lnSpc>
              <a:spcBef>
                <a:spcPts val="1000"/>
              </a:spcBef>
              <a:buFont typeface="Arial"/>
              <a:buNone/>
              <a:defRPr sz="1400" kern="1200">
                <a:solidFill>
                  <a:schemeClr val="tx1"/>
                </a:solidFill>
                <a:effectLst/>
                <a:latin typeface="+mn-lt"/>
                <a:ea typeface="+mn-ea"/>
                <a:cs typeface="+mn-cs"/>
              </a:defRPr>
            </a:lvl1pPr>
            <a:lvl2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9pPr>
          </a:lstStyle>
          <a:p>
            <a:pPr lvl="0"/>
            <a:r>
              <a:rPr lang="en-US" sz="1800" b="1" dirty="0" smtClean="0"/>
              <a:t>Increase the number of SAO providers from 0.2 to 2 per 100,000 </a:t>
            </a:r>
            <a:r>
              <a:rPr lang="en-US" sz="1800" b="1" dirty="0" err="1" smtClean="0"/>
              <a:t>ppl</a:t>
            </a:r>
            <a:r>
              <a:rPr lang="en-US" sz="1800" b="1" dirty="0" smtClean="0"/>
              <a:t> by 2025</a:t>
            </a:r>
            <a:endParaRPr lang="en-US" sz="1800" b="1" dirty="0"/>
          </a:p>
          <a:p>
            <a:endParaRPr lang="en-US" dirty="0" smtClean="0"/>
          </a:p>
        </p:txBody>
      </p:sp>
      <p:cxnSp>
        <p:nvCxnSpPr>
          <p:cNvPr id="14" name="Straight Connector 13"/>
          <p:cNvCxnSpPr/>
          <p:nvPr/>
        </p:nvCxnSpPr>
        <p:spPr>
          <a:xfrm>
            <a:off x="7940630" y="3590365"/>
            <a:ext cx="0" cy="957779"/>
          </a:xfrm>
          <a:prstGeom prst="line">
            <a:avLst/>
          </a:prstGeom>
          <a:solidFill>
            <a:schemeClr val="bg2">
              <a:lumMod val="90000"/>
            </a:schemeClr>
          </a:solidFill>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buClr>
                <a:srgbClr val="2791D5"/>
              </a:buClr>
            </a:pPr>
            <a:r>
              <a:rPr lang="en-GB" sz="3600" b="1" dirty="0"/>
              <a:t>S</a:t>
            </a:r>
            <a:r>
              <a:rPr lang="en-GB" dirty="0"/>
              <a:t>pecific: </a:t>
            </a:r>
            <a:r>
              <a:rPr lang="en-GB" dirty="0" smtClean="0"/>
              <a:t>       What </a:t>
            </a:r>
            <a:r>
              <a:rPr lang="en-GB" dirty="0"/>
              <a:t>exactly will be done and for whom and by whom?</a:t>
            </a:r>
            <a:endParaRPr lang="en-US" dirty="0"/>
          </a:p>
          <a:p>
            <a:pPr lvl="0">
              <a:buClr>
                <a:srgbClr val="2791D5"/>
              </a:buClr>
            </a:pPr>
            <a:r>
              <a:rPr lang="en-GB" sz="3600" b="1" dirty="0"/>
              <a:t>M</a:t>
            </a:r>
            <a:r>
              <a:rPr lang="en-GB" dirty="0"/>
              <a:t>easurable: </a:t>
            </a:r>
            <a:r>
              <a:rPr lang="en-GB" dirty="0" smtClean="0"/>
              <a:t> Is </a:t>
            </a:r>
            <a:r>
              <a:rPr lang="en-GB" dirty="0"/>
              <a:t>it quantifiable and can we measure it?</a:t>
            </a:r>
            <a:endParaRPr lang="en-US" dirty="0"/>
          </a:p>
          <a:p>
            <a:pPr lvl="0">
              <a:buClr>
                <a:srgbClr val="2791D5"/>
              </a:buClr>
            </a:pPr>
            <a:r>
              <a:rPr lang="en-GB" sz="3600" b="1" dirty="0"/>
              <a:t>A</a:t>
            </a:r>
            <a:r>
              <a:rPr lang="en-GB" dirty="0"/>
              <a:t>chievable: </a:t>
            </a:r>
            <a:r>
              <a:rPr lang="en-GB" dirty="0" smtClean="0"/>
              <a:t>  Can </a:t>
            </a:r>
            <a:r>
              <a:rPr lang="en-GB" dirty="0"/>
              <a:t>it be done in the proposed timeframe with </a:t>
            </a:r>
            <a:r>
              <a:rPr lang="en-GB" dirty="0" smtClean="0"/>
              <a:t>the				    resources and </a:t>
            </a:r>
            <a:r>
              <a:rPr lang="en-GB" dirty="0"/>
              <a:t>support available?</a:t>
            </a:r>
            <a:endParaRPr lang="en-US" dirty="0"/>
          </a:p>
          <a:p>
            <a:pPr lvl="0">
              <a:buClr>
                <a:srgbClr val="2791D5"/>
              </a:buClr>
            </a:pPr>
            <a:r>
              <a:rPr lang="en-GB" sz="3600" b="1" dirty="0"/>
              <a:t>R</a:t>
            </a:r>
            <a:r>
              <a:rPr lang="en-GB" dirty="0"/>
              <a:t>elevant: </a:t>
            </a:r>
            <a:r>
              <a:rPr lang="en-GB" dirty="0" smtClean="0"/>
              <a:t>      Will </a:t>
            </a:r>
            <a:r>
              <a:rPr lang="en-GB" dirty="0"/>
              <a:t>the objective have the desired effect on desired goal </a:t>
            </a:r>
            <a:r>
              <a:rPr lang="en-GB" dirty="0" smtClean="0"/>
              <a:t>or	</a:t>
            </a:r>
            <a:r>
              <a:rPr lang="en-GB" dirty="0"/>
              <a:t> </a:t>
            </a:r>
            <a:r>
              <a:rPr lang="en-GB" dirty="0" smtClean="0"/>
              <a:t>              mission </a:t>
            </a:r>
            <a:r>
              <a:rPr lang="en-GB" dirty="0"/>
              <a:t>of the strategic plan?</a:t>
            </a:r>
            <a:endParaRPr lang="en-US" dirty="0"/>
          </a:p>
          <a:p>
            <a:pPr lvl="0">
              <a:buClr>
                <a:srgbClr val="2791D5"/>
              </a:buClr>
            </a:pPr>
            <a:r>
              <a:rPr lang="en-GB" sz="3600" b="1" dirty="0"/>
              <a:t>T</a:t>
            </a:r>
            <a:r>
              <a:rPr lang="en-GB" dirty="0"/>
              <a:t>ime-bound: </a:t>
            </a:r>
            <a:r>
              <a:rPr lang="en-GB" dirty="0" smtClean="0"/>
              <a:t> By </a:t>
            </a:r>
            <a:r>
              <a:rPr lang="en-GB" dirty="0"/>
              <a:t>when will the strategic objective be attained?</a:t>
            </a:r>
            <a:endParaRPr lang="en-US" dirty="0"/>
          </a:p>
          <a:p>
            <a:endParaRPr lang="en-US" dirty="0" smtClean="0"/>
          </a:p>
        </p:txBody>
      </p:sp>
      <p:sp>
        <p:nvSpPr>
          <p:cNvPr id="3" name="Title 2"/>
          <p:cNvSpPr>
            <a:spLocks noGrp="1"/>
          </p:cNvSpPr>
          <p:nvPr>
            <p:ph type="title"/>
          </p:nvPr>
        </p:nvSpPr>
        <p:spPr/>
        <p:txBody>
          <a:bodyPr/>
          <a:lstStyle/>
          <a:p>
            <a:r>
              <a:rPr lang="en-US" dirty="0" smtClean="0"/>
              <a:t>Identifying Strategic Objectives: SMART </a:t>
            </a:r>
            <a:endParaRPr lang="en-US" dirty="0"/>
          </a:p>
        </p:txBody>
      </p:sp>
    </p:spTree>
    <p:extLst>
      <p:ext uri="{BB962C8B-B14F-4D97-AF65-F5344CB8AC3E}">
        <p14:creationId xmlns:p14="http://schemas.microsoft.com/office/powerpoint/2010/main" val="1053905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2890D3"/>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20277</TotalTime>
  <Words>1390</Words>
  <Application>Microsoft Office PowerPoint</Application>
  <PresentationFormat>Widescreen</PresentationFormat>
  <Paragraphs>292</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Helvetica</vt:lpstr>
      <vt:lpstr>Times New Roman</vt:lpstr>
      <vt:lpstr>Tw Cen MT Condensed</vt:lpstr>
      <vt:lpstr>Wingdings</vt:lpstr>
      <vt:lpstr>Office Theme</vt:lpstr>
      <vt:lpstr>Drafting, Validating and Costing a NSOAP</vt:lpstr>
      <vt:lpstr>Outline</vt:lpstr>
      <vt:lpstr>Outline</vt:lpstr>
      <vt:lpstr>The Drafting process</vt:lpstr>
      <vt:lpstr>Key Considerations</vt:lpstr>
      <vt:lpstr>Assembling the Team</vt:lpstr>
      <vt:lpstr>Consolidating Consensus Priorities</vt:lpstr>
      <vt:lpstr>Goals and Objectives</vt:lpstr>
      <vt:lpstr>Identifying Strategic Objectives: SMART </vt:lpstr>
      <vt:lpstr>Determining Outputs and Activities</vt:lpstr>
      <vt:lpstr>Defining Indicators</vt:lpstr>
      <vt:lpstr>Example</vt:lpstr>
      <vt:lpstr>Writing Recommendations</vt:lpstr>
      <vt:lpstr>Outline</vt:lpstr>
      <vt:lpstr>Outline</vt:lpstr>
      <vt:lpstr>Validation with Stakeholders</vt:lpstr>
      <vt:lpstr>Outline</vt:lpstr>
      <vt:lpstr>Why Cost a NSOAP? </vt:lpstr>
      <vt:lpstr>The costing process</vt:lpstr>
      <vt:lpstr>Step 1: Assemble Costing Information</vt:lpstr>
      <vt:lpstr>Step 2: Define the cost objects and quantities</vt:lpstr>
      <vt:lpstr>Step 3: Determine the cost base</vt:lpstr>
      <vt:lpstr>Step 4: Attribute costs to the cost objects</vt:lpstr>
      <vt:lpstr>Step 5 &amp; 6: Validation and Sharing </vt:lpstr>
      <vt:lpstr>Thank You!</vt:lpstr>
      <vt:lpstr>Aggregating Consensus Priorities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Citron, Isabelle</dc:creator>
  <cp:lastModifiedBy>Lenovo</cp:lastModifiedBy>
  <cp:revision>93</cp:revision>
  <dcterms:created xsi:type="dcterms:W3CDTF">2018-02-05T20:28:02Z</dcterms:created>
  <dcterms:modified xsi:type="dcterms:W3CDTF">2018-03-22T10:57:46Z</dcterms:modified>
</cp:coreProperties>
</file>