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31"/>
  </p:normalViewPr>
  <p:slideViewPr>
    <p:cSldViewPr snapToGrid="0" snapToObjects="1">
      <p:cViewPr varScale="1">
        <p:scale>
          <a:sx n="72" d="100"/>
          <a:sy n="72" d="100"/>
        </p:scale>
        <p:origin x="11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a:defRPr sz="1800" b="0" i="0" u="none" strike="noStrike">
                <a:solidFill>
                  <a:srgbClr val="595959"/>
                </a:solidFill>
                <a:latin typeface="Calibri"/>
              </a:defRPr>
            </a:pPr>
            <a:r>
              <a:rPr sz="1800" b="0" i="0" u="none" strike="noStrike">
                <a:solidFill>
                  <a:srgbClr val="595959"/>
                </a:solidFill>
                <a:latin typeface="Calibri"/>
              </a:rPr>
              <a:t>Maternal Mortality Rate in 100,000 Live births</a:t>
            </a:r>
          </a:p>
        </c:rich>
      </c:tx>
      <c:layout>
        <c:manualLayout>
          <c:xMode val="edge"/>
          <c:yMode val="edge"/>
          <c:x val="0"/>
          <c:y val="0"/>
          <c:w val="1"/>
          <c:h val="0.25171100000000002"/>
        </c:manualLayout>
      </c:layout>
      <c:overlay val="1"/>
      <c:spPr>
        <a:noFill/>
        <a:effectLst/>
      </c:spPr>
    </c:title>
    <c:autoTitleDeleted val="0"/>
    <c:plotArea>
      <c:layout>
        <c:manualLayout>
          <c:layoutTarget val="inner"/>
          <c:xMode val="edge"/>
          <c:yMode val="edge"/>
          <c:x val="0.114798"/>
          <c:y val="0.25171100000000002"/>
          <c:w val="0.87743199999999999"/>
          <c:h val="0.567689"/>
        </c:manualLayout>
      </c:layout>
      <c:lineChart>
        <c:grouping val="standard"/>
        <c:varyColors val="0"/>
        <c:ser>
          <c:idx val="0"/>
          <c:order val="0"/>
          <c:tx>
            <c:strRef>
              <c:f>Sheet1!$B$1</c:f>
              <c:strCache>
                <c:ptCount val="1"/>
                <c:pt idx="0">
                  <c:v>Maternal Mortality Rate, Ethiopia in 100,000 Live births</c:v>
                </c:pt>
              </c:strCache>
            </c:strRef>
          </c:tx>
          <c:spPr>
            <a:ln w="50800" cap="rnd">
              <a:solidFill>
                <a:srgbClr val="4F81BD"/>
              </a:solidFill>
              <a:prstDash val="solid"/>
              <a:round/>
            </a:ln>
            <a:effectLst/>
          </c:spPr>
          <c:marker>
            <c:symbol val="circle"/>
            <c:size val="2"/>
            <c:spPr>
              <a:solidFill>
                <a:srgbClr val="4F81BD"/>
              </a:solidFill>
              <a:ln w="9525" cap="flat">
                <a:solidFill>
                  <a:srgbClr val="4F81BD"/>
                </a:solidFill>
                <a:prstDash val="solid"/>
                <a:miter lim="800000"/>
              </a:ln>
              <a:effectLst/>
            </c:spPr>
          </c:marker>
          <c:dLbls>
            <c:numFmt formatCode="0" sourceLinked="0"/>
            <c:spPr>
              <a:noFill/>
              <a:ln>
                <a:noFill/>
              </a:ln>
              <a:effectLst/>
            </c:spPr>
            <c:txPr>
              <a:bodyPr/>
              <a:lstStyle/>
              <a:p>
                <a:pPr>
                  <a:defRPr sz="1100" b="0" i="0" u="none" strike="noStrike">
                    <a:solidFill>
                      <a:srgbClr val="404040"/>
                    </a:solidFill>
                    <a:latin typeface="Calibri"/>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UN est. 1990</c:v>
                </c:pt>
                <c:pt idx="1">
                  <c:v>EDHS 2000</c:v>
                </c:pt>
                <c:pt idx="2">
                  <c:v>EDHS 2005</c:v>
                </c:pt>
                <c:pt idx="3">
                  <c:v>EDHS 2011</c:v>
                </c:pt>
                <c:pt idx="4">
                  <c:v>UN est. 2013</c:v>
                </c:pt>
                <c:pt idx="5">
                  <c:v>UN est. 2015</c:v>
                </c:pt>
              </c:strCache>
            </c:strRef>
          </c:cat>
          <c:val>
            <c:numRef>
              <c:f>Sheet1!$B$2:$B$7</c:f>
              <c:numCache>
                <c:formatCode>General</c:formatCode>
                <c:ptCount val="6"/>
                <c:pt idx="0">
                  <c:v>1400</c:v>
                </c:pt>
                <c:pt idx="1">
                  <c:v>871</c:v>
                </c:pt>
                <c:pt idx="2">
                  <c:v>673</c:v>
                </c:pt>
                <c:pt idx="3">
                  <c:v>676</c:v>
                </c:pt>
                <c:pt idx="4">
                  <c:v>420</c:v>
                </c:pt>
                <c:pt idx="5">
                  <c:v>353</c:v>
                </c:pt>
              </c:numCache>
            </c:numRef>
          </c:val>
          <c:smooth val="0"/>
          <c:extLst xmlns:c16r2="http://schemas.microsoft.com/office/drawing/2015/06/chart">
            <c:ext xmlns:c16="http://schemas.microsoft.com/office/drawing/2014/chart" uri="{C3380CC4-5D6E-409C-BE32-E72D297353CC}">
              <c16:uniqueId val="{00000000-022F-9A4C-B2FA-6C03E24F9189}"/>
            </c:ext>
          </c:extLst>
        </c:ser>
        <c:dLbls>
          <c:showLegendKey val="0"/>
          <c:showVal val="0"/>
          <c:showCatName val="0"/>
          <c:showSerName val="0"/>
          <c:showPercent val="0"/>
          <c:showBubbleSize val="0"/>
        </c:dLbls>
        <c:marker val="1"/>
        <c:smooth val="0"/>
        <c:axId val="1960323744"/>
        <c:axId val="1960311232"/>
      </c:lineChart>
      <c:catAx>
        <c:axId val="1960323744"/>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100" b="0" i="0" u="none" strike="noStrike">
                <a:solidFill>
                  <a:srgbClr val="595959"/>
                </a:solidFill>
                <a:latin typeface="Calibri"/>
              </a:defRPr>
            </a:pPr>
            <a:endParaRPr lang="en-US"/>
          </a:p>
        </c:txPr>
        <c:crossAx val="1960311232"/>
        <c:crosses val="autoZero"/>
        <c:auto val="1"/>
        <c:lblAlgn val="ctr"/>
        <c:lblOffset val="100"/>
        <c:noMultiLvlLbl val="1"/>
      </c:catAx>
      <c:valAx>
        <c:axId val="1960311232"/>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100" b="0" i="0" u="none" strike="noStrike">
                <a:solidFill>
                  <a:srgbClr val="595959"/>
                </a:solidFill>
                <a:latin typeface="Calibri"/>
              </a:defRPr>
            </a:pPr>
            <a:endParaRPr lang="en-US"/>
          </a:p>
        </c:txPr>
        <c:crossAx val="1960323744"/>
        <c:crosses val="autoZero"/>
        <c:crossBetween val="between"/>
        <c:majorUnit val="350"/>
        <c:minorUnit val="175"/>
      </c:valAx>
      <c:spPr>
        <a:noFill/>
        <a:ln w="12700" cap="flat">
          <a:noFill/>
          <a:miter lim="400000"/>
        </a:ln>
        <a:effectLst/>
      </c:spPr>
    </c:plotArea>
    <c:legend>
      <c:legendPos val="b"/>
      <c:layout>
        <c:manualLayout>
          <c:xMode val="edge"/>
          <c:yMode val="edge"/>
          <c:x val="1.8919399999999999E-2"/>
          <c:y val="0.93496900000000005"/>
          <c:w val="0.98067700000000002"/>
          <c:h val="6.5031099999999994E-2"/>
        </c:manualLayout>
      </c:layout>
      <c:overlay val="1"/>
      <c:spPr>
        <a:noFill/>
        <a:ln w="12700" cap="flat">
          <a:noFill/>
          <a:miter lim="400000"/>
        </a:ln>
        <a:effectLst/>
      </c:spPr>
      <c:txPr>
        <a:bodyPr rot="0"/>
        <a:lstStyle/>
        <a:p>
          <a:pPr>
            <a:defRPr sz="1100" b="0" i="0" u="none" strike="noStrike">
              <a:solidFill>
                <a:srgbClr val="595959"/>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a:defRPr sz="1800" b="0" i="0" u="none" strike="noStrike">
                <a:solidFill>
                  <a:srgbClr val="595959"/>
                </a:solidFill>
                <a:latin typeface="Calibri"/>
              </a:defRPr>
            </a:pPr>
            <a:r>
              <a:rPr sz="1800" b="0" i="0" u="none" strike="noStrike">
                <a:solidFill>
                  <a:srgbClr val="595959"/>
                </a:solidFill>
                <a:latin typeface="Calibri"/>
              </a:rPr>
              <a:t>CMR  in 1000 live births </a:t>
            </a:r>
          </a:p>
        </c:rich>
      </c:tx>
      <c:layout>
        <c:manualLayout>
          <c:xMode val="edge"/>
          <c:yMode val="edge"/>
          <c:x val="0.19936799999999999"/>
          <c:y val="0"/>
          <c:w val="0.60126400000000002"/>
          <c:h val="0.179536"/>
        </c:manualLayout>
      </c:layout>
      <c:overlay val="1"/>
      <c:spPr>
        <a:noFill/>
        <a:effectLst/>
      </c:spPr>
    </c:title>
    <c:autoTitleDeleted val="0"/>
    <c:plotArea>
      <c:layout>
        <c:manualLayout>
          <c:layoutTarget val="inner"/>
          <c:xMode val="edge"/>
          <c:yMode val="edge"/>
          <c:x val="9.1662400000000005E-2"/>
          <c:y val="0.179536"/>
          <c:w val="0.90333799999999997"/>
          <c:h val="0.53376299999999999"/>
        </c:manualLayout>
      </c:layout>
      <c:lineChart>
        <c:grouping val="standard"/>
        <c:varyColors val="0"/>
        <c:ser>
          <c:idx val="0"/>
          <c:order val="0"/>
          <c:tx>
            <c:strRef>
              <c:f>Sheet1!$B$1</c:f>
              <c:strCache>
                <c:ptCount val="1"/>
                <c:pt idx="0">
                  <c:v>Newborn Mortality</c:v>
                </c:pt>
              </c:strCache>
            </c:strRef>
          </c:tx>
          <c:spPr>
            <a:ln w="28575" cap="rnd">
              <a:solidFill>
                <a:srgbClr val="4F81BD"/>
              </a:solidFill>
              <a:prstDash val="solid"/>
              <a:round/>
            </a:ln>
            <a:effectLst/>
          </c:spPr>
          <c:marker>
            <c:symbol val="circle"/>
            <c:size val="2"/>
            <c:spPr>
              <a:solidFill>
                <a:srgbClr val="4F81BD"/>
              </a:solidFill>
              <a:ln w="9525" cap="flat">
                <a:solidFill>
                  <a:srgbClr val="4F81BD"/>
                </a:solidFill>
                <a:prstDash val="solid"/>
                <a:miter lim="800000"/>
              </a:ln>
              <a:effectLst/>
            </c:spPr>
          </c:marker>
          <c:dLbls>
            <c:numFmt formatCode="0" sourceLinked="0"/>
            <c:spPr>
              <a:noFill/>
              <a:ln>
                <a:noFill/>
              </a:ln>
              <a:effectLst/>
            </c:spPr>
            <c:txPr>
              <a:bodyPr/>
              <a:lstStyle/>
              <a:p>
                <a:pPr>
                  <a:defRPr sz="1100" b="0" i="0" u="none" strike="noStrike">
                    <a:solidFill>
                      <a:srgbClr val="404040"/>
                    </a:solidFill>
                    <a:latin typeface="Calibri"/>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EDHS 2000</c:v>
                </c:pt>
                <c:pt idx="1">
                  <c:v>EDHS 2005</c:v>
                </c:pt>
                <c:pt idx="2">
                  <c:v>EDHS 2011</c:v>
                </c:pt>
                <c:pt idx="3">
                  <c:v>IGME 2013</c:v>
                </c:pt>
                <c:pt idx="4">
                  <c:v>IGME 2015</c:v>
                </c:pt>
              </c:strCache>
            </c:strRef>
          </c:cat>
          <c:val>
            <c:numRef>
              <c:f>Sheet1!$B$2:$B$6</c:f>
              <c:numCache>
                <c:formatCode>General</c:formatCode>
                <c:ptCount val="5"/>
                <c:pt idx="0">
                  <c:v>49</c:v>
                </c:pt>
                <c:pt idx="1">
                  <c:v>39</c:v>
                </c:pt>
                <c:pt idx="2">
                  <c:v>37</c:v>
                </c:pt>
                <c:pt idx="3">
                  <c:v>29</c:v>
                </c:pt>
                <c:pt idx="4">
                  <c:v>28</c:v>
                </c:pt>
              </c:numCache>
            </c:numRef>
          </c:val>
          <c:smooth val="0"/>
          <c:extLst xmlns:c16r2="http://schemas.microsoft.com/office/drawing/2015/06/chart">
            <c:ext xmlns:c16="http://schemas.microsoft.com/office/drawing/2014/chart" uri="{C3380CC4-5D6E-409C-BE32-E72D297353CC}">
              <c16:uniqueId val="{00000000-AA9B-724D-A959-8266991319BD}"/>
            </c:ext>
          </c:extLst>
        </c:ser>
        <c:ser>
          <c:idx val="1"/>
          <c:order val="1"/>
          <c:tx>
            <c:strRef>
              <c:f>Sheet1!$C$1</c:f>
              <c:strCache>
                <c:ptCount val="1"/>
                <c:pt idx="0">
                  <c:v>Infant Mortality</c:v>
                </c:pt>
              </c:strCache>
            </c:strRef>
          </c:tx>
          <c:spPr>
            <a:ln w="28575" cap="rnd">
              <a:solidFill>
                <a:srgbClr val="C0504D"/>
              </a:solidFill>
              <a:prstDash val="solid"/>
              <a:round/>
            </a:ln>
            <a:effectLst/>
          </c:spPr>
          <c:marker>
            <c:symbol val="circle"/>
            <c:size val="2"/>
            <c:spPr>
              <a:solidFill>
                <a:srgbClr val="C0504D"/>
              </a:solidFill>
              <a:ln w="9525" cap="flat">
                <a:solidFill>
                  <a:srgbClr val="C0504D"/>
                </a:solidFill>
                <a:prstDash val="solid"/>
                <a:miter lim="800000"/>
              </a:ln>
              <a:effectLst/>
            </c:spPr>
          </c:marker>
          <c:dLbls>
            <c:numFmt formatCode="0" sourceLinked="0"/>
            <c:spPr>
              <a:noFill/>
              <a:ln>
                <a:noFill/>
              </a:ln>
              <a:effectLst/>
            </c:spPr>
            <c:txPr>
              <a:bodyPr/>
              <a:lstStyle/>
              <a:p>
                <a:pPr>
                  <a:defRPr sz="1100" b="0" i="0" u="none" strike="noStrike">
                    <a:solidFill>
                      <a:srgbClr val="404040"/>
                    </a:solidFill>
                    <a:latin typeface="Calibri"/>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EDHS 2000</c:v>
                </c:pt>
                <c:pt idx="1">
                  <c:v>EDHS 2005</c:v>
                </c:pt>
                <c:pt idx="2">
                  <c:v>EDHS 2011</c:v>
                </c:pt>
                <c:pt idx="3">
                  <c:v>IGME 2013</c:v>
                </c:pt>
                <c:pt idx="4">
                  <c:v>IGME 2015</c:v>
                </c:pt>
              </c:strCache>
            </c:strRef>
          </c:cat>
          <c:val>
            <c:numRef>
              <c:f>Sheet1!$C$2:$C$6</c:f>
              <c:numCache>
                <c:formatCode>General</c:formatCode>
                <c:ptCount val="5"/>
                <c:pt idx="0">
                  <c:v>97</c:v>
                </c:pt>
                <c:pt idx="1">
                  <c:v>77</c:v>
                </c:pt>
                <c:pt idx="2">
                  <c:v>59</c:v>
                </c:pt>
                <c:pt idx="3">
                  <c:v>47</c:v>
                </c:pt>
                <c:pt idx="4">
                  <c:v>41</c:v>
                </c:pt>
              </c:numCache>
            </c:numRef>
          </c:val>
          <c:smooth val="0"/>
          <c:extLst xmlns:c16r2="http://schemas.microsoft.com/office/drawing/2015/06/chart">
            <c:ext xmlns:c16="http://schemas.microsoft.com/office/drawing/2014/chart" uri="{C3380CC4-5D6E-409C-BE32-E72D297353CC}">
              <c16:uniqueId val="{00000001-AA9B-724D-A959-8266991319BD}"/>
            </c:ext>
          </c:extLst>
        </c:ser>
        <c:ser>
          <c:idx val="2"/>
          <c:order val="2"/>
          <c:tx>
            <c:strRef>
              <c:f>Sheet1!$D$1</c:f>
              <c:strCache>
                <c:ptCount val="1"/>
                <c:pt idx="0">
                  <c:v>Underfive Mortality</c:v>
                </c:pt>
              </c:strCache>
            </c:strRef>
          </c:tx>
          <c:spPr>
            <a:ln w="28575" cap="rnd">
              <a:solidFill>
                <a:srgbClr val="9BBB59"/>
              </a:solidFill>
              <a:prstDash val="solid"/>
              <a:round/>
            </a:ln>
            <a:effectLst/>
          </c:spPr>
          <c:marker>
            <c:symbol val="circle"/>
            <c:size val="2"/>
            <c:spPr>
              <a:solidFill>
                <a:srgbClr val="9BBB59"/>
              </a:solidFill>
              <a:ln w="9525" cap="flat">
                <a:solidFill>
                  <a:srgbClr val="9BBB59"/>
                </a:solidFill>
                <a:prstDash val="solid"/>
                <a:miter lim="800000"/>
              </a:ln>
              <a:effectLst/>
            </c:spPr>
          </c:marker>
          <c:dLbls>
            <c:numFmt formatCode="0" sourceLinked="0"/>
            <c:spPr>
              <a:noFill/>
              <a:ln>
                <a:noFill/>
              </a:ln>
              <a:effectLst/>
            </c:spPr>
            <c:txPr>
              <a:bodyPr/>
              <a:lstStyle/>
              <a:p>
                <a:pPr>
                  <a:defRPr sz="1100" b="0" i="0" u="none" strike="noStrike">
                    <a:solidFill>
                      <a:srgbClr val="404040"/>
                    </a:solidFill>
                    <a:latin typeface="Calibri"/>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EDHS 2000</c:v>
                </c:pt>
                <c:pt idx="1">
                  <c:v>EDHS 2005</c:v>
                </c:pt>
                <c:pt idx="2">
                  <c:v>EDHS 2011</c:v>
                </c:pt>
                <c:pt idx="3">
                  <c:v>IGME 2013</c:v>
                </c:pt>
                <c:pt idx="4">
                  <c:v>IGME 2015</c:v>
                </c:pt>
              </c:strCache>
            </c:strRef>
          </c:cat>
          <c:val>
            <c:numRef>
              <c:f>Sheet1!$D$2:$D$6</c:f>
              <c:numCache>
                <c:formatCode>General</c:formatCode>
                <c:ptCount val="5"/>
                <c:pt idx="0">
                  <c:v>167</c:v>
                </c:pt>
                <c:pt idx="1">
                  <c:v>123</c:v>
                </c:pt>
                <c:pt idx="2">
                  <c:v>88</c:v>
                </c:pt>
                <c:pt idx="3">
                  <c:v>68</c:v>
                </c:pt>
                <c:pt idx="4">
                  <c:v>59</c:v>
                </c:pt>
              </c:numCache>
            </c:numRef>
          </c:val>
          <c:smooth val="0"/>
          <c:extLst xmlns:c16r2="http://schemas.microsoft.com/office/drawing/2015/06/chart">
            <c:ext xmlns:c16="http://schemas.microsoft.com/office/drawing/2014/chart" uri="{C3380CC4-5D6E-409C-BE32-E72D297353CC}">
              <c16:uniqueId val="{00000002-AA9B-724D-A959-8266991319BD}"/>
            </c:ext>
          </c:extLst>
        </c:ser>
        <c:dLbls>
          <c:showLegendKey val="0"/>
          <c:showVal val="0"/>
          <c:showCatName val="0"/>
          <c:showSerName val="0"/>
          <c:showPercent val="0"/>
          <c:showBubbleSize val="0"/>
        </c:dLbls>
        <c:marker val="1"/>
        <c:smooth val="0"/>
        <c:axId val="2037994832"/>
        <c:axId val="2037992112"/>
      </c:lineChart>
      <c:catAx>
        <c:axId val="203799483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100" b="0" i="0" u="none" strike="noStrike">
                <a:solidFill>
                  <a:srgbClr val="595959"/>
                </a:solidFill>
                <a:latin typeface="Calibri"/>
              </a:defRPr>
            </a:pPr>
            <a:endParaRPr lang="en-US"/>
          </a:p>
        </c:txPr>
        <c:crossAx val="2037992112"/>
        <c:crosses val="autoZero"/>
        <c:auto val="1"/>
        <c:lblAlgn val="ctr"/>
        <c:lblOffset val="100"/>
        <c:noMultiLvlLbl val="1"/>
      </c:catAx>
      <c:valAx>
        <c:axId val="2037992112"/>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100" b="0" i="0" u="none" strike="noStrike">
                <a:solidFill>
                  <a:srgbClr val="595959"/>
                </a:solidFill>
                <a:latin typeface="Calibri"/>
              </a:defRPr>
            </a:pPr>
            <a:endParaRPr lang="en-US"/>
          </a:p>
        </c:txPr>
        <c:crossAx val="2037994832"/>
        <c:crosses val="autoZero"/>
        <c:crossBetween val="between"/>
        <c:majorUnit val="45"/>
        <c:minorUnit val="22.5"/>
      </c:valAx>
      <c:spPr>
        <a:noFill/>
        <a:ln w="12700" cap="flat">
          <a:noFill/>
          <a:miter lim="400000"/>
        </a:ln>
        <a:effectLst/>
      </c:spPr>
    </c:plotArea>
    <c:legend>
      <c:legendPos val="b"/>
      <c:layout>
        <c:manualLayout>
          <c:xMode val="edge"/>
          <c:yMode val="edge"/>
          <c:x val="0.13154399999999999"/>
          <c:y val="0.85692800000000002"/>
          <c:w val="0.75948800000000005"/>
          <c:h val="0.143072"/>
        </c:manualLayout>
      </c:layout>
      <c:overlay val="1"/>
      <c:spPr>
        <a:noFill/>
        <a:ln w="12700" cap="flat">
          <a:noFill/>
          <a:miter lim="400000"/>
        </a:ln>
        <a:effectLst/>
      </c:spPr>
      <c:txPr>
        <a:bodyPr rot="0"/>
        <a:lstStyle/>
        <a:p>
          <a:pPr>
            <a:defRPr sz="1100" b="0" i="0" u="none" strike="noStrike">
              <a:solidFill>
                <a:srgbClr val="595959"/>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a:defRPr sz="1400" b="1" i="0" u="none" strike="noStrike">
                <a:solidFill>
                  <a:srgbClr val="000000"/>
                </a:solidFill>
                <a:latin typeface="Candara"/>
              </a:defRPr>
            </a:pPr>
            <a:r>
              <a:rPr sz="1400" b="1" i="0" u="none" strike="noStrike">
                <a:solidFill>
                  <a:srgbClr val="000000"/>
                </a:solidFill>
                <a:latin typeface="Candara"/>
              </a:rPr>
              <a:t>Surgeon/100,000 population</a:t>
            </a:r>
          </a:p>
        </c:rich>
      </c:tx>
      <c:layout>
        <c:manualLayout>
          <c:xMode val="edge"/>
          <c:yMode val="edge"/>
          <c:x val="0.31553399999999998"/>
          <c:y val="0"/>
          <c:w val="0.36893199999999998"/>
          <c:h val="8.6956400000000003E-2"/>
        </c:manualLayout>
      </c:layout>
      <c:overlay val="1"/>
      <c:spPr>
        <a:noFill/>
        <a:effectLst/>
      </c:spPr>
    </c:title>
    <c:autoTitleDeleted val="0"/>
    <c:plotArea>
      <c:layout>
        <c:manualLayout>
          <c:layoutTarget val="inner"/>
          <c:xMode val="edge"/>
          <c:yMode val="edge"/>
          <c:x val="4.1799599999999999E-2"/>
          <c:y val="8.6956400000000003E-2"/>
          <c:w val="0.95320000000000005"/>
          <c:h val="0.84033800000000003"/>
        </c:manualLayout>
      </c:layout>
      <c:barChart>
        <c:barDir val="col"/>
        <c:grouping val="clustered"/>
        <c:varyColors val="0"/>
        <c:ser>
          <c:idx val="0"/>
          <c:order val="0"/>
          <c:tx>
            <c:strRef>
              <c:f>Sheet1!$B$1</c:f>
              <c:strCache>
                <c:ptCount val="1"/>
                <c:pt idx="0">
                  <c:v>Surgeon/100,000population</c:v>
                </c:pt>
              </c:strCache>
            </c:strRef>
          </c:tx>
          <c:spPr>
            <a:solidFill>
              <a:schemeClr val="accent1"/>
            </a:solidFill>
            <a:ln w="12700" cap="flat">
              <a:noFill/>
              <a:miter lim="400000"/>
            </a:ln>
            <a:effectLst/>
          </c:spPr>
          <c:invertIfNegative val="0"/>
          <c:cat>
            <c:strRef>
              <c:f>Sheet1!$A$2:$A$13</c:f>
              <c:strCache>
                <c:ptCount val="12"/>
                <c:pt idx="0">
                  <c:v>Addis Ababa</c:v>
                </c:pt>
                <c:pt idx="1">
                  <c:v>Afar</c:v>
                </c:pt>
                <c:pt idx="2">
                  <c:v>Amhara</c:v>
                </c:pt>
                <c:pt idx="3">
                  <c:v>Bishangul Gumuz</c:v>
                </c:pt>
                <c:pt idx="4">
                  <c:v>Dire-dawa</c:v>
                </c:pt>
                <c:pt idx="5">
                  <c:v>Gambella</c:v>
                </c:pt>
                <c:pt idx="6">
                  <c:v>Harari</c:v>
                </c:pt>
                <c:pt idx="7">
                  <c:v>Oromiya</c:v>
                </c:pt>
                <c:pt idx="8">
                  <c:v>Somali</c:v>
                </c:pt>
                <c:pt idx="9">
                  <c:v>SNNPR</c:v>
                </c:pt>
                <c:pt idx="10">
                  <c:v>Tigray</c:v>
                </c:pt>
                <c:pt idx="11">
                  <c:v>National</c:v>
                </c:pt>
              </c:strCache>
            </c:strRef>
          </c:cat>
          <c:val>
            <c:numRef>
              <c:f>Sheet1!$B$2:$B$13</c:f>
              <c:numCache>
                <c:formatCode>General</c:formatCode>
                <c:ptCount val="12"/>
                <c:pt idx="0">
                  <c:v>3.59</c:v>
                </c:pt>
                <c:pt idx="1">
                  <c:v>0.12</c:v>
                </c:pt>
                <c:pt idx="2">
                  <c:v>0.19</c:v>
                </c:pt>
                <c:pt idx="3">
                  <c:v>0</c:v>
                </c:pt>
                <c:pt idx="4">
                  <c:v>1.29</c:v>
                </c:pt>
                <c:pt idx="5">
                  <c:v>0</c:v>
                </c:pt>
                <c:pt idx="6">
                  <c:v>1.43</c:v>
                </c:pt>
                <c:pt idx="7">
                  <c:v>0.12</c:v>
                </c:pt>
                <c:pt idx="8">
                  <c:v>0.02</c:v>
                </c:pt>
                <c:pt idx="9">
                  <c:v>0.16</c:v>
                </c:pt>
                <c:pt idx="10">
                  <c:v>0.39</c:v>
                </c:pt>
                <c:pt idx="11">
                  <c:v>0.28999999999999998</c:v>
                </c:pt>
              </c:numCache>
            </c:numRef>
          </c:val>
          <c:extLst xmlns:c16r2="http://schemas.microsoft.com/office/drawing/2015/06/chart">
            <c:ext xmlns:c16="http://schemas.microsoft.com/office/drawing/2014/chart" uri="{C3380CC4-5D6E-409C-BE32-E72D297353CC}">
              <c16:uniqueId val="{00000000-175C-2E40-817B-20F5F37641E5}"/>
            </c:ext>
          </c:extLst>
        </c:ser>
        <c:dLbls>
          <c:showLegendKey val="0"/>
          <c:showVal val="0"/>
          <c:showCatName val="0"/>
          <c:showSerName val="0"/>
          <c:showPercent val="0"/>
          <c:showBubbleSize val="0"/>
        </c:dLbls>
        <c:gapWidth val="150"/>
        <c:axId val="2037993200"/>
        <c:axId val="2037995920"/>
      </c:barChart>
      <c:catAx>
        <c:axId val="2037993200"/>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100" b="1" i="0" u="none" strike="noStrike">
                <a:solidFill>
                  <a:srgbClr val="5B9BD5"/>
                </a:solidFill>
                <a:latin typeface="Candara"/>
              </a:defRPr>
            </a:pPr>
            <a:endParaRPr lang="en-US"/>
          </a:p>
        </c:txPr>
        <c:crossAx val="2037995920"/>
        <c:crosses val="autoZero"/>
        <c:auto val="1"/>
        <c:lblAlgn val="ctr"/>
        <c:lblOffset val="100"/>
        <c:noMultiLvlLbl val="1"/>
      </c:catAx>
      <c:valAx>
        <c:axId val="2037995920"/>
        <c:scaling>
          <c:orientation val="minMax"/>
        </c:scaling>
        <c:delete val="0"/>
        <c:axPos val="l"/>
        <c:majorGridlines>
          <c:spPr>
            <a:ln w="12700" cap="flat">
              <a:solidFill>
                <a:srgbClr val="D0767D"/>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sz="1100" b="0" i="0" u="none" strike="noStrike">
                <a:solidFill>
                  <a:srgbClr val="000000"/>
                </a:solidFill>
                <a:latin typeface="Candara"/>
              </a:defRPr>
            </a:pPr>
            <a:endParaRPr lang="en-US"/>
          </a:p>
        </c:txPr>
        <c:crossAx val="2037993200"/>
        <c:crosses val="autoZero"/>
        <c:crossBetween val="between"/>
        <c:majorUnit val="1"/>
        <c:minorUnit val="0.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1143000" y="685800"/>
            <a:ext cx="4572000" cy="3429000"/>
          </a:xfrm>
          <a:prstGeom prst="rect">
            <a:avLst/>
          </a:prstGeom>
        </p:spPr>
        <p:txBody>
          <a:bodyPr/>
          <a:lstStyle/>
          <a:p>
            <a:endParaRPr/>
          </a:p>
        </p:txBody>
      </p:sp>
      <p:sp>
        <p:nvSpPr>
          <p:cNvPr id="83" name="Shape 8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7746859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Rectangle 10"/>
          <p:cNvSpPr/>
          <p:nvPr/>
        </p:nvSpPr>
        <p:spPr>
          <a:xfrm>
            <a:off x="0" y="-25145"/>
            <a:ext cx="9906000" cy="4148141"/>
          </a:xfrm>
          <a:prstGeom prst="rect">
            <a:avLst/>
          </a:prstGeom>
          <a:solidFill>
            <a:srgbClr val="2791D5"/>
          </a:solidFill>
          <a:ln w="12700">
            <a:solidFill>
              <a:srgbClr val="32538F"/>
            </a:solidFill>
            <a:miter/>
          </a:ln>
        </p:spPr>
        <p:txBody>
          <a:bodyPr lIns="45718" tIns="45718" rIns="45718" bIns="45718" anchor="ctr"/>
          <a:lstStyle/>
          <a:p>
            <a:pPr algn="ctr">
              <a:defRPr sz="1400">
                <a:solidFill>
                  <a:srgbClr val="FFFFFF"/>
                </a:solidFill>
              </a:defRPr>
            </a:pPr>
            <a:endParaRPr/>
          </a:p>
        </p:txBody>
      </p:sp>
      <p:sp>
        <p:nvSpPr>
          <p:cNvPr id="14" name="Title Text"/>
          <p:cNvSpPr txBox="1">
            <a:spLocks noGrp="1"/>
          </p:cNvSpPr>
          <p:nvPr>
            <p:ph type="title"/>
          </p:nvPr>
        </p:nvSpPr>
        <p:spPr>
          <a:xfrm>
            <a:off x="1307902" y="1125409"/>
            <a:ext cx="7429501" cy="2387602"/>
          </a:xfrm>
          <a:prstGeom prst="rect">
            <a:avLst/>
          </a:prstGeom>
        </p:spPr>
        <p:txBody>
          <a:bodyPr anchor="b"/>
          <a:lstStyle>
            <a:lvl1pPr>
              <a:defRPr sz="4300">
                <a:latin typeface="+mn-lt"/>
                <a:ea typeface="+mn-ea"/>
                <a:cs typeface="+mn-cs"/>
                <a:sym typeface="Helvetica"/>
              </a:defRPr>
            </a:lvl1pPr>
          </a:lstStyle>
          <a:p>
            <a:r>
              <a:t>Title Text</a:t>
            </a:r>
          </a:p>
        </p:txBody>
      </p:sp>
      <p:sp>
        <p:nvSpPr>
          <p:cNvPr id="15" name="Body Level One…"/>
          <p:cNvSpPr txBox="1">
            <a:spLocks noGrp="1"/>
          </p:cNvSpPr>
          <p:nvPr>
            <p:ph type="body" sz="quarter" idx="1"/>
          </p:nvPr>
        </p:nvSpPr>
        <p:spPr>
          <a:xfrm>
            <a:off x="1238250" y="4470400"/>
            <a:ext cx="7429500" cy="787400"/>
          </a:xfrm>
          <a:prstGeom prst="rect">
            <a:avLst/>
          </a:prstGeom>
        </p:spPr>
        <p:txBody>
          <a:bodyPr/>
          <a:lstStyle>
            <a:lvl1pPr marL="0" indent="0" algn="ctr">
              <a:buSzTx/>
              <a:buFontTx/>
              <a:buNone/>
            </a:lvl1pPr>
            <a:lvl2pPr marL="0" indent="0" algn="ctr">
              <a:buSzTx/>
              <a:buFontTx/>
              <a:buNone/>
            </a:lvl2pPr>
            <a:lvl3pPr marL="0" indent="0" algn="ctr">
              <a:buSzTx/>
              <a:buFontTx/>
              <a:buNone/>
            </a:lvl3pPr>
            <a:lvl4pPr marL="0" indent="0" algn="ctr">
              <a:buSzTx/>
              <a:buFontTx/>
              <a:buNone/>
            </a:lvl4pPr>
            <a:lvl5pPr marL="0" indent="0" algn="ctr">
              <a:buSzTx/>
              <a:buFontTx/>
              <a:buNone/>
            </a:lvl5pPr>
          </a:lstStyle>
          <a:p>
            <a:r>
              <a:t>Body Level One</a:t>
            </a:r>
          </a:p>
          <a:p>
            <a:pPr lvl="1"/>
            <a:r>
              <a:t>Body Level Two</a:t>
            </a:r>
          </a:p>
          <a:p>
            <a:pPr lvl="2"/>
            <a:r>
              <a:t>Body Level Three</a:t>
            </a:r>
          </a:p>
          <a:p>
            <a:pPr lvl="3"/>
            <a:r>
              <a:t>Body Level Four</a:t>
            </a:r>
          </a:p>
          <a:p>
            <a:pPr lvl="4"/>
            <a:r>
              <a:t>Body Level Five</a:t>
            </a:r>
          </a:p>
        </p:txBody>
      </p:sp>
      <p:pic>
        <p:nvPicPr>
          <p:cNvPr id="16" name="Picture 7" descr="Picture 7"/>
          <p:cNvPicPr>
            <a:picLocks noChangeAspect="1"/>
          </p:cNvPicPr>
          <p:nvPr/>
        </p:nvPicPr>
        <p:blipFill>
          <a:blip r:embed="rId2">
            <a:extLst/>
          </a:blip>
          <a:stretch>
            <a:fillRect/>
          </a:stretch>
        </p:blipFill>
        <p:spPr>
          <a:xfrm>
            <a:off x="8899917" y="5627239"/>
            <a:ext cx="965839" cy="1188723"/>
          </a:xfrm>
          <a:prstGeom prst="rect">
            <a:avLst/>
          </a:prstGeom>
          <a:ln w="12700">
            <a:miter lim="400000"/>
          </a:ln>
        </p:spPr>
      </p:pic>
      <p:pic>
        <p:nvPicPr>
          <p:cNvPr id="17" name="Picture 9" descr="Picture 9"/>
          <p:cNvPicPr>
            <a:picLocks noChangeAspect="1"/>
          </p:cNvPicPr>
          <p:nvPr/>
        </p:nvPicPr>
        <p:blipFill>
          <a:blip r:embed="rId3">
            <a:extLst/>
          </a:blip>
          <a:stretch>
            <a:fillRect/>
          </a:stretch>
        </p:blipFill>
        <p:spPr>
          <a:xfrm>
            <a:off x="98202" y="6049809"/>
            <a:ext cx="3509016" cy="731523"/>
          </a:xfrm>
          <a:prstGeom prst="rect">
            <a:avLst/>
          </a:prstGeom>
          <a:ln w="12700">
            <a:miter lim="400000"/>
          </a:ln>
        </p:spPr>
      </p:pic>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Title Text"/>
          <p:cNvSpPr txBox="1">
            <a:spLocks noGrp="1"/>
          </p:cNvSpPr>
          <p:nvPr>
            <p:ph type="title"/>
          </p:nvPr>
        </p:nvSpPr>
        <p:spPr>
          <a:prstGeom prst="rect">
            <a:avLst/>
          </a:prstGeom>
        </p:spPr>
        <p:txBody>
          <a:bodyPr/>
          <a:lstStyle/>
          <a:p>
            <a:r>
              <a:t>Title Text</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4" name="Body Level One…"/>
          <p:cNvSpPr txBox="1">
            <a:spLocks noGrp="1"/>
          </p:cNvSpPr>
          <p:nvPr>
            <p:ph type="body" sz="half" idx="1"/>
          </p:nvPr>
        </p:nvSpPr>
        <p:spPr>
          <a:xfrm>
            <a:off x="149892" y="1825625"/>
            <a:ext cx="4741196" cy="487997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35" name="Picture 7" descr="Picture 7"/>
          <p:cNvPicPr>
            <a:picLocks noChangeAspect="1"/>
          </p:cNvPicPr>
          <p:nvPr/>
        </p:nvPicPr>
        <p:blipFill>
          <a:blip r:embed="rId2">
            <a:extLst/>
          </a:blip>
          <a:stretch>
            <a:fillRect/>
          </a:stretch>
        </p:blipFill>
        <p:spPr>
          <a:xfrm>
            <a:off x="4581525" y="5943600"/>
            <a:ext cx="742950" cy="914400"/>
          </a:xfrm>
          <a:prstGeom prst="rect">
            <a:avLst/>
          </a:prstGeom>
          <a:ln w="12700">
            <a:miter lim="400000"/>
          </a:ln>
        </p:spPr>
      </p:pic>
      <p:sp>
        <p:nvSpPr>
          <p:cNvPr id="36" name="TextBox 8"/>
          <p:cNvSpPr txBox="1"/>
          <p:nvPr/>
        </p:nvSpPr>
        <p:spPr>
          <a:xfrm>
            <a:off x="0" y="457226"/>
            <a:ext cx="9906000" cy="543539"/>
          </a:xfrm>
          <a:prstGeom prst="rect">
            <a:avLst/>
          </a:prstGeom>
          <a:solidFill>
            <a:srgbClr val="2791D5"/>
          </a:solidFill>
          <a:ln w="12700">
            <a:miter lim="400000"/>
          </a:ln>
          <a:extLst>
            <a:ext uri="{C572A759-6A51-4108-AA02-DFA0A04FC94B}">
              <ma14:wrappingTextBoxFlag xmlns="" xmlns:ma14="http://schemas.microsoft.com/office/mac/drawingml/2011/main" val="1"/>
            </a:ext>
          </a:extLst>
        </p:spPr>
        <p:txBody>
          <a:bodyPr lIns="49519" tIns="49519" rIns="49519" bIns="49519">
            <a:spAutoFit/>
          </a:bodyPr>
          <a:lstStyle>
            <a:lvl1pPr algn="ctr" defTabSz="608012">
              <a:defRPr sz="2900">
                <a:solidFill>
                  <a:srgbClr val="FFFFFF"/>
                </a:solidFill>
                <a:latin typeface="+mn-lt"/>
                <a:ea typeface="+mn-ea"/>
                <a:cs typeface="+mn-cs"/>
                <a:sym typeface="Helvetica"/>
              </a:defRPr>
            </a:lvl1pPr>
          </a:lstStyle>
          <a:p>
            <a:r>
              <a:t> TITLE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44" name="image1.jpeg" descr="image1.jpeg"/>
          <p:cNvPicPr>
            <a:picLocks noChangeAspect="1"/>
          </p:cNvPicPr>
          <p:nvPr/>
        </p:nvPicPr>
        <p:blipFill>
          <a:blip r:embed="rId2">
            <a:extLst/>
          </a:blip>
          <a:stretch>
            <a:fillRect/>
          </a:stretch>
        </p:blipFill>
        <p:spPr>
          <a:xfrm>
            <a:off x="0" y="-145102"/>
            <a:ext cx="9906000" cy="7003103"/>
          </a:xfrm>
          <a:prstGeom prst="rect">
            <a:avLst/>
          </a:prstGeom>
          <a:ln w="12700">
            <a:miter lim="400000"/>
          </a:ln>
        </p:spPr>
      </p:pic>
      <p:sp>
        <p:nvSpPr>
          <p:cNvPr id="45" name="Title Text"/>
          <p:cNvSpPr txBox="1">
            <a:spLocks noGrp="1"/>
          </p:cNvSpPr>
          <p:nvPr>
            <p:ph type="title"/>
          </p:nvPr>
        </p:nvSpPr>
        <p:spPr>
          <a:xfrm>
            <a:off x="681037" y="365125"/>
            <a:ext cx="8769693" cy="1325563"/>
          </a:xfrm>
          <a:prstGeom prst="rect">
            <a:avLst/>
          </a:prstGeom>
        </p:spPr>
        <p:txBody>
          <a:bodyPr/>
          <a:lstStyle>
            <a:lvl1pPr algn="l" defTabSz="914400">
              <a:defRPr sz="4400" b="1">
                <a:solidFill>
                  <a:srgbClr val="C00000"/>
                </a:solidFill>
                <a:latin typeface="Helvetica LT Std"/>
                <a:ea typeface="Helvetica LT Std"/>
                <a:cs typeface="Helvetica LT Std"/>
                <a:sym typeface="Helvetica LT Std"/>
              </a:defRPr>
            </a:lvl1pPr>
          </a:lstStyle>
          <a:p>
            <a:r>
              <a:t>Title Text</a:t>
            </a:r>
          </a:p>
        </p:txBody>
      </p:sp>
      <p:sp>
        <p:nvSpPr>
          <p:cNvPr id="46" name="Body Level One…"/>
          <p:cNvSpPr txBox="1">
            <a:spLocks noGrp="1"/>
          </p:cNvSpPr>
          <p:nvPr>
            <p:ph type="body" sz="quarter" idx="1"/>
          </p:nvPr>
        </p:nvSpPr>
        <p:spPr>
          <a:xfrm>
            <a:off x="681037" y="1793875"/>
            <a:ext cx="8769693" cy="769918"/>
          </a:xfrm>
          <a:prstGeom prst="rect">
            <a:avLst/>
          </a:prstGeom>
        </p:spPr>
        <p:txBody>
          <a:bodyPr/>
          <a:lstStyle>
            <a:lvl1pPr marL="228600" indent="-228600" defTabSz="914400">
              <a:spcBef>
                <a:spcPts val="1000"/>
              </a:spcBef>
              <a:defRPr sz="2800">
                <a:latin typeface="+mj-lt"/>
                <a:ea typeface="+mj-ea"/>
                <a:cs typeface="+mj-cs"/>
                <a:sym typeface="Calibri"/>
              </a:defRPr>
            </a:lvl1pPr>
            <a:lvl2pPr marL="723900" indent="-266700" defTabSz="914400">
              <a:spcBef>
                <a:spcPts val="1000"/>
              </a:spcBef>
              <a:defRPr sz="2800">
                <a:latin typeface="+mj-lt"/>
                <a:ea typeface="+mj-ea"/>
                <a:cs typeface="+mj-cs"/>
                <a:sym typeface="Calibri"/>
              </a:defRPr>
            </a:lvl2pPr>
            <a:lvl3pPr marL="1234438" indent="-320038" defTabSz="914400">
              <a:spcBef>
                <a:spcPts val="1000"/>
              </a:spcBef>
              <a:defRPr sz="2800">
                <a:latin typeface="+mj-lt"/>
                <a:ea typeface="+mj-ea"/>
                <a:cs typeface="+mj-cs"/>
                <a:sym typeface="Calibri"/>
              </a:defRPr>
            </a:lvl3pPr>
            <a:lvl4pPr marL="1727200" indent="-355600" defTabSz="914400">
              <a:spcBef>
                <a:spcPts val="1000"/>
              </a:spcBef>
              <a:defRPr sz="2800">
                <a:latin typeface="+mj-lt"/>
                <a:ea typeface="+mj-ea"/>
                <a:cs typeface="+mj-cs"/>
                <a:sym typeface="Calibri"/>
              </a:defRPr>
            </a:lvl4pPr>
            <a:lvl5pPr marL="2184400" indent="-355600" defTabSz="914400">
              <a:spcBef>
                <a:spcPts val="1000"/>
              </a:spcBef>
              <a:defRPr sz="28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xfrm>
            <a:off x="6835324" y="6221732"/>
            <a:ext cx="263978" cy="269237"/>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4" name="image1.jpeg" descr="image1.jpeg"/>
          <p:cNvPicPr>
            <a:picLocks noChangeAspect="1"/>
          </p:cNvPicPr>
          <p:nvPr/>
        </p:nvPicPr>
        <p:blipFill>
          <a:blip r:embed="rId2">
            <a:extLst/>
          </a:blip>
          <a:stretch>
            <a:fillRect/>
          </a:stretch>
        </p:blipFill>
        <p:spPr>
          <a:xfrm>
            <a:off x="0" y="-145102"/>
            <a:ext cx="9906000" cy="7003103"/>
          </a:xfrm>
          <a:prstGeom prst="rect">
            <a:avLst/>
          </a:prstGeom>
          <a:ln w="12700">
            <a:miter lim="400000"/>
          </a:ln>
        </p:spPr>
      </p:pic>
      <p:sp>
        <p:nvSpPr>
          <p:cNvPr id="55" name="Title Text"/>
          <p:cNvSpPr txBox="1">
            <a:spLocks noGrp="1"/>
          </p:cNvSpPr>
          <p:nvPr>
            <p:ph type="title"/>
          </p:nvPr>
        </p:nvSpPr>
        <p:spPr>
          <a:xfrm>
            <a:off x="681037" y="365125"/>
            <a:ext cx="8769693" cy="1325563"/>
          </a:xfrm>
          <a:prstGeom prst="rect">
            <a:avLst/>
          </a:prstGeom>
        </p:spPr>
        <p:txBody>
          <a:bodyPr/>
          <a:lstStyle>
            <a:lvl1pPr algn="l" defTabSz="914400">
              <a:lnSpc>
                <a:spcPct val="100000"/>
              </a:lnSpc>
              <a:defRPr sz="4400" b="1">
                <a:solidFill>
                  <a:srgbClr val="004467"/>
                </a:solidFill>
                <a:latin typeface="Candara"/>
                <a:ea typeface="Candara"/>
                <a:cs typeface="Candara"/>
                <a:sym typeface="Candara"/>
              </a:defRPr>
            </a:lvl1pPr>
          </a:lstStyle>
          <a:p>
            <a:r>
              <a:t>Title Text</a:t>
            </a:r>
          </a:p>
        </p:txBody>
      </p:sp>
      <p:sp>
        <p:nvSpPr>
          <p:cNvPr id="56" name="Body Level One…"/>
          <p:cNvSpPr txBox="1">
            <a:spLocks noGrp="1"/>
          </p:cNvSpPr>
          <p:nvPr>
            <p:ph type="body" sz="quarter" idx="1"/>
          </p:nvPr>
        </p:nvSpPr>
        <p:spPr>
          <a:xfrm>
            <a:off x="681037" y="1793875"/>
            <a:ext cx="8769693" cy="769918"/>
          </a:xfrm>
          <a:prstGeom prst="rect">
            <a:avLst/>
          </a:prstGeom>
        </p:spPr>
        <p:txBody>
          <a:bodyPr/>
          <a:lstStyle>
            <a:lvl1pPr marL="228600" indent="-228600" defTabSz="914400">
              <a:spcBef>
                <a:spcPts val="1000"/>
              </a:spcBef>
              <a:defRPr sz="2800">
                <a:latin typeface="+mj-lt"/>
                <a:ea typeface="+mj-ea"/>
                <a:cs typeface="+mj-cs"/>
                <a:sym typeface="Calibri"/>
              </a:defRPr>
            </a:lvl1pPr>
            <a:lvl2pPr marL="723900" indent="-266700" defTabSz="914400">
              <a:spcBef>
                <a:spcPts val="1000"/>
              </a:spcBef>
              <a:defRPr sz="2800">
                <a:latin typeface="+mj-lt"/>
                <a:ea typeface="+mj-ea"/>
                <a:cs typeface="+mj-cs"/>
                <a:sym typeface="Calibri"/>
              </a:defRPr>
            </a:lvl2pPr>
            <a:lvl3pPr marL="1234438" indent="-320038" defTabSz="914400">
              <a:spcBef>
                <a:spcPts val="1000"/>
              </a:spcBef>
              <a:defRPr sz="2800">
                <a:latin typeface="+mj-lt"/>
                <a:ea typeface="+mj-ea"/>
                <a:cs typeface="+mj-cs"/>
                <a:sym typeface="Calibri"/>
              </a:defRPr>
            </a:lvl3pPr>
            <a:lvl4pPr marL="1727200" indent="-355600" defTabSz="914400">
              <a:spcBef>
                <a:spcPts val="1000"/>
              </a:spcBef>
              <a:defRPr sz="2800">
                <a:latin typeface="+mj-lt"/>
                <a:ea typeface="+mj-ea"/>
                <a:cs typeface="+mj-cs"/>
                <a:sym typeface="Calibri"/>
              </a:defRPr>
            </a:lvl4pPr>
            <a:lvl5pPr marL="2184400" indent="-355600" defTabSz="914400">
              <a:spcBef>
                <a:spcPts val="1000"/>
              </a:spcBef>
              <a:defRPr sz="28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xfrm>
            <a:off x="9476924" y="6485256"/>
            <a:ext cx="263978" cy="269237"/>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64" name="image1.jpeg" descr="image1.jpeg"/>
          <p:cNvPicPr>
            <a:picLocks noChangeAspect="1"/>
          </p:cNvPicPr>
          <p:nvPr/>
        </p:nvPicPr>
        <p:blipFill>
          <a:blip r:embed="rId2">
            <a:extLst/>
          </a:blip>
          <a:stretch>
            <a:fillRect/>
          </a:stretch>
        </p:blipFill>
        <p:spPr>
          <a:xfrm>
            <a:off x="0" y="-145102"/>
            <a:ext cx="9906000" cy="7003103"/>
          </a:xfrm>
          <a:prstGeom prst="rect">
            <a:avLst/>
          </a:prstGeom>
          <a:ln w="12700">
            <a:miter lim="400000"/>
          </a:ln>
        </p:spPr>
      </p:pic>
      <p:sp>
        <p:nvSpPr>
          <p:cNvPr id="65" name="Title Text"/>
          <p:cNvSpPr txBox="1">
            <a:spLocks noGrp="1"/>
          </p:cNvSpPr>
          <p:nvPr>
            <p:ph type="title"/>
          </p:nvPr>
        </p:nvSpPr>
        <p:spPr>
          <a:xfrm>
            <a:off x="681037" y="365125"/>
            <a:ext cx="8543926" cy="1325563"/>
          </a:xfrm>
          <a:prstGeom prst="rect">
            <a:avLst/>
          </a:prstGeom>
        </p:spPr>
        <p:txBody>
          <a:bodyPr/>
          <a:lstStyle>
            <a:lvl1pPr algn="l" defTabSz="914400">
              <a:defRPr sz="4400" b="1">
                <a:solidFill>
                  <a:srgbClr val="C00000"/>
                </a:solidFill>
                <a:latin typeface="Helvetica LT Std"/>
                <a:ea typeface="Helvetica LT Std"/>
                <a:cs typeface="Helvetica LT Std"/>
                <a:sym typeface="Helvetica LT Std"/>
              </a:defRPr>
            </a:lvl1pPr>
          </a:lstStyle>
          <a:p>
            <a:r>
              <a:t>Title Text</a:t>
            </a:r>
          </a:p>
        </p:txBody>
      </p:sp>
      <p:sp>
        <p:nvSpPr>
          <p:cNvPr id="66" name="Body Level One…"/>
          <p:cNvSpPr txBox="1">
            <a:spLocks noGrp="1"/>
          </p:cNvSpPr>
          <p:nvPr>
            <p:ph type="body" idx="1"/>
          </p:nvPr>
        </p:nvSpPr>
        <p:spPr>
          <a:xfrm>
            <a:off x="681037" y="1881188"/>
            <a:ext cx="8543926" cy="4097338"/>
          </a:xfrm>
          <a:prstGeom prst="rect">
            <a:avLst/>
          </a:prstGeom>
        </p:spPr>
        <p:txBody>
          <a:bodyPr/>
          <a:lstStyle>
            <a:lvl1pPr marL="228600" indent="-228600" defTabSz="914400">
              <a:spcBef>
                <a:spcPts val="1000"/>
              </a:spcBef>
              <a:defRPr sz="2800">
                <a:solidFill>
                  <a:srgbClr val="262626"/>
                </a:solidFill>
                <a:latin typeface="Helvetica LT Std"/>
                <a:ea typeface="Helvetica LT Std"/>
                <a:cs typeface="Helvetica LT Std"/>
                <a:sym typeface="Helvetica LT Std"/>
              </a:defRPr>
            </a:lvl1pPr>
            <a:lvl2pPr marL="723900" indent="-266700" defTabSz="914400">
              <a:spcBef>
                <a:spcPts val="1000"/>
              </a:spcBef>
              <a:defRPr sz="2800">
                <a:solidFill>
                  <a:srgbClr val="262626"/>
                </a:solidFill>
                <a:latin typeface="Helvetica LT Std"/>
                <a:ea typeface="Helvetica LT Std"/>
                <a:cs typeface="Helvetica LT Std"/>
                <a:sym typeface="Helvetica LT Std"/>
              </a:defRPr>
            </a:lvl2pPr>
            <a:lvl3pPr marL="1234438" indent="-320038" defTabSz="914400">
              <a:spcBef>
                <a:spcPts val="1000"/>
              </a:spcBef>
              <a:defRPr sz="2800">
                <a:solidFill>
                  <a:srgbClr val="262626"/>
                </a:solidFill>
                <a:latin typeface="Helvetica LT Std"/>
                <a:ea typeface="Helvetica LT Std"/>
                <a:cs typeface="Helvetica LT Std"/>
                <a:sym typeface="Helvetica LT Std"/>
              </a:defRPr>
            </a:lvl3pPr>
            <a:lvl4pPr marL="1727200" indent="-355600" defTabSz="914400">
              <a:spcBef>
                <a:spcPts val="1000"/>
              </a:spcBef>
              <a:defRPr sz="2800">
                <a:solidFill>
                  <a:srgbClr val="262626"/>
                </a:solidFill>
                <a:latin typeface="Helvetica LT Std"/>
                <a:ea typeface="Helvetica LT Std"/>
                <a:cs typeface="Helvetica LT Std"/>
                <a:sym typeface="Helvetica LT Std"/>
              </a:defRPr>
            </a:lvl4pPr>
            <a:lvl5pPr marL="2184400" indent="-355600" defTabSz="914400">
              <a:spcBef>
                <a:spcPts val="1000"/>
              </a:spcBef>
              <a:defRPr sz="2800">
                <a:solidFill>
                  <a:srgbClr val="262626"/>
                </a:solidFill>
                <a:latin typeface="Helvetica LT Std"/>
                <a:ea typeface="Helvetica LT Std"/>
                <a:cs typeface="Helvetica LT Std"/>
                <a:sym typeface="Helvetica LT Std"/>
              </a:defRPr>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8960988" y="6404294"/>
            <a:ext cx="263978" cy="269237"/>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74" name="Body Level One…"/>
          <p:cNvSpPr txBox="1">
            <a:spLocks noGrp="1"/>
          </p:cNvSpPr>
          <p:nvPr>
            <p:ph type="body" sz="quarter" idx="1"/>
          </p:nvPr>
        </p:nvSpPr>
        <p:spPr>
          <a:xfrm>
            <a:off x="465580" y="5056630"/>
            <a:ext cx="6042663" cy="740669"/>
          </a:xfrm>
          <a:prstGeom prst="rect">
            <a:avLst/>
          </a:prstGeom>
        </p:spPr>
        <p:txBody>
          <a:bodyPr lIns="0" tIns="0" rIns="0" bIns="0"/>
          <a:lstStyle>
            <a:lvl1pPr marL="0" indent="0" defTabSz="914400">
              <a:lnSpc>
                <a:spcPct val="100000"/>
              </a:lnSpc>
              <a:spcBef>
                <a:spcPts val="0"/>
              </a:spcBef>
              <a:buSzTx/>
              <a:buFontTx/>
              <a:buNone/>
              <a:defRPr sz="1700" spc="-15">
                <a:latin typeface="GE Inspira Pitch"/>
                <a:ea typeface="GE Inspira Pitch"/>
                <a:cs typeface="GE Inspira Pitch"/>
                <a:sym typeface="GE Inspira Pitch"/>
              </a:defRPr>
            </a:lvl1pPr>
            <a:lvl2pPr marL="0" indent="0" defTabSz="914400">
              <a:lnSpc>
                <a:spcPct val="100000"/>
              </a:lnSpc>
              <a:spcBef>
                <a:spcPts val="0"/>
              </a:spcBef>
              <a:buSzTx/>
              <a:buFontTx/>
              <a:buNone/>
              <a:defRPr sz="1700" spc="-15">
                <a:latin typeface="GE Inspira Pitch"/>
                <a:ea typeface="GE Inspira Pitch"/>
                <a:cs typeface="GE Inspira Pitch"/>
                <a:sym typeface="GE Inspira Pitch"/>
              </a:defRPr>
            </a:lvl2pPr>
            <a:lvl3pPr marL="0" indent="0" defTabSz="914400">
              <a:lnSpc>
                <a:spcPct val="100000"/>
              </a:lnSpc>
              <a:spcBef>
                <a:spcPts val="0"/>
              </a:spcBef>
              <a:buSzTx/>
              <a:buFontTx/>
              <a:buNone/>
              <a:defRPr sz="1700" spc="-15">
                <a:latin typeface="GE Inspira Pitch"/>
                <a:ea typeface="GE Inspira Pitch"/>
                <a:cs typeface="GE Inspira Pitch"/>
                <a:sym typeface="GE Inspira Pitch"/>
              </a:defRPr>
            </a:lvl3pPr>
            <a:lvl4pPr marL="0" indent="0" defTabSz="914400">
              <a:lnSpc>
                <a:spcPct val="100000"/>
              </a:lnSpc>
              <a:spcBef>
                <a:spcPts val="0"/>
              </a:spcBef>
              <a:buSzTx/>
              <a:buFontTx/>
              <a:buNone/>
              <a:defRPr sz="1700" spc="-15">
                <a:latin typeface="GE Inspira Pitch"/>
                <a:ea typeface="GE Inspira Pitch"/>
                <a:cs typeface="GE Inspira Pitch"/>
                <a:sym typeface="GE Inspira Pitch"/>
              </a:defRPr>
            </a:lvl4pPr>
            <a:lvl5pPr marL="0" indent="0" defTabSz="914400">
              <a:lnSpc>
                <a:spcPct val="100000"/>
              </a:lnSpc>
              <a:spcBef>
                <a:spcPts val="0"/>
              </a:spcBef>
              <a:buSzTx/>
              <a:buFontTx/>
              <a:buNone/>
              <a:defRPr sz="1700" spc="-15">
                <a:latin typeface="GE Inspira Pitch"/>
                <a:ea typeface="GE Inspira Pitch"/>
                <a:cs typeface="GE Inspira Pitch"/>
                <a:sym typeface="GE Inspira Pitch"/>
              </a:defRPr>
            </a:lvl5pPr>
          </a:lstStyle>
          <a:p>
            <a:r>
              <a:t>Body Level One</a:t>
            </a:r>
          </a:p>
          <a:p>
            <a:pPr lvl="1"/>
            <a:r>
              <a:t>Body Level Two</a:t>
            </a:r>
          </a:p>
          <a:p>
            <a:pPr lvl="2"/>
            <a:r>
              <a:t>Body Level Three</a:t>
            </a:r>
          </a:p>
          <a:p>
            <a:pPr lvl="3"/>
            <a:r>
              <a:t>Body Level Four</a:t>
            </a:r>
          </a:p>
          <a:p>
            <a:pPr lvl="4"/>
            <a:r>
              <a:t>Body Level Five</a:t>
            </a:r>
          </a:p>
        </p:txBody>
      </p:sp>
      <p:sp>
        <p:nvSpPr>
          <p:cNvPr id="75" name="Title Text"/>
          <p:cNvSpPr txBox="1">
            <a:spLocks noGrp="1"/>
          </p:cNvSpPr>
          <p:nvPr>
            <p:ph type="title"/>
          </p:nvPr>
        </p:nvSpPr>
        <p:spPr>
          <a:xfrm>
            <a:off x="445769" y="3319271"/>
            <a:ext cx="9004556" cy="1618493"/>
          </a:xfrm>
          <a:prstGeom prst="rect">
            <a:avLst/>
          </a:prstGeom>
        </p:spPr>
        <p:txBody>
          <a:bodyPr anchor="b"/>
          <a:lstStyle>
            <a:lvl1pPr algn="l" defTabSz="914400">
              <a:defRPr sz="3600" b="1" spc="-75">
                <a:solidFill>
                  <a:srgbClr val="C00000"/>
                </a:solidFill>
                <a:latin typeface="GE Inspira Pitch"/>
                <a:ea typeface="GE Inspira Pitch"/>
                <a:cs typeface="GE Inspira Pitch"/>
                <a:sym typeface="GE Inspira Pitch"/>
              </a:defRPr>
            </a:lvl1pPr>
          </a:lstStyle>
          <a:p>
            <a:r>
              <a:t>Title Text</a:t>
            </a:r>
          </a:p>
        </p:txBody>
      </p:sp>
      <p:sp>
        <p:nvSpPr>
          <p:cNvPr id="76" name="Slide Number"/>
          <p:cNvSpPr txBox="1">
            <a:spLocks noGrp="1"/>
          </p:cNvSpPr>
          <p:nvPr>
            <p:ph type="sldNum" sz="quarter" idx="2"/>
          </p:nvPr>
        </p:nvSpPr>
        <p:spPr>
          <a:xfrm>
            <a:off x="6835325" y="6221732"/>
            <a:ext cx="263978" cy="269237"/>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6"/>
          <p:cNvSpPr txBox="1"/>
          <p:nvPr/>
        </p:nvSpPr>
        <p:spPr>
          <a:xfrm>
            <a:off x="0" y="457226"/>
            <a:ext cx="9906000" cy="543539"/>
          </a:xfrm>
          <a:prstGeom prst="rect">
            <a:avLst/>
          </a:prstGeom>
          <a:solidFill>
            <a:srgbClr val="2791D5"/>
          </a:solidFill>
          <a:ln w="12700">
            <a:miter lim="400000"/>
          </a:ln>
          <a:extLst>
            <a:ext uri="{C572A759-6A51-4108-AA02-DFA0A04FC94B}">
              <ma14:wrappingTextBoxFlag xmlns="" xmlns:ma14="http://schemas.microsoft.com/office/mac/drawingml/2011/main" val="1"/>
            </a:ext>
          </a:extLst>
        </p:spPr>
        <p:txBody>
          <a:bodyPr lIns="49519" tIns="49519" rIns="49519" bIns="49519">
            <a:spAutoFit/>
          </a:bodyPr>
          <a:lstStyle>
            <a:lvl1pPr algn="ctr" defTabSz="608012">
              <a:defRPr sz="2900">
                <a:solidFill>
                  <a:srgbClr val="FFFFFF"/>
                </a:solidFill>
                <a:latin typeface="+mn-lt"/>
                <a:ea typeface="+mn-ea"/>
                <a:cs typeface="+mn-cs"/>
                <a:sym typeface="Helvetica"/>
              </a:defRPr>
            </a:lvl1pPr>
          </a:lstStyle>
          <a:p>
            <a:r>
              <a:t> </a:t>
            </a:r>
          </a:p>
        </p:txBody>
      </p:sp>
      <p:pic>
        <p:nvPicPr>
          <p:cNvPr id="3" name="Picture 7" descr="Picture 7"/>
          <p:cNvPicPr>
            <a:picLocks noChangeAspect="1"/>
          </p:cNvPicPr>
          <p:nvPr/>
        </p:nvPicPr>
        <p:blipFill>
          <a:blip r:embed="rId9">
            <a:extLst/>
          </a:blip>
          <a:stretch>
            <a:fillRect/>
          </a:stretch>
        </p:blipFill>
        <p:spPr>
          <a:xfrm>
            <a:off x="4581525" y="5943600"/>
            <a:ext cx="742950" cy="914400"/>
          </a:xfrm>
          <a:prstGeom prst="rect">
            <a:avLst/>
          </a:prstGeom>
          <a:ln w="12700">
            <a:miter lim="400000"/>
          </a:ln>
        </p:spPr>
      </p:pic>
      <p:sp>
        <p:nvSpPr>
          <p:cNvPr id="4" name="Body Level One…"/>
          <p:cNvSpPr txBox="1">
            <a:spLocks noGrp="1"/>
          </p:cNvSpPr>
          <p:nvPr>
            <p:ph type="body" idx="1"/>
          </p:nvPr>
        </p:nvSpPr>
        <p:spPr>
          <a:xfrm>
            <a:off x="681037" y="1825625"/>
            <a:ext cx="8543926"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Title Text"/>
          <p:cNvSpPr txBox="1">
            <a:spLocks noGrp="1"/>
          </p:cNvSpPr>
          <p:nvPr>
            <p:ph type="title"/>
          </p:nvPr>
        </p:nvSpPr>
        <p:spPr>
          <a:xfrm>
            <a:off x="0" y="457226"/>
            <a:ext cx="9906000" cy="55013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6" name="Slide Number"/>
          <p:cNvSpPr txBox="1">
            <a:spLocks noGrp="1"/>
          </p:cNvSpPr>
          <p:nvPr>
            <p:ph type="sldNum" sz="quarter" idx="2"/>
          </p:nvPr>
        </p:nvSpPr>
        <p:spPr>
          <a:xfrm>
            <a:off x="6875283" y="6247132"/>
            <a:ext cx="224018" cy="218437"/>
          </a:xfrm>
          <a:prstGeom prst="rect">
            <a:avLst/>
          </a:prstGeom>
          <a:ln w="12700">
            <a:miter lim="400000"/>
          </a:ln>
        </p:spPr>
        <p:txBody>
          <a:bodyPr wrap="none" lIns="45718" tIns="45718" rIns="45718" bIns="45718"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742950" rtl="0" latinLnBrk="0">
        <a:lnSpc>
          <a:spcPct val="90000"/>
        </a:lnSpc>
        <a:spcBef>
          <a:spcPts val="0"/>
        </a:spcBef>
        <a:spcAft>
          <a:spcPts val="0"/>
        </a:spcAft>
        <a:buClrTx/>
        <a:buSzTx/>
        <a:buFontTx/>
        <a:buNone/>
        <a:tabLst/>
        <a:defRPr sz="3500" b="0" i="0" u="none" strike="noStrike" cap="none" spc="0" baseline="0">
          <a:ln>
            <a:noFill/>
          </a:ln>
          <a:solidFill>
            <a:srgbClr val="FFFFFF"/>
          </a:solidFill>
          <a:uFillTx/>
          <a:latin typeface="Calibri Light"/>
          <a:ea typeface="Calibri Light"/>
          <a:cs typeface="Calibri Light"/>
          <a:sym typeface="Calibri Light"/>
        </a:defRPr>
      </a:lvl1pPr>
      <a:lvl2pPr marL="0" marR="0" indent="0" algn="ctr" defTabSz="742950" rtl="0" latinLnBrk="0">
        <a:lnSpc>
          <a:spcPct val="90000"/>
        </a:lnSpc>
        <a:spcBef>
          <a:spcPts val="0"/>
        </a:spcBef>
        <a:spcAft>
          <a:spcPts val="0"/>
        </a:spcAft>
        <a:buClrTx/>
        <a:buSzTx/>
        <a:buFontTx/>
        <a:buNone/>
        <a:tabLst/>
        <a:defRPr sz="3500" b="0" i="0" u="none" strike="noStrike" cap="none" spc="0" baseline="0">
          <a:ln>
            <a:noFill/>
          </a:ln>
          <a:solidFill>
            <a:srgbClr val="FFFFFF"/>
          </a:solidFill>
          <a:uFillTx/>
          <a:latin typeface="Calibri Light"/>
          <a:ea typeface="Calibri Light"/>
          <a:cs typeface="Calibri Light"/>
          <a:sym typeface="Calibri Light"/>
        </a:defRPr>
      </a:lvl2pPr>
      <a:lvl3pPr marL="0" marR="0" indent="0" algn="ctr" defTabSz="742950" rtl="0" latinLnBrk="0">
        <a:lnSpc>
          <a:spcPct val="90000"/>
        </a:lnSpc>
        <a:spcBef>
          <a:spcPts val="0"/>
        </a:spcBef>
        <a:spcAft>
          <a:spcPts val="0"/>
        </a:spcAft>
        <a:buClrTx/>
        <a:buSzTx/>
        <a:buFontTx/>
        <a:buNone/>
        <a:tabLst/>
        <a:defRPr sz="3500" b="0" i="0" u="none" strike="noStrike" cap="none" spc="0" baseline="0">
          <a:ln>
            <a:noFill/>
          </a:ln>
          <a:solidFill>
            <a:srgbClr val="FFFFFF"/>
          </a:solidFill>
          <a:uFillTx/>
          <a:latin typeface="Calibri Light"/>
          <a:ea typeface="Calibri Light"/>
          <a:cs typeface="Calibri Light"/>
          <a:sym typeface="Calibri Light"/>
        </a:defRPr>
      </a:lvl3pPr>
      <a:lvl4pPr marL="0" marR="0" indent="0" algn="ctr" defTabSz="742950" rtl="0" latinLnBrk="0">
        <a:lnSpc>
          <a:spcPct val="90000"/>
        </a:lnSpc>
        <a:spcBef>
          <a:spcPts val="0"/>
        </a:spcBef>
        <a:spcAft>
          <a:spcPts val="0"/>
        </a:spcAft>
        <a:buClrTx/>
        <a:buSzTx/>
        <a:buFontTx/>
        <a:buNone/>
        <a:tabLst/>
        <a:defRPr sz="3500" b="0" i="0" u="none" strike="noStrike" cap="none" spc="0" baseline="0">
          <a:ln>
            <a:noFill/>
          </a:ln>
          <a:solidFill>
            <a:srgbClr val="FFFFFF"/>
          </a:solidFill>
          <a:uFillTx/>
          <a:latin typeface="Calibri Light"/>
          <a:ea typeface="Calibri Light"/>
          <a:cs typeface="Calibri Light"/>
          <a:sym typeface="Calibri Light"/>
        </a:defRPr>
      </a:lvl4pPr>
      <a:lvl5pPr marL="0" marR="0" indent="0" algn="ctr" defTabSz="742950" rtl="0" latinLnBrk="0">
        <a:lnSpc>
          <a:spcPct val="90000"/>
        </a:lnSpc>
        <a:spcBef>
          <a:spcPts val="0"/>
        </a:spcBef>
        <a:spcAft>
          <a:spcPts val="0"/>
        </a:spcAft>
        <a:buClrTx/>
        <a:buSzTx/>
        <a:buFontTx/>
        <a:buNone/>
        <a:tabLst/>
        <a:defRPr sz="3500" b="0" i="0" u="none" strike="noStrike" cap="none" spc="0" baseline="0">
          <a:ln>
            <a:noFill/>
          </a:ln>
          <a:solidFill>
            <a:srgbClr val="FFFFFF"/>
          </a:solidFill>
          <a:uFillTx/>
          <a:latin typeface="Calibri Light"/>
          <a:ea typeface="Calibri Light"/>
          <a:cs typeface="Calibri Light"/>
          <a:sym typeface="Calibri Light"/>
        </a:defRPr>
      </a:lvl5pPr>
      <a:lvl6pPr marL="0" marR="0" indent="0" algn="ctr" defTabSz="742950" rtl="0" latinLnBrk="0">
        <a:lnSpc>
          <a:spcPct val="90000"/>
        </a:lnSpc>
        <a:spcBef>
          <a:spcPts val="0"/>
        </a:spcBef>
        <a:spcAft>
          <a:spcPts val="0"/>
        </a:spcAft>
        <a:buClrTx/>
        <a:buSzTx/>
        <a:buFontTx/>
        <a:buNone/>
        <a:tabLst/>
        <a:defRPr sz="3500" b="0" i="0" u="none" strike="noStrike" cap="none" spc="0" baseline="0">
          <a:ln>
            <a:noFill/>
          </a:ln>
          <a:solidFill>
            <a:srgbClr val="FFFFFF"/>
          </a:solidFill>
          <a:uFillTx/>
          <a:latin typeface="Calibri Light"/>
          <a:ea typeface="Calibri Light"/>
          <a:cs typeface="Calibri Light"/>
          <a:sym typeface="Calibri Light"/>
        </a:defRPr>
      </a:lvl6pPr>
      <a:lvl7pPr marL="0" marR="0" indent="0" algn="ctr" defTabSz="742950" rtl="0" latinLnBrk="0">
        <a:lnSpc>
          <a:spcPct val="90000"/>
        </a:lnSpc>
        <a:spcBef>
          <a:spcPts val="0"/>
        </a:spcBef>
        <a:spcAft>
          <a:spcPts val="0"/>
        </a:spcAft>
        <a:buClrTx/>
        <a:buSzTx/>
        <a:buFontTx/>
        <a:buNone/>
        <a:tabLst/>
        <a:defRPr sz="3500" b="0" i="0" u="none" strike="noStrike" cap="none" spc="0" baseline="0">
          <a:ln>
            <a:noFill/>
          </a:ln>
          <a:solidFill>
            <a:srgbClr val="FFFFFF"/>
          </a:solidFill>
          <a:uFillTx/>
          <a:latin typeface="Calibri Light"/>
          <a:ea typeface="Calibri Light"/>
          <a:cs typeface="Calibri Light"/>
          <a:sym typeface="Calibri Light"/>
        </a:defRPr>
      </a:lvl7pPr>
      <a:lvl8pPr marL="0" marR="0" indent="0" algn="ctr" defTabSz="742950" rtl="0" latinLnBrk="0">
        <a:lnSpc>
          <a:spcPct val="90000"/>
        </a:lnSpc>
        <a:spcBef>
          <a:spcPts val="0"/>
        </a:spcBef>
        <a:spcAft>
          <a:spcPts val="0"/>
        </a:spcAft>
        <a:buClrTx/>
        <a:buSzTx/>
        <a:buFontTx/>
        <a:buNone/>
        <a:tabLst/>
        <a:defRPr sz="3500" b="0" i="0" u="none" strike="noStrike" cap="none" spc="0" baseline="0">
          <a:ln>
            <a:noFill/>
          </a:ln>
          <a:solidFill>
            <a:srgbClr val="FFFFFF"/>
          </a:solidFill>
          <a:uFillTx/>
          <a:latin typeface="Calibri Light"/>
          <a:ea typeface="Calibri Light"/>
          <a:cs typeface="Calibri Light"/>
          <a:sym typeface="Calibri Light"/>
        </a:defRPr>
      </a:lvl8pPr>
      <a:lvl9pPr marL="0" marR="0" indent="0" algn="ctr" defTabSz="742950" rtl="0" latinLnBrk="0">
        <a:lnSpc>
          <a:spcPct val="90000"/>
        </a:lnSpc>
        <a:spcBef>
          <a:spcPts val="0"/>
        </a:spcBef>
        <a:spcAft>
          <a:spcPts val="0"/>
        </a:spcAft>
        <a:buClrTx/>
        <a:buSzTx/>
        <a:buFontTx/>
        <a:buNone/>
        <a:tabLst/>
        <a:defRPr sz="3500" b="0" i="0" u="none" strike="noStrike" cap="none" spc="0" baseline="0">
          <a:ln>
            <a:noFill/>
          </a:ln>
          <a:solidFill>
            <a:srgbClr val="FFFFFF"/>
          </a:solidFill>
          <a:uFillTx/>
          <a:latin typeface="Calibri Light"/>
          <a:ea typeface="Calibri Light"/>
          <a:cs typeface="Calibri Light"/>
          <a:sym typeface="Calibri Light"/>
        </a:defRPr>
      </a:lvl9pPr>
    </p:titleStyle>
    <p:bodyStyle>
      <a:lvl1pPr marL="185737" marR="0" indent="-185737" algn="l" defTabSz="742950" rtl="0" latinLnBrk="0">
        <a:lnSpc>
          <a:spcPct val="90000"/>
        </a:lnSpc>
        <a:spcBef>
          <a:spcPts val="800"/>
        </a:spcBef>
        <a:spcAft>
          <a:spcPts val="0"/>
        </a:spcAft>
        <a:buClrTx/>
        <a:buSzPct val="100000"/>
        <a:buFont typeface="Arial"/>
        <a:buChar char="•"/>
        <a:tabLst/>
        <a:defRPr sz="1900" b="0" i="0" u="none" strike="noStrike" cap="none" spc="0" baseline="0">
          <a:ln>
            <a:noFill/>
          </a:ln>
          <a:solidFill>
            <a:srgbClr val="000000"/>
          </a:solidFill>
          <a:uFillTx/>
          <a:latin typeface="+mn-lt"/>
          <a:ea typeface="+mn-ea"/>
          <a:cs typeface="+mn-cs"/>
          <a:sym typeface="Helvetica"/>
        </a:defRPr>
      </a:lvl1pPr>
      <a:lvl2pPr marL="592037" marR="0" indent="-220561" algn="l" defTabSz="742950" rtl="0" latinLnBrk="0">
        <a:lnSpc>
          <a:spcPct val="90000"/>
        </a:lnSpc>
        <a:spcBef>
          <a:spcPts val="800"/>
        </a:spcBef>
        <a:spcAft>
          <a:spcPts val="0"/>
        </a:spcAft>
        <a:buClrTx/>
        <a:buSzPct val="100000"/>
        <a:buFont typeface="Arial"/>
        <a:buChar char="•"/>
        <a:tabLst/>
        <a:defRPr sz="1900" b="0" i="0" u="none" strike="noStrike" cap="none" spc="0" baseline="0">
          <a:ln>
            <a:noFill/>
          </a:ln>
          <a:solidFill>
            <a:srgbClr val="000000"/>
          </a:solidFill>
          <a:uFillTx/>
          <a:latin typeface="+mn-lt"/>
          <a:ea typeface="+mn-ea"/>
          <a:cs typeface="+mn-cs"/>
          <a:sym typeface="Helvetica"/>
        </a:defRPr>
      </a:lvl2pPr>
      <a:lvl3pPr marL="995022" marR="0" indent="-252072" algn="l" defTabSz="742950" rtl="0" latinLnBrk="0">
        <a:lnSpc>
          <a:spcPct val="90000"/>
        </a:lnSpc>
        <a:spcBef>
          <a:spcPts val="800"/>
        </a:spcBef>
        <a:spcAft>
          <a:spcPts val="0"/>
        </a:spcAft>
        <a:buClrTx/>
        <a:buSzPct val="100000"/>
        <a:buFont typeface="Arial"/>
        <a:buChar char="•"/>
        <a:tabLst/>
        <a:defRPr sz="1900" b="0" i="0" u="none" strike="noStrike" cap="none" spc="0" baseline="0">
          <a:ln>
            <a:noFill/>
          </a:ln>
          <a:solidFill>
            <a:srgbClr val="000000"/>
          </a:solidFill>
          <a:uFillTx/>
          <a:latin typeface="+mn-lt"/>
          <a:ea typeface="+mn-ea"/>
          <a:cs typeface="+mn-cs"/>
          <a:sym typeface="Helvetica"/>
        </a:defRPr>
      </a:lvl3pPr>
      <a:lvl4pPr marL="1385887" marR="0" indent="-271462" algn="l" defTabSz="742950" rtl="0" latinLnBrk="0">
        <a:lnSpc>
          <a:spcPct val="90000"/>
        </a:lnSpc>
        <a:spcBef>
          <a:spcPts val="800"/>
        </a:spcBef>
        <a:spcAft>
          <a:spcPts val="0"/>
        </a:spcAft>
        <a:buClrTx/>
        <a:buSzPct val="100000"/>
        <a:buFont typeface="Arial"/>
        <a:buChar char="•"/>
        <a:tabLst/>
        <a:defRPr sz="1900" b="0" i="0" u="none" strike="noStrike" cap="none" spc="0" baseline="0">
          <a:ln>
            <a:noFill/>
          </a:ln>
          <a:solidFill>
            <a:srgbClr val="000000"/>
          </a:solidFill>
          <a:uFillTx/>
          <a:latin typeface="+mn-lt"/>
          <a:ea typeface="+mn-ea"/>
          <a:cs typeface="+mn-cs"/>
          <a:sym typeface="Helvetica"/>
        </a:defRPr>
      </a:lvl4pPr>
      <a:lvl5pPr marL="1757363" marR="0" indent="-271462" algn="l" defTabSz="742950" rtl="0" latinLnBrk="0">
        <a:lnSpc>
          <a:spcPct val="90000"/>
        </a:lnSpc>
        <a:spcBef>
          <a:spcPts val="800"/>
        </a:spcBef>
        <a:spcAft>
          <a:spcPts val="0"/>
        </a:spcAft>
        <a:buClrTx/>
        <a:buSzPct val="100000"/>
        <a:buFont typeface="Arial"/>
        <a:buChar char="•"/>
        <a:tabLst/>
        <a:defRPr sz="1900" b="0" i="0" u="none" strike="noStrike" cap="none" spc="0" baseline="0">
          <a:ln>
            <a:noFill/>
          </a:ln>
          <a:solidFill>
            <a:srgbClr val="000000"/>
          </a:solidFill>
          <a:uFillTx/>
          <a:latin typeface="+mn-lt"/>
          <a:ea typeface="+mn-ea"/>
          <a:cs typeface="+mn-cs"/>
          <a:sym typeface="Helvetica"/>
        </a:defRPr>
      </a:lvl5pPr>
      <a:lvl6pPr marL="2109447" marR="0" indent="-252072" algn="l" defTabSz="742950" rtl="0" latinLnBrk="0">
        <a:lnSpc>
          <a:spcPct val="90000"/>
        </a:lnSpc>
        <a:spcBef>
          <a:spcPts val="800"/>
        </a:spcBef>
        <a:spcAft>
          <a:spcPts val="0"/>
        </a:spcAft>
        <a:buClrTx/>
        <a:buSzPct val="100000"/>
        <a:buFont typeface="Arial"/>
        <a:buChar char="•"/>
        <a:tabLst/>
        <a:defRPr sz="1900" b="0" i="0" u="none" strike="noStrike" cap="none" spc="0" baseline="0">
          <a:ln>
            <a:noFill/>
          </a:ln>
          <a:solidFill>
            <a:srgbClr val="000000"/>
          </a:solidFill>
          <a:uFillTx/>
          <a:latin typeface="+mn-lt"/>
          <a:ea typeface="+mn-ea"/>
          <a:cs typeface="+mn-cs"/>
          <a:sym typeface="Helvetica"/>
        </a:defRPr>
      </a:lvl6pPr>
      <a:lvl7pPr marL="2480922" marR="0" indent="-252072" algn="l" defTabSz="742950" rtl="0" latinLnBrk="0">
        <a:lnSpc>
          <a:spcPct val="90000"/>
        </a:lnSpc>
        <a:spcBef>
          <a:spcPts val="800"/>
        </a:spcBef>
        <a:spcAft>
          <a:spcPts val="0"/>
        </a:spcAft>
        <a:buClrTx/>
        <a:buSzPct val="100000"/>
        <a:buFont typeface="Arial"/>
        <a:buChar char="•"/>
        <a:tabLst/>
        <a:defRPr sz="1900" b="0" i="0" u="none" strike="noStrike" cap="none" spc="0" baseline="0">
          <a:ln>
            <a:noFill/>
          </a:ln>
          <a:solidFill>
            <a:srgbClr val="000000"/>
          </a:solidFill>
          <a:uFillTx/>
          <a:latin typeface="+mn-lt"/>
          <a:ea typeface="+mn-ea"/>
          <a:cs typeface="+mn-cs"/>
          <a:sym typeface="Helvetica"/>
        </a:defRPr>
      </a:lvl7pPr>
      <a:lvl8pPr marL="2852397" marR="0" indent="-252072" algn="l" defTabSz="742950" rtl="0" latinLnBrk="0">
        <a:lnSpc>
          <a:spcPct val="90000"/>
        </a:lnSpc>
        <a:spcBef>
          <a:spcPts val="800"/>
        </a:spcBef>
        <a:spcAft>
          <a:spcPts val="0"/>
        </a:spcAft>
        <a:buClrTx/>
        <a:buSzPct val="100000"/>
        <a:buFont typeface="Arial"/>
        <a:buChar char="•"/>
        <a:tabLst/>
        <a:defRPr sz="1900" b="0" i="0" u="none" strike="noStrike" cap="none" spc="0" baseline="0">
          <a:ln>
            <a:noFill/>
          </a:ln>
          <a:solidFill>
            <a:srgbClr val="000000"/>
          </a:solidFill>
          <a:uFillTx/>
          <a:latin typeface="+mn-lt"/>
          <a:ea typeface="+mn-ea"/>
          <a:cs typeface="+mn-cs"/>
          <a:sym typeface="Helvetica"/>
        </a:defRPr>
      </a:lvl8pPr>
      <a:lvl9pPr marL="3223872" marR="0" indent="-252072" algn="l" defTabSz="742950" rtl="0" latinLnBrk="0">
        <a:lnSpc>
          <a:spcPct val="90000"/>
        </a:lnSpc>
        <a:spcBef>
          <a:spcPts val="800"/>
        </a:spcBef>
        <a:spcAft>
          <a:spcPts val="0"/>
        </a:spcAft>
        <a:buClrTx/>
        <a:buSzPct val="100000"/>
        <a:buFont typeface="Arial"/>
        <a:buChar char="•"/>
        <a:tabLst/>
        <a:defRPr sz="1900" b="0" i="0" u="none" strike="noStrike" cap="none" spc="0" baseline="0">
          <a:ln>
            <a:noFill/>
          </a:ln>
          <a:solidFill>
            <a:srgbClr val="000000"/>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t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image" Target="../media/image24.t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4"/>
          <p:cNvSpPr txBox="1">
            <a:spLocks noGrp="1"/>
          </p:cNvSpPr>
          <p:nvPr>
            <p:ph type="ctrTitle"/>
          </p:nvPr>
        </p:nvSpPr>
        <p:spPr>
          <a:xfrm>
            <a:off x="1307902" y="1125410"/>
            <a:ext cx="7429501" cy="2387601"/>
          </a:xfrm>
          <a:prstGeom prst="rect">
            <a:avLst/>
          </a:prstGeom>
        </p:spPr>
        <p:txBody>
          <a:bodyPr/>
          <a:lstStyle/>
          <a:p>
            <a:r>
              <a:t>NSOAP Development Process Models- Ethiopia</a:t>
            </a:r>
          </a:p>
        </p:txBody>
      </p:sp>
      <p:sp>
        <p:nvSpPr>
          <p:cNvPr id="86" name="Subtitle 6"/>
          <p:cNvSpPr txBox="1">
            <a:spLocks noGrp="1"/>
          </p:cNvSpPr>
          <p:nvPr>
            <p:ph type="subTitle" sz="quarter" idx="1"/>
          </p:nvPr>
        </p:nvSpPr>
        <p:spPr>
          <a:xfrm>
            <a:off x="1238250" y="4470398"/>
            <a:ext cx="7429500" cy="1238357"/>
          </a:xfrm>
          <a:prstGeom prst="rect">
            <a:avLst/>
          </a:prstGeom>
        </p:spPr>
        <p:txBody>
          <a:bodyPr/>
          <a:lstStyle/>
          <a:p>
            <a:r>
              <a:t>Hassen Beshir (MD, MPH)</a:t>
            </a:r>
          </a:p>
          <a:p>
            <a:r>
              <a:t>Director: Health Services Quality Directorate</a:t>
            </a:r>
          </a:p>
          <a:p>
            <a:r>
              <a:t>Federal Ministry of Health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30"/>
          <p:cNvSpPr txBox="1">
            <a:spLocks noGrp="1"/>
          </p:cNvSpPr>
          <p:nvPr>
            <p:ph type="body" idx="1"/>
          </p:nvPr>
        </p:nvSpPr>
        <p:spPr>
          <a:xfrm>
            <a:off x="681037" y="1825625"/>
            <a:ext cx="8543926" cy="4351338"/>
          </a:xfrm>
          <a:prstGeom prst="rect">
            <a:avLst/>
          </a:prstGeom>
        </p:spPr>
        <p:txBody>
          <a:bodyPr/>
          <a:lstStyle/>
          <a:p>
            <a:pPr marL="185735" indent="-185735" algn="just">
              <a:defRPr sz="2000">
                <a:latin typeface="Arial"/>
                <a:ea typeface="Arial"/>
                <a:cs typeface="Arial"/>
                <a:sym typeface="Arial"/>
              </a:defRPr>
            </a:pPr>
            <a:endParaRPr/>
          </a:p>
          <a:p>
            <a:pPr marL="185735" indent="-185735" algn="just">
              <a:defRPr sz="2000">
                <a:latin typeface="Arial"/>
                <a:ea typeface="Arial"/>
                <a:cs typeface="Arial"/>
                <a:sym typeface="Arial"/>
              </a:defRPr>
            </a:pPr>
            <a:endParaRPr/>
          </a:p>
          <a:p>
            <a:pPr marL="185735" indent="-185735" algn="just">
              <a:defRPr sz="2000">
                <a:latin typeface="Arial"/>
                <a:ea typeface="Arial"/>
                <a:cs typeface="Arial"/>
                <a:sym typeface="Arial"/>
              </a:defRPr>
            </a:pPr>
            <a:r>
              <a:t>The SaLTS initiative will be implemented in all health facilities in Ethiopia across all levels of the healthcare delivery system.</a:t>
            </a:r>
          </a:p>
          <a:p>
            <a:pPr marL="0" indent="0" algn="just">
              <a:buSzTx/>
              <a:buNone/>
              <a:defRPr sz="2000">
                <a:latin typeface="Arial"/>
                <a:ea typeface="Arial"/>
                <a:cs typeface="Arial"/>
                <a:sym typeface="Arial"/>
              </a:defRPr>
            </a:pPr>
            <a:r>
              <a:t> </a:t>
            </a:r>
          </a:p>
          <a:p>
            <a:pPr marL="0" indent="0" algn="just">
              <a:buSzTx/>
              <a:buNone/>
              <a:defRPr sz="2000">
                <a:latin typeface="Arial"/>
                <a:ea typeface="Arial"/>
                <a:cs typeface="Arial"/>
                <a:sym typeface="Arial"/>
              </a:defRPr>
            </a:pPr>
            <a:endParaRPr/>
          </a:p>
          <a:p>
            <a:pPr marL="185735" indent="-185735" algn="just">
              <a:defRPr sz="2000">
                <a:latin typeface="Arial"/>
                <a:ea typeface="Arial"/>
                <a:cs typeface="Arial"/>
                <a:sym typeface="Arial"/>
              </a:defRPr>
            </a:pPr>
            <a:r>
              <a:t>Private health facilities, although not currently members of the EHAQ, are highly encouraged to be part of this national initiative.</a:t>
            </a:r>
          </a:p>
        </p:txBody>
      </p:sp>
      <p:sp>
        <p:nvSpPr>
          <p:cNvPr id="178" name="Shape 129"/>
          <p:cNvSpPr txBox="1">
            <a:spLocks noGrp="1"/>
          </p:cNvSpPr>
          <p:nvPr>
            <p:ph type="title"/>
          </p:nvPr>
        </p:nvSpPr>
        <p:spPr>
          <a:xfrm>
            <a:off x="0" y="365125"/>
            <a:ext cx="9906000" cy="1160463"/>
          </a:xfrm>
          <a:prstGeom prst="rect">
            <a:avLst/>
          </a:prstGeom>
        </p:spPr>
        <p:txBody>
          <a:bodyPr/>
          <a:lstStyle/>
          <a:p>
            <a:pPr>
              <a:defRPr sz="3600">
                <a:latin typeface="Arial"/>
                <a:ea typeface="Arial"/>
                <a:cs typeface="Arial"/>
                <a:sym typeface="Arial"/>
              </a:defRPr>
            </a:pPr>
            <a:r>
              <a:t>Scope of SaLTS</a:t>
            </a:r>
            <a:br/>
            <a:endParaRPr/>
          </a:p>
        </p:txBody>
      </p:sp>
      <p:sp>
        <p:nvSpPr>
          <p:cNvPr id="179" name="Shape 131"/>
          <p:cNvSpPr txBox="1">
            <a:spLocks noGrp="1"/>
          </p:cNvSpPr>
          <p:nvPr>
            <p:ph type="sldNum" sz="quarter" idx="4294967295"/>
          </p:nvPr>
        </p:nvSpPr>
        <p:spPr>
          <a:xfrm>
            <a:off x="9681978" y="6429692"/>
            <a:ext cx="224018" cy="2184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66"/>
          <p:cNvSpPr txBox="1">
            <a:spLocks noGrp="1"/>
          </p:cNvSpPr>
          <p:nvPr>
            <p:ph type="title"/>
          </p:nvPr>
        </p:nvSpPr>
        <p:spPr>
          <a:xfrm>
            <a:off x="914400" y="76200"/>
            <a:ext cx="8229600" cy="762000"/>
          </a:xfrm>
          <a:prstGeom prst="rect">
            <a:avLst/>
          </a:prstGeom>
          <a:ln w="25400">
            <a:solidFill>
              <a:srgbClr val="AD5B24"/>
            </a:solidFill>
          </a:ln>
        </p:spPr>
        <p:txBody>
          <a:bodyPr/>
          <a:lstStyle>
            <a:lvl1pPr>
              <a:defRPr>
                <a:solidFill>
                  <a:srgbClr val="FF2600"/>
                </a:solidFill>
              </a:defRPr>
            </a:lvl1pPr>
          </a:lstStyle>
          <a:p>
            <a:r>
              <a:t>SALTS  Intervention Pillars</a:t>
            </a:r>
          </a:p>
        </p:txBody>
      </p:sp>
      <p:grpSp>
        <p:nvGrpSpPr>
          <p:cNvPr id="214" name="Group 199"/>
          <p:cNvGrpSpPr/>
          <p:nvPr/>
        </p:nvGrpSpPr>
        <p:grpSpPr>
          <a:xfrm>
            <a:off x="879028" y="904147"/>
            <a:ext cx="7358169" cy="5614865"/>
            <a:chOff x="-1" y="-1"/>
            <a:chExt cx="7358167" cy="5614864"/>
          </a:xfrm>
        </p:grpSpPr>
        <p:grpSp>
          <p:nvGrpSpPr>
            <p:cNvPr id="184" name="Group 169"/>
            <p:cNvGrpSpPr/>
            <p:nvPr/>
          </p:nvGrpSpPr>
          <p:grpSpPr>
            <a:xfrm>
              <a:off x="2833538" y="-2"/>
              <a:ext cx="1834163" cy="1283927"/>
              <a:chOff x="0" y="0"/>
              <a:chExt cx="1834161" cy="1283926"/>
            </a:xfrm>
          </p:grpSpPr>
          <p:sp>
            <p:nvSpPr>
              <p:cNvPr id="182" name="Rounded Rectangle"/>
              <p:cNvSpPr/>
              <p:nvPr/>
            </p:nvSpPr>
            <p:spPr>
              <a:xfrm>
                <a:off x="0" y="-1"/>
                <a:ext cx="1834162" cy="1283927"/>
              </a:xfrm>
              <a:prstGeom prst="roundRect">
                <a:avLst>
                  <a:gd name="adj" fmla="val 20000"/>
                </a:avLst>
              </a:prstGeom>
              <a:solidFill>
                <a:schemeClr val="accent2"/>
              </a:solidFill>
              <a:ln w="25400" cap="flat">
                <a:solidFill>
                  <a:srgbClr val="FFFFFF"/>
                </a:solidFill>
                <a:prstDash val="solid"/>
                <a:round/>
                <a:tailEnd type="triangle" w="med" len="med"/>
              </a:ln>
              <a:effectLst/>
            </p:spPr>
            <p:txBody>
              <a:bodyPr wrap="square" lIns="45718" tIns="45718" rIns="45718" bIns="45718" numCol="1" anchor="ctr">
                <a:noAutofit/>
              </a:bodyPr>
              <a:lstStyle/>
              <a:p>
                <a:pPr algn="ctr">
                  <a:defRPr sz="2200" b="1"/>
                </a:pPr>
                <a:endParaRPr/>
              </a:p>
            </p:txBody>
          </p:sp>
          <p:sp>
            <p:nvSpPr>
              <p:cNvPr id="183" name="Leadership and Governance"/>
              <p:cNvSpPr txBox="1"/>
              <p:nvPr/>
            </p:nvSpPr>
            <p:spPr>
              <a:xfrm>
                <a:off x="75208" y="100940"/>
                <a:ext cx="1683744" cy="1082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200" b="1"/>
                </a:lvl1pPr>
              </a:lstStyle>
              <a:p>
                <a:r>
                  <a:t>Leadership and Governance</a:t>
                </a:r>
              </a:p>
            </p:txBody>
          </p:sp>
        </p:grpSp>
        <p:sp>
          <p:nvSpPr>
            <p:cNvPr id="185" name="Shape 170"/>
            <p:cNvSpPr/>
            <p:nvPr/>
          </p:nvSpPr>
          <p:spPr>
            <a:xfrm>
              <a:off x="4368914" y="479675"/>
              <a:ext cx="453286" cy="178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470" y="5326"/>
                    <a:pt x="14706" y="12571"/>
                    <a:pt x="21600" y="21600"/>
                  </a:cubicBezTo>
                </a:path>
              </a:pathLst>
            </a:custGeom>
            <a:noFill/>
            <a:ln w="9525" cap="flat">
              <a:solidFill>
                <a:srgbClr val="EC792B"/>
              </a:solidFill>
              <a:prstDash val="solid"/>
              <a:round/>
              <a:tailEnd type="triangle" w="med" len="med"/>
            </a:ln>
            <a:effectLst/>
          </p:spPr>
          <p:txBody>
            <a:bodyPr wrap="square" lIns="45718" tIns="45718" rIns="45718" bIns="45718" numCol="1" anchor="ctr">
              <a:noAutofit/>
            </a:bodyPr>
            <a:lstStyle/>
            <a:p>
              <a:endParaRPr/>
            </a:p>
          </p:txBody>
        </p:sp>
        <p:grpSp>
          <p:nvGrpSpPr>
            <p:cNvPr id="188" name="Group 173"/>
            <p:cNvGrpSpPr/>
            <p:nvPr/>
          </p:nvGrpSpPr>
          <p:grpSpPr>
            <a:xfrm>
              <a:off x="4867420" y="380039"/>
              <a:ext cx="2048933" cy="1434258"/>
              <a:chOff x="0" y="0"/>
              <a:chExt cx="2048932" cy="1434257"/>
            </a:xfrm>
          </p:grpSpPr>
          <p:sp>
            <p:nvSpPr>
              <p:cNvPr id="186" name="Rounded Rectangle"/>
              <p:cNvSpPr/>
              <p:nvPr/>
            </p:nvSpPr>
            <p:spPr>
              <a:xfrm>
                <a:off x="0" y="-1"/>
                <a:ext cx="2048933" cy="1434258"/>
              </a:xfrm>
              <a:prstGeom prst="roundRect">
                <a:avLst>
                  <a:gd name="adj" fmla="val 20000"/>
                </a:avLst>
              </a:prstGeom>
              <a:solidFill>
                <a:schemeClr val="accent3"/>
              </a:solidFill>
              <a:ln w="25400" cap="flat">
                <a:solidFill>
                  <a:srgbClr val="FFFFFF"/>
                </a:solidFill>
                <a:prstDash val="solid"/>
                <a:round/>
                <a:tailEnd type="triangle" w="med" len="med"/>
              </a:ln>
              <a:effectLst/>
            </p:spPr>
            <p:txBody>
              <a:bodyPr wrap="square" lIns="45718" tIns="45718" rIns="45718" bIns="45718" numCol="1" anchor="ctr">
                <a:noAutofit/>
              </a:bodyPr>
              <a:lstStyle/>
              <a:p>
                <a:pPr algn="ctr">
                  <a:defRPr sz="2500" b="1">
                    <a:latin typeface="Candara"/>
                    <a:ea typeface="Candara"/>
                    <a:cs typeface="Candara"/>
                    <a:sym typeface="Candara"/>
                  </a:defRPr>
                </a:pPr>
                <a:endParaRPr/>
              </a:p>
            </p:txBody>
          </p:sp>
          <p:sp>
            <p:nvSpPr>
              <p:cNvPr id="187" name="Human Resources"/>
              <p:cNvSpPr txBox="1"/>
              <p:nvPr/>
            </p:nvSpPr>
            <p:spPr>
              <a:xfrm>
                <a:off x="84014" y="303105"/>
                <a:ext cx="1880903" cy="828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500" b="1">
                    <a:latin typeface="Candara"/>
                    <a:ea typeface="Candara"/>
                    <a:cs typeface="Candara"/>
                    <a:sym typeface="Candara"/>
                  </a:defRPr>
                </a:lvl1pPr>
              </a:lstStyle>
              <a:p>
                <a:r>
                  <a:t>Human Resources</a:t>
                </a:r>
              </a:p>
            </p:txBody>
          </p:sp>
        </p:grpSp>
        <p:sp>
          <p:nvSpPr>
            <p:cNvPr id="189" name="Shape 174"/>
            <p:cNvSpPr/>
            <p:nvPr/>
          </p:nvSpPr>
          <p:spPr>
            <a:xfrm>
              <a:off x="5816758" y="1615107"/>
              <a:ext cx="253970" cy="655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867" y="6755"/>
                    <a:pt x="17143" y="14033"/>
                    <a:pt x="21600" y="21600"/>
                  </a:cubicBezTo>
                </a:path>
              </a:pathLst>
            </a:custGeom>
            <a:noFill/>
            <a:ln w="9525" cap="flat">
              <a:solidFill>
                <a:srgbClr val="A1A1A1"/>
              </a:solidFill>
              <a:prstDash val="solid"/>
              <a:round/>
              <a:tailEnd type="triangle" w="med" len="med"/>
            </a:ln>
            <a:effectLst/>
          </p:spPr>
          <p:txBody>
            <a:bodyPr wrap="square" lIns="45718" tIns="45718" rIns="45718" bIns="45718" numCol="1" anchor="ctr">
              <a:noAutofit/>
            </a:bodyPr>
            <a:lstStyle/>
            <a:p>
              <a:endParaRPr/>
            </a:p>
          </p:txBody>
        </p:sp>
        <p:grpSp>
          <p:nvGrpSpPr>
            <p:cNvPr id="192" name="Group 177"/>
            <p:cNvGrpSpPr/>
            <p:nvPr/>
          </p:nvGrpSpPr>
          <p:grpSpPr>
            <a:xfrm>
              <a:off x="5575833" y="2183608"/>
              <a:ext cx="1782334" cy="1247644"/>
              <a:chOff x="0" y="0"/>
              <a:chExt cx="1782332" cy="1247643"/>
            </a:xfrm>
          </p:grpSpPr>
          <p:sp>
            <p:nvSpPr>
              <p:cNvPr id="190" name="Rounded Rectangle"/>
              <p:cNvSpPr/>
              <p:nvPr/>
            </p:nvSpPr>
            <p:spPr>
              <a:xfrm>
                <a:off x="0" y="-1"/>
                <a:ext cx="1782333" cy="1247644"/>
              </a:xfrm>
              <a:prstGeom prst="roundRect">
                <a:avLst>
                  <a:gd name="adj" fmla="val 20000"/>
                </a:avLst>
              </a:prstGeom>
              <a:solidFill>
                <a:schemeClr val="accent4"/>
              </a:solidFill>
              <a:ln w="25400" cap="flat">
                <a:solidFill>
                  <a:srgbClr val="FFFFFF"/>
                </a:solidFill>
                <a:prstDash val="solid"/>
                <a:round/>
                <a:tailEnd type="triangle" w="med" len="med"/>
              </a:ln>
              <a:effectLst/>
            </p:spPr>
            <p:txBody>
              <a:bodyPr wrap="square" lIns="45718" tIns="45718" rIns="45718" bIns="45718" numCol="1" anchor="ctr">
                <a:noAutofit/>
              </a:bodyPr>
              <a:lstStyle/>
              <a:p>
                <a:pPr algn="ctr">
                  <a:defRPr sz="2700" b="1">
                    <a:latin typeface="Candara"/>
                    <a:ea typeface="Candara"/>
                    <a:cs typeface="Candara"/>
                    <a:sym typeface="Candara"/>
                  </a:defRPr>
                </a:pPr>
                <a:endParaRPr/>
              </a:p>
            </p:txBody>
          </p:sp>
          <p:sp>
            <p:nvSpPr>
              <p:cNvPr id="191" name="Advocacy"/>
              <p:cNvSpPr txBox="1"/>
              <p:nvPr/>
            </p:nvSpPr>
            <p:spPr>
              <a:xfrm>
                <a:off x="73083" y="381247"/>
                <a:ext cx="1636166" cy="4851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700" b="1">
                    <a:latin typeface="Candara"/>
                    <a:ea typeface="Candara"/>
                    <a:cs typeface="Candara"/>
                    <a:sym typeface="Candara"/>
                  </a:defRPr>
                </a:lvl1pPr>
              </a:lstStyle>
              <a:p>
                <a:r>
                  <a:t>Advocacy</a:t>
                </a:r>
              </a:p>
            </p:txBody>
          </p:sp>
        </p:grpSp>
        <p:sp>
          <p:nvSpPr>
            <p:cNvPr id="193" name="Shape 178"/>
            <p:cNvSpPr/>
            <p:nvPr/>
          </p:nvSpPr>
          <p:spPr>
            <a:xfrm>
              <a:off x="5816758" y="3344461"/>
              <a:ext cx="253970" cy="6552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143" y="7567"/>
                    <a:pt x="9867" y="14845"/>
                    <a:pt x="0" y="21600"/>
                  </a:cubicBezTo>
                </a:path>
              </a:pathLst>
            </a:custGeom>
            <a:noFill/>
            <a:ln w="9525" cap="flat">
              <a:solidFill>
                <a:srgbClr val="F9BC00"/>
              </a:solidFill>
              <a:prstDash val="solid"/>
              <a:round/>
              <a:tailEnd type="triangle" w="med" len="med"/>
            </a:ln>
            <a:effectLst/>
          </p:spPr>
          <p:txBody>
            <a:bodyPr wrap="square" lIns="45718" tIns="45718" rIns="45718" bIns="45718" numCol="1" anchor="ctr">
              <a:noAutofit/>
            </a:bodyPr>
            <a:lstStyle/>
            <a:p>
              <a:endParaRPr/>
            </a:p>
          </p:txBody>
        </p:sp>
        <p:grpSp>
          <p:nvGrpSpPr>
            <p:cNvPr id="196" name="Group 181"/>
            <p:cNvGrpSpPr/>
            <p:nvPr/>
          </p:nvGrpSpPr>
          <p:grpSpPr>
            <a:xfrm>
              <a:off x="4867420" y="3754712"/>
              <a:ext cx="2377251" cy="1603235"/>
              <a:chOff x="0" y="-1"/>
              <a:chExt cx="2377249" cy="1603233"/>
            </a:xfrm>
          </p:grpSpPr>
          <p:sp>
            <p:nvSpPr>
              <p:cNvPr id="194" name="Shape 179"/>
              <p:cNvSpPr/>
              <p:nvPr/>
            </p:nvSpPr>
            <p:spPr>
              <a:xfrm>
                <a:off x="0" y="68532"/>
                <a:ext cx="2377250" cy="1534701"/>
              </a:xfrm>
              <a:prstGeom prst="roundRect">
                <a:avLst>
                  <a:gd name="adj" fmla="val 17280"/>
                </a:avLst>
              </a:prstGeom>
              <a:solidFill>
                <a:schemeClr val="accent1"/>
              </a:solidFill>
              <a:ln w="25400" cap="flat">
                <a:solidFill>
                  <a:srgbClr val="FFFFFF"/>
                </a:solidFill>
                <a:prstDash val="solid"/>
                <a:round/>
                <a:tailEnd type="triangle" w="med" len="med"/>
              </a:ln>
              <a:effectLst/>
            </p:spPr>
            <p:txBody>
              <a:bodyPr wrap="square" lIns="45718" tIns="45718" rIns="45718" bIns="45718" numCol="1" anchor="ctr">
                <a:noAutofit/>
              </a:bodyPr>
              <a:lstStyle/>
              <a:p>
                <a:pPr algn="ctr">
                  <a:defRPr sz="1600" b="1">
                    <a:solidFill>
                      <a:srgbClr val="FFFFFF"/>
                    </a:solidFill>
                    <a:latin typeface="Candara"/>
                    <a:ea typeface="Candara"/>
                    <a:cs typeface="Candara"/>
                    <a:sym typeface="Candara"/>
                  </a:defRPr>
                </a:pPr>
                <a:endParaRPr/>
              </a:p>
            </p:txBody>
          </p:sp>
          <p:sp>
            <p:nvSpPr>
              <p:cNvPr id="195" name="Shape 180"/>
              <p:cNvSpPr txBox="1"/>
              <p:nvPr/>
            </p:nvSpPr>
            <p:spPr>
              <a:xfrm>
                <a:off x="77654" y="-2"/>
                <a:ext cx="1738950" cy="1463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300" b="1">
                    <a:latin typeface="Candara"/>
                    <a:ea typeface="Candara"/>
                    <a:cs typeface="Candara"/>
                    <a:sym typeface="Candara"/>
                  </a:defRPr>
                </a:lvl1pPr>
              </a:lstStyle>
              <a:p>
                <a:r>
                  <a:t>Drugs medical  Equipment  &amp; supplies</a:t>
                </a:r>
              </a:p>
            </p:txBody>
          </p:sp>
        </p:grpSp>
        <p:sp>
          <p:nvSpPr>
            <p:cNvPr id="197" name="Shape 182"/>
            <p:cNvSpPr/>
            <p:nvPr/>
          </p:nvSpPr>
          <p:spPr>
            <a:xfrm>
              <a:off x="4368914" y="4956239"/>
              <a:ext cx="453286" cy="1789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706" y="9029"/>
                    <a:pt x="7470" y="16274"/>
                    <a:pt x="0" y="21600"/>
                  </a:cubicBezTo>
                </a:path>
              </a:pathLst>
            </a:custGeom>
            <a:noFill/>
            <a:ln w="9525" cap="flat">
              <a:solidFill>
                <a:srgbClr val="3F6EC3"/>
              </a:solidFill>
              <a:prstDash val="solid"/>
              <a:round/>
              <a:tailEnd type="triangle" w="med" len="med"/>
            </a:ln>
            <a:effectLst/>
          </p:spPr>
          <p:txBody>
            <a:bodyPr wrap="square" lIns="45718" tIns="45718" rIns="45718" bIns="45718" numCol="1" anchor="ctr">
              <a:noAutofit/>
            </a:bodyPr>
            <a:lstStyle/>
            <a:p>
              <a:endParaRPr/>
            </a:p>
          </p:txBody>
        </p:sp>
        <p:grpSp>
          <p:nvGrpSpPr>
            <p:cNvPr id="200" name="Group 185"/>
            <p:cNvGrpSpPr/>
            <p:nvPr/>
          </p:nvGrpSpPr>
          <p:grpSpPr>
            <a:xfrm>
              <a:off x="2762905" y="4285397"/>
              <a:ext cx="1899226" cy="1329466"/>
              <a:chOff x="0" y="0"/>
              <a:chExt cx="1899224" cy="1329464"/>
            </a:xfrm>
          </p:grpSpPr>
          <p:sp>
            <p:nvSpPr>
              <p:cNvPr id="198" name="Rounded Rectangle"/>
              <p:cNvSpPr/>
              <p:nvPr/>
            </p:nvSpPr>
            <p:spPr>
              <a:xfrm>
                <a:off x="-1" y="-1"/>
                <a:ext cx="1899225" cy="1329465"/>
              </a:xfrm>
              <a:prstGeom prst="roundRect">
                <a:avLst>
                  <a:gd name="adj" fmla="val 20000"/>
                </a:avLst>
              </a:prstGeom>
              <a:solidFill>
                <a:schemeClr val="accent6"/>
              </a:solidFill>
              <a:ln w="25400" cap="flat">
                <a:solidFill>
                  <a:srgbClr val="FFFFFF"/>
                </a:solidFill>
                <a:prstDash val="solid"/>
                <a:round/>
                <a:tailEnd type="triangle" w="med" len="med"/>
              </a:ln>
              <a:effectLst/>
            </p:spPr>
            <p:txBody>
              <a:bodyPr wrap="square" lIns="45718" tIns="45718" rIns="45718" bIns="45718" numCol="1" anchor="ctr">
                <a:noAutofit/>
              </a:bodyPr>
              <a:lstStyle/>
              <a:p>
                <a:pPr algn="ctr">
                  <a:defRPr sz="2100" b="1">
                    <a:latin typeface="Candara"/>
                    <a:ea typeface="Candara"/>
                    <a:cs typeface="Candara"/>
                    <a:sym typeface="Candara"/>
                  </a:defRPr>
                </a:pPr>
                <a:endParaRPr/>
              </a:p>
            </p:txBody>
          </p:sp>
          <p:sp>
            <p:nvSpPr>
              <p:cNvPr id="199" name="Infrastructure"/>
              <p:cNvSpPr txBox="1"/>
              <p:nvPr/>
            </p:nvSpPr>
            <p:spPr>
              <a:xfrm>
                <a:off x="77878" y="301508"/>
                <a:ext cx="1743469" cy="7264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100" b="1">
                    <a:latin typeface="Candara"/>
                    <a:ea typeface="Candara"/>
                    <a:cs typeface="Candara"/>
                    <a:sym typeface="Candara"/>
                  </a:defRPr>
                </a:lvl1pPr>
              </a:lstStyle>
              <a:p>
                <a:r>
                  <a:t>Infrastructure</a:t>
                </a:r>
              </a:p>
            </p:txBody>
          </p:sp>
        </p:grpSp>
        <p:sp>
          <p:nvSpPr>
            <p:cNvPr id="201" name="Shape 186"/>
            <p:cNvSpPr/>
            <p:nvPr/>
          </p:nvSpPr>
          <p:spPr>
            <a:xfrm>
              <a:off x="2602834" y="4956239"/>
              <a:ext cx="453285" cy="1789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130" y="16274"/>
                    <a:pt x="6894" y="9029"/>
                    <a:pt x="0" y="0"/>
                  </a:cubicBezTo>
                </a:path>
              </a:pathLst>
            </a:custGeom>
            <a:noFill/>
            <a:ln w="9525" cap="flat">
              <a:solidFill>
                <a:srgbClr val="6DAC43"/>
              </a:solidFill>
              <a:prstDash val="solid"/>
              <a:round/>
              <a:tailEnd type="triangle" w="med" len="med"/>
            </a:ln>
            <a:effectLst/>
          </p:spPr>
          <p:txBody>
            <a:bodyPr wrap="square" lIns="45718" tIns="45718" rIns="45718" bIns="45718" numCol="1" anchor="ctr">
              <a:noAutofit/>
            </a:bodyPr>
            <a:lstStyle/>
            <a:p>
              <a:endParaRPr/>
            </a:p>
          </p:txBody>
        </p:sp>
        <p:grpSp>
          <p:nvGrpSpPr>
            <p:cNvPr id="204" name="Group 189"/>
            <p:cNvGrpSpPr/>
            <p:nvPr/>
          </p:nvGrpSpPr>
          <p:grpSpPr>
            <a:xfrm>
              <a:off x="534677" y="3809657"/>
              <a:ext cx="2022942" cy="1416070"/>
              <a:chOff x="0" y="-1"/>
              <a:chExt cx="2022941" cy="1416068"/>
            </a:xfrm>
          </p:grpSpPr>
          <p:sp>
            <p:nvSpPr>
              <p:cNvPr id="202" name="Shape 187"/>
              <p:cNvSpPr/>
              <p:nvPr/>
            </p:nvSpPr>
            <p:spPr>
              <a:xfrm>
                <a:off x="-1" y="-2"/>
                <a:ext cx="2022942" cy="1416070"/>
              </a:xfrm>
              <a:prstGeom prst="roundRect">
                <a:avLst>
                  <a:gd name="adj" fmla="val 20000"/>
                </a:avLst>
              </a:prstGeom>
              <a:solidFill>
                <a:schemeClr val="accent2"/>
              </a:solidFill>
              <a:ln w="25400" cap="flat">
                <a:solidFill>
                  <a:srgbClr val="FFFFFF"/>
                </a:solidFill>
                <a:prstDash val="solid"/>
                <a:round/>
                <a:tailEnd type="triangle" w="med" len="med"/>
              </a:ln>
              <a:effectLst/>
            </p:spPr>
            <p:txBody>
              <a:bodyPr wrap="square" lIns="45718" tIns="45718" rIns="45718" bIns="45718" numCol="1" anchor="ctr">
                <a:noAutofit/>
              </a:bodyPr>
              <a:lstStyle/>
              <a:p>
                <a:pPr algn="ctr">
                  <a:defRPr b="1">
                    <a:solidFill>
                      <a:srgbClr val="FFFFFF"/>
                    </a:solidFill>
                    <a:latin typeface="Candara"/>
                    <a:ea typeface="Candara"/>
                    <a:cs typeface="Candara"/>
                    <a:sym typeface="Candara"/>
                  </a:defRPr>
                </a:pPr>
                <a:endParaRPr/>
              </a:p>
            </p:txBody>
          </p:sp>
          <p:sp>
            <p:nvSpPr>
              <p:cNvPr id="203" name="Shape 188"/>
              <p:cNvSpPr txBox="1"/>
              <p:nvPr/>
            </p:nvSpPr>
            <p:spPr>
              <a:xfrm>
                <a:off x="82930" y="465460"/>
                <a:ext cx="1857080" cy="4851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700" b="1">
                    <a:latin typeface="Candara"/>
                    <a:ea typeface="Candara"/>
                    <a:cs typeface="Candara"/>
                    <a:sym typeface="Candara"/>
                  </a:defRPr>
                </a:lvl1pPr>
              </a:lstStyle>
              <a:p>
                <a:r>
                  <a:t>Quality</a:t>
                </a:r>
              </a:p>
            </p:txBody>
          </p:sp>
        </p:grpSp>
        <p:sp>
          <p:nvSpPr>
            <p:cNvPr id="205" name="Shape 190"/>
            <p:cNvSpPr/>
            <p:nvPr/>
          </p:nvSpPr>
          <p:spPr>
            <a:xfrm>
              <a:off x="1354305" y="3344461"/>
              <a:ext cx="253970" cy="6552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1733" y="14845"/>
                    <a:pt x="4457" y="7567"/>
                    <a:pt x="0" y="0"/>
                  </a:cubicBezTo>
                </a:path>
              </a:pathLst>
            </a:custGeom>
            <a:noFill/>
            <a:ln w="9525" cap="flat">
              <a:solidFill>
                <a:srgbClr val="EC792B"/>
              </a:solidFill>
              <a:prstDash val="solid"/>
              <a:round/>
              <a:tailEnd type="triangle" w="med" len="med"/>
            </a:ln>
            <a:effectLst/>
          </p:spPr>
          <p:txBody>
            <a:bodyPr wrap="square" lIns="45718" tIns="45718" rIns="45718" bIns="45718" numCol="1" anchor="ctr">
              <a:noAutofit/>
            </a:bodyPr>
            <a:lstStyle/>
            <a:p>
              <a:endParaRPr/>
            </a:p>
          </p:txBody>
        </p:sp>
        <p:grpSp>
          <p:nvGrpSpPr>
            <p:cNvPr id="208" name="Group 193"/>
            <p:cNvGrpSpPr/>
            <p:nvPr/>
          </p:nvGrpSpPr>
          <p:grpSpPr>
            <a:xfrm>
              <a:off x="-2" y="2355307"/>
              <a:ext cx="2545404" cy="1018500"/>
              <a:chOff x="0" y="0"/>
              <a:chExt cx="2545402" cy="1018499"/>
            </a:xfrm>
          </p:grpSpPr>
          <p:sp>
            <p:nvSpPr>
              <p:cNvPr id="206" name="Rounded Rectangle"/>
              <p:cNvSpPr/>
              <p:nvPr/>
            </p:nvSpPr>
            <p:spPr>
              <a:xfrm>
                <a:off x="0" y="0"/>
                <a:ext cx="2545403" cy="1018500"/>
              </a:xfrm>
              <a:prstGeom prst="roundRect">
                <a:avLst>
                  <a:gd name="adj" fmla="val 17756"/>
                </a:avLst>
              </a:prstGeom>
              <a:solidFill>
                <a:schemeClr val="accent3"/>
              </a:solidFill>
              <a:ln w="25400" cap="flat">
                <a:solidFill>
                  <a:srgbClr val="FFFFFF"/>
                </a:solidFill>
                <a:prstDash val="solid"/>
                <a:round/>
                <a:tailEnd type="triangle" w="med" len="med"/>
              </a:ln>
              <a:effectLst/>
            </p:spPr>
            <p:txBody>
              <a:bodyPr wrap="square" lIns="45718" tIns="45718" rIns="45718" bIns="45718" numCol="1" anchor="ctr">
                <a:noAutofit/>
              </a:bodyPr>
              <a:lstStyle/>
              <a:p>
                <a:pPr algn="ctr">
                  <a:defRPr sz="2600"/>
                </a:pPr>
                <a:endParaRPr/>
              </a:p>
            </p:txBody>
          </p:sp>
          <p:sp>
            <p:nvSpPr>
              <p:cNvPr id="207" name="Innovation"/>
              <p:cNvSpPr txBox="1"/>
              <p:nvPr/>
            </p:nvSpPr>
            <p:spPr>
              <a:xfrm>
                <a:off x="52966" y="273025"/>
                <a:ext cx="2439469" cy="4724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600"/>
                </a:lvl1pPr>
              </a:lstStyle>
              <a:p>
                <a:r>
                  <a:t>Innovation</a:t>
                </a:r>
              </a:p>
            </p:txBody>
          </p:sp>
        </p:grpSp>
        <p:sp>
          <p:nvSpPr>
            <p:cNvPr id="209" name="Shape 194"/>
            <p:cNvSpPr/>
            <p:nvPr/>
          </p:nvSpPr>
          <p:spPr>
            <a:xfrm>
              <a:off x="1354305" y="1615107"/>
              <a:ext cx="253970" cy="655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7" y="14033"/>
                    <a:pt x="11733" y="6755"/>
                    <a:pt x="21600" y="0"/>
                  </a:cubicBezTo>
                </a:path>
              </a:pathLst>
            </a:custGeom>
            <a:noFill/>
            <a:ln w="9525" cap="flat">
              <a:solidFill>
                <a:srgbClr val="A1A1A1"/>
              </a:solidFill>
              <a:prstDash val="solid"/>
              <a:round/>
              <a:tailEnd type="triangle" w="med" len="med"/>
            </a:ln>
            <a:effectLst/>
          </p:spPr>
          <p:txBody>
            <a:bodyPr wrap="square" lIns="45718" tIns="45718" rIns="45718" bIns="45718" numCol="1" anchor="ctr">
              <a:noAutofit/>
            </a:bodyPr>
            <a:lstStyle/>
            <a:p>
              <a:endParaRPr/>
            </a:p>
          </p:txBody>
        </p:sp>
        <p:grpSp>
          <p:nvGrpSpPr>
            <p:cNvPr id="212" name="Group 197"/>
            <p:cNvGrpSpPr/>
            <p:nvPr/>
          </p:nvGrpSpPr>
          <p:grpSpPr>
            <a:xfrm>
              <a:off x="621945" y="424363"/>
              <a:ext cx="1922287" cy="1345608"/>
              <a:chOff x="0" y="-1"/>
              <a:chExt cx="1922286" cy="1345607"/>
            </a:xfrm>
          </p:grpSpPr>
          <p:sp>
            <p:nvSpPr>
              <p:cNvPr id="210" name="Shape 195"/>
              <p:cNvSpPr/>
              <p:nvPr/>
            </p:nvSpPr>
            <p:spPr>
              <a:xfrm>
                <a:off x="0" y="-2"/>
                <a:ext cx="1922287" cy="1345609"/>
              </a:xfrm>
              <a:prstGeom prst="roundRect">
                <a:avLst>
                  <a:gd name="adj" fmla="val 20000"/>
                </a:avLst>
              </a:prstGeom>
              <a:solidFill>
                <a:schemeClr val="accent4"/>
              </a:solidFill>
              <a:ln w="25400" cap="flat">
                <a:solidFill>
                  <a:srgbClr val="FFFFFF"/>
                </a:solidFill>
                <a:prstDash val="solid"/>
                <a:round/>
                <a:tailEnd type="triangle" w="med" len="med"/>
              </a:ln>
              <a:effectLst/>
            </p:spPr>
            <p:txBody>
              <a:bodyPr wrap="square" lIns="45718" tIns="45718" rIns="45718" bIns="45718" numCol="1" anchor="ctr">
                <a:noAutofit/>
              </a:bodyPr>
              <a:lstStyle/>
              <a:p>
                <a:pPr algn="ctr">
                  <a:defRPr b="1">
                    <a:solidFill>
                      <a:srgbClr val="FFFFFF"/>
                    </a:solidFill>
                  </a:defRPr>
                </a:pPr>
                <a:endParaRPr/>
              </a:p>
            </p:txBody>
          </p:sp>
          <p:sp>
            <p:nvSpPr>
              <p:cNvPr id="211" name="Shape 196"/>
              <p:cNvSpPr txBox="1"/>
              <p:nvPr/>
            </p:nvSpPr>
            <p:spPr>
              <a:xfrm>
                <a:off x="78802" y="449280"/>
                <a:ext cx="1764680" cy="447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400" b="1"/>
                </a:lvl1pPr>
              </a:lstStyle>
              <a:p>
                <a:r>
                  <a:t>M &amp; E</a:t>
                </a:r>
              </a:p>
            </p:txBody>
          </p:sp>
        </p:grpSp>
        <p:sp>
          <p:nvSpPr>
            <p:cNvPr id="213" name="Shape 198"/>
            <p:cNvSpPr/>
            <p:nvPr/>
          </p:nvSpPr>
          <p:spPr>
            <a:xfrm>
              <a:off x="2602834" y="479675"/>
              <a:ext cx="453285" cy="1789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894" y="12571"/>
                    <a:pt x="14130" y="5326"/>
                    <a:pt x="21600" y="0"/>
                  </a:cubicBezTo>
                </a:path>
              </a:pathLst>
            </a:custGeom>
            <a:noFill/>
            <a:ln w="9525" cap="flat">
              <a:solidFill>
                <a:srgbClr val="F9BC00"/>
              </a:solidFill>
              <a:prstDash val="solid"/>
              <a:round/>
              <a:tailEnd type="triangle" w="med" len="med"/>
            </a:ln>
            <a:effectLst/>
          </p:spPr>
          <p:txBody>
            <a:bodyPr wrap="square" lIns="45718" tIns="45718" rIns="45718" bIns="45718" numCol="1" anchor="ctr">
              <a:noAutofit/>
            </a:bodyPr>
            <a:lstStyle/>
            <a:p>
              <a:endParaRPr/>
            </a:p>
          </p:txBody>
        </p:sp>
      </p:grpSp>
      <p:sp>
        <p:nvSpPr>
          <p:cNvPr id="215" name="Shape 200"/>
          <p:cNvSpPr txBox="1">
            <a:spLocks noGrp="1"/>
          </p:cNvSpPr>
          <p:nvPr>
            <p:ph type="sldNum" sz="quarter" idx="4294967295"/>
          </p:nvPr>
        </p:nvSpPr>
        <p:spPr>
          <a:xfrm>
            <a:off x="9476924" y="6485258"/>
            <a:ext cx="263979" cy="269237"/>
          </a:xfrm>
          <a:prstGeom prst="rect">
            <a:avLst/>
          </a:prstGeom>
          <a:extLst>
            <a:ext uri="{C572A759-6A51-4108-AA02-DFA0A04FC94B}">
              <ma14:wrappingTextBoxFlag xmlns="" xmlns:ma14="http://schemas.microsoft.com/office/mac/drawingml/2011/main" val="1"/>
            </a:ext>
          </a:extLst>
        </p:spPr>
        <p:txBody>
          <a:bodyPr/>
          <a:lstStyle>
            <a:lvl1pPr>
              <a:defRPr sz="1200"/>
            </a:lvl1p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Content Placeholder 3"/>
          <p:cNvGrpSpPr/>
          <p:nvPr/>
        </p:nvGrpSpPr>
        <p:grpSpPr>
          <a:xfrm>
            <a:off x="681037" y="1825624"/>
            <a:ext cx="8543928" cy="4364451"/>
            <a:chOff x="0" y="0"/>
            <a:chExt cx="8543927" cy="4364449"/>
          </a:xfrm>
        </p:grpSpPr>
        <p:grpSp>
          <p:nvGrpSpPr>
            <p:cNvPr id="219" name="Group"/>
            <p:cNvGrpSpPr/>
            <p:nvPr/>
          </p:nvGrpSpPr>
          <p:grpSpPr>
            <a:xfrm>
              <a:off x="0" y="-1"/>
              <a:ext cx="8543928" cy="716471"/>
              <a:chOff x="0" y="0"/>
              <a:chExt cx="8543927" cy="716470"/>
            </a:xfrm>
          </p:grpSpPr>
          <p:sp>
            <p:nvSpPr>
              <p:cNvPr id="217" name="Rounded Rectangle"/>
              <p:cNvSpPr/>
              <p:nvPr/>
            </p:nvSpPr>
            <p:spPr>
              <a:xfrm>
                <a:off x="0" y="-1"/>
                <a:ext cx="8543928" cy="703363"/>
              </a:xfrm>
              <a:prstGeom prst="roundRect">
                <a:avLst>
                  <a:gd name="adj" fmla="val 7500"/>
                </a:avLst>
              </a:prstGeom>
              <a:solidFill>
                <a:srgbClr val="B4C7E7"/>
              </a:solidFill>
              <a:ln w="12700" cap="flat">
                <a:solidFill>
                  <a:schemeClr val="accent1"/>
                </a:solidFill>
                <a:prstDash val="solid"/>
                <a:miter lim="800000"/>
              </a:ln>
              <a:effectLst/>
            </p:spPr>
            <p:txBody>
              <a:bodyPr wrap="square" lIns="45718" tIns="45718" rIns="45718" bIns="45718" numCol="1" anchor="t">
                <a:noAutofit/>
              </a:bodyPr>
              <a:lstStyle/>
              <a:p>
                <a:pPr>
                  <a:defRPr sz="1100">
                    <a:solidFill>
                      <a:srgbClr val="FFFFFF"/>
                    </a:solidFill>
                  </a:defRPr>
                </a:pPr>
                <a:endParaRPr/>
              </a:p>
            </p:txBody>
          </p:sp>
          <p:sp>
            <p:nvSpPr>
              <p:cNvPr id="218" name="National…"/>
              <p:cNvSpPr txBox="1"/>
              <p:nvPr/>
            </p:nvSpPr>
            <p:spPr>
              <a:xfrm>
                <a:off x="15432" y="15434"/>
                <a:ext cx="8513062" cy="701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defRPr sz="1100">
                    <a:solidFill>
                      <a:srgbClr val="FFFFFF"/>
                    </a:solidFill>
                  </a:defRPr>
                </a:pPr>
                <a:r>
                  <a:t>National </a:t>
                </a:r>
              </a:p>
              <a:p>
                <a:pPr marL="140671" indent="-140671">
                  <a:buSzPct val="100000"/>
                  <a:buChar char="•"/>
                  <a:defRPr sz="1100" b="1">
                    <a:solidFill>
                      <a:srgbClr val="FFFFFF"/>
                    </a:solidFill>
                  </a:defRPr>
                </a:pPr>
                <a:r>
                  <a:t>FMoH / MSGD </a:t>
                </a:r>
              </a:p>
              <a:p>
                <a:pPr marL="140671" indent="-140671">
                  <a:buSzPct val="100000"/>
                  <a:buChar char="•"/>
                  <a:defRPr sz="1100" b="1">
                    <a:solidFill>
                      <a:srgbClr val="FFFFFF"/>
                    </a:solidFill>
                  </a:defRPr>
                </a:pPr>
                <a:r>
                  <a:t>HSQD </a:t>
                </a:r>
              </a:p>
              <a:p>
                <a:pPr marL="140671" indent="-140671">
                  <a:buSzPct val="100000"/>
                  <a:buChar char="•"/>
                  <a:defRPr sz="1100" b="1">
                    <a:solidFill>
                      <a:srgbClr val="FFFFFF"/>
                    </a:solidFill>
                  </a:defRPr>
                </a:pPr>
                <a:r>
                  <a:t>Project team / TWG </a:t>
                </a:r>
              </a:p>
            </p:txBody>
          </p:sp>
        </p:grpSp>
        <p:grpSp>
          <p:nvGrpSpPr>
            <p:cNvPr id="222" name="Group"/>
            <p:cNvGrpSpPr/>
            <p:nvPr/>
          </p:nvGrpSpPr>
          <p:grpSpPr>
            <a:xfrm>
              <a:off x="0" y="1215993"/>
              <a:ext cx="8543928" cy="716471"/>
              <a:chOff x="0" y="0"/>
              <a:chExt cx="8543927" cy="716470"/>
            </a:xfrm>
          </p:grpSpPr>
          <p:sp>
            <p:nvSpPr>
              <p:cNvPr id="220" name="Rounded Rectangle"/>
              <p:cNvSpPr/>
              <p:nvPr/>
            </p:nvSpPr>
            <p:spPr>
              <a:xfrm>
                <a:off x="0" y="0"/>
                <a:ext cx="8543928" cy="703363"/>
              </a:xfrm>
              <a:prstGeom prst="roundRect">
                <a:avLst>
                  <a:gd name="adj" fmla="val 7500"/>
                </a:avLst>
              </a:prstGeom>
              <a:solidFill>
                <a:schemeClr val="accent1"/>
              </a:solidFill>
              <a:ln w="12700" cap="flat">
                <a:solidFill>
                  <a:schemeClr val="accent1"/>
                </a:solidFill>
                <a:prstDash val="solid"/>
                <a:miter lim="800000"/>
              </a:ln>
              <a:effectLst/>
            </p:spPr>
            <p:txBody>
              <a:bodyPr wrap="square" lIns="45718" tIns="45718" rIns="45718" bIns="45718" numCol="1" anchor="t">
                <a:noAutofit/>
              </a:bodyPr>
              <a:lstStyle/>
              <a:p>
                <a:pPr>
                  <a:defRPr sz="1100">
                    <a:solidFill>
                      <a:srgbClr val="FFFFFF"/>
                    </a:solidFill>
                  </a:defRPr>
                </a:pPr>
                <a:endParaRPr/>
              </a:p>
            </p:txBody>
          </p:sp>
          <p:sp>
            <p:nvSpPr>
              <p:cNvPr id="221" name="Regions…"/>
              <p:cNvSpPr txBox="1"/>
              <p:nvPr/>
            </p:nvSpPr>
            <p:spPr>
              <a:xfrm>
                <a:off x="15432" y="15434"/>
                <a:ext cx="8513062" cy="701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defRPr sz="1100">
                    <a:solidFill>
                      <a:srgbClr val="FFFFFF"/>
                    </a:solidFill>
                  </a:defRPr>
                </a:pPr>
                <a:r>
                  <a:t>Regions </a:t>
                </a:r>
              </a:p>
              <a:p>
                <a:pPr marL="140671" indent="-140671">
                  <a:buSzPct val="100000"/>
                  <a:buChar char="•"/>
                  <a:defRPr sz="1100" b="1">
                    <a:solidFill>
                      <a:srgbClr val="FFFFFF"/>
                    </a:solidFill>
                  </a:defRPr>
                </a:pPr>
                <a:r>
                  <a:t>RHB </a:t>
                </a:r>
              </a:p>
              <a:p>
                <a:pPr marL="140671" indent="-140671">
                  <a:buSzPct val="100000"/>
                  <a:buChar char="•"/>
                  <a:defRPr sz="1100" b="1">
                    <a:solidFill>
                      <a:srgbClr val="FFFFFF"/>
                    </a:solidFill>
                  </a:defRPr>
                </a:pPr>
                <a:r>
                  <a:t>CRCP /Health care quality process </a:t>
                </a:r>
              </a:p>
              <a:p>
                <a:pPr marL="140671" indent="-140671">
                  <a:buSzPct val="100000"/>
                  <a:buChar char="•"/>
                  <a:defRPr sz="1100" b="1">
                    <a:solidFill>
                      <a:srgbClr val="FFFFFF"/>
                    </a:solidFill>
                  </a:defRPr>
                </a:pPr>
                <a:r>
                  <a:t>TWG / Champions </a:t>
                </a:r>
              </a:p>
            </p:txBody>
          </p:sp>
        </p:grpSp>
        <p:grpSp>
          <p:nvGrpSpPr>
            <p:cNvPr id="225" name="Group"/>
            <p:cNvGrpSpPr/>
            <p:nvPr/>
          </p:nvGrpSpPr>
          <p:grpSpPr>
            <a:xfrm>
              <a:off x="0" y="2431985"/>
              <a:ext cx="8543928" cy="703364"/>
              <a:chOff x="0" y="0"/>
              <a:chExt cx="8543927" cy="703363"/>
            </a:xfrm>
          </p:grpSpPr>
          <p:sp>
            <p:nvSpPr>
              <p:cNvPr id="223" name="Rounded Rectangle"/>
              <p:cNvSpPr/>
              <p:nvPr/>
            </p:nvSpPr>
            <p:spPr>
              <a:xfrm>
                <a:off x="0" y="-1"/>
                <a:ext cx="8543928" cy="703364"/>
              </a:xfrm>
              <a:prstGeom prst="roundRect">
                <a:avLst>
                  <a:gd name="adj" fmla="val 7500"/>
                </a:avLst>
              </a:prstGeom>
              <a:solidFill>
                <a:srgbClr val="FFFF00"/>
              </a:solidFill>
              <a:ln w="12700" cap="flat">
                <a:solidFill>
                  <a:schemeClr val="accent1"/>
                </a:solidFill>
                <a:prstDash val="solid"/>
                <a:miter lim="800000"/>
              </a:ln>
              <a:effectLst/>
            </p:spPr>
            <p:txBody>
              <a:bodyPr wrap="square" lIns="45718" tIns="45718" rIns="45718" bIns="45718" numCol="1" anchor="t">
                <a:noAutofit/>
              </a:bodyPr>
              <a:lstStyle/>
              <a:p>
                <a:pPr>
                  <a:defRPr sz="1100">
                    <a:solidFill>
                      <a:srgbClr val="FFFFFF"/>
                    </a:solidFill>
                  </a:defRPr>
                </a:pPr>
                <a:endParaRPr/>
              </a:p>
            </p:txBody>
          </p:sp>
          <p:sp>
            <p:nvSpPr>
              <p:cNvPr id="224" name="EHAQ…"/>
              <p:cNvSpPr txBox="1"/>
              <p:nvPr/>
            </p:nvSpPr>
            <p:spPr>
              <a:xfrm>
                <a:off x="15432" y="15434"/>
                <a:ext cx="8513062" cy="3962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defRPr sz="1100">
                    <a:solidFill>
                      <a:srgbClr val="FFFFFF"/>
                    </a:solidFill>
                  </a:defRPr>
                </a:pPr>
                <a:r>
                  <a:t>EHAQ </a:t>
                </a:r>
              </a:p>
              <a:p>
                <a:pPr marL="140671" indent="-140671">
                  <a:buSzPct val="100000"/>
                  <a:buChar char="•"/>
                  <a:defRPr sz="1100">
                    <a:solidFill>
                      <a:srgbClr val="FFFFFF"/>
                    </a:solidFill>
                  </a:defRPr>
                </a:pPr>
                <a:r>
                  <a:t> </a:t>
                </a:r>
                <a:r>
                  <a:rPr b="1"/>
                  <a:t>Lead and Co - Lead hospitals </a:t>
                </a:r>
              </a:p>
            </p:txBody>
          </p:sp>
        </p:grpSp>
        <p:grpSp>
          <p:nvGrpSpPr>
            <p:cNvPr id="228" name="Group"/>
            <p:cNvGrpSpPr/>
            <p:nvPr/>
          </p:nvGrpSpPr>
          <p:grpSpPr>
            <a:xfrm>
              <a:off x="0" y="3647979"/>
              <a:ext cx="8543928" cy="716471"/>
              <a:chOff x="0" y="0"/>
              <a:chExt cx="8543927" cy="716470"/>
            </a:xfrm>
          </p:grpSpPr>
          <p:sp>
            <p:nvSpPr>
              <p:cNvPr id="226" name="Rounded Rectangle"/>
              <p:cNvSpPr/>
              <p:nvPr/>
            </p:nvSpPr>
            <p:spPr>
              <a:xfrm>
                <a:off x="0" y="0"/>
                <a:ext cx="8543928" cy="703363"/>
              </a:xfrm>
              <a:prstGeom prst="roundRect">
                <a:avLst>
                  <a:gd name="adj" fmla="val 7500"/>
                </a:avLst>
              </a:prstGeom>
              <a:solidFill>
                <a:srgbClr val="FF0000"/>
              </a:solidFill>
              <a:ln w="12700" cap="flat">
                <a:solidFill>
                  <a:schemeClr val="accent1"/>
                </a:solidFill>
                <a:prstDash val="solid"/>
                <a:miter lim="800000"/>
              </a:ln>
              <a:effectLst/>
            </p:spPr>
            <p:txBody>
              <a:bodyPr wrap="square" lIns="45718" tIns="45718" rIns="45718" bIns="45718" numCol="1" anchor="t">
                <a:noAutofit/>
              </a:bodyPr>
              <a:lstStyle/>
              <a:p>
                <a:pPr>
                  <a:defRPr sz="1100">
                    <a:solidFill>
                      <a:srgbClr val="FFFFFF"/>
                    </a:solidFill>
                  </a:defRPr>
                </a:pPr>
                <a:endParaRPr/>
              </a:p>
            </p:txBody>
          </p:sp>
          <p:sp>
            <p:nvSpPr>
              <p:cNvPr id="227" name="Facilities…"/>
              <p:cNvSpPr txBox="1"/>
              <p:nvPr/>
            </p:nvSpPr>
            <p:spPr>
              <a:xfrm>
                <a:off x="15432" y="15434"/>
                <a:ext cx="8513062" cy="701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defRPr sz="1100">
                    <a:solidFill>
                      <a:srgbClr val="FFFFFF"/>
                    </a:solidFill>
                  </a:defRPr>
                </a:pPr>
                <a:r>
                  <a:t>Facilities </a:t>
                </a:r>
              </a:p>
              <a:p>
                <a:pPr marL="140671" indent="-140671">
                  <a:buSzPct val="100000"/>
                  <a:buChar char="•"/>
                  <a:defRPr sz="1100" b="1">
                    <a:solidFill>
                      <a:srgbClr val="FFFFFF"/>
                    </a:solidFill>
                  </a:defRPr>
                </a:pPr>
                <a:r>
                  <a:t>Hospital /health center CEO/clinical director/SMT</a:t>
                </a:r>
              </a:p>
              <a:p>
                <a:pPr marL="140671" indent="-140671">
                  <a:buSzPct val="100000"/>
                  <a:buChar char="•"/>
                  <a:defRPr sz="1100" b="1">
                    <a:solidFill>
                      <a:srgbClr val="FFFFFF"/>
                    </a:solidFill>
                  </a:defRPr>
                </a:pPr>
                <a:r>
                  <a:t>Facility team  / Quality unit </a:t>
                </a:r>
              </a:p>
              <a:p>
                <a:pPr marL="140671" indent="-140671">
                  <a:buSzPct val="100000"/>
                  <a:buChar char="•"/>
                  <a:defRPr sz="1100" b="1">
                    <a:solidFill>
                      <a:srgbClr val="FFFFFF"/>
                    </a:solidFill>
                  </a:defRPr>
                </a:pPr>
                <a:r>
                  <a:t>OR management team  / HDA </a:t>
                </a:r>
              </a:p>
            </p:txBody>
          </p:sp>
        </p:grpSp>
      </p:grpSp>
      <p:sp>
        <p:nvSpPr>
          <p:cNvPr id="230" name="Title 1"/>
          <p:cNvSpPr txBox="1">
            <a:spLocks noGrp="1"/>
          </p:cNvSpPr>
          <p:nvPr>
            <p:ph type="title"/>
          </p:nvPr>
        </p:nvSpPr>
        <p:spPr>
          <a:xfrm>
            <a:off x="0" y="365124"/>
            <a:ext cx="9906000" cy="696917"/>
          </a:xfrm>
          <a:prstGeom prst="rect">
            <a:avLst/>
          </a:prstGeom>
        </p:spPr>
        <p:txBody>
          <a:bodyPr/>
          <a:lstStyle/>
          <a:p>
            <a:pPr defTabSz="356615">
              <a:defRPr sz="1400"/>
            </a:pPr>
            <a:r>
              <a:t/>
            </a:r>
            <a:br/>
            <a:r>
              <a:t>Pillar one : Leadership, Management and Governance</a:t>
            </a:r>
            <a:br/>
            <a:r>
              <a:t> </a:t>
            </a:r>
          </a:p>
        </p:txBody>
      </p:sp>
      <p:sp>
        <p:nvSpPr>
          <p:cNvPr id="231" name="Slide Number Placeholder 6"/>
          <p:cNvSpPr txBox="1">
            <a:spLocks noGrp="1"/>
          </p:cNvSpPr>
          <p:nvPr>
            <p:ph type="sldNum" sz="quarter" idx="4294967295"/>
          </p:nvPr>
        </p:nvSpPr>
        <p:spPr>
          <a:xfrm>
            <a:off x="9674721" y="6431562"/>
            <a:ext cx="231274" cy="214697"/>
          </a:xfrm>
          <a:prstGeom prst="rect">
            <a:avLst/>
          </a:prstGeom>
          <a:extLst>
            <a:ext uri="{C572A759-6A51-4108-AA02-DFA0A04FC94B}">
              <ma14:wrappingTextBoxFlag xmlns="" xmlns:ma14="http://schemas.microsoft.com/office/mac/drawingml/2011/main" val="1"/>
            </a:ext>
          </a:extLst>
        </p:spPr>
        <p:txBody>
          <a:bodyPr/>
          <a:lstStyle>
            <a:lvl1pPr>
              <a:defRPr>
                <a:solidFill>
                  <a:srgbClr val="000000"/>
                </a:solidFill>
                <a:latin typeface="Arial"/>
                <a:ea typeface="Arial"/>
                <a:cs typeface="Arial"/>
                <a:sym typeface="Arial"/>
              </a:defRPr>
            </a:lvl1pPr>
          </a:lstStyle>
          <a:p>
            <a:fld id="{86CB4B4D-7CA3-9044-876B-883B54F8677D}" type="slidenum">
              <a:t>12</a:t>
            </a:fld>
            <a:endParaRPr/>
          </a:p>
        </p:txBody>
      </p:sp>
      <p:pic>
        <p:nvPicPr>
          <p:cNvPr id="232" name="Picture 4" descr="Picture 4"/>
          <p:cNvPicPr>
            <a:picLocks noChangeAspect="1"/>
          </p:cNvPicPr>
          <p:nvPr/>
        </p:nvPicPr>
        <p:blipFill>
          <a:blip r:embed="rId2">
            <a:extLst/>
          </a:blip>
          <a:stretch>
            <a:fillRect/>
          </a:stretch>
        </p:blipFill>
        <p:spPr>
          <a:xfrm>
            <a:off x="6108700" y="1447800"/>
            <a:ext cx="3797300" cy="43434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ontent Placeholder 1"/>
          <p:cNvSpPr txBox="1">
            <a:spLocks noGrp="1"/>
          </p:cNvSpPr>
          <p:nvPr>
            <p:ph type="body" idx="1"/>
          </p:nvPr>
        </p:nvSpPr>
        <p:spPr>
          <a:xfrm>
            <a:off x="681037" y="1825625"/>
            <a:ext cx="8543926" cy="4351338"/>
          </a:xfrm>
          <a:prstGeom prst="rect">
            <a:avLst/>
          </a:prstGeom>
        </p:spPr>
        <p:txBody>
          <a:bodyPr/>
          <a:lstStyle/>
          <a:p>
            <a:pPr>
              <a:lnSpc>
                <a:spcPct val="150000"/>
              </a:lnSpc>
              <a:defRPr>
                <a:latin typeface="+mj-lt"/>
                <a:ea typeface="+mj-ea"/>
                <a:cs typeface="+mj-cs"/>
                <a:sym typeface="Calibri"/>
              </a:defRPr>
            </a:pPr>
            <a:r>
              <a:t>SaLTs leadership and management established for all levels</a:t>
            </a:r>
          </a:p>
          <a:p>
            <a:pPr>
              <a:lnSpc>
                <a:spcPct val="150000"/>
              </a:lnSpc>
              <a:defRPr>
                <a:latin typeface="+mj-lt"/>
                <a:ea typeface="+mj-ea"/>
                <a:cs typeface="+mj-cs"/>
                <a:sym typeface="Calibri"/>
              </a:defRPr>
            </a:pPr>
            <a:r>
              <a:t>Leadership and mentorship training to 700 regional leads</a:t>
            </a:r>
          </a:p>
          <a:p>
            <a:pPr>
              <a:lnSpc>
                <a:spcPct val="150000"/>
              </a:lnSpc>
              <a:defRPr>
                <a:latin typeface="+mj-lt"/>
                <a:ea typeface="+mj-ea"/>
                <a:cs typeface="+mj-cs"/>
                <a:sym typeface="Calibri"/>
              </a:defRPr>
            </a:pPr>
            <a:r>
              <a:t>Supportive supervision and mentorship program</a:t>
            </a:r>
          </a:p>
        </p:txBody>
      </p:sp>
      <p:sp>
        <p:nvSpPr>
          <p:cNvPr id="235" name="Title 2"/>
          <p:cNvSpPr txBox="1">
            <a:spLocks noGrp="1"/>
          </p:cNvSpPr>
          <p:nvPr>
            <p:ph type="title"/>
          </p:nvPr>
        </p:nvSpPr>
        <p:spPr>
          <a:xfrm>
            <a:off x="0" y="457226"/>
            <a:ext cx="9906000" cy="550131"/>
          </a:xfrm>
          <a:prstGeom prst="rect">
            <a:avLst/>
          </a:prstGeom>
        </p:spPr>
        <p:txBody>
          <a:bodyPr/>
          <a:lstStyle>
            <a:lvl1pPr defTabSz="728091">
              <a:defRPr sz="3000"/>
            </a:lvl1pPr>
          </a:lstStyle>
          <a:p>
            <a:r>
              <a:t>Activities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Content Placeholder 4" descr="Content Placeholder 4"/>
          <p:cNvPicPr>
            <a:picLocks noChangeAspect="1"/>
          </p:cNvPicPr>
          <p:nvPr/>
        </p:nvPicPr>
        <p:blipFill>
          <a:blip r:embed="rId2">
            <a:extLst/>
          </a:blip>
          <a:stretch>
            <a:fillRect/>
          </a:stretch>
        </p:blipFill>
        <p:spPr>
          <a:xfrm>
            <a:off x="7874000" y="1219200"/>
            <a:ext cx="1752600" cy="1155700"/>
          </a:xfrm>
          <a:prstGeom prst="rect">
            <a:avLst/>
          </a:prstGeom>
          <a:ln w="12700">
            <a:miter lim="400000"/>
          </a:ln>
        </p:spPr>
      </p:pic>
      <p:sp>
        <p:nvSpPr>
          <p:cNvPr id="238" name="Title 1"/>
          <p:cNvSpPr txBox="1">
            <a:spLocks noGrp="1"/>
          </p:cNvSpPr>
          <p:nvPr>
            <p:ph type="title"/>
          </p:nvPr>
        </p:nvSpPr>
        <p:spPr>
          <a:xfrm>
            <a:off x="0" y="457226"/>
            <a:ext cx="9906000" cy="550131"/>
          </a:xfrm>
          <a:prstGeom prst="rect">
            <a:avLst/>
          </a:prstGeom>
        </p:spPr>
        <p:txBody>
          <a:bodyPr/>
          <a:lstStyle>
            <a:lvl1pPr defTabSz="728091">
              <a:defRPr sz="3000"/>
            </a:lvl1pPr>
          </a:lstStyle>
          <a:p>
            <a:r>
              <a:t>Pillar two : Infrastructure </a:t>
            </a:r>
          </a:p>
        </p:txBody>
      </p:sp>
      <p:sp>
        <p:nvSpPr>
          <p:cNvPr id="239" name="Slide Number Placeholder 6"/>
          <p:cNvSpPr txBox="1">
            <a:spLocks noGrp="1"/>
          </p:cNvSpPr>
          <p:nvPr>
            <p:ph type="sldNum" sz="quarter" idx="4294967295"/>
          </p:nvPr>
        </p:nvSpPr>
        <p:spPr>
          <a:xfrm>
            <a:off x="9674721" y="6431562"/>
            <a:ext cx="231274" cy="214697"/>
          </a:xfrm>
          <a:prstGeom prst="rect">
            <a:avLst/>
          </a:prstGeom>
          <a:extLst>
            <a:ext uri="{C572A759-6A51-4108-AA02-DFA0A04FC94B}">
              <ma14:wrappingTextBoxFlag xmlns="" xmlns:ma14="http://schemas.microsoft.com/office/mac/drawingml/2011/main" val="1"/>
            </a:ext>
          </a:extLst>
        </p:spPr>
        <p:txBody>
          <a:bodyPr/>
          <a:lstStyle>
            <a:lvl1pPr>
              <a:defRPr>
                <a:solidFill>
                  <a:srgbClr val="000000"/>
                </a:solidFill>
                <a:latin typeface="Arial"/>
                <a:ea typeface="Arial"/>
                <a:cs typeface="Arial"/>
                <a:sym typeface="Arial"/>
              </a:defRPr>
            </a:lvl1pPr>
          </a:lstStyle>
          <a:p>
            <a:fld id="{86CB4B4D-7CA3-9044-876B-883B54F8677D}" type="slidenum">
              <a:t>14</a:t>
            </a:fld>
            <a:endParaRPr/>
          </a:p>
        </p:txBody>
      </p:sp>
      <p:sp>
        <p:nvSpPr>
          <p:cNvPr id="240" name="TextBox 1"/>
          <p:cNvSpPr txBox="1"/>
          <p:nvPr/>
        </p:nvSpPr>
        <p:spPr>
          <a:xfrm>
            <a:off x="419100" y="2009134"/>
            <a:ext cx="8490099" cy="39395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150000"/>
              </a:lnSpc>
              <a:defRPr sz="1900"/>
            </a:pPr>
            <a:endParaRPr/>
          </a:p>
          <a:p>
            <a:pPr marL="285750" indent="-285750">
              <a:lnSpc>
                <a:spcPct val="150000"/>
              </a:lnSpc>
              <a:buSzPct val="100000"/>
              <a:buFont typeface="Arial"/>
              <a:buChar char="•"/>
              <a:defRPr sz="2300"/>
            </a:pPr>
            <a:r>
              <a:t>80 Operating room blocks constructed and 290 additional blocks to be newly constructed or renovated during SaLTS implementation </a:t>
            </a:r>
          </a:p>
          <a:p>
            <a:pPr marL="285750" indent="-285750">
              <a:lnSpc>
                <a:spcPct val="150000"/>
              </a:lnSpc>
              <a:buSzPct val="100000"/>
              <a:buFont typeface="Arial"/>
              <a:buChar char="•"/>
              <a:defRPr sz="2300"/>
            </a:pPr>
            <a:endParaRPr/>
          </a:p>
          <a:p>
            <a:pPr marL="285750" indent="-285750">
              <a:lnSpc>
                <a:spcPct val="150000"/>
              </a:lnSpc>
              <a:buSzPct val="100000"/>
              <a:buFont typeface="Arial"/>
              <a:buChar char="•"/>
              <a:defRPr sz="2300"/>
            </a:pPr>
            <a:r>
              <a:t>Development of oxygen plants underway to be installed at two referral hospitals. Anticipated completion of two plants by June 2018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ontent Placeholder 1"/>
          <p:cNvSpPr txBox="1">
            <a:spLocks noGrp="1"/>
          </p:cNvSpPr>
          <p:nvPr>
            <p:ph type="body" idx="1"/>
          </p:nvPr>
        </p:nvSpPr>
        <p:spPr>
          <a:xfrm>
            <a:off x="681037" y="1825625"/>
            <a:ext cx="8543926" cy="4351338"/>
          </a:xfrm>
          <a:prstGeom prst="rect">
            <a:avLst/>
          </a:prstGeom>
        </p:spPr>
        <p:txBody>
          <a:bodyPr/>
          <a:lstStyle/>
          <a:p>
            <a:pPr>
              <a:lnSpc>
                <a:spcPct val="150000"/>
              </a:lnSpc>
              <a:defRPr>
                <a:latin typeface="+mj-lt"/>
                <a:ea typeface="+mj-ea"/>
                <a:cs typeface="+mj-cs"/>
                <a:sym typeface="Calibri"/>
              </a:defRPr>
            </a:pPr>
            <a:r>
              <a:t>National list of 56 essential and emergency surgical procedures and corresponding list of essential surgical and anaesthetic equipment, drugs, and consumables established. Stratified by facility level </a:t>
            </a:r>
          </a:p>
          <a:p>
            <a:pPr>
              <a:lnSpc>
                <a:spcPct val="150000"/>
              </a:lnSpc>
              <a:defRPr>
                <a:latin typeface="+mj-lt"/>
                <a:ea typeface="+mj-ea"/>
                <a:cs typeface="+mj-cs"/>
                <a:sym typeface="Calibri"/>
              </a:defRPr>
            </a:pPr>
            <a:r>
              <a:t>Biomedical technician course completed for 20 trainees at Tegbaried Technical College in partnership with Addis Ababa University </a:t>
            </a:r>
          </a:p>
          <a:p>
            <a:pPr>
              <a:lnSpc>
                <a:spcPct val="150000"/>
              </a:lnSpc>
              <a:defRPr>
                <a:latin typeface="+mj-lt"/>
                <a:ea typeface="+mj-ea"/>
                <a:cs typeface="+mj-cs"/>
                <a:sym typeface="Calibri"/>
              </a:defRPr>
            </a:pPr>
            <a:r>
              <a:t>Forged partnership between facilities and regional blood banks in two regions to curb blood supply issues </a:t>
            </a:r>
          </a:p>
        </p:txBody>
      </p:sp>
      <p:sp>
        <p:nvSpPr>
          <p:cNvPr id="243" name="Title 2"/>
          <p:cNvSpPr txBox="1">
            <a:spLocks noGrp="1"/>
          </p:cNvSpPr>
          <p:nvPr>
            <p:ph type="title"/>
          </p:nvPr>
        </p:nvSpPr>
        <p:spPr>
          <a:xfrm>
            <a:off x="0" y="457226"/>
            <a:ext cx="9906000" cy="550131"/>
          </a:xfrm>
          <a:prstGeom prst="rect">
            <a:avLst/>
          </a:prstGeom>
        </p:spPr>
        <p:txBody>
          <a:bodyPr/>
          <a:lstStyle>
            <a:lvl1pPr defTabSz="728091">
              <a:defRPr sz="3000"/>
            </a:lvl1pPr>
          </a:lstStyle>
          <a:p>
            <a:r>
              <a:t>Pillar three: Supplies and logistics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Content Placeholder 4" descr="Content Placeholder 4"/>
          <p:cNvPicPr>
            <a:picLocks noChangeAspect="1"/>
          </p:cNvPicPr>
          <p:nvPr/>
        </p:nvPicPr>
        <p:blipFill>
          <a:blip r:embed="rId2">
            <a:extLst/>
          </a:blip>
          <a:stretch>
            <a:fillRect/>
          </a:stretch>
        </p:blipFill>
        <p:spPr>
          <a:xfrm>
            <a:off x="7914640" y="1055294"/>
            <a:ext cx="1422403" cy="1422403"/>
          </a:xfrm>
          <a:prstGeom prst="rect">
            <a:avLst/>
          </a:prstGeom>
          <a:ln w="12700">
            <a:miter lim="400000"/>
          </a:ln>
        </p:spPr>
      </p:pic>
      <p:sp>
        <p:nvSpPr>
          <p:cNvPr id="246" name="Title 1"/>
          <p:cNvSpPr txBox="1">
            <a:spLocks noGrp="1"/>
          </p:cNvSpPr>
          <p:nvPr>
            <p:ph type="title"/>
          </p:nvPr>
        </p:nvSpPr>
        <p:spPr>
          <a:xfrm>
            <a:off x="0" y="465433"/>
            <a:ext cx="9906000" cy="770523"/>
          </a:xfrm>
          <a:prstGeom prst="rect">
            <a:avLst/>
          </a:prstGeom>
        </p:spPr>
        <p:txBody>
          <a:bodyPr/>
          <a:lstStyle/>
          <a:p>
            <a:pPr defTabSz="112689">
              <a:defRPr sz="2370" b="1">
                <a:solidFill>
                  <a:srgbClr val="000000"/>
                </a:solidFill>
              </a:defRPr>
            </a:pPr>
            <a:r>
              <a:t> Pillar Four:  Human resources</a:t>
            </a:r>
            <a:br/>
            <a:endParaRPr/>
          </a:p>
        </p:txBody>
      </p:sp>
      <p:sp>
        <p:nvSpPr>
          <p:cNvPr id="247" name="Slide Number Placeholder 7"/>
          <p:cNvSpPr txBox="1">
            <a:spLocks noGrp="1"/>
          </p:cNvSpPr>
          <p:nvPr>
            <p:ph type="sldNum" sz="quarter" idx="4294967295"/>
          </p:nvPr>
        </p:nvSpPr>
        <p:spPr>
          <a:xfrm>
            <a:off x="9674721" y="6431562"/>
            <a:ext cx="231274" cy="214697"/>
          </a:xfrm>
          <a:prstGeom prst="rect">
            <a:avLst/>
          </a:prstGeom>
          <a:extLst>
            <a:ext uri="{C572A759-6A51-4108-AA02-DFA0A04FC94B}">
              <ma14:wrappingTextBoxFlag xmlns="" xmlns:ma14="http://schemas.microsoft.com/office/mac/drawingml/2011/main" val="1"/>
            </a:ext>
          </a:extLst>
        </p:spPr>
        <p:txBody>
          <a:bodyPr/>
          <a:lstStyle>
            <a:lvl1pPr>
              <a:defRPr>
                <a:solidFill>
                  <a:srgbClr val="000000"/>
                </a:solidFill>
                <a:latin typeface="Arial"/>
                <a:ea typeface="Arial"/>
                <a:cs typeface="Arial"/>
                <a:sym typeface="Arial"/>
              </a:defRPr>
            </a:lvl1pPr>
          </a:lstStyle>
          <a:p>
            <a:fld id="{86CB4B4D-7CA3-9044-876B-883B54F8677D}" type="slidenum">
              <a:t>16</a:t>
            </a:fld>
            <a:endParaRPr/>
          </a:p>
        </p:txBody>
      </p:sp>
      <p:pic>
        <p:nvPicPr>
          <p:cNvPr id="248" name="Picture 5" descr="Picture 5"/>
          <p:cNvPicPr>
            <a:picLocks noChangeAspect="1"/>
          </p:cNvPicPr>
          <p:nvPr/>
        </p:nvPicPr>
        <p:blipFill>
          <a:blip r:embed="rId3">
            <a:extLst/>
          </a:blip>
          <a:stretch>
            <a:fillRect/>
          </a:stretch>
        </p:blipFill>
        <p:spPr>
          <a:xfrm>
            <a:off x="7924800" y="2971800"/>
            <a:ext cx="1981200" cy="1876426"/>
          </a:xfrm>
          <a:prstGeom prst="rect">
            <a:avLst/>
          </a:prstGeom>
          <a:ln w="12700">
            <a:miter lim="400000"/>
          </a:ln>
        </p:spPr>
      </p:pic>
      <p:sp>
        <p:nvSpPr>
          <p:cNvPr id="249" name="TextBox 1"/>
          <p:cNvSpPr txBox="1"/>
          <p:nvPr/>
        </p:nvSpPr>
        <p:spPr>
          <a:xfrm>
            <a:off x="711200" y="1552894"/>
            <a:ext cx="7137400" cy="4714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85750" indent="-285750">
              <a:lnSpc>
                <a:spcPct val="150000"/>
              </a:lnSpc>
              <a:buSzPct val="100000"/>
              <a:buFont typeface="Arial"/>
              <a:buChar char="•"/>
              <a:defRPr sz="2400"/>
            </a:pPr>
            <a:r>
              <a:t>National Surgical Workforce Expansion and Anaesthesia Roadmaps designed to determine long-term surgical workforce needs and strategize solutions </a:t>
            </a:r>
          </a:p>
          <a:p>
            <a:pPr marL="285750" indent="-285750">
              <a:lnSpc>
                <a:spcPct val="150000"/>
              </a:lnSpc>
              <a:buSzPct val="100000"/>
              <a:buFont typeface="Arial"/>
              <a:buChar char="•"/>
              <a:defRPr sz="2400"/>
            </a:pPr>
            <a:r>
              <a:t>Short-term anaesthesia training to upskill existing staff due to start Fall 2017 </a:t>
            </a:r>
          </a:p>
          <a:p>
            <a:pPr marL="285750" indent="-285750">
              <a:lnSpc>
                <a:spcPct val="150000"/>
              </a:lnSpc>
              <a:buSzPct val="100000"/>
              <a:buFont typeface="Arial"/>
              <a:buChar char="•"/>
              <a:defRPr sz="2400"/>
            </a:pPr>
            <a:r>
              <a:t>Sterilization and surgical site infection training ongoing through Lifebox’s CLEAN CUT initiative and SPECT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ontent Placeholder 1"/>
          <p:cNvSpPr txBox="1">
            <a:spLocks noGrp="1"/>
          </p:cNvSpPr>
          <p:nvPr>
            <p:ph type="body" idx="1"/>
          </p:nvPr>
        </p:nvSpPr>
        <p:spPr>
          <a:xfrm>
            <a:off x="681037" y="1825625"/>
            <a:ext cx="8543926" cy="4351338"/>
          </a:xfrm>
          <a:prstGeom prst="rect">
            <a:avLst/>
          </a:prstGeom>
        </p:spPr>
        <p:txBody>
          <a:bodyPr/>
          <a:lstStyle/>
          <a:p>
            <a:pPr>
              <a:lnSpc>
                <a:spcPct val="150000"/>
              </a:lnSpc>
            </a:pPr>
            <a:r>
              <a:t>National SaLTS interviews radio-broadcasted and published in local Ethiopian newspaper </a:t>
            </a:r>
          </a:p>
          <a:p>
            <a:pPr>
              <a:lnSpc>
                <a:spcPct val="150000"/>
              </a:lnSpc>
            </a:pPr>
            <a:r>
              <a:t>International events organized to share experiences and promote SaLTS early successes, e.g. PAAS 2017, COSECSA 2017 </a:t>
            </a:r>
          </a:p>
          <a:p>
            <a:pPr>
              <a:lnSpc>
                <a:spcPct val="150000"/>
              </a:lnSpc>
            </a:pPr>
            <a:r>
              <a:t>Strong engagement of professional societies established within SaLTS National Technical Working Group </a:t>
            </a:r>
          </a:p>
          <a:p>
            <a:pPr>
              <a:lnSpc>
                <a:spcPct val="150000"/>
              </a:lnSpc>
            </a:pPr>
            <a:r>
              <a:t>Several implementing partners identified, including GE Foundation’s SafeSurgery2020, Lifebox, SPECT, WFSA, COSECSA, and AMREF </a:t>
            </a:r>
          </a:p>
        </p:txBody>
      </p:sp>
      <p:sp>
        <p:nvSpPr>
          <p:cNvPr id="252" name="Title 2"/>
          <p:cNvSpPr txBox="1">
            <a:spLocks noGrp="1"/>
          </p:cNvSpPr>
          <p:nvPr>
            <p:ph type="title"/>
          </p:nvPr>
        </p:nvSpPr>
        <p:spPr>
          <a:xfrm>
            <a:off x="0" y="457226"/>
            <a:ext cx="9906000" cy="550131"/>
          </a:xfrm>
          <a:prstGeom prst="rect">
            <a:avLst/>
          </a:prstGeom>
        </p:spPr>
        <p:txBody>
          <a:bodyPr/>
          <a:lstStyle>
            <a:lvl1pPr defTabSz="728091">
              <a:defRPr sz="3000"/>
            </a:lvl1pPr>
          </a:lstStyle>
          <a:p>
            <a:r>
              <a:t>Pillar five: Advocacy and partership</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72"/>
          <p:cNvSpPr txBox="1">
            <a:spLocks noGrp="1"/>
          </p:cNvSpPr>
          <p:nvPr>
            <p:ph type="body" idx="1"/>
          </p:nvPr>
        </p:nvSpPr>
        <p:spPr>
          <a:xfrm>
            <a:off x="681037" y="1825625"/>
            <a:ext cx="8543926" cy="4351338"/>
          </a:xfrm>
          <a:prstGeom prst="rect">
            <a:avLst/>
          </a:prstGeom>
        </p:spPr>
        <p:txBody>
          <a:bodyPr/>
          <a:lstStyle/>
          <a:p>
            <a:pPr marL="189735" indent="-189735" algn="just" defTabSz="758951">
              <a:lnSpc>
                <a:spcPct val="150000"/>
              </a:lnSpc>
              <a:defRPr sz="2000">
                <a:latin typeface="+mj-lt"/>
                <a:ea typeface="+mj-ea"/>
                <a:cs typeface="+mj-cs"/>
                <a:sym typeface="Calibri"/>
              </a:defRPr>
            </a:pPr>
            <a:endParaRPr/>
          </a:p>
          <a:p>
            <a:pPr>
              <a:lnSpc>
                <a:spcPct val="150000"/>
              </a:lnSpc>
            </a:pPr>
            <a:r>
              <a:t>National quality training conducted on evidence-based practices and standard operating procedures </a:t>
            </a:r>
            <a:endParaRPr sz="2000"/>
          </a:p>
          <a:p>
            <a:pPr>
              <a:lnSpc>
                <a:spcPct val="150000"/>
              </a:lnSpc>
            </a:pPr>
            <a:r>
              <a:t>WHO Surgical Safety Checklist implemented across all facilities </a:t>
            </a:r>
            <a:endParaRPr sz="2000"/>
          </a:p>
          <a:p>
            <a:pPr>
              <a:lnSpc>
                <a:spcPct val="150000"/>
              </a:lnSpc>
            </a:pPr>
            <a:r>
              <a:t>Peri-operative guideline nationally standardized and finalized, and morbidity and mortality audit meetings introduced at selected sites </a:t>
            </a:r>
          </a:p>
        </p:txBody>
      </p:sp>
      <p:sp>
        <p:nvSpPr>
          <p:cNvPr id="255" name="Shape 271"/>
          <p:cNvSpPr txBox="1">
            <a:spLocks noGrp="1"/>
          </p:cNvSpPr>
          <p:nvPr>
            <p:ph type="title"/>
          </p:nvPr>
        </p:nvSpPr>
        <p:spPr>
          <a:xfrm>
            <a:off x="0" y="450636"/>
            <a:ext cx="9906000" cy="815627"/>
          </a:xfrm>
          <a:prstGeom prst="rect">
            <a:avLst/>
          </a:prstGeom>
        </p:spPr>
        <p:txBody>
          <a:bodyPr/>
          <a:lstStyle/>
          <a:p>
            <a:pPr defTabSz="661223">
              <a:defRPr sz="2500">
                <a:latin typeface="Arial"/>
                <a:ea typeface="Arial"/>
                <a:cs typeface="Arial"/>
                <a:sym typeface="Arial"/>
              </a:defRPr>
            </a:pPr>
            <a:r>
              <a:t>Pillar Seven  : Quality of surgical and anesthesia delivery</a:t>
            </a:r>
            <a:br/>
            <a:endParaRPr/>
          </a:p>
        </p:txBody>
      </p:sp>
      <p:sp>
        <p:nvSpPr>
          <p:cNvPr id="256" name="Shape 273"/>
          <p:cNvSpPr txBox="1">
            <a:spLocks noGrp="1"/>
          </p:cNvSpPr>
          <p:nvPr>
            <p:ph type="sldNum" sz="quarter" idx="4294967295"/>
          </p:nvPr>
        </p:nvSpPr>
        <p:spPr>
          <a:xfrm>
            <a:off x="9681978" y="6429692"/>
            <a:ext cx="224018" cy="2184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ontent Placeholder 1"/>
          <p:cNvSpPr txBox="1">
            <a:spLocks noGrp="1"/>
          </p:cNvSpPr>
          <p:nvPr>
            <p:ph type="body" idx="1"/>
          </p:nvPr>
        </p:nvSpPr>
        <p:spPr>
          <a:xfrm>
            <a:off x="681037" y="1825625"/>
            <a:ext cx="8543926" cy="4351338"/>
          </a:xfrm>
          <a:prstGeom prst="rect">
            <a:avLst/>
          </a:prstGeom>
        </p:spPr>
        <p:txBody>
          <a:bodyPr/>
          <a:lstStyle/>
          <a:p>
            <a:pPr marL="154162" indent="-154162" defTabSz="616648">
              <a:lnSpc>
                <a:spcPct val="150000"/>
              </a:lnSpc>
              <a:spcBef>
                <a:spcPts val="600"/>
              </a:spcBef>
              <a:defRPr sz="1700"/>
            </a:pPr>
            <a:r>
              <a:t>Surgical capacity and infrastructure hospital assessment tool adapted and finalized.</a:t>
            </a:r>
          </a:p>
          <a:p>
            <a:pPr marL="0" indent="0" defTabSz="616648">
              <a:lnSpc>
                <a:spcPct val="150000"/>
              </a:lnSpc>
              <a:spcBef>
                <a:spcPts val="600"/>
              </a:spcBef>
              <a:buSzTx/>
              <a:buNone/>
              <a:defRPr sz="1700"/>
            </a:pPr>
            <a:endParaRPr/>
          </a:p>
          <a:p>
            <a:pPr marL="154162" indent="-154162" defTabSz="616648">
              <a:lnSpc>
                <a:spcPct val="150000"/>
              </a:lnSpc>
              <a:spcBef>
                <a:spcPts val="600"/>
              </a:spcBef>
              <a:defRPr sz="1700"/>
            </a:pPr>
            <a:r>
              <a:t>15 Key performance indicators designed and integrated into national data collection and reporting systems. </a:t>
            </a:r>
          </a:p>
          <a:p>
            <a:pPr marL="154162" indent="-154162" defTabSz="616648">
              <a:lnSpc>
                <a:spcPct val="150000"/>
              </a:lnSpc>
              <a:spcBef>
                <a:spcPts val="600"/>
              </a:spcBef>
              <a:defRPr sz="1700"/>
            </a:pPr>
            <a:endParaRPr/>
          </a:p>
          <a:p>
            <a:pPr marL="154162" indent="-154162" defTabSz="616648">
              <a:lnSpc>
                <a:spcPct val="150000"/>
              </a:lnSpc>
              <a:spcBef>
                <a:spcPts val="600"/>
              </a:spcBef>
              <a:defRPr sz="1700"/>
            </a:pPr>
            <a:r>
              <a:t>National KPI training and collection has begun. Lancet surgical indicators included within dataset. </a:t>
            </a:r>
          </a:p>
          <a:p>
            <a:pPr marL="154162" indent="-154162" defTabSz="616648">
              <a:lnSpc>
                <a:spcPct val="150000"/>
              </a:lnSpc>
              <a:spcBef>
                <a:spcPts val="600"/>
              </a:spcBef>
              <a:defRPr sz="1700"/>
            </a:pPr>
            <a:endParaRPr/>
          </a:p>
          <a:p>
            <a:pPr marL="154162" indent="-154162" defTabSz="616648">
              <a:lnSpc>
                <a:spcPct val="150000"/>
              </a:lnSpc>
              <a:spcBef>
                <a:spcPts val="600"/>
              </a:spcBef>
              <a:defRPr sz="1700"/>
            </a:pPr>
            <a:r>
              <a:t>PGSSE/MoH Parterhship in piloting the SalTS M and E indicators in two regions in the country.</a:t>
            </a:r>
          </a:p>
        </p:txBody>
      </p:sp>
      <p:sp>
        <p:nvSpPr>
          <p:cNvPr id="259" name="Title 2"/>
          <p:cNvSpPr txBox="1">
            <a:spLocks noGrp="1"/>
          </p:cNvSpPr>
          <p:nvPr>
            <p:ph type="title"/>
          </p:nvPr>
        </p:nvSpPr>
        <p:spPr>
          <a:xfrm>
            <a:off x="0" y="457226"/>
            <a:ext cx="9906000" cy="550131"/>
          </a:xfrm>
          <a:prstGeom prst="rect">
            <a:avLst/>
          </a:prstGeom>
        </p:spPr>
        <p:txBody>
          <a:bodyPr/>
          <a:lstStyle>
            <a:lvl1pPr defTabSz="728091">
              <a:defRPr sz="3000"/>
            </a:lvl1pPr>
          </a:lstStyle>
          <a:p>
            <a:r>
              <a:t>Pillar eight: Monitoring and evaluation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ontent Placeholder 1"/>
          <p:cNvSpPr txBox="1">
            <a:spLocks noGrp="1"/>
          </p:cNvSpPr>
          <p:nvPr>
            <p:ph type="body" idx="1"/>
          </p:nvPr>
        </p:nvSpPr>
        <p:spPr>
          <a:xfrm>
            <a:off x="681037" y="1825625"/>
            <a:ext cx="8543926" cy="4351338"/>
          </a:xfrm>
          <a:prstGeom prst="rect">
            <a:avLst/>
          </a:prstGeom>
        </p:spPr>
        <p:txBody>
          <a:bodyPr/>
          <a:lstStyle/>
          <a:p>
            <a:endParaRPr/>
          </a:p>
        </p:txBody>
      </p:sp>
      <p:sp>
        <p:nvSpPr>
          <p:cNvPr id="89" name="Shape 68"/>
          <p:cNvSpPr txBox="1">
            <a:spLocks noGrp="1"/>
          </p:cNvSpPr>
          <p:nvPr>
            <p:ph type="sldNum" sz="quarter" idx="4294967295"/>
          </p:nvPr>
        </p:nvSpPr>
        <p:spPr>
          <a:xfrm>
            <a:off x="9741919" y="6247129"/>
            <a:ext cx="164077" cy="2184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pic>
        <p:nvPicPr>
          <p:cNvPr id="90" name="image1.png" descr="image1.png"/>
          <p:cNvPicPr>
            <a:picLocks noChangeAspect="1"/>
          </p:cNvPicPr>
          <p:nvPr/>
        </p:nvPicPr>
        <p:blipFill>
          <a:blip r:embed="rId2">
            <a:extLst/>
          </a:blip>
          <a:stretch>
            <a:fillRect/>
          </a:stretch>
        </p:blipFill>
        <p:spPr>
          <a:xfrm>
            <a:off x="283806" y="1066800"/>
            <a:ext cx="9512374" cy="4719457"/>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Flowchart: Manual Input 14"/>
          <p:cNvSpPr/>
          <p:nvPr/>
        </p:nvSpPr>
        <p:spPr>
          <a:xfrm rot="5400000" flipV="1">
            <a:off x="3134830" y="467826"/>
            <a:ext cx="6858001" cy="5922351"/>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21600" y="0"/>
                </a:lnTo>
                <a:lnTo>
                  <a:pt x="21600" y="21600"/>
                </a:lnTo>
                <a:lnTo>
                  <a:pt x="0" y="21600"/>
                </a:lnTo>
                <a:close/>
              </a:path>
            </a:pathLst>
          </a:custGeom>
          <a:solidFill>
            <a:srgbClr val="004467"/>
          </a:solidFill>
          <a:ln w="12700">
            <a:miter lim="400000"/>
          </a:ln>
        </p:spPr>
        <p:txBody>
          <a:bodyPr lIns="45718" tIns="45718" rIns="45718" bIns="45718" anchor="ctr"/>
          <a:lstStyle/>
          <a:p>
            <a:pPr algn="ctr">
              <a:defRPr>
                <a:solidFill>
                  <a:srgbClr val="FFFFFF"/>
                </a:solidFill>
                <a:latin typeface="+mn-lt"/>
                <a:ea typeface="+mn-ea"/>
                <a:cs typeface="+mn-cs"/>
                <a:sym typeface="Helvetica"/>
              </a:defRPr>
            </a:pPr>
            <a:endParaRPr/>
          </a:p>
        </p:txBody>
      </p:sp>
      <p:sp>
        <p:nvSpPr>
          <p:cNvPr id="262" name="TextBox 3"/>
          <p:cNvSpPr txBox="1"/>
          <p:nvPr/>
        </p:nvSpPr>
        <p:spPr>
          <a:xfrm>
            <a:off x="4154493" y="3429003"/>
            <a:ext cx="5370510" cy="1590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4800" b="1">
                <a:solidFill>
                  <a:srgbClr val="FFFFFF"/>
                </a:solidFill>
                <a:latin typeface="Century Gothic"/>
                <a:ea typeface="Century Gothic"/>
                <a:cs typeface="Century Gothic"/>
                <a:sym typeface="Century Gothic"/>
              </a:defRPr>
            </a:pPr>
            <a:r>
              <a:t> 	Safe Surgery</a:t>
            </a:r>
          </a:p>
          <a:p>
            <a:pPr>
              <a:defRPr sz="4800" b="1">
                <a:solidFill>
                  <a:srgbClr val="FFFFFF"/>
                </a:solidFill>
                <a:latin typeface="Century Gothic"/>
                <a:ea typeface="Century Gothic"/>
                <a:cs typeface="Century Gothic"/>
                <a:sym typeface="Century Gothic"/>
              </a:defRPr>
            </a:pPr>
            <a:r>
              <a:t>	2020 partners </a:t>
            </a:r>
          </a:p>
        </p:txBody>
      </p:sp>
      <p:sp>
        <p:nvSpPr>
          <p:cNvPr id="263" name="Chevron 10"/>
          <p:cNvSpPr/>
          <p:nvPr/>
        </p:nvSpPr>
        <p:spPr>
          <a:xfrm>
            <a:off x="4456133" y="3546940"/>
            <a:ext cx="505957" cy="595878"/>
          </a:xfrm>
          <a:prstGeom prst="chevron">
            <a:avLst>
              <a:gd name="adj" fmla="val 45750"/>
            </a:avLst>
          </a:prstGeom>
          <a:solidFill>
            <a:srgbClr val="FDB900"/>
          </a:solidFill>
          <a:ln w="12700">
            <a:miter lim="400000"/>
          </a:ln>
        </p:spPr>
        <p:txBody>
          <a:bodyPr lIns="45718" tIns="45718" rIns="45718" bIns="45718" anchor="ctr"/>
          <a:lstStyle/>
          <a:p>
            <a:pPr algn="r">
              <a:defRPr>
                <a:latin typeface="+mn-lt"/>
                <a:ea typeface="+mn-ea"/>
                <a:cs typeface="+mn-cs"/>
                <a:sym typeface="Helvetica"/>
              </a:defRPr>
            </a:pPr>
            <a:endParaRPr/>
          </a:p>
        </p:txBody>
      </p:sp>
      <p:pic>
        <p:nvPicPr>
          <p:cNvPr id="264" name="Picture 4" descr="Picture 4"/>
          <p:cNvPicPr>
            <a:picLocks noChangeAspect="1"/>
          </p:cNvPicPr>
          <p:nvPr/>
        </p:nvPicPr>
        <p:blipFill>
          <a:blip r:embed="rId2">
            <a:extLst/>
          </a:blip>
          <a:stretch>
            <a:fillRect/>
          </a:stretch>
        </p:blipFill>
        <p:spPr>
          <a:xfrm>
            <a:off x="647703" y="4681520"/>
            <a:ext cx="2853871" cy="1909781"/>
          </a:xfrm>
          <a:prstGeom prst="rect">
            <a:avLst/>
          </a:prstGeom>
          <a:ln w="12700">
            <a:miter lim="400000"/>
          </a:ln>
        </p:spPr>
      </p:pic>
      <p:pic>
        <p:nvPicPr>
          <p:cNvPr id="265" name="Picture 11" descr="Picture 11"/>
          <p:cNvPicPr>
            <a:picLocks noChangeAspect="1"/>
          </p:cNvPicPr>
          <p:nvPr/>
        </p:nvPicPr>
        <p:blipFill>
          <a:blip r:embed="rId3">
            <a:extLst/>
          </a:blip>
          <a:stretch>
            <a:fillRect/>
          </a:stretch>
        </p:blipFill>
        <p:spPr>
          <a:xfrm>
            <a:off x="647700" y="153992"/>
            <a:ext cx="1731754" cy="1158873"/>
          </a:xfrm>
          <a:prstGeom prst="rect">
            <a:avLst/>
          </a:prstGeom>
          <a:ln w="12700">
            <a:miter lim="400000"/>
          </a:ln>
        </p:spPr>
      </p:pic>
      <p:pic>
        <p:nvPicPr>
          <p:cNvPr id="266" name="Picture 17" descr="Picture 17"/>
          <p:cNvPicPr>
            <a:picLocks noChangeAspect="1"/>
          </p:cNvPicPr>
          <p:nvPr/>
        </p:nvPicPr>
        <p:blipFill>
          <a:blip r:embed="rId4">
            <a:extLst/>
          </a:blip>
          <a:stretch>
            <a:fillRect/>
          </a:stretch>
        </p:blipFill>
        <p:spPr>
          <a:xfrm>
            <a:off x="623243" y="2656027"/>
            <a:ext cx="1756214" cy="488049"/>
          </a:xfrm>
          <a:prstGeom prst="rect">
            <a:avLst/>
          </a:prstGeom>
          <a:ln w="12700">
            <a:miter lim="400000"/>
          </a:ln>
        </p:spPr>
      </p:pic>
      <p:pic>
        <p:nvPicPr>
          <p:cNvPr id="267" name="Picture 19" descr="Picture 19"/>
          <p:cNvPicPr>
            <a:picLocks noChangeAspect="1"/>
          </p:cNvPicPr>
          <p:nvPr/>
        </p:nvPicPr>
        <p:blipFill>
          <a:blip r:embed="rId5">
            <a:extLst/>
          </a:blip>
          <a:stretch>
            <a:fillRect/>
          </a:stretch>
        </p:blipFill>
        <p:spPr>
          <a:xfrm>
            <a:off x="623240" y="3377305"/>
            <a:ext cx="1819097" cy="754817"/>
          </a:xfrm>
          <a:prstGeom prst="rect">
            <a:avLst/>
          </a:prstGeom>
          <a:ln w="12700">
            <a:miter lim="400000"/>
          </a:ln>
        </p:spPr>
      </p:pic>
      <p:pic>
        <p:nvPicPr>
          <p:cNvPr id="268" name="Picture 21" descr="Picture 21"/>
          <p:cNvPicPr>
            <a:picLocks noChangeAspect="1"/>
          </p:cNvPicPr>
          <p:nvPr/>
        </p:nvPicPr>
        <p:blipFill>
          <a:blip r:embed="rId6">
            <a:extLst/>
          </a:blip>
          <a:stretch>
            <a:fillRect/>
          </a:stretch>
        </p:blipFill>
        <p:spPr>
          <a:xfrm>
            <a:off x="639865" y="1561803"/>
            <a:ext cx="2272841" cy="794334"/>
          </a:xfrm>
          <a:prstGeom prst="rect">
            <a:avLst/>
          </a:prstGeom>
          <a:ln w="12700">
            <a:miter lim="400000"/>
          </a:ln>
        </p:spPr>
      </p:pic>
      <p:pic>
        <p:nvPicPr>
          <p:cNvPr id="269" name="Picture 22" descr="Picture 22"/>
          <p:cNvPicPr>
            <a:picLocks noChangeAspect="1"/>
          </p:cNvPicPr>
          <p:nvPr/>
        </p:nvPicPr>
        <p:blipFill>
          <a:blip r:embed="rId7">
            <a:extLst/>
          </a:blip>
          <a:stretch>
            <a:fillRect/>
          </a:stretch>
        </p:blipFill>
        <p:spPr>
          <a:xfrm>
            <a:off x="639870" y="6029890"/>
            <a:ext cx="2962793" cy="587226"/>
          </a:xfrm>
          <a:prstGeom prst="rect">
            <a:avLst/>
          </a:prstGeom>
          <a:ln w="12700">
            <a:miter lim="400000"/>
          </a:ln>
        </p:spPr>
      </p:pic>
      <p:pic>
        <p:nvPicPr>
          <p:cNvPr id="270" name="Picture 13" descr="Picture 13"/>
          <p:cNvPicPr>
            <a:picLocks noChangeAspect="1"/>
          </p:cNvPicPr>
          <p:nvPr/>
        </p:nvPicPr>
        <p:blipFill>
          <a:blip r:embed="rId8">
            <a:extLst/>
          </a:blip>
          <a:stretch>
            <a:fillRect/>
          </a:stretch>
        </p:blipFill>
        <p:spPr>
          <a:xfrm>
            <a:off x="546611" y="4276619"/>
            <a:ext cx="2544985" cy="660574"/>
          </a:xfrm>
          <a:prstGeom prst="rect">
            <a:avLst/>
          </a:prstGeom>
          <a:ln w="12700">
            <a:miter lim="400000"/>
          </a:ln>
        </p:spPr>
      </p:pic>
      <p:pic>
        <p:nvPicPr>
          <p:cNvPr id="271" name="Picture 1" descr="Picture 1"/>
          <p:cNvPicPr>
            <a:picLocks noChangeAspect="1"/>
          </p:cNvPicPr>
          <p:nvPr/>
        </p:nvPicPr>
        <p:blipFill>
          <a:blip r:embed="rId9">
            <a:extLst/>
          </a:blip>
          <a:stretch>
            <a:fillRect/>
          </a:stretch>
        </p:blipFill>
        <p:spPr>
          <a:xfrm>
            <a:off x="820615" y="4964029"/>
            <a:ext cx="1953107" cy="965203"/>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Leadership and Mentorship Program"/>
          <p:cNvSpPr txBox="1">
            <a:spLocks noGrp="1"/>
          </p:cNvSpPr>
          <p:nvPr>
            <p:ph type="title"/>
          </p:nvPr>
        </p:nvSpPr>
        <p:spPr>
          <a:xfrm>
            <a:off x="681037" y="225425"/>
            <a:ext cx="8543926" cy="1325563"/>
          </a:xfrm>
          <a:prstGeom prst="rect">
            <a:avLst/>
          </a:prstGeom>
        </p:spPr>
        <p:txBody>
          <a:bodyPr/>
          <a:lstStyle>
            <a:lvl1pPr algn="ctr" defTabSz="868680">
              <a:defRPr sz="4100"/>
            </a:lvl1pPr>
          </a:lstStyle>
          <a:p>
            <a:r>
              <a:t>Leadership and Mentorship Program</a:t>
            </a:r>
          </a:p>
        </p:txBody>
      </p:sp>
      <p:sp>
        <p:nvSpPr>
          <p:cNvPr id="274" name="Implemented in two regions in the country…"/>
          <p:cNvSpPr txBox="1">
            <a:spLocks noGrp="1"/>
          </p:cNvSpPr>
          <p:nvPr>
            <p:ph type="body" idx="1"/>
          </p:nvPr>
        </p:nvSpPr>
        <p:spPr>
          <a:xfrm>
            <a:off x="998537" y="3062288"/>
            <a:ext cx="8543926" cy="4097340"/>
          </a:xfrm>
          <a:prstGeom prst="rect">
            <a:avLst/>
          </a:prstGeom>
        </p:spPr>
        <p:txBody>
          <a:bodyPr/>
          <a:lstStyle/>
          <a:p>
            <a:endParaRPr/>
          </a:p>
          <a:p>
            <a:endParaRPr/>
          </a:p>
          <a:p>
            <a:r>
              <a:t>Implemented in two regions in the country</a:t>
            </a:r>
          </a:p>
          <a:p>
            <a:endParaRPr/>
          </a:p>
          <a:p>
            <a:r>
              <a:t>In partnership with SSE, MOH and RHBs</a:t>
            </a:r>
          </a:p>
        </p:txBody>
      </p:sp>
      <p:pic>
        <p:nvPicPr>
          <p:cNvPr id="275" name="Image" descr="Image"/>
          <p:cNvPicPr>
            <a:picLocks noChangeAspect="1"/>
          </p:cNvPicPr>
          <p:nvPr/>
        </p:nvPicPr>
        <p:blipFill>
          <a:blip r:embed="rId2">
            <a:extLst/>
          </a:blip>
          <a:stretch>
            <a:fillRect/>
          </a:stretch>
        </p:blipFill>
        <p:spPr>
          <a:xfrm>
            <a:off x="641348" y="1777206"/>
            <a:ext cx="4260568" cy="179144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Innovations"/>
          <p:cNvSpPr txBox="1">
            <a:spLocks noGrp="1"/>
          </p:cNvSpPr>
          <p:nvPr>
            <p:ph type="title"/>
          </p:nvPr>
        </p:nvSpPr>
        <p:spPr>
          <a:xfrm>
            <a:off x="681037" y="288925"/>
            <a:ext cx="8543926" cy="1325563"/>
          </a:xfrm>
          <a:prstGeom prst="rect">
            <a:avLst/>
          </a:prstGeom>
        </p:spPr>
        <p:txBody>
          <a:bodyPr/>
          <a:lstStyle>
            <a:lvl1pPr algn="ctr"/>
          </a:lstStyle>
          <a:p>
            <a:r>
              <a:t>Innovations</a:t>
            </a:r>
          </a:p>
        </p:txBody>
      </p:sp>
      <p:sp>
        <p:nvSpPr>
          <p:cNvPr id="278" name="Oxygen plant development…"/>
          <p:cNvSpPr txBox="1">
            <a:spLocks noGrp="1"/>
          </p:cNvSpPr>
          <p:nvPr>
            <p:ph type="body" idx="1"/>
          </p:nvPr>
        </p:nvSpPr>
        <p:spPr>
          <a:xfrm>
            <a:off x="681037" y="1881188"/>
            <a:ext cx="8543926" cy="4097340"/>
          </a:xfrm>
          <a:prstGeom prst="rect">
            <a:avLst/>
          </a:prstGeom>
        </p:spPr>
        <p:txBody>
          <a:bodyPr/>
          <a:lstStyle/>
          <a:p>
            <a:endParaRPr/>
          </a:p>
          <a:p>
            <a:endParaRPr/>
          </a:p>
          <a:p>
            <a:endParaRPr/>
          </a:p>
          <a:p>
            <a:r>
              <a:t>Oxygen plant development</a:t>
            </a:r>
          </a:p>
          <a:p>
            <a:r>
              <a:t>SPECT sterilisation trainings and mentorship</a:t>
            </a:r>
          </a:p>
          <a:p>
            <a:r>
              <a:t>IFSA engagement in safe anesthesia </a:t>
            </a:r>
          </a:p>
        </p:txBody>
      </p:sp>
      <p:pic>
        <p:nvPicPr>
          <p:cNvPr id="279" name="Image" descr="Image"/>
          <p:cNvPicPr>
            <a:picLocks noChangeAspect="1"/>
          </p:cNvPicPr>
          <p:nvPr/>
        </p:nvPicPr>
        <p:blipFill>
          <a:blip r:embed="rId2">
            <a:extLst/>
          </a:blip>
          <a:stretch>
            <a:fillRect/>
          </a:stretch>
        </p:blipFill>
        <p:spPr>
          <a:xfrm>
            <a:off x="533398" y="1698916"/>
            <a:ext cx="4328332" cy="1453796"/>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Monitoring and Evaluation"/>
          <p:cNvSpPr txBox="1">
            <a:spLocks noGrp="1"/>
          </p:cNvSpPr>
          <p:nvPr>
            <p:ph type="title"/>
          </p:nvPr>
        </p:nvSpPr>
        <p:spPr>
          <a:xfrm>
            <a:off x="846137" y="85725"/>
            <a:ext cx="8543926" cy="1325563"/>
          </a:xfrm>
          <a:prstGeom prst="rect">
            <a:avLst/>
          </a:prstGeom>
        </p:spPr>
        <p:txBody>
          <a:bodyPr/>
          <a:lstStyle/>
          <a:p>
            <a:r>
              <a:t>Monitoring and Evaluation</a:t>
            </a:r>
          </a:p>
        </p:txBody>
      </p:sp>
      <p:sp>
        <p:nvSpPr>
          <p:cNvPr id="282" name="Hospital assessment tool developed and put to use in 4 regions.…"/>
          <p:cNvSpPr txBox="1">
            <a:spLocks noGrp="1"/>
          </p:cNvSpPr>
          <p:nvPr>
            <p:ph type="body" idx="1"/>
          </p:nvPr>
        </p:nvSpPr>
        <p:spPr>
          <a:xfrm>
            <a:off x="465137" y="2770188"/>
            <a:ext cx="8543926" cy="4097340"/>
          </a:xfrm>
          <a:prstGeom prst="rect">
            <a:avLst/>
          </a:prstGeom>
        </p:spPr>
        <p:txBody>
          <a:bodyPr/>
          <a:lstStyle/>
          <a:p>
            <a:r>
              <a:t>Hospital assessment tool developed and put to use.</a:t>
            </a:r>
          </a:p>
          <a:p>
            <a:r>
              <a:t>Two publications produced</a:t>
            </a:r>
          </a:p>
          <a:p>
            <a:r>
              <a:t>15 safe surgery indicators developed and pilot program started</a:t>
            </a:r>
          </a:p>
          <a:p>
            <a:r>
              <a:t>Revision of national registries (OR, Anesthesia, Inpatient Ward)</a:t>
            </a:r>
          </a:p>
        </p:txBody>
      </p:sp>
      <p:pic>
        <p:nvPicPr>
          <p:cNvPr id="283" name="Image" descr="Image"/>
          <p:cNvPicPr>
            <a:picLocks noChangeAspect="1"/>
          </p:cNvPicPr>
          <p:nvPr/>
        </p:nvPicPr>
        <p:blipFill>
          <a:blip r:embed="rId2">
            <a:extLst/>
          </a:blip>
          <a:stretch>
            <a:fillRect/>
          </a:stretch>
        </p:blipFill>
        <p:spPr>
          <a:xfrm>
            <a:off x="571500" y="1453482"/>
            <a:ext cx="5383573" cy="969714"/>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itle"/>
          <p:cNvSpPr txBox="1">
            <a:spLocks noGrp="1"/>
          </p:cNvSpPr>
          <p:nvPr>
            <p:ph type="title"/>
          </p:nvPr>
        </p:nvSpPr>
        <p:spPr>
          <a:xfrm>
            <a:off x="681037" y="365125"/>
            <a:ext cx="8543926" cy="1325563"/>
          </a:xfrm>
          <a:prstGeom prst="rect">
            <a:avLst/>
          </a:prstGeom>
        </p:spPr>
        <p:txBody>
          <a:bodyPr/>
          <a:lstStyle/>
          <a:p>
            <a:endParaRPr/>
          </a:p>
        </p:txBody>
      </p:sp>
      <p:sp>
        <p:nvSpPr>
          <p:cNvPr id="286" name="Body"/>
          <p:cNvSpPr txBox="1">
            <a:spLocks noGrp="1"/>
          </p:cNvSpPr>
          <p:nvPr>
            <p:ph type="body" idx="1"/>
          </p:nvPr>
        </p:nvSpPr>
        <p:spPr>
          <a:xfrm>
            <a:off x="681037" y="1881188"/>
            <a:ext cx="8543926" cy="4097340"/>
          </a:xfrm>
          <a:prstGeom prst="rect">
            <a:avLst/>
          </a:prstGeom>
        </p:spPr>
        <p:txBody>
          <a:bodyPr/>
          <a:lstStyle/>
          <a:p>
            <a:endParaRPr/>
          </a:p>
        </p:txBody>
      </p:sp>
      <p:pic>
        <p:nvPicPr>
          <p:cNvPr id="287" name="Image" descr="Image"/>
          <p:cNvPicPr>
            <a:picLocks noChangeAspect="1"/>
          </p:cNvPicPr>
          <p:nvPr/>
        </p:nvPicPr>
        <p:blipFill>
          <a:blip r:embed="rId2">
            <a:extLst/>
          </a:blip>
          <a:stretch>
            <a:fillRect/>
          </a:stretch>
        </p:blipFill>
        <p:spPr>
          <a:xfrm>
            <a:off x="260650" y="-193401"/>
            <a:ext cx="6209699" cy="3003995"/>
          </a:xfrm>
          <a:prstGeom prst="rect">
            <a:avLst/>
          </a:prstGeom>
          <a:ln w="12700">
            <a:miter lim="400000"/>
          </a:ln>
        </p:spPr>
      </p:pic>
      <p:pic>
        <p:nvPicPr>
          <p:cNvPr id="288" name="Image" descr="Image"/>
          <p:cNvPicPr>
            <a:picLocks noChangeAspect="1"/>
          </p:cNvPicPr>
          <p:nvPr/>
        </p:nvPicPr>
        <p:blipFill>
          <a:blip r:embed="rId3">
            <a:extLst/>
          </a:blip>
          <a:stretch>
            <a:fillRect/>
          </a:stretch>
        </p:blipFill>
        <p:spPr>
          <a:xfrm>
            <a:off x="2774937" y="3231008"/>
            <a:ext cx="6477669" cy="2709916"/>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lean Cut"/>
          <p:cNvSpPr txBox="1">
            <a:spLocks noGrp="1"/>
          </p:cNvSpPr>
          <p:nvPr>
            <p:ph type="title"/>
          </p:nvPr>
        </p:nvSpPr>
        <p:spPr>
          <a:xfrm>
            <a:off x="681037" y="47625"/>
            <a:ext cx="8543926" cy="1325563"/>
          </a:xfrm>
          <a:prstGeom prst="rect">
            <a:avLst/>
          </a:prstGeom>
        </p:spPr>
        <p:txBody>
          <a:bodyPr/>
          <a:lstStyle>
            <a:lvl1pPr algn="ctr"/>
          </a:lstStyle>
          <a:p>
            <a:r>
              <a:t>Clean Cut</a:t>
            </a:r>
          </a:p>
        </p:txBody>
      </p:sp>
      <p:sp>
        <p:nvSpPr>
          <p:cNvPr id="291" name="Safe Surgery based SSI reduction program launched in Jimma,"/>
          <p:cNvSpPr txBox="1">
            <a:spLocks noGrp="1"/>
          </p:cNvSpPr>
          <p:nvPr>
            <p:ph type="body" idx="1"/>
          </p:nvPr>
        </p:nvSpPr>
        <p:spPr>
          <a:xfrm>
            <a:off x="681037" y="1677988"/>
            <a:ext cx="8543926" cy="4097340"/>
          </a:xfrm>
          <a:prstGeom prst="rect">
            <a:avLst/>
          </a:prstGeom>
        </p:spPr>
        <p:txBody>
          <a:bodyPr/>
          <a:lstStyle/>
          <a:p>
            <a:r>
              <a:t>Safe Surgery based SSI reduction program launched in Jimma,</a:t>
            </a:r>
          </a:p>
        </p:txBody>
      </p:sp>
      <p:pic>
        <p:nvPicPr>
          <p:cNvPr id="292" name="Image" descr="Image"/>
          <p:cNvPicPr>
            <a:picLocks noChangeAspect="1"/>
          </p:cNvPicPr>
          <p:nvPr/>
        </p:nvPicPr>
        <p:blipFill>
          <a:blip r:embed="rId2">
            <a:extLst/>
          </a:blip>
          <a:srcRect b="3210"/>
          <a:stretch>
            <a:fillRect/>
          </a:stretch>
        </p:blipFill>
        <p:spPr>
          <a:xfrm>
            <a:off x="4604349" y="3058716"/>
            <a:ext cx="5158235" cy="2297503"/>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182"/>
          <p:cNvSpPr txBox="1">
            <a:spLocks noGrp="1"/>
          </p:cNvSpPr>
          <p:nvPr>
            <p:ph type="body" idx="1"/>
          </p:nvPr>
        </p:nvSpPr>
        <p:spPr>
          <a:xfrm>
            <a:off x="681037" y="1825625"/>
            <a:ext cx="8543926" cy="4351338"/>
          </a:xfrm>
          <a:prstGeom prst="rect">
            <a:avLst/>
          </a:prstGeom>
        </p:spPr>
        <p:txBody>
          <a:bodyPr/>
          <a:lstStyle/>
          <a:p>
            <a:pPr marL="457200" indent="-457200">
              <a:lnSpc>
                <a:spcPct val="120000"/>
              </a:lnSpc>
              <a:buFontTx/>
              <a:buAutoNum type="arabicParenR"/>
              <a:defRPr sz="1700"/>
            </a:pPr>
            <a:r>
              <a:t>Establishing strong leadership and ownership in government</a:t>
            </a:r>
          </a:p>
          <a:p>
            <a:pPr marL="457200" indent="-457200">
              <a:lnSpc>
                <a:spcPct val="120000"/>
              </a:lnSpc>
              <a:buFontTx/>
              <a:buAutoNum type="arabicParenR"/>
              <a:defRPr sz="1700"/>
            </a:pPr>
            <a:r>
              <a:t>Utilization of existing learning systems (EHAQ) for implementation, </a:t>
            </a:r>
          </a:p>
          <a:p>
            <a:pPr marL="457200" indent="-457200">
              <a:lnSpc>
                <a:spcPct val="120000"/>
              </a:lnSpc>
              <a:buFontTx/>
              <a:buAutoNum type="arabicParenR"/>
              <a:defRPr sz="1700"/>
            </a:pPr>
            <a:r>
              <a:t>Recognizing the importance of partnerships and collaboration, locally among the surgical professionals, government teams, and local ngos, as well as globally among the references private sector, investment partners, and external ngos, </a:t>
            </a:r>
          </a:p>
          <a:p>
            <a:pPr marL="457200" indent="-457200">
              <a:lnSpc>
                <a:spcPct val="120000"/>
              </a:lnSpc>
              <a:buFontTx/>
              <a:buAutoNum type="arabicParenR"/>
              <a:defRPr sz="1700"/>
            </a:pPr>
            <a:r>
              <a:t> Engaging all stakeholders from planning to execution, </a:t>
            </a:r>
          </a:p>
          <a:p>
            <a:pPr marL="457200" indent="-457200">
              <a:lnSpc>
                <a:spcPct val="120000"/>
              </a:lnSpc>
              <a:buFontTx/>
              <a:buAutoNum type="arabicParenR"/>
              <a:defRPr sz="1700"/>
            </a:pPr>
            <a:r>
              <a:t> Defining locally relevant and evidence-based essential surgical, obstetric, and anaesthetic care packages, and </a:t>
            </a:r>
          </a:p>
          <a:p>
            <a:pPr marL="457200" indent="-457200">
              <a:lnSpc>
                <a:spcPct val="120000"/>
              </a:lnSpc>
              <a:buFontTx/>
              <a:buAutoNum type="arabicParenR"/>
              <a:defRPr sz="1700"/>
            </a:pPr>
            <a:r>
              <a:t> Using early learning experiences in two regions for national scale-up. </a:t>
            </a:r>
          </a:p>
        </p:txBody>
      </p:sp>
      <p:sp>
        <p:nvSpPr>
          <p:cNvPr id="295" name="Shape 181"/>
          <p:cNvSpPr txBox="1">
            <a:spLocks noGrp="1"/>
          </p:cNvSpPr>
          <p:nvPr>
            <p:ph type="title"/>
          </p:nvPr>
        </p:nvSpPr>
        <p:spPr>
          <a:xfrm>
            <a:off x="0" y="457226"/>
            <a:ext cx="9906000" cy="550131"/>
          </a:xfrm>
          <a:prstGeom prst="rect">
            <a:avLst/>
          </a:prstGeom>
        </p:spPr>
        <p:txBody>
          <a:bodyPr/>
          <a:lstStyle>
            <a:lvl1pPr defTabSz="646366">
              <a:defRPr sz="3000"/>
            </a:lvl1pPr>
          </a:lstStyle>
          <a:p>
            <a:r>
              <a:t>Key factors to success</a:t>
            </a:r>
          </a:p>
        </p:txBody>
      </p:sp>
      <p:sp>
        <p:nvSpPr>
          <p:cNvPr id="296" name="Shape 183"/>
          <p:cNvSpPr txBox="1">
            <a:spLocks noGrp="1"/>
          </p:cNvSpPr>
          <p:nvPr>
            <p:ph type="sldNum" sz="quarter" idx="4294967295"/>
          </p:nvPr>
        </p:nvSpPr>
        <p:spPr>
          <a:xfrm>
            <a:off x="9681978" y="6429692"/>
            <a:ext cx="224018" cy="2184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186"/>
          <p:cNvSpPr txBox="1">
            <a:spLocks noGrp="1"/>
          </p:cNvSpPr>
          <p:nvPr>
            <p:ph type="body" idx="1"/>
          </p:nvPr>
        </p:nvSpPr>
        <p:spPr>
          <a:xfrm>
            <a:off x="681037" y="1825625"/>
            <a:ext cx="8543926" cy="4351338"/>
          </a:xfrm>
          <a:prstGeom prst="rect">
            <a:avLst/>
          </a:prstGeom>
        </p:spPr>
        <p:txBody>
          <a:bodyPr/>
          <a:lstStyle/>
          <a:p>
            <a:pPr marL="457200" indent="-457200">
              <a:buFontTx/>
              <a:buAutoNum type="arabicParenBoth"/>
            </a:pPr>
            <a:r>
              <a:t>Uniformity in implementing the plan’s pillars throughout all regions in Ethiopia, </a:t>
            </a:r>
          </a:p>
          <a:p>
            <a:pPr marL="457200" indent="-457200">
              <a:buFontTx/>
              <a:buAutoNum type="arabicParenBoth"/>
            </a:pPr>
            <a:r>
              <a:t>Attracting new partners and investors to continue putting the plan into action, </a:t>
            </a:r>
          </a:p>
          <a:p>
            <a:pPr marL="457200" indent="-457200">
              <a:buFontTx/>
              <a:buAutoNum type="arabicParenBoth"/>
            </a:pPr>
            <a:r>
              <a:t>Ensuring robust evaluation of early results, and</a:t>
            </a:r>
          </a:p>
          <a:p>
            <a:pPr marL="457200" indent="-457200">
              <a:buFontTx/>
              <a:buAutoNum type="arabicParenBoth"/>
            </a:pPr>
            <a:r>
              <a:t> Maintaining the momentum of the movement. </a:t>
            </a:r>
          </a:p>
        </p:txBody>
      </p:sp>
      <p:sp>
        <p:nvSpPr>
          <p:cNvPr id="299" name="Shape 185"/>
          <p:cNvSpPr txBox="1">
            <a:spLocks noGrp="1"/>
          </p:cNvSpPr>
          <p:nvPr>
            <p:ph type="title"/>
          </p:nvPr>
        </p:nvSpPr>
        <p:spPr>
          <a:xfrm>
            <a:off x="0" y="457226"/>
            <a:ext cx="9906000" cy="550131"/>
          </a:xfrm>
          <a:prstGeom prst="rect">
            <a:avLst/>
          </a:prstGeom>
        </p:spPr>
        <p:txBody>
          <a:bodyPr/>
          <a:lstStyle>
            <a:lvl1pPr defTabSz="646366">
              <a:defRPr sz="3000"/>
            </a:lvl1pPr>
          </a:lstStyle>
          <a:p>
            <a:r>
              <a:t>Challenges</a:t>
            </a:r>
          </a:p>
        </p:txBody>
      </p:sp>
      <p:sp>
        <p:nvSpPr>
          <p:cNvPr id="300" name="Shape 187"/>
          <p:cNvSpPr txBox="1">
            <a:spLocks noGrp="1"/>
          </p:cNvSpPr>
          <p:nvPr>
            <p:ph type="sldNum" sz="quarter" idx="4294967295"/>
          </p:nvPr>
        </p:nvSpPr>
        <p:spPr>
          <a:xfrm>
            <a:off x="9681978" y="6429692"/>
            <a:ext cx="224018" cy="2184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hank you"/>
          <p:cNvSpPr txBox="1">
            <a:spLocks noGrp="1"/>
          </p:cNvSpPr>
          <p:nvPr>
            <p:ph type="body" idx="1"/>
          </p:nvPr>
        </p:nvSpPr>
        <p:spPr>
          <a:xfrm>
            <a:off x="681037" y="1825625"/>
            <a:ext cx="8543926" cy="4351338"/>
          </a:xfrm>
          <a:prstGeom prst="rect">
            <a:avLst/>
          </a:prstGeom>
        </p:spPr>
        <p:txBody>
          <a:bodyPr/>
          <a:lstStyle>
            <a:lvl1pPr>
              <a:defRPr sz="4500" b="1"/>
            </a:lvl1pPr>
          </a:lstStyle>
          <a:p>
            <a:r>
              <a:t>Thank you</a:t>
            </a:r>
          </a:p>
        </p:txBody>
      </p:sp>
      <p:sp>
        <p:nvSpPr>
          <p:cNvPr id="303" name="Title"/>
          <p:cNvSpPr txBox="1">
            <a:spLocks noGrp="1"/>
          </p:cNvSpPr>
          <p:nvPr>
            <p:ph type="title"/>
          </p:nvPr>
        </p:nvSpPr>
        <p:spPr>
          <a:xfrm>
            <a:off x="0" y="457226"/>
            <a:ext cx="9906000" cy="550131"/>
          </a:xfrm>
          <a:prstGeom prst="rect">
            <a:avLst/>
          </a:prstGeom>
        </p:spPr>
        <p:txBody>
          <a:bodyPr/>
          <a:lstStyle/>
          <a:p>
            <a:pPr defTabSz="646366">
              <a:defRPr sz="3000"/>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Content Placeholder 7"/>
          <p:cNvGraphicFramePr/>
          <p:nvPr/>
        </p:nvGraphicFramePr>
        <p:xfrm>
          <a:off x="743019" y="2984076"/>
          <a:ext cx="3922958" cy="2901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3" name="Content Placeholder 7"/>
          <p:cNvGraphicFramePr/>
          <p:nvPr/>
        </p:nvGraphicFramePr>
        <p:xfrm>
          <a:off x="5472181" y="3447625"/>
          <a:ext cx="4113870" cy="2334354"/>
        </p:xfrm>
        <a:graphic>
          <a:graphicData uri="http://schemas.openxmlformats.org/drawingml/2006/chart">
            <c:chart xmlns:c="http://schemas.openxmlformats.org/drawingml/2006/chart" xmlns:r="http://schemas.openxmlformats.org/officeDocument/2006/relationships" r:id="rId3"/>
          </a:graphicData>
        </a:graphic>
      </p:graphicFrame>
      <p:pic>
        <p:nvPicPr>
          <p:cNvPr id="94" name="Picture 4" descr="Picture 4"/>
          <p:cNvPicPr>
            <a:picLocks noChangeAspect="1"/>
          </p:cNvPicPr>
          <p:nvPr/>
        </p:nvPicPr>
        <p:blipFill>
          <a:blip r:embed="rId4">
            <a:extLst/>
          </a:blip>
          <a:stretch>
            <a:fillRect/>
          </a:stretch>
        </p:blipFill>
        <p:spPr>
          <a:xfrm>
            <a:off x="3149599" y="457200"/>
            <a:ext cx="3302002" cy="2362201"/>
          </a:xfrm>
          <a:prstGeom prst="rect">
            <a:avLst/>
          </a:prstGeom>
          <a:ln w="12700">
            <a:miter lim="400000"/>
          </a:ln>
        </p:spPr>
      </p:pic>
      <p:pic>
        <p:nvPicPr>
          <p:cNvPr id="95" name="Picture 4" descr="Picture 4"/>
          <p:cNvPicPr>
            <a:picLocks noChangeAspect="1"/>
          </p:cNvPicPr>
          <p:nvPr/>
        </p:nvPicPr>
        <p:blipFill>
          <a:blip r:embed="rId5">
            <a:extLst/>
          </a:blip>
          <a:stretch>
            <a:fillRect/>
          </a:stretch>
        </p:blipFill>
        <p:spPr>
          <a:xfrm>
            <a:off x="838200" y="1671700"/>
            <a:ext cx="2393950" cy="1147704"/>
          </a:xfrm>
          <a:prstGeom prst="rect">
            <a:avLst/>
          </a:prstGeom>
          <a:ln w="12700">
            <a:miter lim="400000"/>
          </a:ln>
        </p:spPr>
      </p:pic>
      <p:sp>
        <p:nvSpPr>
          <p:cNvPr id="96" name="Straight Connector 7"/>
          <p:cNvSpPr/>
          <p:nvPr/>
        </p:nvSpPr>
        <p:spPr>
          <a:xfrm flipH="1">
            <a:off x="1600200" y="1290864"/>
            <a:ext cx="3955875" cy="537939"/>
          </a:xfrm>
          <a:prstGeom prst="line">
            <a:avLst/>
          </a:prstGeom>
          <a:ln w="19050">
            <a:solidFill>
              <a:srgbClr val="FF0000"/>
            </a:solidFill>
          </a:ln>
        </p:spPr>
        <p:txBody>
          <a:bodyPr lIns="45718" tIns="45718" rIns="45718" bIns="45718"/>
          <a:lstStyle/>
          <a:p>
            <a:endParaRPr/>
          </a:p>
        </p:txBody>
      </p:sp>
      <p:sp>
        <p:nvSpPr>
          <p:cNvPr id="97" name="Straight Connector 8"/>
          <p:cNvSpPr/>
          <p:nvPr/>
        </p:nvSpPr>
        <p:spPr>
          <a:xfrm flipH="1">
            <a:off x="1965148" y="1574831"/>
            <a:ext cx="3590929" cy="1014345"/>
          </a:xfrm>
          <a:prstGeom prst="line">
            <a:avLst/>
          </a:prstGeom>
          <a:ln w="19050">
            <a:solidFill>
              <a:srgbClr val="FF0000"/>
            </a:solidFill>
          </a:ln>
        </p:spPr>
        <p:txBody>
          <a:bodyPr lIns="45718" tIns="45718" rIns="45718" bIns="45718"/>
          <a:lstStyle/>
          <a:p>
            <a:endParaRPr/>
          </a:p>
        </p:txBody>
      </p:sp>
      <p:sp>
        <p:nvSpPr>
          <p:cNvPr id="98" name="TextBox 15"/>
          <p:cNvSpPr txBox="1"/>
          <p:nvPr/>
        </p:nvSpPr>
        <p:spPr>
          <a:xfrm>
            <a:off x="6451596" y="992380"/>
            <a:ext cx="3073405" cy="1297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600" i="1">
                <a:solidFill>
                  <a:srgbClr val="002060"/>
                </a:solidFill>
              </a:defRPr>
            </a:pPr>
            <a:r>
              <a:t>Population –  100 m </a:t>
            </a:r>
            <a:endParaRPr>
              <a:latin typeface="Arial"/>
              <a:ea typeface="Arial"/>
              <a:cs typeface="Arial"/>
              <a:sym typeface="Arial"/>
            </a:endParaRPr>
          </a:p>
          <a:p>
            <a:pPr>
              <a:defRPr sz="1600" i="1">
                <a:solidFill>
                  <a:srgbClr val="002060"/>
                </a:solidFill>
              </a:defRPr>
            </a:pPr>
            <a:r>
              <a:t>PHS Coverage - 100%</a:t>
            </a:r>
            <a:endParaRPr>
              <a:latin typeface="Arial"/>
              <a:ea typeface="Arial"/>
              <a:cs typeface="Arial"/>
              <a:sym typeface="Arial"/>
            </a:endParaRPr>
          </a:p>
          <a:p>
            <a:pPr>
              <a:defRPr sz="1600" i="1">
                <a:solidFill>
                  <a:srgbClr val="002060"/>
                </a:solidFill>
              </a:defRPr>
            </a:pPr>
            <a:r>
              <a:t>Hospitals  - 411</a:t>
            </a:r>
            <a:endParaRPr>
              <a:latin typeface="Arial"/>
              <a:ea typeface="Arial"/>
              <a:cs typeface="Arial"/>
              <a:sym typeface="Arial"/>
            </a:endParaRPr>
          </a:p>
          <a:p>
            <a:pPr lvl="1">
              <a:defRPr sz="1600" i="1">
                <a:solidFill>
                  <a:srgbClr val="002060"/>
                </a:solidFill>
              </a:defRPr>
            </a:pPr>
            <a:r>
              <a:t>Health Centers -3500 </a:t>
            </a:r>
            <a:endParaRPr>
              <a:latin typeface="Arial"/>
              <a:ea typeface="Arial"/>
              <a:cs typeface="Arial"/>
              <a:sym typeface="Arial"/>
            </a:endParaRPr>
          </a:p>
          <a:p>
            <a:pPr lvl="1">
              <a:defRPr sz="1600" i="1">
                <a:solidFill>
                  <a:srgbClr val="002060"/>
                </a:solidFill>
              </a:defRPr>
            </a:pPr>
            <a:r>
              <a:t>Health posts -17,000</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2" descr="Picture 2"/>
          <p:cNvPicPr>
            <a:picLocks noChangeAspect="1"/>
          </p:cNvPicPr>
          <p:nvPr/>
        </p:nvPicPr>
        <p:blipFill>
          <a:blip r:embed="rId2">
            <a:extLst/>
          </a:blip>
          <a:stretch>
            <a:fillRect/>
          </a:stretch>
        </p:blipFill>
        <p:spPr>
          <a:xfrm>
            <a:off x="499236" y="2783476"/>
            <a:ext cx="3264188" cy="2626724"/>
          </a:xfrm>
          <a:prstGeom prst="rect">
            <a:avLst/>
          </a:prstGeom>
          <a:ln w="12700">
            <a:miter lim="400000"/>
          </a:ln>
        </p:spPr>
      </p:pic>
      <p:sp>
        <p:nvSpPr>
          <p:cNvPr id="101" name="Title 1"/>
          <p:cNvSpPr txBox="1">
            <a:spLocks noGrp="1"/>
          </p:cNvSpPr>
          <p:nvPr>
            <p:ph type="title"/>
          </p:nvPr>
        </p:nvSpPr>
        <p:spPr>
          <a:xfrm>
            <a:off x="0" y="365125"/>
            <a:ext cx="9906000" cy="914965"/>
          </a:xfrm>
          <a:prstGeom prst="rect">
            <a:avLst/>
          </a:prstGeom>
        </p:spPr>
        <p:txBody>
          <a:bodyPr/>
          <a:lstStyle/>
          <a:p>
            <a:pPr defTabSz="735519">
              <a:defRPr sz="3700"/>
            </a:pPr>
            <a:r>
              <a:t>Health Sector Transformation Plan </a:t>
            </a:r>
            <a:r>
              <a:rPr sz="2100"/>
              <a:t>2015/16 to 2019/20</a:t>
            </a:r>
          </a:p>
        </p:txBody>
      </p:sp>
      <p:sp>
        <p:nvSpPr>
          <p:cNvPr id="102" name="Slide Number Placeholder 2"/>
          <p:cNvSpPr txBox="1">
            <a:spLocks noGrp="1"/>
          </p:cNvSpPr>
          <p:nvPr>
            <p:ph type="sldNum" sz="quarter" idx="4294967295"/>
          </p:nvPr>
        </p:nvSpPr>
        <p:spPr>
          <a:xfrm>
            <a:off x="9741919" y="6429692"/>
            <a:ext cx="164077" cy="2184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grpSp>
        <p:nvGrpSpPr>
          <p:cNvPr id="105" name="Rectangle 3"/>
          <p:cNvGrpSpPr/>
          <p:nvPr/>
        </p:nvGrpSpPr>
        <p:grpSpPr>
          <a:xfrm>
            <a:off x="495300" y="2102641"/>
            <a:ext cx="3302000" cy="609604"/>
            <a:chOff x="0" y="0"/>
            <a:chExt cx="3302000" cy="609603"/>
          </a:xfrm>
        </p:grpSpPr>
        <p:sp>
          <p:nvSpPr>
            <p:cNvPr id="103" name="Rectangle"/>
            <p:cNvSpPr/>
            <p:nvPr/>
          </p:nvSpPr>
          <p:spPr>
            <a:xfrm>
              <a:off x="0" y="-1"/>
              <a:ext cx="3302000" cy="609604"/>
            </a:xfrm>
            <a:prstGeom prst="rect">
              <a:avLst/>
            </a:prstGeom>
            <a:solidFill>
              <a:srgbClr val="7030A0"/>
            </a:solidFill>
            <a:ln w="12700" cap="flat">
              <a:solidFill>
                <a:srgbClr val="32538F"/>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04" name="Strategic pillars"/>
            <p:cNvSpPr txBox="1"/>
            <p:nvPr/>
          </p:nvSpPr>
          <p:spPr>
            <a:xfrm>
              <a:off x="0" y="113030"/>
              <a:ext cx="3302000" cy="3835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000" b="1">
                  <a:solidFill>
                    <a:srgbClr val="FFFFFF"/>
                  </a:solidFill>
                </a:defRPr>
              </a:lvl1pPr>
            </a:lstStyle>
            <a:p>
              <a:r>
                <a:t>Strategic pillars </a:t>
              </a:r>
            </a:p>
          </p:txBody>
        </p:sp>
      </p:grpSp>
      <p:grpSp>
        <p:nvGrpSpPr>
          <p:cNvPr id="108" name="Rectangle 4"/>
          <p:cNvGrpSpPr/>
          <p:nvPr/>
        </p:nvGrpSpPr>
        <p:grpSpPr>
          <a:xfrm>
            <a:off x="3766340" y="2605804"/>
            <a:ext cx="2662245" cy="3291836"/>
            <a:chOff x="0" y="0"/>
            <a:chExt cx="2662243" cy="3291835"/>
          </a:xfrm>
        </p:grpSpPr>
        <p:sp>
          <p:nvSpPr>
            <p:cNvPr id="106" name="Rectangle"/>
            <p:cNvSpPr/>
            <p:nvPr/>
          </p:nvSpPr>
          <p:spPr>
            <a:xfrm>
              <a:off x="0" y="106438"/>
              <a:ext cx="2662244" cy="3078960"/>
            </a:xfrm>
            <a:prstGeom prst="rect">
              <a:avLst/>
            </a:prstGeom>
            <a:solidFill>
              <a:srgbClr val="ADB9CA"/>
            </a:solidFill>
            <a:ln w="12700" cap="flat">
              <a:solidFill>
                <a:srgbClr val="32538F"/>
              </a:solidFill>
              <a:prstDash val="solid"/>
              <a:miter lim="800000"/>
            </a:ln>
            <a:effectLst/>
          </p:spPr>
          <p:txBody>
            <a:bodyPr wrap="square" lIns="45718" tIns="45718" rIns="45718" bIns="45718" numCol="1" anchor="ctr">
              <a:noAutofit/>
            </a:bodyPr>
            <a:lstStyle/>
            <a:p>
              <a:pPr defTabSz="457200"/>
              <a:endParaRPr/>
            </a:p>
          </p:txBody>
        </p:sp>
        <p:sp>
          <p:nvSpPr>
            <p:cNvPr id="107" name="CRC Compassionate HR…"/>
            <p:cNvSpPr txBox="1"/>
            <p:nvPr/>
          </p:nvSpPr>
          <p:spPr>
            <a:xfrm>
              <a:off x="0" y="0"/>
              <a:ext cx="2662244" cy="32918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marL="514350" indent="-514350" defTabSz="457200">
                <a:buSzPct val="100000"/>
                <a:buAutoNum type="arabicPeriod"/>
              </a:pPr>
              <a:endParaRPr/>
            </a:p>
            <a:p>
              <a:pPr defTabSz="457200"/>
              <a:endParaRPr/>
            </a:p>
            <a:p>
              <a:pPr marL="514350" indent="-514350" defTabSz="457200">
                <a:buSzPct val="100000"/>
                <a:buFont typeface="Trebuchet MS"/>
                <a:buChar char="❑"/>
              </a:pPr>
              <a:r>
                <a:t>CRC Compassionate HR  </a:t>
              </a:r>
              <a:endParaRPr>
                <a:solidFill>
                  <a:srgbClr val="FFFFFF"/>
                </a:solidFill>
              </a:endParaRPr>
            </a:p>
            <a:p>
              <a:pPr defTabSz="457200">
                <a:defRPr>
                  <a:solidFill>
                    <a:srgbClr val="FFFFFF"/>
                  </a:solidFill>
                </a:defRPr>
              </a:pPr>
              <a:endParaRPr>
                <a:solidFill>
                  <a:srgbClr val="FFFFFF"/>
                </a:solidFill>
              </a:endParaRPr>
            </a:p>
            <a:p>
              <a:pPr marL="514350" indent="-514350" defTabSz="457200">
                <a:buSzPct val="100000"/>
                <a:buFont typeface="Trebuchet MS"/>
                <a:buChar char="❑"/>
              </a:pPr>
              <a:r>
                <a:t>Quality and Equity</a:t>
              </a:r>
              <a:endParaRPr>
                <a:solidFill>
                  <a:srgbClr val="FFFFFF"/>
                </a:solidFill>
              </a:endParaRPr>
            </a:p>
            <a:p>
              <a:pPr marL="514350" indent="-514350" defTabSz="457200">
                <a:buSzPct val="100000"/>
                <a:buFont typeface="Trebuchet MS"/>
                <a:buChar char="❑"/>
                <a:defRPr>
                  <a:solidFill>
                    <a:srgbClr val="FFFFFF"/>
                  </a:solidFill>
                </a:defRPr>
              </a:pPr>
              <a:endParaRPr>
                <a:solidFill>
                  <a:srgbClr val="FFFFFF"/>
                </a:solidFill>
              </a:endParaRPr>
            </a:p>
            <a:p>
              <a:pPr marL="514350" indent="-514350" defTabSz="457200">
                <a:buSzPct val="100000"/>
                <a:buFont typeface="Trebuchet MS"/>
                <a:buChar char="❑"/>
              </a:pPr>
              <a:r>
                <a:t>‘Woreda’ transformation</a:t>
              </a:r>
              <a:endParaRPr>
                <a:solidFill>
                  <a:srgbClr val="FFFFFF"/>
                </a:solidFill>
              </a:endParaRPr>
            </a:p>
            <a:p>
              <a:pPr marL="285750" indent="-285750" defTabSz="457200">
                <a:buSzPct val="100000"/>
                <a:buFont typeface="Trebuchet MS"/>
                <a:buChar char="❑"/>
                <a:defRPr>
                  <a:solidFill>
                    <a:srgbClr val="FFFFFF"/>
                  </a:solidFill>
                </a:defRPr>
              </a:pPr>
              <a:endParaRPr>
                <a:solidFill>
                  <a:srgbClr val="FFFFFF"/>
                </a:solidFill>
              </a:endParaRPr>
            </a:p>
            <a:p>
              <a:pPr marL="514350" indent="-514350" defTabSz="457200">
                <a:buSzPct val="100000"/>
                <a:buFont typeface="Trebuchet MS"/>
                <a:buChar char="❑"/>
              </a:pPr>
              <a:r>
                <a:t>Data Revolution</a:t>
              </a:r>
              <a:endParaRPr>
                <a:solidFill>
                  <a:srgbClr val="FFFFFF"/>
                </a:solidFill>
              </a:endParaRPr>
            </a:p>
          </p:txBody>
        </p:sp>
      </p:grpSp>
      <p:sp>
        <p:nvSpPr>
          <p:cNvPr id="109" name="Curved Connector 10"/>
          <p:cNvSpPr/>
          <p:nvPr/>
        </p:nvSpPr>
        <p:spPr>
          <a:xfrm>
            <a:off x="6228589" y="2982334"/>
            <a:ext cx="2393953" cy="12099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6350">
            <a:solidFill>
              <a:srgbClr val="FF0000"/>
            </a:solidFill>
            <a:miter/>
            <a:headEnd type="triangle"/>
            <a:tailEnd type="triangle"/>
          </a:ln>
        </p:spPr>
        <p:txBody>
          <a:bodyPr lIns="45718" tIns="45718" rIns="45718" bIns="45718" anchor="ctr"/>
          <a:lstStyle/>
          <a:p>
            <a:endParaRPr/>
          </a:p>
        </p:txBody>
      </p:sp>
      <p:grpSp>
        <p:nvGrpSpPr>
          <p:cNvPr id="112" name="12-Point Star 12"/>
          <p:cNvGrpSpPr/>
          <p:nvPr/>
        </p:nvGrpSpPr>
        <p:grpSpPr>
          <a:xfrm>
            <a:off x="7295356" y="3235704"/>
            <a:ext cx="2228854" cy="2286003"/>
            <a:chOff x="0" y="0"/>
            <a:chExt cx="2228852" cy="2286002"/>
          </a:xfrm>
        </p:grpSpPr>
        <p:sp>
          <p:nvSpPr>
            <p:cNvPr id="110" name="Star"/>
            <p:cNvSpPr/>
            <p:nvPr/>
          </p:nvSpPr>
          <p:spPr>
            <a:xfrm>
              <a:off x="0" y="0"/>
              <a:ext cx="2228853" cy="2286003"/>
            </a:xfrm>
            <a:prstGeom prst="star12">
              <a:avLst>
                <a:gd name="adj" fmla="val 37500"/>
              </a:avLst>
            </a:prstGeom>
            <a:solidFill>
              <a:srgbClr val="FFFF00"/>
            </a:solidFill>
            <a:ln w="12700" cap="flat">
              <a:solidFill>
                <a:srgbClr val="32538F"/>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11" name="National Quality strategy"/>
            <p:cNvSpPr txBox="1"/>
            <p:nvPr/>
          </p:nvSpPr>
          <p:spPr>
            <a:xfrm>
              <a:off x="523411" y="659130"/>
              <a:ext cx="1182031" cy="9677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000" b="1">
                  <a:solidFill>
                    <a:srgbClr val="FF0000"/>
                  </a:solidFill>
                </a:defRPr>
              </a:lvl1pPr>
            </a:lstStyle>
            <a:p>
              <a:r>
                <a:t>National Quality strategy </a:t>
              </a:r>
            </a:p>
          </p:txBody>
        </p:sp>
      </p:grpSp>
      <p:sp>
        <p:nvSpPr>
          <p:cNvPr id="113" name="Curved Connector 15"/>
          <p:cNvSpPr/>
          <p:nvPr/>
        </p:nvSpPr>
        <p:spPr>
          <a:xfrm flipV="1">
            <a:off x="5828124" y="4049090"/>
            <a:ext cx="1589091" cy="5570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6350">
            <a:solidFill>
              <a:srgbClr val="FF0000"/>
            </a:solidFill>
            <a:miter/>
            <a:headEnd type="triangle"/>
            <a:tailEnd type="triangle"/>
          </a:ln>
        </p:spPr>
        <p:txBody>
          <a:bodyPr lIns="45718" tIns="45718" rIns="45718" bIns="45718" anchor="ctr"/>
          <a:lstStyle/>
          <a:p>
            <a:endParaRPr/>
          </a:p>
        </p:txBody>
      </p:sp>
      <p:sp>
        <p:nvSpPr>
          <p:cNvPr id="114" name="Curved Connector 17"/>
          <p:cNvSpPr/>
          <p:nvPr/>
        </p:nvSpPr>
        <p:spPr>
          <a:xfrm>
            <a:off x="6104764" y="3890912"/>
            <a:ext cx="1320803" cy="1177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6350">
            <a:solidFill>
              <a:srgbClr val="FF0000"/>
            </a:solidFill>
            <a:miter/>
            <a:headEnd type="triangle"/>
            <a:tailEnd type="triangle"/>
          </a:ln>
        </p:spPr>
        <p:txBody>
          <a:bodyPr lIns="45718" tIns="45718" rIns="45718" bIns="45718" anchor="ctr"/>
          <a:lstStyle/>
          <a:p>
            <a:endParaRPr/>
          </a:p>
        </p:txBody>
      </p:sp>
      <p:sp>
        <p:nvSpPr>
          <p:cNvPr id="115" name="Curved Connector 19"/>
          <p:cNvSpPr/>
          <p:nvPr/>
        </p:nvSpPr>
        <p:spPr>
          <a:xfrm flipV="1">
            <a:off x="5988479" y="4116682"/>
            <a:ext cx="1485903" cy="12192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6350">
            <a:solidFill>
              <a:srgbClr val="FF0000"/>
            </a:solidFill>
            <a:miter/>
            <a:headEnd type="triangle"/>
            <a:tailEnd type="triangle"/>
          </a:ln>
        </p:spPr>
        <p:txBody>
          <a:bodyPr lIns="45718" tIns="45718" rIns="45718" bIns="45718" anchor="ctr"/>
          <a:lstStyle/>
          <a:p>
            <a:endParaRPr/>
          </a:p>
        </p:txBody>
      </p:sp>
      <p:sp>
        <p:nvSpPr>
          <p:cNvPr id="116" name="Notched Right Arrow 22"/>
          <p:cNvSpPr/>
          <p:nvPr/>
        </p:nvSpPr>
        <p:spPr>
          <a:xfrm>
            <a:off x="3632199" y="3124199"/>
            <a:ext cx="660403" cy="53340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2877" y="5400"/>
                </a:lnTo>
                <a:lnTo>
                  <a:pt x="12877" y="0"/>
                </a:lnTo>
                <a:lnTo>
                  <a:pt x="21600" y="10800"/>
                </a:lnTo>
                <a:lnTo>
                  <a:pt x="12877" y="21600"/>
                </a:lnTo>
                <a:lnTo>
                  <a:pt x="12877" y="16200"/>
                </a:lnTo>
                <a:lnTo>
                  <a:pt x="0" y="16200"/>
                </a:lnTo>
                <a:lnTo>
                  <a:pt x="4362" y="10800"/>
                </a:lnTo>
                <a:close/>
              </a:path>
            </a:pathLst>
          </a:custGeom>
          <a:solidFill>
            <a:srgbClr val="FFFFFF">
              <a:alpha val="76000"/>
            </a:srgbClr>
          </a:solidFill>
          <a:ln w="12700">
            <a:solidFill>
              <a:srgbClr val="32538F"/>
            </a:solidFill>
            <a:miter/>
          </a:ln>
        </p:spPr>
        <p:txBody>
          <a:bodyPr lIns="45718" tIns="45718" rIns="45718" bIns="45718" anchor="ctr"/>
          <a:lstStyle/>
          <a:p>
            <a:pPr algn="ctr">
              <a:defRPr>
                <a:solidFill>
                  <a:srgbClr val="FFFFFF"/>
                </a:solidFill>
              </a:defRPr>
            </a:pPr>
            <a:endParaRPr/>
          </a:p>
        </p:txBody>
      </p:sp>
      <p:grpSp>
        <p:nvGrpSpPr>
          <p:cNvPr id="119" name="Rectangle 11"/>
          <p:cNvGrpSpPr/>
          <p:nvPr/>
        </p:nvGrpSpPr>
        <p:grpSpPr>
          <a:xfrm>
            <a:off x="3797295" y="2114734"/>
            <a:ext cx="2662246" cy="609605"/>
            <a:chOff x="-1" y="0"/>
            <a:chExt cx="2662245" cy="609603"/>
          </a:xfrm>
        </p:grpSpPr>
        <p:sp>
          <p:nvSpPr>
            <p:cNvPr id="117" name="Rectangle"/>
            <p:cNvSpPr/>
            <p:nvPr/>
          </p:nvSpPr>
          <p:spPr>
            <a:xfrm>
              <a:off x="-2" y="-1"/>
              <a:ext cx="2662246" cy="609604"/>
            </a:xfrm>
            <a:prstGeom prst="rect">
              <a:avLst/>
            </a:prstGeom>
            <a:solidFill>
              <a:srgbClr val="7030A0"/>
            </a:solidFill>
            <a:ln w="12700" cap="flat">
              <a:solidFill>
                <a:srgbClr val="32538F"/>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18" name="Transformation agendas"/>
            <p:cNvSpPr txBox="1"/>
            <p:nvPr/>
          </p:nvSpPr>
          <p:spPr>
            <a:xfrm>
              <a:off x="-2" y="125730"/>
              <a:ext cx="2662246" cy="3581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b="1">
                  <a:solidFill>
                    <a:srgbClr val="FFFFFF"/>
                  </a:solidFill>
                </a:defRPr>
              </a:lvl1pPr>
            </a:lstStyle>
            <a:p>
              <a:r>
                <a:t>Transformation agendas </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ontent Placeholder 2"/>
          <p:cNvSpPr txBox="1">
            <a:spLocks noGrp="1"/>
          </p:cNvSpPr>
          <p:nvPr>
            <p:ph type="body" idx="1"/>
          </p:nvPr>
        </p:nvSpPr>
        <p:spPr>
          <a:xfrm>
            <a:off x="681037" y="1825625"/>
            <a:ext cx="8543926" cy="4351338"/>
          </a:xfrm>
          <a:prstGeom prst="rect">
            <a:avLst/>
          </a:prstGeom>
        </p:spPr>
        <p:txBody>
          <a:bodyPr/>
          <a:lstStyle/>
          <a:p>
            <a:endParaRPr/>
          </a:p>
        </p:txBody>
      </p:sp>
      <p:sp>
        <p:nvSpPr>
          <p:cNvPr id="122" name="Title 1"/>
          <p:cNvSpPr txBox="1">
            <a:spLocks noGrp="1"/>
          </p:cNvSpPr>
          <p:nvPr>
            <p:ph type="title"/>
          </p:nvPr>
        </p:nvSpPr>
        <p:spPr>
          <a:xfrm>
            <a:off x="0" y="365125"/>
            <a:ext cx="8543925" cy="1325563"/>
          </a:xfrm>
          <a:prstGeom prst="rect">
            <a:avLst/>
          </a:prstGeom>
        </p:spPr>
        <p:txBody>
          <a:bodyPr/>
          <a:lstStyle/>
          <a:p>
            <a:pPr defTabSz="868680">
              <a:defRPr sz="3800"/>
            </a:pPr>
            <a:r>
              <a:t>        NQS Vision and Focus </a:t>
            </a:r>
            <a:br/>
            <a:endParaRPr/>
          </a:p>
        </p:txBody>
      </p:sp>
      <p:sp>
        <p:nvSpPr>
          <p:cNvPr id="123" name="Slide Number Placeholder 3"/>
          <p:cNvSpPr txBox="1">
            <a:spLocks noGrp="1"/>
          </p:cNvSpPr>
          <p:nvPr>
            <p:ph type="sldNum" sz="quarter" idx="4294967295"/>
          </p:nvPr>
        </p:nvSpPr>
        <p:spPr>
          <a:xfrm>
            <a:off x="9741919" y="6429692"/>
            <a:ext cx="164077" cy="2184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grpSp>
        <p:nvGrpSpPr>
          <p:cNvPr id="126" name="Rounded Rectangle 4"/>
          <p:cNvGrpSpPr/>
          <p:nvPr/>
        </p:nvGrpSpPr>
        <p:grpSpPr>
          <a:xfrm>
            <a:off x="3203430" y="1966703"/>
            <a:ext cx="3302005" cy="4096766"/>
            <a:chOff x="0" y="0"/>
            <a:chExt cx="3302003" cy="4096765"/>
          </a:xfrm>
        </p:grpSpPr>
        <p:sp>
          <p:nvSpPr>
            <p:cNvPr id="124" name="Rounded Rectangle"/>
            <p:cNvSpPr/>
            <p:nvPr/>
          </p:nvSpPr>
          <p:spPr>
            <a:xfrm>
              <a:off x="0" y="196064"/>
              <a:ext cx="3302004" cy="3704636"/>
            </a:xfrm>
            <a:prstGeom prst="roundRect">
              <a:avLst>
                <a:gd name="adj" fmla="val 16667"/>
              </a:avLst>
            </a:prstGeom>
            <a:solidFill>
              <a:srgbClr val="00B0F0"/>
            </a:solidFill>
            <a:ln w="12700" cap="flat">
              <a:solidFill>
                <a:srgbClr val="32538F"/>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25" name="DEVELOP an integrated approach to planning, improving, and controlling quality…"/>
            <p:cNvSpPr txBox="1"/>
            <p:nvPr/>
          </p:nvSpPr>
          <p:spPr>
            <a:xfrm>
              <a:off x="161189" y="0"/>
              <a:ext cx="2979625" cy="40967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marL="342900" indent="-342900">
                <a:lnSpc>
                  <a:spcPct val="107000"/>
                </a:lnSpc>
                <a:spcBef>
                  <a:spcPts val="800"/>
                </a:spcBef>
                <a:buSzPct val="100000"/>
                <a:buFont typeface="Symbol"/>
                <a:buChar char="·"/>
                <a:tabLst>
                  <a:tab pos="457200" algn="l"/>
                </a:tabLst>
                <a:defRPr sz="1600">
                  <a:solidFill>
                    <a:srgbClr val="FFFFFF"/>
                  </a:solidFill>
                  <a:latin typeface="Arial"/>
                  <a:ea typeface="Arial"/>
                  <a:cs typeface="Arial"/>
                  <a:sym typeface="Arial"/>
                </a:defRPr>
              </a:pPr>
              <a:endParaRPr/>
            </a:p>
            <a:p>
              <a:pPr marL="342900" indent="-342900">
                <a:lnSpc>
                  <a:spcPct val="107000"/>
                </a:lnSpc>
                <a:spcBef>
                  <a:spcPts val="800"/>
                </a:spcBef>
                <a:buSzPct val="100000"/>
                <a:buFont typeface="Symbol"/>
                <a:buChar char="·"/>
                <a:tabLst>
                  <a:tab pos="457200" algn="l"/>
                </a:tabLst>
                <a:defRPr sz="1600">
                  <a:solidFill>
                    <a:srgbClr val="FFFFFF"/>
                  </a:solidFill>
                  <a:latin typeface="Arial"/>
                  <a:ea typeface="Arial"/>
                  <a:cs typeface="Arial"/>
                  <a:sym typeface="Arial"/>
                </a:defRPr>
              </a:pPr>
              <a:endParaRPr/>
            </a:p>
            <a:p>
              <a:pPr marL="342900" indent="-342900">
                <a:lnSpc>
                  <a:spcPct val="107000"/>
                </a:lnSpc>
                <a:spcBef>
                  <a:spcPts val="800"/>
                </a:spcBef>
                <a:buSzPct val="100000"/>
                <a:buFont typeface="Symbol"/>
                <a:buChar char="·"/>
                <a:tabLst>
                  <a:tab pos="457200" algn="l"/>
                </a:tabLst>
                <a:defRPr sz="1600" b="1">
                  <a:solidFill>
                    <a:srgbClr val="FFFFFF"/>
                  </a:solidFill>
                  <a:latin typeface="Arial"/>
                  <a:ea typeface="Arial"/>
                  <a:cs typeface="Arial"/>
                  <a:sym typeface="Arial"/>
                </a:defRPr>
              </a:pPr>
              <a:r>
                <a:t>DEVELOP</a:t>
              </a:r>
              <a:r>
                <a:rPr b="0"/>
                <a:t> an integrated approach to planning, improving, and controlling quality</a:t>
              </a:r>
              <a:endParaRPr sz="1400"/>
            </a:p>
            <a:p>
              <a:pPr marL="342900" indent="-342900">
                <a:lnSpc>
                  <a:spcPct val="107000"/>
                </a:lnSpc>
                <a:spcBef>
                  <a:spcPts val="800"/>
                </a:spcBef>
                <a:buSzPct val="100000"/>
                <a:buFont typeface="Symbol"/>
                <a:buChar char="·"/>
                <a:tabLst>
                  <a:tab pos="457200" algn="l"/>
                </a:tabLst>
                <a:defRPr sz="1600" b="1">
                  <a:solidFill>
                    <a:srgbClr val="FFFFFF"/>
                  </a:solidFill>
                  <a:latin typeface="Arial"/>
                  <a:ea typeface="Arial"/>
                  <a:cs typeface="Arial"/>
                  <a:sym typeface="Arial"/>
                </a:defRPr>
              </a:pPr>
              <a:r>
                <a:t>ACTIVATE</a:t>
              </a:r>
              <a:r>
                <a:rPr b="0"/>
                <a:t> key   constituencies</a:t>
              </a:r>
              <a:endParaRPr sz="1400"/>
            </a:p>
            <a:p>
              <a:pPr marL="342900" indent="-342900">
                <a:lnSpc>
                  <a:spcPct val="107000"/>
                </a:lnSpc>
                <a:spcBef>
                  <a:spcPts val="800"/>
                </a:spcBef>
                <a:buSzPct val="100000"/>
                <a:buFont typeface="Symbol"/>
                <a:buChar char="·"/>
                <a:tabLst>
                  <a:tab pos="457200" algn="l"/>
                </a:tabLst>
                <a:defRPr sz="1600" b="1">
                  <a:solidFill>
                    <a:srgbClr val="FFFFFF"/>
                  </a:solidFill>
                  <a:latin typeface="Arial"/>
                  <a:ea typeface="Arial"/>
                  <a:cs typeface="Arial"/>
                  <a:sym typeface="Arial"/>
                </a:defRPr>
              </a:pPr>
              <a:r>
                <a:t>DRIVE</a:t>
              </a:r>
              <a:r>
                <a:rPr b="0"/>
                <a:t> improvement in quality </a:t>
              </a:r>
            </a:p>
            <a:p>
              <a:pPr marL="342900" indent="-342900">
                <a:lnSpc>
                  <a:spcPct val="107000"/>
                </a:lnSpc>
                <a:spcBef>
                  <a:spcPts val="800"/>
                </a:spcBef>
                <a:buSzPct val="100000"/>
                <a:buFont typeface="Symbol"/>
                <a:buChar char="·"/>
                <a:tabLst>
                  <a:tab pos="457200" algn="l"/>
                </a:tabLst>
                <a:defRPr sz="1600" b="1">
                  <a:solidFill>
                    <a:srgbClr val="FFFFFF"/>
                  </a:solidFill>
                  <a:latin typeface="Arial"/>
                  <a:ea typeface="Arial"/>
                  <a:cs typeface="Arial"/>
                  <a:sym typeface="Arial"/>
                </a:defRPr>
              </a:pPr>
              <a:r>
                <a:t>SUPPORT</a:t>
              </a:r>
              <a:r>
                <a:rPr b="0"/>
                <a:t> strong </a:t>
              </a:r>
              <a:r>
                <a:t>DATA SYSTEMS</a:t>
              </a:r>
              <a:r>
                <a:rPr b="0"/>
                <a:t> and feedback loops </a:t>
              </a:r>
            </a:p>
          </p:txBody>
        </p:sp>
      </p:grpSp>
      <p:grpSp>
        <p:nvGrpSpPr>
          <p:cNvPr id="133" name="Group 6"/>
          <p:cNvGrpSpPr/>
          <p:nvPr/>
        </p:nvGrpSpPr>
        <p:grpSpPr>
          <a:xfrm>
            <a:off x="443" y="2448788"/>
            <a:ext cx="3066720" cy="2534062"/>
            <a:chOff x="0" y="0"/>
            <a:chExt cx="3066719" cy="2534061"/>
          </a:xfrm>
        </p:grpSpPr>
        <p:sp>
          <p:nvSpPr>
            <p:cNvPr id="127" name="Freeform 7"/>
            <p:cNvSpPr/>
            <p:nvPr/>
          </p:nvSpPr>
          <p:spPr>
            <a:xfrm>
              <a:off x="593806" y="-1"/>
              <a:ext cx="1945491" cy="1724355"/>
            </a:xfrm>
            <a:prstGeom prst="ellipse">
              <a:avLst/>
            </a:prstGeom>
            <a:solidFill>
              <a:srgbClr val="5C5A8A">
                <a:alpha val="64999"/>
              </a:srgbClr>
            </a:solidFill>
            <a:ln w="28575" cap="flat">
              <a:solidFill>
                <a:srgbClr val="000000"/>
              </a:solidFill>
              <a:prstDash val="solid"/>
              <a:round/>
            </a:ln>
            <a:effectLst/>
          </p:spPr>
          <p:txBody>
            <a:bodyPr wrap="square" lIns="45718" tIns="45718" rIns="45718" bIns="45718" numCol="1" anchor="ctr">
              <a:noAutofit/>
            </a:bodyPr>
            <a:lstStyle/>
            <a:p>
              <a:pPr algn="ctr" defTabSz="2222500">
                <a:lnSpc>
                  <a:spcPct val="90000"/>
                </a:lnSpc>
                <a:spcBef>
                  <a:spcPts val="700"/>
                </a:spcBef>
                <a:defRPr sz="3800">
                  <a:latin typeface="+mn-lt"/>
                  <a:ea typeface="+mn-ea"/>
                  <a:cs typeface="+mn-cs"/>
                  <a:sym typeface="Helvetica"/>
                </a:defRPr>
              </a:pPr>
              <a:endParaRPr/>
            </a:p>
          </p:txBody>
        </p:sp>
        <p:sp>
          <p:nvSpPr>
            <p:cNvPr id="128" name="Freeform 8"/>
            <p:cNvSpPr/>
            <p:nvPr/>
          </p:nvSpPr>
          <p:spPr>
            <a:xfrm>
              <a:off x="66384" y="809706"/>
              <a:ext cx="1945494" cy="1724355"/>
            </a:xfrm>
            <a:prstGeom prst="ellipse">
              <a:avLst/>
            </a:prstGeom>
            <a:solidFill>
              <a:srgbClr val="63B460">
                <a:alpha val="64999"/>
              </a:srgbClr>
            </a:solidFill>
            <a:ln w="28575" cap="flat">
              <a:solidFill>
                <a:srgbClr val="000000"/>
              </a:solidFill>
              <a:prstDash val="solid"/>
              <a:round/>
            </a:ln>
            <a:effectLst/>
          </p:spPr>
          <p:txBody>
            <a:bodyPr wrap="square" lIns="45718" tIns="45718" rIns="45718" bIns="45718" numCol="1" anchor="ctr">
              <a:noAutofit/>
            </a:bodyPr>
            <a:lstStyle/>
            <a:p>
              <a:pPr algn="ctr" defTabSz="2133600">
                <a:lnSpc>
                  <a:spcPct val="90000"/>
                </a:lnSpc>
                <a:spcBef>
                  <a:spcPts val="700"/>
                </a:spcBef>
                <a:defRPr sz="4800"/>
              </a:pPr>
              <a:endParaRPr/>
            </a:p>
          </p:txBody>
        </p:sp>
        <p:sp>
          <p:nvSpPr>
            <p:cNvPr id="129" name="Freeform 9"/>
            <p:cNvSpPr/>
            <p:nvPr/>
          </p:nvSpPr>
          <p:spPr>
            <a:xfrm>
              <a:off x="1121226" y="809706"/>
              <a:ext cx="1945493" cy="1724355"/>
            </a:xfrm>
            <a:prstGeom prst="ellipse">
              <a:avLst/>
            </a:prstGeom>
            <a:solidFill>
              <a:srgbClr val="4D8ABD">
                <a:alpha val="64999"/>
              </a:srgbClr>
            </a:solidFill>
            <a:ln w="28575" cap="flat">
              <a:solidFill>
                <a:srgbClr val="000000"/>
              </a:solidFill>
              <a:prstDash val="solid"/>
              <a:round/>
            </a:ln>
            <a:effectLst/>
          </p:spPr>
          <p:txBody>
            <a:bodyPr wrap="square" lIns="45718" tIns="45718" rIns="45718" bIns="45718" numCol="1" anchor="ctr">
              <a:noAutofit/>
            </a:bodyPr>
            <a:lstStyle/>
            <a:p>
              <a:pPr algn="ctr" defTabSz="2178050">
                <a:lnSpc>
                  <a:spcPct val="90000"/>
                </a:lnSpc>
                <a:spcBef>
                  <a:spcPts val="700"/>
                </a:spcBef>
                <a:defRPr sz="4900"/>
              </a:pPr>
              <a:endParaRPr/>
            </a:p>
          </p:txBody>
        </p:sp>
        <p:sp>
          <p:nvSpPr>
            <p:cNvPr id="130" name="TextBox 11"/>
            <p:cNvSpPr txBox="1"/>
            <p:nvPr/>
          </p:nvSpPr>
          <p:spPr>
            <a:xfrm>
              <a:off x="1005937" y="163912"/>
              <a:ext cx="1121227" cy="701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2000">
                  <a:latin typeface="+mn-lt"/>
                  <a:ea typeface="+mn-ea"/>
                  <a:cs typeface="+mn-cs"/>
                  <a:sym typeface="Helvetica"/>
                </a:defRPr>
              </a:lvl1pPr>
            </a:lstStyle>
            <a:p>
              <a:r>
                <a:t>Better access </a:t>
              </a:r>
            </a:p>
          </p:txBody>
        </p:sp>
        <p:sp>
          <p:nvSpPr>
            <p:cNvPr id="131" name="TextBox 12"/>
            <p:cNvSpPr txBox="1"/>
            <p:nvPr/>
          </p:nvSpPr>
          <p:spPr>
            <a:xfrm>
              <a:off x="-1" y="1547694"/>
              <a:ext cx="1121228" cy="701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2000">
                  <a:latin typeface="+mn-lt"/>
                  <a:ea typeface="+mn-ea"/>
                  <a:cs typeface="+mn-cs"/>
                  <a:sym typeface="Helvetica"/>
                </a:defRPr>
              </a:lvl1pPr>
            </a:lstStyle>
            <a:p>
              <a:r>
                <a:t>Better Care</a:t>
              </a:r>
            </a:p>
          </p:txBody>
        </p:sp>
        <p:sp>
          <p:nvSpPr>
            <p:cNvPr id="132" name="TextBox 13"/>
            <p:cNvSpPr txBox="1"/>
            <p:nvPr/>
          </p:nvSpPr>
          <p:spPr>
            <a:xfrm>
              <a:off x="1863383" y="1540327"/>
              <a:ext cx="1121228" cy="701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2000">
                  <a:latin typeface="+mn-lt"/>
                  <a:ea typeface="+mn-ea"/>
                  <a:cs typeface="+mn-cs"/>
                  <a:sym typeface="Helvetica"/>
                </a:defRPr>
              </a:lvl1pPr>
            </a:lstStyle>
            <a:p>
              <a:r>
                <a:t>Lower Costs</a:t>
              </a:r>
            </a:p>
          </p:txBody>
        </p:sp>
      </p:grpSp>
      <p:grpSp>
        <p:nvGrpSpPr>
          <p:cNvPr id="136" name="Right Arrow 16"/>
          <p:cNvGrpSpPr/>
          <p:nvPr/>
        </p:nvGrpSpPr>
        <p:grpSpPr>
          <a:xfrm>
            <a:off x="561055" y="1186218"/>
            <a:ext cx="1978687" cy="914402"/>
            <a:chOff x="0" y="0"/>
            <a:chExt cx="1978685" cy="914401"/>
          </a:xfrm>
        </p:grpSpPr>
        <p:sp>
          <p:nvSpPr>
            <p:cNvPr id="134" name="Arrow"/>
            <p:cNvSpPr/>
            <p:nvPr/>
          </p:nvSpPr>
          <p:spPr>
            <a:xfrm>
              <a:off x="-1" y="0"/>
              <a:ext cx="1978686" cy="914402"/>
            </a:xfrm>
            <a:prstGeom prst="rightArrow">
              <a:avLst>
                <a:gd name="adj1" fmla="val 50000"/>
                <a:gd name="adj2" fmla="val 50000"/>
              </a:avLst>
            </a:prstGeom>
            <a:solidFill>
              <a:srgbClr val="00B050"/>
            </a:solidFill>
            <a:ln w="12700" cap="flat">
              <a:solidFill>
                <a:srgbClr val="32538F"/>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35" name="AIM"/>
            <p:cNvSpPr txBox="1"/>
            <p:nvPr/>
          </p:nvSpPr>
          <p:spPr>
            <a:xfrm>
              <a:off x="-1" y="278130"/>
              <a:ext cx="1750082" cy="3581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b="1">
                  <a:solidFill>
                    <a:srgbClr val="FFFFFF"/>
                  </a:solidFill>
                </a:defRPr>
              </a:lvl1pPr>
            </a:lstStyle>
            <a:p>
              <a:r>
                <a:t>AIM </a:t>
              </a:r>
            </a:p>
          </p:txBody>
        </p:sp>
      </p:grpSp>
      <p:grpSp>
        <p:nvGrpSpPr>
          <p:cNvPr id="139" name="Right Arrow 19"/>
          <p:cNvGrpSpPr/>
          <p:nvPr/>
        </p:nvGrpSpPr>
        <p:grpSpPr>
          <a:xfrm>
            <a:off x="3203429" y="1216925"/>
            <a:ext cx="3136907" cy="914404"/>
            <a:chOff x="0" y="0"/>
            <a:chExt cx="3136906" cy="914403"/>
          </a:xfrm>
        </p:grpSpPr>
        <p:sp>
          <p:nvSpPr>
            <p:cNvPr id="137" name="Arrow"/>
            <p:cNvSpPr/>
            <p:nvPr/>
          </p:nvSpPr>
          <p:spPr>
            <a:xfrm>
              <a:off x="-1" y="0"/>
              <a:ext cx="3136907" cy="914404"/>
            </a:xfrm>
            <a:prstGeom prst="rightArrow">
              <a:avLst>
                <a:gd name="adj1" fmla="val 50000"/>
                <a:gd name="adj2" fmla="val 50000"/>
              </a:avLst>
            </a:prstGeom>
            <a:solidFill>
              <a:srgbClr val="FFFF00"/>
            </a:solidFill>
            <a:ln w="12700" cap="flat">
              <a:solidFill>
                <a:srgbClr val="32538F"/>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38" name="STRATEGIC FOCUS"/>
            <p:cNvSpPr txBox="1"/>
            <p:nvPr/>
          </p:nvSpPr>
          <p:spPr>
            <a:xfrm>
              <a:off x="-1" y="11428"/>
              <a:ext cx="2908305" cy="8915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a:solidFill>
                    <a:srgbClr val="FFFFFF"/>
                  </a:solidFill>
                </a:defRPr>
              </a:pPr>
              <a:endParaRPr/>
            </a:p>
            <a:p>
              <a:pPr algn="ctr">
                <a:defRPr b="1">
                  <a:solidFill>
                    <a:srgbClr val="333F50"/>
                  </a:solidFill>
                </a:defRPr>
              </a:pPr>
              <a:r>
                <a:t>STRATEGIC FOCUS </a:t>
              </a:r>
              <a:endParaRPr>
                <a:solidFill>
                  <a:srgbClr val="FFFFFF"/>
                </a:solidFill>
              </a:endParaRPr>
            </a:p>
            <a:p>
              <a:pPr algn="ctr">
                <a:defRPr>
                  <a:solidFill>
                    <a:srgbClr val="FFFFFF"/>
                  </a:solidFill>
                </a:defRPr>
              </a:pPr>
              <a:r>
                <a:t> </a:t>
              </a:r>
            </a:p>
          </p:txBody>
        </p:sp>
      </p:grpSp>
      <p:grpSp>
        <p:nvGrpSpPr>
          <p:cNvPr id="142" name="Right Arrow 20"/>
          <p:cNvGrpSpPr/>
          <p:nvPr/>
        </p:nvGrpSpPr>
        <p:grpSpPr>
          <a:xfrm>
            <a:off x="7133795" y="1220674"/>
            <a:ext cx="2559055" cy="914404"/>
            <a:chOff x="-1" y="0"/>
            <a:chExt cx="2559053" cy="914403"/>
          </a:xfrm>
        </p:grpSpPr>
        <p:sp>
          <p:nvSpPr>
            <p:cNvPr id="140" name="Arrow"/>
            <p:cNvSpPr/>
            <p:nvPr/>
          </p:nvSpPr>
          <p:spPr>
            <a:xfrm>
              <a:off x="0" y="0"/>
              <a:ext cx="2559053" cy="914404"/>
            </a:xfrm>
            <a:prstGeom prst="rightArrow">
              <a:avLst>
                <a:gd name="adj1" fmla="val 50000"/>
                <a:gd name="adj2" fmla="val 50000"/>
              </a:avLst>
            </a:prstGeom>
            <a:solidFill>
              <a:srgbClr val="FF0000"/>
            </a:solidFill>
            <a:ln w="12700" cap="flat">
              <a:solidFill>
                <a:srgbClr val="32538F"/>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41" name="PRIORITY AREAS"/>
            <p:cNvSpPr txBox="1"/>
            <p:nvPr/>
          </p:nvSpPr>
          <p:spPr>
            <a:xfrm>
              <a:off x="-2" y="278130"/>
              <a:ext cx="2330455" cy="3581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b="1">
                  <a:solidFill>
                    <a:srgbClr val="FFFFFF"/>
                  </a:solidFill>
                </a:defRPr>
              </a:lvl1pPr>
            </a:lstStyle>
            <a:p>
              <a:r>
                <a:t>PRIORITY AREAS  </a:t>
              </a:r>
            </a:p>
          </p:txBody>
        </p:sp>
      </p:grpSp>
      <p:grpSp>
        <p:nvGrpSpPr>
          <p:cNvPr id="145" name="6-Point Star 21"/>
          <p:cNvGrpSpPr/>
          <p:nvPr/>
        </p:nvGrpSpPr>
        <p:grpSpPr>
          <a:xfrm>
            <a:off x="1039574" y="3429000"/>
            <a:ext cx="1054847" cy="744143"/>
            <a:chOff x="81592" y="0"/>
            <a:chExt cx="1054845" cy="744142"/>
          </a:xfrm>
        </p:grpSpPr>
        <p:sp>
          <p:nvSpPr>
            <p:cNvPr id="143" name="Star"/>
            <p:cNvSpPr/>
            <p:nvPr/>
          </p:nvSpPr>
          <p:spPr>
            <a:xfrm>
              <a:off x="81592" y="0"/>
              <a:ext cx="1054846" cy="744143"/>
            </a:xfrm>
            <a:prstGeom prst="star6">
              <a:avLst>
                <a:gd name="adj" fmla="val 28868"/>
                <a:gd name="hf" fmla="val 115470"/>
              </a:avLst>
            </a:prstGeom>
            <a:solidFill>
              <a:srgbClr val="FFFF00"/>
            </a:solidFill>
            <a:ln w="12700" cap="flat">
              <a:solidFill>
                <a:srgbClr val="32538F"/>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44" name="Patients / Clients"/>
            <p:cNvSpPr txBox="1"/>
            <p:nvPr/>
          </p:nvSpPr>
          <p:spPr>
            <a:xfrm>
              <a:off x="257393" y="186650"/>
              <a:ext cx="703242" cy="3708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1000" b="1">
                  <a:solidFill>
                    <a:srgbClr val="FF0000"/>
                  </a:solidFill>
                </a:defRPr>
              </a:pPr>
              <a:r>
                <a:t>Patients</a:t>
              </a:r>
              <a:r>
                <a:rPr b="0">
                  <a:solidFill>
                    <a:srgbClr val="FFFFFF"/>
                  </a:solidFill>
                </a:rPr>
                <a:t> </a:t>
              </a:r>
              <a:r>
                <a:rPr>
                  <a:solidFill>
                    <a:srgbClr val="000000"/>
                  </a:solidFill>
                </a:rPr>
                <a:t>/ </a:t>
              </a:r>
              <a:r>
                <a:t>Clients </a:t>
              </a:r>
            </a:p>
          </p:txBody>
        </p:sp>
      </p:grpSp>
      <p:grpSp>
        <p:nvGrpSpPr>
          <p:cNvPr id="149" name="Flowchart: Direct Access Storage 22"/>
          <p:cNvGrpSpPr/>
          <p:nvPr/>
        </p:nvGrpSpPr>
        <p:grpSpPr>
          <a:xfrm>
            <a:off x="6505429" y="2191935"/>
            <a:ext cx="3248175" cy="3675467"/>
            <a:chOff x="-1" y="-1"/>
            <a:chExt cx="3248174" cy="3675465"/>
          </a:xfrm>
        </p:grpSpPr>
        <p:sp>
          <p:nvSpPr>
            <p:cNvPr id="146" name="Shape"/>
            <p:cNvSpPr/>
            <p:nvPr/>
          </p:nvSpPr>
          <p:spPr>
            <a:xfrm>
              <a:off x="-2" y="-2"/>
              <a:ext cx="3248176" cy="367546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66FF66"/>
            </a:solidFill>
            <a:ln w="12700" cap="flat">
              <a:noFill/>
              <a:miter lim="400000"/>
            </a:ln>
            <a:effectLst/>
          </p:spPr>
          <p:txBody>
            <a:bodyPr wrap="square" lIns="45718" tIns="45718" rIns="45718" bIns="45718" numCol="1" anchor="ctr">
              <a:noAutofit/>
            </a:bodyPr>
            <a:lstStyle/>
            <a:p>
              <a:pPr>
                <a:lnSpc>
                  <a:spcPct val="107000"/>
                </a:lnSpc>
                <a:spcBef>
                  <a:spcPts val="800"/>
                </a:spcBef>
                <a:tabLst>
                  <a:tab pos="457200" algn="l"/>
                </a:tabLst>
                <a:defRPr>
                  <a:solidFill>
                    <a:srgbClr val="FFFFFF"/>
                  </a:solidFill>
                </a:defRPr>
              </a:pPr>
              <a:endParaRPr/>
            </a:p>
          </p:txBody>
        </p:sp>
        <p:sp>
          <p:nvSpPr>
            <p:cNvPr id="147" name="Shape"/>
            <p:cNvSpPr/>
            <p:nvPr/>
          </p:nvSpPr>
          <p:spPr>
            <a:xfrm>
              <a:off x="-2" y="-2"/>
              <a:ext cx="3248176" cy="3675467"/>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cubicBezTo>
                    <a:pt x="16012" y="21600"/>
                    <a:pt x="14400" y="16765"/>
                    <a:pt x="14400" y="10800"/>
                  </a:cubicBezTo>
                  <a:cubicBezTo>
                    <a:pt x="14400" y="4835"/>
                    <a:pt x="16012" y="0"/>
                    <a:pt x="18000" y="0"/>
                  </a:cubicBezTo>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noFill/>
            <a:ln w="12700" cap="flat">
              <a:solidFill>
                <a:srgbClr val="32538F"/>
              </a:solidFill>
              <a:prstDash val="solid"/>
              <a:miter lim="800000"/>
            </a:ln>
            <a:effectLst/>
          </p:spPr>
          <p:txBody>
            <a:bodyPr wrap="square" lIns="45718" tIns="45718" rIns="45718" bIns="45718" numCol="1" anchor="ctr">
              <a:noAutofit/>
            </a:bodyPr>
            <a:lstStyle/>
            <a:p>
              <a:pPr>
                <a:lnSpc>
                  <a:spcPct val="107000"/>
                </a:lnSpc>
                <a:spcBef>
                  <a:spcPts val="800"/>
                </a:spcBef>
                <a:tabLst>
                  <a:tab pos="457200" algn="l"/>
                </a:tabLst>
                <a:defRPr>
                  <a:solidFill>
                    <a:srgbClr val="FFFFFF"/>
                  </a:solidFill>
                </a:defRPr>
              </a:pPr>
              <a:endParaRPr/>
            </a:p>
          </p:txBody>
        </p:sp>
        <p:sp>
          <p:nvSpPr>
            <p:cNvPr id="148" name="Clinical &amp; surgical services…"/>
            <p:cNvSpPr txBox="1"/>
            <p:nvPr/>
          </p:nvSpPr>
          <p:spPr>
            <a:xfrm>
              <a:off x="541360" y="691140"/>
              <a:ext cx="1624088" cy="22931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marL="342900" indent="-342900">
                <a:lnSpc>
                  <a:spcPct val="107000"/>
                </a:lnSpc>
                <a:spcBef>
                  <a:spcPts val="800"/>
                </a:spcBef>
                <a:buSzPct val="100000"/>
                <a:buFont typeface="Symbol"/>
                <a:buChar char="·"/>
                <a:tabLst>
                  <a:tab pos="457200" algn="l"/>
                </a:tabLst>
                <a:defRPr b="1">
                  <a:solidFill>
                    <a:srgbClr val="0070C0"/>
                  </a:solidFill>
                  <a:latin typeface="Arial"/>
                  <a:ea typeface="Arial"/>
                  <a:cs typeface="Arial"/>
                  <a:sym typeface="Arial"/>
                </a:defRPr>
              </a:pPr>
              <a:r>
                <a:t>Clinical &amp; surgical services</a:t>
              </a:r>
              <a:endParaRPr>
                <a:solidFill>
                  <a:srgbClr val="FFFFFF"/>
                </a:solidFill>
              </a:endParaRPr>
            </a:p>
            <a:p>
              <a:pPr marL="342900" indent="-342900">
                <a:lnSpc>
                  <a:spcPct val="107000"/>
                </a:lnSpc>
                <a:spcBef>
                  <a:spcPts val="800"/>
                </a:spcBef>
                <a:buSzPct val="100000"/>
                <a:buFont typeface="Symbol"/>
                <a:buChar char="·"/>
                <a:tabLst>
                  <a:tab pos="457200" algn="l"/>
                </a:tabLst>
                <a:defRPr sz="1600" b="1">
                  <a:solidFill>
                    <a:srgbClr val="FF0000"/>
                  </a:solidFill>
                  <a:latin typeface="Arial"/>
                  <a:ea typeface="Arial"/>
                  <a:cs typeface="Arial"/>
                  <a:sym typeface="Arial"/>
                </a:defRPr>
              </a:pPr>
              <a:r>
                <a:t>MNCH</a:t>
              </a:r>
              <a:endParaRPr>
                <a:solidFill>
                  <a:srgbClr val="FFFFFF"/>
                </a:solidFill>
              </a:endParaRPr>
            </a:p>
            <a:p>
              <a:pPr marL="342900" indent="-342900">
                <a:lnSpc>
                  <a:spcPct val="107000"/>
                </a:lnSpc>
                <a:spcBef>
                  <a:spcPts val="800"/>
                </a:spcBef>
                <a:buSzPct val="100000"/>
                <a:buFont typeface="Symbol"/>
                <a:buChar char="·"/>
                <a:tabLst>
                  <a:tab pos="457200" algn="l"/>
                </a:tabLst>
                <a:defRPr sz="1500" b="1">
                  <a:solidFill>
                    <a:srgbClr val="FF0000"/>
                  </a:solidFill>
                  <a:latin typeface="Arial"/>
                  <a:ea typeface="Arial"/>
                  <a:cs typeface="Arial"/>
                  <a:sym typeface="Arial"/>
                </a:defRPr>
              </a:pPr>
              <a:r>
                <a:t>Malnutrition</a:t>
              </a:r>
              <a:r>
                <a:rPr sz="1300"/>
                <a:t> </a:t>
              </a:r>
              <a:endParaRPr sz="1300">
                <a:solidFill>
                  <a:srgbClr val="FFFFFF"/>
                </a:solidFill>
                <a:latin typeface="Candara"/>
                <a:ea typeface="Candara"/>
                <a:cs typeface="Candara"/>
                <a:sym typeface="Candara"/>
              </a:endParaRPr>
            </a:p>
            <a:p>
              <a:pPr marL="342900" indent="-342900">
                <a:lnSpc>
                  <a:spcPct val="107000"/>
                </a:lnSpc>
                <a:spcBef>
                  <a:spcPts val="800"/>
                </a:spcBef>
                <a:buSzPct val="100000"/>
                <a:buFont typeface="Symbol"/>
                <a:buChar char="·"/>
                <a:tabLst>
                  <a:tab pos="457200" algn="l"/>
                </a:tabLst>
                <a:defRPr sz="1600" b="1">
                  <a:solidFill>
                    <a:srgbClr val="FF0000"/>
                  </a:solidFill>
                  <a:latin typeface="Arial"/>
                  <a:ea typeface="Arial"/>
                  <a:cs typeface="Arial"/>
                  <a:sym typeface="Arial"/>
                </a:defRPr>
              </a:pPr>
              <a:r>
                <a:t>NCD</a:t>
              </a:r>
              <a:endParaRPr>
                <a:solidFill>
                  <a:srgbClr val="FFFFFF"/>
                </a:solidFill>
              </a:endParaRPr>
            </a:p>
            <a:p>
              <a:pPr marL="342900" indent="-342900">
                <a:lnSpc>
                  <a:spcPct val="107000"/>
                </a:lnSpc>
                <a:spcBef>
                  <a:spcPts val="800"/>
                </a:spcBef>
                <a:buSzPct val="100000"/>
                <a:buFont typeface="Symbol"/>
                <a:buChar char="·"/>
                <a:tabLst>
                  <a:tab pos="457200" algn="l"/>
                </a:tabLst>
                <a:defRPr sz="1600" b="1">
                  <a:solidFill>
                    <a:srgbClr val="FF0000"/>
                  </a:solidFill>
                  <a:latin typeface="Arial"/>
                  <a:ea typeface="Arial"/>
                  <a:cs typeface="Arial"/>
                  <a:sym typeface="Arial"/>
                </a:defRPr>
              </a:pPr>
              <a:r>
                <a:t>CD</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ontent Placeholder 3"/>
          <p:cNvSpPr txBox="1">
            <a:spLocks noGrp="1"/>
          </p:cNvSpPr>
          <p:nvPr>
            <p:ph type="body" idx="1"/>
          </p:nvPr>
        </p:nvSpPr>
        <p:spPr>
          <a:xfrm>
            <a:off x="681037" y="1825625"/>
            <a:ext cx="8543926" cy="4351338"/>
          </a:xfrm>
          <a:prstGeom prst="rect">
            <a:avLst/>
          </a:prstGeom>
        </p:spPr>
        <p:txBody>
          <a:bodyPr/>
          <a:lstStyle/>
          <a:p>
            <a:endParaRPr/>
          </a:p>
        </p:txBody>
      </p:sp>
      <p:sp>
        <p:nvSpPr>
          <p:cNvPr id="152" name="Title 1"/>
          <p:cNvSpPr txBox="1">
            <a:spLocks noGrp="1"/>
          </p:cNvSpPr>
          <p:nvPr>
            <p:ph type="title"/>
          </p:nvPr>
        </p:nvSpPr>
        <p:spPr>
          <a:xfrm>
            <a:off x="-1" y="365125"/>
            <a:ext cx="9450390" cy="701675"/>
          </a:xfrm>
          <a:prstGeom prst="rect">
            <a:avLst/>
          </a:prstGeom>
        </p:spPr>
        <p:txBody>
          <a:bodyPr/>
          <a:lstStyle/>
          <a:p>
            <a:r>
              <a:t>           Introduction- Ethiopia</a:t>
            </a:r>
          </a:p>
        </p:txBody>
      </p:sp>
      <p:sp>
        <p:nvSpPr>
          <p:cNvPr id="153" name="Slide Number Placeholder 5"/>
          <p:cNvSpPr txBox="1">
            <a:spLocks noGrp="1"/>
          </p:cNvSpPr>
          <p:nvPr>
            <p:ph type="sldNum" sz="quarter" idx="4294967295"/>
          </p:nvPr>
        </p:nvSpPr>
        <p:spPr>
          <a:xfrm>
            <a:off x="9738290" y="6431562"/>
            <a:ext cx="167705" cy="214697"/>
          </a:xfrm>
          <a:prstGeom prst="rect">
            <a:avLst/>
          </a:prstGeom>
          <a:extLst>
            <a:ext uri="{C572A759-6A51-4108-AA02-DFA0A04FC94B}">
              <ma14:wrappingTextBoxFlag xmlns="" xmlns:ma14="http://schemas.microsoft.com/office/mac/drawingml/2011/main" val="1"/>
            </a:ext>
          </a:extLst>
        </p:spPr>
        <p:txBody>
          <a:bodyPr/>
          <a:lstStyle>
            <a:lvl1pPr>
              <a:defRPr>
                <a:solidFill>
                  <a:srgbClr val="000000"/>
                </a:solidFill>
                <a:latin typeface="Arial"/>
                <a:ea typeface="Arial"/>
                <a:cs typeface="Arial"/>
                <a:sym typeface="Arial"/>
              </a:defRPr>
            </a:lvl1pPr>
          </a:lstStyle>
          <a:p>
            <a:fld id="{86CB4B4D-7CA3-9044-876B-883B54F8677D}" type="slidenum">
              <a:t>6</a:t>
            </a:fld>
            <a:endParaRPr/>
          </a:p>
        </p:txBody>
      </p:sp>
      <p:sp>
        <p:nvSpPr>
          <p:cNvPr id="154" name="Content Placeholder 8"/>
          <p:cNvSpPr txBox="1"/>
          <p:nvPr/>
        </p:nvSpPr>
        <p:spPr>
          <a:xfrm>
            <a:off x="745427" y="1736028"/>
            <a:ext cx="8700897" cy="3919345"/>
          </a:xfrm>
          <a:prstGeom prst="rect">
            <a:avLst/>
          </a:prstGeom>
          <a:solidFill>
            <a:srgbClr val="B4C7E7"/>
          </a:solidFill>
          <a:ln w="12700">
            <a:solidFill>
              <a:srgbClr val="32538F"/>
            </a:solidFill>
            <a:miter/>
          </a:ln>
          <a:extLst>
            <a:ext uri="{C572A759-6A51-4108-AA02-DFA0A04FC94B}">
              <ma14:wrappingTextBoxFlag xmlns="" xmlns:ma14="http://schemas.microsoft.com/office/mac/drawingml/2011/main" val="1"/>
            </a:ext>
          </a:extLst>
        </p:spPr>
        <p:txBody>
          <a:bodyPr lIns="45718" tIns="45718" rIns="45718" bIns="45718" anchor="ctr">
            <a:normAutofit/>
          </a:bodyPr>
          <a:lstStyle/>
          <a:p>
            <a:pPr marL="187452" indent="-187452" algn="just" defTabSz="749808">
              <a:lnSpc>
                <a:spcPct val="72000"/>
              </a:lnSpc>
              <a:spcBef>
                <a:spcPts val="800"/>
              </a:spcBef>
              <a:buSzPct val="100000"/>
              <a:buFont typeface="Arial"/>
              <a:buChar char="•"/>
              <a:defRPr sz="1600" b="1">
                <a:solidFill>
                  <a:srgbClr val="385724"/>
                </a:solidFill>
              </a:defRPr>
            </a:pPr>
            <a:endParaRPr/>
          </a:p>
          <a:p>
            <a:pPr marL="187452" indent="-187452" algn="just" defTabSz="749808">
              <a:lnSpc>
                <a:spcPct val="72000"/>
              </a:lnSpc>
              <a:spcBef>
                <a:spcPts val="800"/>
              </a:spcBef>
              <a:buSzPct val="100000"/>
              <a:buFont typeface="Arial"/>
              <a:buChar char="•"/>
              <a:defRPr sz="1600" b="1">
                <a:solidFill>
                  <a:srgbClr val="385724"/>
                </a:solidFill>
              </a:defRPr>
            </a:pPr>
            <a:endParaRPr/>
          </a:p>
          <a:p>
            <a:pPr marL="187452" indent="-187452" algn="just" defTabSz="749808">
              <a:lnSpc>
                <a:spcPct val="72000"/>
              </a:lnSpc>
              <a:spcBef>
                <a:spcPts val="800"/>
              </a:spcBef>
              <a:buSzPct val="100000"/>
              <a:buFont typeface="Arial"/>
              <a:buChar char="•"/>
              <a:defRPr sz="2200" b="1">
                <a:solidFill>
                  <a:srgbClr val="385724"/>
                </a:solidFill>
              </a:defRPr>
            </a:pPr>
            <a:r>
              <a:t>200,000</a:t>
            </a:r>
            <a:r>
              <a:rPr b="0">
                <a:solidFill>
                  <a:srgbClr val="000000"/>
                </a:solidFill>
              </a:rPr>
              <a:t> operations per  year</a:t>
            </a:r>
            <a:endParaRPr sz="2000">
              <a:solidFill>
                <a:srgbClr val="FFFFFF"/>
              </a:solidFill>
            </a:endParaRPr>
          </a:p>
          <a:p>
            <a:pPr marL="187452" indent="-187452" algn="just" defTabSz="749808">
              <a:lnSpc>
                <a:spcPct val="72000"/>
              </a:lnSpc>
              <a:spcBef>
                <a:spcPts val="800"/>
              </a:spcBef>
              <a:buSzPct val="100000"/>
              <a:buFont typeface="Arial"/>
              <a:buChar char="•"/>
              <a:defRPr sz="2400"/>
            </a:pPr>
            <a:endParaRPr sz="2000">
              <a:solidFill>
                <a:srgbClr val="FFFFFF"/>
              </a:solidFill>
            </a:endParaRPr>
          </a:p>
          <a:p>
            <a:pPr marL="187452" indent="-187452" algn="just" defTabSz="749808">
              <a:lnSpc>
                <a:spcPct val="72000"/>
              </a:lnSpc>
              <a:spcBef>
                <a:spcPts val="800"/>
              </a:spcBef>
              <a:buSzPct val="100000"/>
              <a:buFont typeface="Arial"/>
              <a:buChar char="•"/>
              <a:defRPr sz="2200"/>
            </a:pPr>
            <a:r>
              <a:t>60,163 C/S per year (3.5%) </a:t>
            </a:r>
            <a:endParaRPr sz="2000">
              <a:solidFill>
                <a:srgbClr val="FFFFFF"/>
              </a:solidFill>
            </a:endParaRPr>
          </a:p>
          <a:p>
            <a:pPr marL="187452" indent="-187452" algn="just" defTabSz="749808">
              <a:lnSpc>
                <a:spcPct val="72000"/>
              </a:lnSpc>
              <a:spcBef>
                <a:spcPts val="800"/>
              </a:spcBef>
              <a:buSzPct val="100000"/>
              <a:buFont typeface="Arial"/>
              <a:buChar char="•"/>
              <a:defRPr sz="2400"/>
            </a:pPr>
            <a:endParaRPr sz="2000">
              <a:solidFill>
                <a:srgbClr val="FFFFFF"/>
              </a:solidFill>
            </a:endParaRPr>
          </a:p>
          <a:p>
            <a:pPr marL="187452" indent="-187452" algn="just" defTabSz="749808">
              <a:lnSpc>
                <a:spcPct val="72000"/>
              </a:lnSpc>
              <a:spcBef>
                <a:spcPts val="800"/>
              </a:spcBef>
              <a:buSzPct val="100000"/>
              <a:buFont typeface="Arial"/>
              <a:buChar char="•"/>
              <a:defRPr sz="2200"/>
            </a:pPr>
            <a:r>
              <a:t>Unmet need of </a:t>
            </a:r>
            <a:r>
              <a:rPr b="1">
                <a:solidFill>
                  <a:srgbClr val="FF0000"/>
                </a:solidFill>
              </a:rPr>
              <a:t>5 million  </a:t>
            </a:r>
            <a:r>
              <a:t>surgeries / year</a:t>
            </a:r>
            <a:endParaRPr sz="2000">
              <a:solidFill>
                <a:srgbClr val="FFFFFF"/>
              </a:solidFill>
            </a:endParaRPr>
          </a:p>
          <a:p>
            <a:pPr algn="just" defTabSz="749808">
              <a:lnSpc>
                <a:spcPct val="72000"/>
              </a:lnSpc>
              <a:spcBef>
                <a:spcPts val="800"/>
              </a:spcBef>
              <a:defRPr sz="2400"/>
            </a:pPr>
            <a:endParaRPr sz="2000">
              <a:solidFill>
                <a:srgbClr val="FFFFFF"/>
              </a:solidFill>
            </a:endParaRPr>
          </a:p>
          <a:p>
            <a:pPr marL="187452" indent="-187452" algn="just" defTabSz="749808">
              <a:lnSpc>
                <a:spcPct val="72000"/>
              </a:lnSpc>
              <a:spcBef>
                <a:spcPts val="800"/>
              </a:spcBef>
              <a:buSzPct val="100000"/>
              <a:buFont typeface="Arial"/>
              <a:buChar char="•"/>
              <a:defRPr sz="2200"/>
            </a:pPr>
            <a:r>
              <a:t>The waiting time for surgery extends up to four years, especially in referral hospitals.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90"/>
          <p:cNvSpPr txBox="1">
            <a:spLocks noGrp="1"/>
          </p:cNvSpPr>
          <p:nvPr>
            <p:ph type="body" idx="1"/>
          </p:nvPr>
        </p:nvSpPr>
        <p:spPr>
          <a:xfrm>
            <a:off x="681037" y="1825625"/>
            <a:ext cx="8543926" cy="4351338"/>
          </a:xfrm>
          <a:prstGeom prst="rect">
            <a:avLst/>
          </a:prstGeom>
        </p:spPr>
        <p:txBody>
          <a:bodyPr/>
          <a:lstStyle/>
          <a:p>
            <a:pPr marL="0" indent="0" algn="just" defTabSz="669427">
              <a:spcBef>
                <a:spcPts val="600"/>
              </a:spcBef>
              <a:buSzTx/>
              <a:buNone/>
              <a:defRPr sz="2100" b="1" u="sng">
                <a:latin typeface="Arial"/>
                <a:ea typeface="Arial"/>
                <a:cs typeface="Arial"/>
                <a:sym typeface="Arial"/>
              </a:defRPr>
            </a:pPr>
            <a:endParaRPr/>
          </a:p>
          <a:p>
            <a:pPr marL="167351" indent="-167351" algn="just" defTabSz="669427">
              <a:spcBef>
                <a:spcPts val="600"/>
              </a:spcBef>
              <a:defRPr sz="2100">
                <a:latin typeface="Arial"/>
                <a:ea typeface="Arial"/>
                <a:cs typeface="Arial"/>
                <a:sym typeface="Arial"/>
              </a:defRPr>
            </a:pPr>
            <a:r>
              <a:t>Surgeons density in Ethiopia is 0.53.</a:t>
            </a:r>
          </a:p>
          <a:p>
            <a:pPr marL="167351" indent="-167351" algn="just" defTabSz="669427">
              <a:spcBef>
                <a:spcPts val="600"/>
              </a:spcBef>
              <a:defRPr sz="2100">
                <a:latin typeface="Arial"/>
                <a:ea typeface="Arial"/>
                <a:cs typeface="Arial"/>
                <a:sym typeface="Arial"/>
              </a:defRPr>
            </a:pPr>
            <a:endParaRPr/>
          </a:p>
          <a:p>
            <a:pPr marL="167351" indent="-167351" defTabSz="669427">
              <a:spcBef>
                <a:spcPts val="600"/>
              </a:spcBef>
              <a:defRPr sz="2100">
                <a:latin typeface="Arial"/>
                <a:ea typeface="Arial"/>
                <a:cs typeface="Arial"/>
                <a:sym typeface="Arial"/>
              </a:defRPr>
            </a:pPr>
            <a:r>
              <a:t>The human resources problem is more acute in anesthesia providers.</a:t>
            </a:r>
          </a:p>
          <a:p>
            <a:pPr marL="0" indent="0" defTabSz="669427">
              <a:spcBef>
                <a:spcPts val="600"/>
              </a:spcBef>
              <a:buSzTx/>
              <a:buNone/>
              <a:defRPr sz="2100">
                <a:latin typeface="Arial"/>
                <a:ea typeface="Arial"/>
                <a:cs typeface="Arial"/>
                <a:sym typeface="Arial"/>
              </a:defRPr>
            </a:pPr>
            <a:endParaRPr/>
          </a:p>
          <a:p>
            <a:pPr marL="167351" indent="-167351" defTabSz="669427">
              <a:spcBef>
                <a:spcPts val="600"/>
              </a:spcBef>
              <a:defRPr sz="2100">
                <a:latin typeface="Arial"/>
                <a:ea typeface="Arial"/>
                <a:cs typeface="Arial"/>
                <a:sym typeface="Arial"/>
              </a:defRPr>
            </a:pPr>
            <a:r>
              <a:t>Task sharing with IESO training is designed to remedy the HR shortage, and is going on actively since the past many years.</a:t>
            </a:r>
          </a:p>
        </p:txBody>
      </p:sp>
      <p:sp>
        <p:nvSpPr>
          <p:cNvPr id="157" name="Shape 89"/>
          <p:cNvSpPr txBox="1">
            <a:spLocks noGrp="1"/>
          </p:cNvSpPr>
          <p:nvPr>
            <p:ph type="title"/>
          </p:nvPr>
        </p:nvSpPr>
        <p:spPr>
          <a:xfrm>
            <a:off x="0" y="107950"/>
            <a:ext cx="8543925" cy="1325563"/>
          </a:xfrm>
          <a:prstGeom prst="rect">
            <a:avLst/>
          </a:prstGeom>
        </p:spPr>
        <p:txBody>
          <a:bodyPr/>
          <a:lstStyle>
            <a:lvl1pPr>
              <a:defRPr sz="4100"/>
            </a:lvl1pPr>
          </a:lstStyle>
          <a:p>
            <a:r>
              <a:t>Why SaLTS: Surgical Workforce</a:t>
            </a:r>
          </a:p>
        </p:txBody>
      </p:sp>
      <p:sp>
        <p:nvSpPr>
          <p:cNvPr id="158" name="Shape 91"/>
          <p:cNvSpPr txBox="1">
            <a:spLocks noGrp="1"/>
          </p:cNvSpPr>
          <p:nvPr>
            <p:ph type="sldNum" sz="quarter" idx="4294967295"/>
          </p:nvPr>
        </p:nvSpPr>
        <p:spPr>
          <a:xfrm>
            <a:off x="9741919" y="6429692"/>
            <a:ext cx="164077" cy="2184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ontent Placeholder 1"/>
          <p:cNvSpPr txBox="1">
            <a:spLocks noGrp="1"/>
          </p:cNvSpPr>
          <p:nvPr>
            <p:ph type="body" idx="1"/>
          </p:nvPr>
        </p:nvSpPr>
        <p:spPr>
          <a:xfrm>
            <a:off x="681037" y="1825625"/>
            <a:ext cx="8543926" cy="4351338"/>
          </a:xfrm>
          <a:prstGeom prst="rect">
            <a:avLst/>
          </a:prstGeom>
        </p:spPr>
        <p:txBody>
          <a:bodyPr/>
          <a:lstStyle/>
          <a:p>
            <a:endParaRPr/>
          </a:p>
        </p:txBody>
      </p:sp>
      <p:sp>
        <p:nvSpPr>
          <p:cNvPr id="161" name="Shape 100"/>
          <p:cNvSpPr txBox="1">
            <a:spLocks noGrp="1"/>
          </p:cNvSpPr>
          <p:nvPr>
            <p:ph type="title"/>
          </p:nvPr>
        </p:nvSpPr>
        <p:spPr>
          <a:xfrm>
            <a:off x="0" y="312736"/>
            <a:ext cx="9906000" cy="1517654"/>
          </a:xfrm>
          <a:prstGeom prst="rect">
            <a:avLst/>
          </a:prstGeom>
        </p:spPr>
        <p:txBody>
          <a:bodyPr/>
          <a:lstStyle/>
          <a:p>
            <a:pPr>
              <a:defRPr sz="3600" b="1">
                <a:latin typeface="+mj-lt"/>
                <a:ea typeface="+mj-ea"/>
                <a:cs typeface="+mj-cs"/>
                <a:sym typeface="Calibri"/>
              </a:defRPr>
            </a:pPr>
            <a:r>
              <a:t>Surgeon per 100,000 Population</a:t>
            </a:r>
          </a:p>
          <a:p>
            <a:pPr>
              <a:defRPr sz="3600" b="1">
                <a:latin typeface="+mj-lt"/>
                <a:ea typeface="+mj-ea"/>
                <a:cs typeface="+mj-cs"/>
                <a:sym typeface="Calibri"/>
              </a:defRPr>
            </a:pPr>
            <a:r>
              <a:t>Inequitable distribution</a:t>
            </a:r>
          </a:p>
        </p:txBody>
      </p:sp>
      <p:graphicFrame>
        <p:nvGraphicFramePr>
          <p:cNvPr id="162" name="Chart 101"/>
          <p:cNvGraphicFramePr/>
          <p:nvPr/>
        </p:nvGraphicFramePr>
        <p:xfrm>
          <a:off x="889319" y="1653707"/>
          <a:ext cx="6427477" cy="40894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ontent Placeholder 6"/>
          <p:cNvSpPr txBox="1">
            <a:spLocks noGrp="1"/>
          </p:cNvSpPr>
          <p:nvPr>
            <p:ph type="body" sz="half" idx="1"/>
          </p:nvPr>
        </p:nvSpPr>
        <p:spPr>
          <a:xfrm>
            <a:off x="681037" y="2913459"/>
            <a:ext cx="7474106" cy="2175670"/>
          </a:xfrm>
          <a:prstGeom prst="rect">
            <a:avLst/>
          </a:prstGeom>
          <a:solidFill>
            <a:srgbClr val="FFFFFF"/>
          </a:solidFill>
          <a:ln>
            <a:solidFill>
              <a:srgbClr val="32538F"/>
            </a:solidFill>
            <a:miter lim="800000"/>
          </a:ln>
        </p:spPr>
        <p:txBody>
          <a:bodyPr anchor="ctr"/>
          <a:lstStyle>
            <a:lvl1pPr algn="ctr">
              <a:buSzTx/>
              <a:buNone/>
              <a:defRPr sz="1700" b="1" i="1">
                <a:latin typeface="+mj-lt"/>
                <a:ea typeface="+mj-ea"/>
                <a:cs typeface="+mj-cs"/>
                <a:sym typeface="Calibri"/>
              </a:defRPr>
            </a:lvl1pPr>
          </a:lstStyle>
          <a:p>
            <a:r>
              <a:t>Objectives</a:t>
            </a:r>
          </a:p>
        </p:txBody>
      </p:sp>
      <p:sp>
        <p:nvSpPr>
          <p:cNvPr id="165" name="Title 1"/>
          <p:cNvSpPr txBox="1">
            <a:spLocks noGrp="1"/>
          </p:cNvSpPr>
          <p:nvPr>
            <p:ph type="title"/>
          </p:nvPr>
        </p:nvSpPr>
        <p:spPr>
          <a:xfrm>
            <a:off x="304800" y="85485"/>
            <a:ext cx="8543925" cy="1325563"/>
          </a:xfrm>
          <a:prstGeom prst="rect">
            <a:avLst/>
          </a:prstGeom>
        </p:spPr>
        <p:txBody>
          <a:bodyPr/>
          <a:lstStyle/>
          <a:p>
            <a:r>
              <a:t>Aim and Objectives </a:t>
            </a:r>
          </a:p>
        </p:txBody>
      </p:sp>
      <p:sp>
        <p:nvSpPr>
          <p:cNvPr id="166" name="Slide Number Placeholder 11"/>
          <p:cNvSpPr txBox="1">
            <a:spLocks noGrp="1"/>
          </p:cNvSpPr>
          <p:nvPr>
            <p:ph type="sldNum" sz="quarter" idx="4294967295"/>
          </p:nvPr>
        </p:nvSpPr>
        <p:spPr>
          <a:xfrm>
            <a:off x="9738293" y="6431562"/>
            <a:ext cx="167705" cy="214698"/>
          </a:xfrm>
          <a:prstGeom prst="rect">
            <a:avLst/>
          </a:prstGeom>
          <a:extLst>
            <a:ext uri="{C572A759-6A51-4108-AA02-DFA0A04FC94B}">
              <ma14:wrappingTextBoxFlag xmlns="" xmlns:ma14="http://schemas.microsoft.com/office/mac/drawingml/2011/main" val="1"/>
            </a:ext>
          </a:extLst>
        </p:spPr>
        <p:txBody>
          <a:bodyPr/>
          <a:lstStyle>
            <a:lvl1pPr>
              <a:defRPr>
                <a:solidFill>
                  <a:srgbClr val="000000"/>
                </a:solidFill>
                <a:latin typeface="Arial"/>
                <a:ea typeface="Arial"/>
                <a:cs typeface="Arial"/>
                <a:sym typeface="Arial"/>
              </a:defRPr>
            </a:lvl1pPr>
          </a:lstStyle>
          <a:p>
            <a:fld id="{86CB4B4D-7CA3-9044-876B-883B54F8677D}" type="slidenum">
              <a:t>9</a:t>
            </a:fld>
            <a:endParaRPr/>
          </a:p>
        </p:txBody>
      </p:sp>
      <p:grpSp>
        <p:nvGrpSpPr>
          <p:cNvPr id="169" name="Oval 3"/>
          <p:cNvGrpSpPr/>
          <p:nvPr/>
        </p:nvGrpSpPr>
        <p:grpSpPr>
          <a:xfrm>
            <a:off x="914398" y="1066798"/>
            <a:ext cx="7934332" cy="1066807"/>
            <a:chOff x="0" y="-1"/>
            <a:chExt cx="7934330" cy="1066806"/>
          </a:xfrm>
        </p:grpSpPr>
        <p:sp>
          <p:nvSpPr>
            <p:cNvPr id="167" name="Oval"/>
            <p:cNvSpPr/>
            <p:nvPr/>
          </p:nvSpPr>
          <p:spPr>
            <a:xfrm>
              <a:off x="-1" y="-2"/>
              <a:ext cx="7934332" cy="1066807"/>
            </a:xfrm>
            <a:prstGeom prst="ellipse">
              <a:avLst/>
            </a:prstGeom>
            <a:solidFill>
              <a:srgbClr val="F8CBAD"/>
            </a:solidFill>
            <a:ln w="12700" cap="flat">
              <a:solidFill>
                <a:srgbClr val="32538F"/>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68" name="To improve equitable access to quality and safe essential and emergency surgical and anesthesia care as part of  UHC"/>
            <p:cNvSpPr txBox="1"/>
            <p:nvPr/>
          </p:nvSpPr>
          <p:spPr>
            <a:xfrm>
              <a:off x="1161955" y="87630"/>
              <a:ext cx="5610417" cy="8915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a:solidFill>
                    <a:srgbClr val="FF0000"/>
                  </a:solidFill>
                </a:defRPr>
              </a:pPr>
              <a:r>
                <a:t>To improve </a:t>
              </a:r>
              <a:r>
                <a:rPr b="1"/>
                <a:t>equitable access</a:t>
              </a:r>
              <a:r>
                <a:t> to </a:t>
              </a:r>
              <a:r>
                <a:rPr b="1"/>
                <a:t>quality</a:t>
              </a:r>
              <a:r>
                <a:t> and safe essential and emergency surgical and anesthesia care as part of  </a:t>
              </a:r>
              <a:r>
                <a:rPr b="1"/>
                <a:t>UHC </a:t>
              </a:r>
            </a:p>
          </p:txBody>
        </p:sp>
      </p:grpSp>
      <p:grpSp>
        <p:nvGrpSpPr>
          <p:cNvPr id="172" name="Right Arrow 4"/>
          <p:cNvGrpSpPr/>
          <p:nvPr/>
        </p:nvGrpSpPr>
        <p:grpSpPr>
          <a:xfrm>
            <a:off x="20637" y="1218289"/>
            <a:ext cx="893767" cy="701036"/>
            <a:chOff x="0" y="0"/>
            <a:chExt cx="893765" cy="701035"/>
          </a:xfrm>
        </p:grpSpPr>
        <p:sp>
          <p:nvSpPr>
            <p:cNvPr id="170" name="Arrow"/>
            <p:cNvSpPr/>
            <p:nvPr/>
          </p:nvSpPr>
          <p:spPr>
            <a:xfrm>
              <a:off x="0" y="93701"/>
              <a:ext cx="893767" cy="513638"/>
            </a:xfrm>
            <a:prstGeom prst="rightArrow">
              <a:avLst>
                <a:gd name="adj1" fmla="val 50000"/>
                <a:gd name="adj2" fmla="val 50000"/>
              </a:avLst>
            </a:prstGeom>
            <a:solidFill>
              <a:srgbClr val="FFFFFF"/>
            </a:solidFill>
            <a:ln w="12700" cap="flat">
              <a:solidFill>
                <a:srgbClr val="32538F"/>
              </a:solidFill>
              <a:prstDash val="solid"/>
              <a:miter lim="800000"/>
            </a:ln>
            <a:effectLst/>
          </p:spPr>
          <p:txBody>
            <a:bodyPr wrap="square" lIns="45718" tIns="45718" rIns="45718" bIns="45718" numCol="1" anchor="ctr">
              <a:noAutofit/>
            </a:bodyPr>
            <a:lstStyle/>
            <a:p>
              <a:pPr marL="342900" indent="-342900" algn="ctr">
                <a:spcBef>
                  <a:spcPts val="400"/>
                </a:spcBef>
                <a:defRPr>
                  <a:solidFill>
                    <a:srgbClr val="FFFFFF"/>
                  </a:solidFill>
                </a:defRPr>
              </a:pPr>
              <a:endParaRPr/>
            </a:p>
          </p:txBody>
        </p:sp>
        <p:sp>
          <p:nvSpPr>
            <p:cNvPr id="171" name="Aim"/>
            <p:cNvSpPr txBox="1"/>
            <p:nvPr/>
          </p:nvSpPr>
          <p:spPr>
            <a:xfrm>
              <a:off x="0" y="-1"/>
              <a:ext cx="765358" cy="701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marL="342900" indent="-342900" algn="ctr">
                <a:spcBef>
                  <a:spcPts val="400"/>
                </a:spcBef>
                <a:defRPr>
                  <a:solidFill>
                    <a:srgbClr val="FFFFFF"/>
                  </a:solidFill>
                </a:defRPr>
              </a:pPr>
              <a:endParaRPr/>
            </a:p>
            <a:p>
              <a:pPr marL="342900" indent="-342900" algn="ctr">
                <a:spcBef>
                  <a:spcPts val="400"/>
                </a:spcBef>
                <a:defRPr sz="2000" b="1" i="1"/>
              </a:pPr>
              <a:r>
                <a:t>Aim  </a:t>
              </a:r>
              <a:r>
                <a:rPr sz="1800" b="0" i="0">
                  <a:solidFill>
                    <a:srgbClr val="FFFFFF"/>
                  </a:solidFill>
                </a:rPr>
                <a:t> </a:t>
              </a:r>
            </a:p>
          </p:txBody>
        </p:sp>
      </p:grpSp>
      <p:grpSp>
        <p:nvGrpSpPr>
          <p:cNvPr id="175" name="Rounded Rectangle 5"/>
          <p:cNvGrpSpPr/>
          <p:nvPr/>
        </p:nvGrpSpPr>
        <p:grpSpPr>
          <a:xfrm>
            <a:off x="914398" y="2226391"/>
            <a:ext cx="7847016" cy="3685333"/>
            <a:chOff x="0" y="0"/>
            <a:chExt cx="7847014" cy="3685331"/>
          </a:xfrm>
        </p:grpSpPr>
        <p:sp>
          <p:nvSpPr>
            <p:cNvPr id="173" name="Rounded Rectangle"/>
            <p:cNvSpPr/>
            <p:nvPr/>
          </p:nvSpPr>
          <p:spPr>
            <a:xfrm>
              <a:off x="-1" y="-1"/>
              <a:ext cx="7847016" cy="3685333"/>
            </a:xfrm>
            <a:prstGeom prst="roundRect">
              <a:avLst>
                <a:gd name="adj" fmla="val 16667"/>
              </a:avLst>
            </a:prstGeom>
            <a:solidFill>
              <a:srgbClr val="FFFF00"/>
            </a:solidFill>
            <a:ln w="12700" cap="flat">
              <a:solidFill>
                <a:srgbClr val="32538F"/>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174" name="Implement a nationally coordinated national plan on surgical care…"/>
            <p:cNvSpPr txBox="1"/>
            <p:nvPr/>
          </p:nvSpPr>
          <p:spPr>
            <a:xfrm>
              <a:off x="179900" y="125402"/>
              <a:ext cx="7487212" cy="34345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defRPr>
                  <a:latin typeface="Times New Roman"/>
                  <a:ea typeface="Times New Roman"/>
                  <a:cs typeface="Times New Roman"/>
                  <a:sym typeface="Times New Roman"/>
                </a:defRPr>
              </a:pPr>
              <a:endParaRPr/>
            </a:p>
            <a:p>
              <a:pPr algn="just">
                <a:buSzPct val="100000"/>
                <a:buFont typeface="Times New Roman"/>
                <a:buChar char="❑"/>
                <a:defRPr sz="1600">
                  <a:latin typeface="Times New Roman"/>
                  <a:ea typeface="Times New Roman"/>
                  <a:cs typeface="Times New Roman"/>
                  <a:sym typeface="Times New Roman"/>
                </a:defRPr>
              </a:pPr>
              <a:r>
                <a:t>  Implement a nationally coordinated </a:t>
              </a:r>
              <a:r>
                <a:rPr sz="1800" b="1" i="1">
                  <a:solidFill>
                    <a:srgbClr val="FF0000"/>
                  </a:solidFill>
                </a:rPr>
                <a:t>national plan on surgical care </a:t>
              </a:r>
              <a:endParaRPr>
                <a:solidFill>
                  <a:srgbClr val="FFFFFF"/>
                </a:solidFill>
              </a:endParaRPr>
            </a:p>
            <a:p>
              <a:pPr algn="just">
                <a:defRPr b="1" i="1">
                  <a:solidFill>
                    <a:srgbClr val="FF0000"/>
                  </a:solidFill>
                  <a:latin typeface="Times New Roman"/>
                  <a:ea typeface="Times New Roman"/>
                  <a:cs typeface="Times New Roman"/>
                  <a:sym typeface="Times New Roman"/>
                </a:defRPr>
              </a:pPr>
              <a:endParaRPr>
                <a:solidFill>
                  <a:srgbClr val="FFFFFF"/>
                </a:solidFill>
              </a:endParaRPr>
            </a:p>
            <a:p>
              <a:pPr algn="just">
                <a:buSzPct val="100000"/>
                <a:buFont typeface="Times New Roman"/>
                <a:buChar char="❑"/>
                <a:defRPr sz="1600">
                  <a:latin typeface="Times New Roman"/>
                  <a:ea typeface="Times New Roman"/>
                  <a:cs typeface="Times New Roman"/>
                  <a:sym typeface="Times New Roman"/>
                </a:defRPr>
              </a:pPr>
              <a:r>
                <a:t> Create awareness on  </a:t>
              </a:r>
              <a:r>
                <a:rPr sz="1800" b="1" i="1">
                  <a:solidFill>
                    <a:srgbClr val="FF0000"/>
                  </a:solidFill>
                </a:rPr>
                <a:t>ESAC</a:t>
              </a:r>
              <a:r>
                <a:t> with different stakeholders</a:t>
              </a:r>
              <a:endParaRPr>
                <a:solidFill>
                  <a:srgbClr val="FFFFFF"/>
                </a:solidFill>
              </a:endParaRPr>
            </a:p>
            <a:p>
              <a:pPr algn="just">
                <a:defRPr sz="1600">
                  <a:latin typeface="Times New Roman"/>
                  <a:ea typeface="Times New Roman"/>
                  <a:cs typeface="Times New Roman"/>
                  <a:sym typeface="Times New Roman"/>
                </a:defRPr>
              </a:pPr>
              <a:endParaRPr>
                <a:solidFill>
                  <a:srgbClr val="FFFFFF"/>
                </a:solidFill>
              </a:endParaRPr>
            </a:p>
            <a:p>
              <a:pPr algn="just">
                <a:buSzPct val="100000"/>
                <a:buFont typeface="Times New Roman"/>
                <a:buChar char="❑"/>
                <a:defRPr sz="1600">
                  <a:latin typeface="Times New Roman"/>
                  <a:ea typeface="Times New Roman"/>
                  <a:cs typeface="Times New Roman"/>
                  <a:sym typeface="Times New Roman"/>
                </a:defRPr>
              </a:pPr>
              <a:r>
                <a:t> Improving  the safety of surgical care by implementing the </a:t>
              </a:r>
              <a:r>
                <a:rPr sz="1800" b="1" i="1">
                  <a:solidFill>
                    <a:srgbClr val="FF0000"/>
                  </a:solidFill>
                </a:rPr>
                <a:t>surgical safety check list and improving the safety culture</a:t>
              </a:r>
              <a:endParaRPr>
                <a:solidFill>
                  <a:srgbClr val="FFFFFF"/>
                </a:solidFill>
              </a:endParaRPr>
            </a:p>
            <a:p>
              <a:pPr algn="just">
                <a:defRPr b="1" i="1">
                  <a:solidFill>
                    <a:srgbClr val="FF0000"/>
                  </a:solidFill>
                  <a:latin typeface="Times New Roman"/>
                  <a:ea typeface="Times New Roman"/>
                  <a:cs typeface="Times New Roman"/>
                  <a:sym typeface="Times New Roman"/>
                </a:defRPr>
              </a:pPr>
              <a:endParaRPr>
                <a:solidFill>
                  <a:srgbClr val="FFFFFF"/>
                </a:solidFill>
              </a:endParaRPr>
            </a:p>
            <a:p>
              <a:pPr algn="just">
                <a:buSzPct val="100000"/>
                <a:buFont typeface="Times New Roman"/>
                <a:buChar char="❑"/>
                <a:defRPr sz="1600">
                  <a:latin typeface="Times New Roman"/>
                  <a:ea typeface="Times New Roman"/>
                  <a:cs typeface="Times New Roman"/>
                  <a:sym typeface="Times New Roman"/>
                </a:defRPr>
              </a:pPr>
              <a:r>
                <a:t>  Implement </a:t>
              </a:r>
              <a:r>
                <a:rPr sz="1800" b="1" i="1">
                  <a:solidFill>
                    <a:srgbClr val="FF0000"/>
                  </a:solidFill>
                </a:rPr>
                <a:t>QI and audit tool </a:t>
              </a:r>
              <a:r>
                <a:t>in surgical and anesthesia  care</a:t>
              </a:r>
              <a:endParaRPr>
                <a:solidFill>
                  <a:srgbClr val="FFFFFF"/>
                </a:solidFill>
              </a:endParaRPr>
            </a:p>
            <a:p>
              <a:pPr algn="just">
                <a:defRPr sz="1600">
                  <a:latin typeface="Times New Roman"/>
                  <a:ea typeface="Times New Roman"/>
                  <a:cs typeface="Times New Roman"/>
                  <a:sym typeface="Times New Roman"/>
                </a:defRPr>
              </a:pPr>
              <a:endParaRPr>
                <a:solidFill>
                  <a:srgbClr val="FFFFFF"/>
                </a:solidFill>
              </a:endParaRPr>
            </a:p>
            <a:p>
              <a:pPr algn="just">
                <a:buSzPct val="100000"/>
                <a:buFont typeface="Times New Roman"/>
                <a:buChar char="❑"/>
                <a:defRPr sz="1600">
                  <a:latin typeface="Times New Roman"/>
                  <a:ea typeface="Times New Roman"/>
                  <a:cs typeface="Times New Roman"/>
                  <a:sym typeface="Times New Roman"/>
                </a:defRPr>
              </a:pPr>
              <a:r>
                <a:t> </a:t>
              </a:r>
              <a:r>
                <a:rPr>
                  <a:latin typeface="+mj-lt"/>
                  <a:ea typeface="+mj-ea"/>
                  <a:cs typeface="+mj-cs"/>
                  <a:sym typeface="Calibri"/>
                </a:rPr>
                <a:t> </a:t>
              </a:r>
              <a:r>
                <a:t>Define and implement </a:t>
              </a:r>
              <a:r>
                <a:rPr sz="1800" b="1" i="1">
                  <a:solidFill>
                    <a:srgbClr val="FF0000"/>
                  </a:solidFill>
                </a:rPr>
                <a:t>ESAC package </a:t>
              </a:r>
              <a:r>
                <a:t>for all levels of the  health care delivery s.</a:t>
              </a:r>
              <a:endParaRPr>
                <a:solidFill>
                  <a:srgbClr val="FFFFFF"/>
                </a:solidFill>
              </a:endParaRPr>
            </a:p>
            <a:p>
              <a:pPr algn="just">
                <a:defRPr sz="1600">
                  <a:latin typeface="Times New Roman"/>
                  <a:ea typeface="Times New Roman"/>
                  <a:cs typeface="Times New Roman"/>
                  <a:sym typeface="Times New Roman"/>
                </a:defRPr>
              </a:pPr>
              <a:endParaRPr>
                <a:solidFill>
                  <a:srgbClr val="FFFFFF"/>
                </a:solidFill>
              </a:endParaRPr>
            </a:p>
            <a:p>
              <a:pPr algn="just">
                <a:buSzPct val="100000"/>
                <a:buFont typeface="Times New Roman"/>
                <a:buChar char="❑"/>
                <a:defRPr sz="1600">
                  <a:latin typeface="Times New Roman"/>
                  <a:ea typeface="Times New Roman"/>
                  <a:cs typeface="Times New Roman"/>
                  <a:sym typeface="Times New Roman"/>
                </a:defRPr>
              </a:pPr>
              <a:r>
                <a:t>Proactively identify best practices and scale up rapidly through </a:t>
              </a:r>
              <a:r>
                <a:rPr sz="1800" b="1" i="1">
                  <a:solidFill>
                    <a:srgbClr val="FF0000"/>
                  </a:solidFill>
                </a:rPr>
                <a:t>EHAQ </a:t>
              </a:r>
            </a:p>
          </p:txBody>
        </p:sp>
      </p:grpSp>
    </p:spTree>
  </p:cSld>
  <p:clrMapOvr>
    <a:masterClrMapping/>
  </p:clrMapOvr>
  <p:transition spd="med"/>
</p:sld>
</file>

<file path=ppt/theme/theme1.xml><?xml version="1.0" encoding="utf-8"?>
<a:theme xmlns:a="http://schemas.openxmlformats.org/drawingml/2006/main" name="Dubai theme">
  <a:themeElements>
    <a:clrScheme name="Dubai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2890D3"/>
      </a:accent5>
      <a:accent6>
        <a:srgbClr val="70AD47"/>
      </a:accent6>
      <a:hlink>
        <a:srgbClr val="0000FF"/>
      </a:hlink>
      <a:folHlink>
        <a:srgbClr val="FF00FF"/>
      </a:folHlink>
    </a:clrScheme>
    <a:fontScheme name="Dubai theme">
      <a:majorFont>
        <a:latin typeface="Calibri"/>
        <a:ea typeface="Calibri"/>
        <a:cs typeface="Calibri"/>
      </a:majorFont>
      <a:minorFont>
        <a:latin typeface="Helvetica"/>
        <a:ea typeface="Helvetica"/>
        <a:cs typeface="Helvetica"/>
      </a:minorFont>
    </a:fontScheme>
    <a:fmtScheme name="Dubai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ubai theme">
  <a:themeElements>
    <a:clrScheme name="Dubai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2890D3"/>
      </a:accent5>
      <a:accent6>
        <a:srgbClr val="70AD47"/>
      </a:accent6>
      <a:hlink>
        <a:srgbClr val="0000FF"/>
      </a:hlink>
      <a:folHlink>
        <a:srgbClr val="FF00FF"/>
      </a:folHlink>
    </a:clrScheme>
    <a:fontScheme name="Dubai theme">
      <a:majorFont>
        <a:latin typeface="Calibri"/>
        <a:ea typeface="Calibri"/>
        <a:cs typeface="Calibri"/>
      </a:majorFont>
      <a:minorFont>
        <a:latin typeface="Helvetica"/>
        <a:ea typeface="Helvetica"/>
        <a:cs typeface="Helvetica"/>
      </a:minorFont>
    </a:fontScheme>
    <a:fmtScheme name="Dubai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A4 Paper (210x297 mm)</PresentationFormat>
  <Paragraphs>197</Paragraphs>
  <Slides>28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Century Gothic</vt:lpstr>
      <vt:lpstr>GE Inspira Pitch</vt:lpstr>
      <vt:lpstr>Helvetica</vt:lpstr>
      <vt:lpstr>Helvetica LT Std</vt:lpstr>
      <vt:lpstr>Symbol</vt:lpstr>
      <vt:lpstr>Times New Roman</vt:lpstr>
      <vt:lpstr>Trebuchet MS</vt:lpstr>
      <vt:lpstr>Dubai theme</vt:lpstr>
      <vt:lpstr>NSOAP Development Process Models- Ethiopia</vt:lpstr>
      <vt:lpstr>PowerPoint Presentation</vt:lpstr>
      <vt:lpstr>PowerPoint Presentation</vt:lpstr>
      <vt:lpstr>Health Sector Transformation Plan 2015/16 to 2019/20</vt:lpstr>
      <vt:lpstr>        NQS Vision and Focus  </vt:lpstr>
      <vt:lpstr>           Introduction- Ethiopia</vt:lpstr>
      <vt:lpstr>Why SaLTS: Surgical Workforce</vt:lpstr>
      <vt:lpstr>Surgeon per 100,000 Population Inequitable distribution</vt:lpstr>
      <vt:lpstr>Aim and Objectives </vt:lpstr>
      <vt:lpstr>Scope of SaLTS </vt:lpstr>
      <vt:lpstr>SALTS  Intervention Pillars</vt:lpstr>
      <vt:lpstr> Pillar one : Leadership, Management and Governance  </vt:lpstr>
      <vt:lpstr>Activities</vt:lpstr>
      <vt:lpstr>Pillar two : Infrastructure </vt:lpstr>
      <vt:lpstr>Pillar three: Supplies and logistics</vt:lpstr>
      <vt:lpstr> Pillar Four:  Human resources </vt:lpstr>
      <vt:lpstr>Pillar five: Advocacy and partership</vt:lpstr>
      <vt:lpstr>Pillar Seven  : Quality of surgical and anesthesia delivery </vt:lpstr>
      <vt:lpstr>Pillar eight: Monitoring and evaluation</vt:lpstr>
      <vt:lpstr>PowerPoint Presentation</vt:lpstr>
      <vt:lpstr>Leadership and Mentorship Program</vt:lpstr>
      <vt:lpstr>Innovations</vt:lpstr>
      <vt:lpstr>Monitoring and Evaluation</vt:lpstr>
      <vt:lpstr>PowerPoint Presentation</vt:lpstr>
      <vt:lpstr>Clean Cut</vt:lpstr>
      <vt:lpstr>Key factors to success</vt:lpstr>
      <vt:lpstr>Challenges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NSOAP Development Process Models- Ethiopia</dc:title>
  <dc:creator>Lenovo</dc:creator>
  <cp:lastModifiedBy>Lenovo</cp:lastModifiedBy>
  <cp:revision>2</cp:revision>
  <dcterms:modified xsi:type="dcterms:W3CDTF">2018-03-21T08:10:04Z</dcterms:modified>
</cp:coreProperties>
</file>