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null)" ContentType="image/x-emf"/>
  <Default Extension="wdp" ContentType="image/vnd.ms-photo"/>
  <Default Extension="tiff" ContentType="image/tif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80" r:id="rId2"/>
    <p:sldMasterId id="2147483692" r:id="rId3"/>
    <p:sldMasterId id="2147483704" r:id="rId4"/>
  </p:sldMasterIdLst>
  <p:notesMasterIdLst>
    <p:notesMasterId r:id="rId25"/>
  </p:notesMasterIdLst>
  <p:sldIdLst>
    <p:sldId id="301" r:id="rId5"/>
    <p:sldId id="297" r:id="rId6"/>
    <p:sldId id="316" r:id="rId7"/>
    <p:sldId id="312" r:id="rId8"/>
    <p:sldId id="303" r:id="rId9"/>
    <p:sldId id="314" r:id="rId10"/>
    <p:sldId id="262" r:id="rId11"/>
    <p:sldId id="270" r:id="rId12"/>
    <p:sldId id="264" r:id="rId13"/>
    <p:sldId id="258" r:id="rId14"/>
    <p:sldId id="315" r:id="rId15"/>
    <p:sldId id="321" r:id="rId16"/>
    <p:sldId id="317" r:id="rId17"/>
    <p:sldId id="310" r:id="rId18"/>
    <p:sldId id="318" r:id="rId19"/>
    <p:sldId id="320" r:id="rId20"/>
    <p:sldId id="319" r:id="rId21"/>
    <p:sldId id="287" r:id="rId22"/>
    <p:sldId id="281" r:id="rId23"/>
    <p:sldId id="29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8965"/>
    <a:srgbClr val="072348"/>
    <a:srgbClr val="051F49"/>
    <a:srgbClr val="009A46"/>
    <a:srgbClr val="00A84C"/>
    <a:srgbClr val="D9F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10" autoAdjust="0"/>
    <p:restoredTop sz="86911" autoAdjust="0"/>
  </p:normalViewPr>
  <p:slideViewPr>
    <p:cSldViewPr snapToGrid="0" showGuides="1">
      <p:cViewPr varScale="1">
        <p:scale>
          <a:sx n="66" d="100"/>
          <a:sy n="66" d="100"/>
        </p:scale>
        <p:origin x="1188" y="6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54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a:solidFill>
                  <a:schemeClr val="tx1"/>
                </a:solidFill>
              </a:rPr>
              <a:t>Anaesthetic Sole Mortality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High HDI</c:v>
                </c:pt>
              </c:strCache>
            </c:strRef>
          </c:tx>
          <c:spPr>
            <a:ln w="38100" cap="rnd">
              <a:solidFill>
                <a:schemeClr val="accent1"/>
              </a:solidFill>
              <a:round/>
            </a:ln>
            <a:effectLst/>
          </c:spPr>
          <c:marker>
            <c:symbol val="circle"/>
            <c:size val="5"/>
            <c:spPr>
              <a:solidFill>
                <a:schemeClr val="accent1"/>
              </a:solidFill>
              <a:ln w="38100">
                <a:solidFill>
                  <a:schemeClr val="accent1"/>
                </a:solidFill>
              </a:ln>
              <a:effectLst/>
            </c:spPr>
          </c:marker>
          <c:cat>
            <c:strRef>
              <c:f>Sheet1!$A$2:$A$4</c:f>
              <c:strCache>
                <c:ptCount val="3"/>
                <c:pt idx="0">
                  <c:v>Pre 1970s</c:v>
                </c:pt>
                <c:pt idx="1">
                  <c:v>1970s-80s</c:v>
                </c:pt>
                <c:pt idx="2">
                  <c:v>1990s-2000s</c:v>
                </c:pt>
              </c:strCache>
            </c:strRef>
          </c:cat>
          <c:val>
            <c:numRef>
              <c:f>Sheet1!$B$2:$B$4</c:f>
              <c:numCache>
                <c:formatCode>General</c:formatCode>
                <c:ptCount val="3"/>
                <c:pt idx="0">
                  <c:v>357</c:v>
                </c:pt>
                <c:pt idx="1">
                  <c:v>32</c:v>
                </c:pt>
                <c:pt idx="2">
                  <c:v>25</c:v>
                </c:pt>
              </c:numCache>
            </c:numRef>
          </c:val>
          <c:smooth val="0"/>
          <c:extLst xmlns:c16r2="http://schemas.microsoft.com/office/drawing/2015/06/chart">
            <c:ext xmlns:c16="http://schemas.microsoft.com/office/drawing/2014/chart" uri="{C3380CC4-5D6E-409C-BE32-E72D297353CC}">
              <c16:uniqueId val="{00000000-D15A-5248-A0CF-B4CD08DCCF2D}"/>
            </c:ext>
          </c:extLst>
        </c:ser>
        <c:ser>
          <c:idx val="1"/>
          <c:order val="1"/>
          <c:tx>
            <c:strRef>
              <c:f>Sheet1!$C$1</c:f>
              <c:strCache>
                <c:ptCount val="1"/>
                <c:pt idx="0">
                  <c:v>Low HDI</c:v>
                </c:pt>
              </c:strCache>
            </c:strRef>
          </c:tx>
          <c:spPr>
            <a:ln w="57150" cap="rnd">
              <a:solidFill>
                <a:schemeClr val="accent2"/>
              </a:solidFill>
              <a:round/>
            </a:ln>
            <a:effectLst/>
          </c:spPr>
          <c:marker>
            <c:symbol val="circle"/>
            <c:size val="5"/>
            <c:spPr>
              <a:solidFill>
                <a:schemeClr val="accent2"/>
              </a:solidFill>
              <a:ln w="57150">
                <a:solidFill>
                  <a:schemeClr val="accent2"/>
                </a:solidFill>
              </a:ln>
              <a:effectLst/>
            </c:spPr>
          </c:marker>
          <c:cat>
            <c:strRef>
              <c:f>Sheet1!$A$2:$A$4</c:f>
              <c:strCache>
                <c:ptCount val="3"/>
                <c:pt idx="0">
                  <c:v>Pre 1970s</c:v>
                </c:pt>
                <c:pt idx="1">
                  <c:v>1970s-80s</c:v>
                </c:pt>
                <c:pt idx="2">
                  <c:v>1990s-2000s</c:v>
                </c:pt>
              </c:strCache>
            </c:strRef>
          </c:cat>
          <c:val>
            <c:numRef>
              <c:f>Sheet1!$C$2:$C$4</c:f>
              <c:numCache>
                <c:formatCode>General</c:formatCode>
                <c:ptCount val="3"/>
                <c:pt idx="1">
                  <c:v>101</c:v>
                </c:pt>
                <c:pt idx="2">
                  <c:v>141</c:v>
                </c:pt>
              </c:numCache>
            </c:numRef>
          </c:val>
          <c:smooth val="0"/>
          <c:extLst xmlns:c16r2="http://schemas.microsoft.com/office/drawing/2015/06/chart">
            <c:ext xmlns:c16="http://schemas.microsoft.com/office/drawing/2014/chart" uri="{C3380CC4-5D6E-409C-BE32-E72D297353CC}">
              <c16:uniqueId val="{00000001-D15A-5248-A0CF-B4CD08DCCF2D}"/>
            </c:ext>
          </c:extLst>
        </c:ser>
        <c:dLbls>
          <c:showLegendKey val="0"/>
          <c:showVal val="0"/>
          <c:showCatName val="0"/>
          <c:showSerName val="0"/>
          <c:showPercent val="0"/>
          <c:showBubbleSize val="0"/>
        </c:dLbls>
        <c:marker val="1"/>
        <c:smooth val="0"/>
        <c:axId val="-540083184"/>
        <c:axId val="-540089712"/>
      </c:lineChart>
      <c:catAx>
        <c:axId val="-540083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540089712"/>
        <c:crosses val="autoZero"/>
        <c:auto val="1"/>
        <c:lblAlgn val="ctr"/>
        <c:lblOffset val="100"/>
        <c:noMultiLvlLbl val="0"/>
      </c:catAx>
      <c:valAx>
        <c:axId val="-5400897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sz="1800" dirty="0">
                    <a:solidFill>
                      <a:schemeClr val="tx1"/>
                    </a:solidFill>
                  </a:rPr>
                  <a:t>Deaths</a:t>
                </a:r>
                <a:r>
                  <a:rPr lang="en-US" sz="1800" baseline="0" dirty="0">
                    <a:solidFill>
                      <a:schemeClr val="tx1"/>
                    </a:solidFill>
                  </a:rPr>
                  <a:t> per million Anesthetics</a:t>
                </a:r>
                <a:endParaRPr lang="en-US" sz="1800" dirty="0">
                  <a:solidFill>
                    <a:schemeClr val="tx1"/>
                  </a:solidFill>
                </a:endParaRPr>
              </a:p>
            </c:rich>
          </c:tx>
          <c:layout>
            <c:manualLayout>
              <c:xMode val="edge"/>
              <c:yMode val="edge"/>
              <c:x val="6.6718991166825848E-3"/>
              <c:y val="0.1642685537184194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540083184"/>
        <c:crosses val="autoZero"/>
        <c:crossBetween val="between"/>
        <c:majorUnit val="100"/>
      </c:valAx>
      <c:spPr>
        <a:noFill/>
        <a:ln>
          <a:noFill/>
        </a:ln>
        <a:effectLst/>
      </c:spPr>
    </c:plotArea>
    <c:legend>
      <c:legendPos val="b"/>
      <c:layout>
        <c:manualLayout>
          <c:xMode val="edge"/>
          <c:yMode val="edge"/>
          <c:x val="0.70049757307480687"/>
          <c:y val="0.19794899867580956"/>
          <c:w val="0.26462380470563268"/>
          <c:h val="0.1856400010739948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a:solidFill>
                  <a:schemeClr val="tx1"/>
                </a:solidFill>
              </a:rPr>
              <a:t>Anaesthetic Contributory Mortality</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High HDI</c:v>
                </c:pt>
              </c:strCache>
            </c:strRef>
          </c:tx>
          <c:spPr>
            <a:ln w="38100" cap="rnd">
              <a:solidFill>
                <a:schemeClr val="accent1"/>
              </a:solidFill>
              <a:round/>
            </a:ln>
            <a:effectLst/>
          </c:spPr>
          <c:marker>
            <c:symbol val="circle"/>
            <c:size val="5"/>
            <c:spPr>
              <a:solidFill>
                <a:schemeClr val="accent1"/>
              </a:solidFill>
              <a:ln w="38100">
                <a:solidFill>
                  <a:schemeClr val="accent1"/>
                </a:solidFill>
              </a:ln>
              <a:effectLst/>
            </c:spPr>
          </c:marker>
          <c:cat>
            <c:strRef>
              <c:f>Sheet1!$A$2:$A$4</c:f>
              <c:strCache>
                <c:ptCount val="3"/>
                <c:pt idx="0">
                  <c:v>Pre 1970s</c:v>
                </c:pt>
                <c:pt idx="1">
                  <c:v>1970s-80s</c:v>
                </c:pt>
                <c:pt idx="2">
                  <c:v>1990s-2000s</c:v>
                </c:pt>
              </c:strCache>
            </c:strRef>
          </c:cat>
          <c:val>
            <c:numRef>
              <c:f>Sheet1!$B$2:$B$4</c:f>
              <c:numCache>
                <c:formatCode>General</c:formatCode>
                <c:ptCount val="3"/>
                <c:pt idx="0">
                  <c:v>684</c:v>
                </c:pt>
                <c:pt idx="1">
                  <c:v>234</c:v>
                </c:pt>
                <c:pt idx="2">
                  <c:v>85</c:v>
                </c:pt>
              </c:numCache>
            </c:numRef>
          </c:val>
          <c:smooth val="0"/>
          <c:extLst xmlns:c16r2="http://schemas.microsoft.com/office/drawing/2015/06/chart">
            <c:ext xmlns:c16="http://schemas.microsoft.com/office/drawing/2014/chart" uri="{C3380CC4-5D6E-409C-BE32-E72D297353CC}">
              <c16:uniqueId val="{00000000-BBE8-7B4D-BC0A-0809946B6077}"/>
            </c:ext>
          </c:extLst>
        </c:ser>
        <c:ser>
          <c:idx val="1"/>
          <c:order val="1"/>
          <c:tx>
            <c:strRef>
              <c:f>Sheet1!$C$1</c:f>
              <c:strCache>
                <c:ptCount val="1"/>
                <c:pt idx="0">
                  <c:v>Low HDI</c:v>
                </c:pt>
              </c:strCache>
            </c:strRef>
          </c:tx>
          <c:spPr>
            <a:ln w="57150" cap="rnd">
              <a:solidFill>
                <a:schemeClr val="accent2"/>
              </a:solidFill>
              <a:round/>
            </a:ln>
            <a:effectLst/>
          </c:spPr>
          <c:marker>
            <c:symbol val="circle"/>
            <c:size val="5"/>
            <c:spPr>
              <a:solidFill>
                <a:schemeClr val="accent2"/>
              </a:solidFill>
              <a:ln w="57150">
                <a:solidFill>
                  <a:schemeClr val="accent2"/>
                </a:solidFill>
              </a:ln>
              <a:effectLst/>
            </c:spPr>
          </c:marker>
          <c:cat>
            <c:strRef>
              <c:f>Sheet1!$A$2:$A$4</c:f>
              <c:strCache>
                <c:ptCount val="3"/>
                <c:pt idx="0">
                  <c:v>Pre 1970s</c:v>
                </c:pt>
                <c:pt idx="1">
                  <c:v>1970s-80s</c:v>
                </c:pt>
                <c:pt idx="2">
                  <c:v>1990s-2000s</c:v>
                </c:pt>
              </c:strCache>
            </c:strRef>
          </c:cat>
          <c:val>
            <c:numRef>
              <c:f>Sheet1!$C$2:$C$4</c:f>
              <c:numCache>
                <c:formatCode>General</c:formatCode>
                <c:ptCount val="3"/>
                <c:pt idx="0">
                  <c:v>326</c:v>
                </c:pt>
                <c:pt idx="1">
                  <c:v>432</c:v>
                </c:pt>
                <c:pt idx="2">
                  <c:v>467</c:v>
                </c:pt>
              </c:numCache>
            </c:numRef>
          </c:val>
          <c:smooth val="0"/>
          <c:extLst xmlns:c16r2="http://schemas.microsoft.com/office/drawing/2015/06/chart">
            <c:ext xmlns:c16="http://schemas.microsoft.com/office/drawing/2014/chart" uri="{C3380CC4-5D6E-409C-BE32-E72D297353CC}">
              <c16:uniqueId val="{00000001-BBE8-7B4D-BC0A-0809946B6077}"/>
            </c:ext>
          </c:extLst>
        </c:ser>
        <c:dLbls>
          <c:showLegendKey val="0"/>
          <c:showVal val="0"/>
          <c:showCatName val="0"/>
          <c:showSerName val="0"/>
          <c:showPercent val="0"/>
          <c:showBubbleSize val="0"/>
        </c:dLbls>
        <c:marker val="1"/>
        <c:smooth val="0"/>
        <c:axId val="-513103872"/>
        <c:axId val="-513103328"/>
      </c:lineChart>
      <c:catAx>
        <c:axId val="-51310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513103328"/>
        <c:crosses val="autoZero"/>
        <c:auto val="1"/>
        <c:lblAlgn val="ctr"/>
        <c:lblOffset val="100"/>
        <c:noMultiLvlLbl val="0"/>
      </c:catAx>
      <c:valAx>
        <c:axId val="-5131033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r>
                  <a:rPr lang="en-US">
                    <a:solidFill>
                      <a:schemeClr val="tx1"/>
                    </a:solidFill>
                  </a:rPr>
                  <a:t>Deaths per million Anesthetics</a:t>
                </a:r>
              </a:p>
            </c:rich>
          </c:tx>
          <c:layout>
            <c:manualLayout>
              <c:xMode val="edge"/>
              <c:yMode val="edge"/>
              <c:x val="2.2702993362860332E-3"/>
              <c:y val="0.16426855371841947"/>
            </c:manualLayout>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crossAx val="-513103872"/>
        <c:crosses val="autoZero"/>
        <c:crossBetween val="between"/>
        <c:majorUnit val="200"/>
      </c:valAx>
      <c:spPr>
        <a:noFill/>
        <a:ln>
          <a:noFill/>
        </a:ln>
        <a:effectLst/>
      </c:spPr>
    </c:plotArea>
    <c:legend>
      <c:legendPos val="b"/>
      <c:layout>
        <c:manualLayout>
          <c:xMode val="edge"/>
          <c:yMode val="edge"/>
          <c:x val="0.71642942336542026"/>
          <c:y val="0.18726331992596304"/>
          <c:w val="0.22325766145582315"/>
          <c:h val="0.1647980460263027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drawings/drawing1.xml><?xml version="1.0" encoding="utf-8"?>
<c:userShapes xmlns:c="http://schemas.openxmlformats.org/drawingml/2006/chart">
  <cdr:relSizeAnchor xmlns:cdr="http://schemas.openxmlformats.org/drawingml/2006/chartDrawing">
    <cdr:from>
      <cdr:x>0.71499</cdr:x>
      <cdr:y>0.5992</cdr:y>
    </cdr:from>
    <cdr:to>
      <cdr:x>1</cdr:x>
      <cdr:y>0.70364</cdr:y>
    </cdr:to>
    <cdr:sp macro="" textlink="">
      <cdr:nvSpPr>
        <cdr:cNvPr id="2" name="TextBox 12">
          <a:extLst xmlns:a="http://schemas.openxmlformats.org/drawingml/2006/main">
            <a:ext uri="{FF2B5EF4-FFF2-40B4-BE49-F238E27FC236}">
              <a16:creationId xmlns:a16="http://schemas.microsoft.com/office/drawing/2014/main" xmlns="" id="{FF5D5404-36FE-3A41-A648-4B9AA0BB5149}"/>
            </a:ext>
          </a:extLst>
        </cdr:cNvPr>
        <cdr:cNvSpPr txBox="1"/>
      </cdr:nvSpPr>
      <cdr:spPr>
        <a:xfrm xmlns:a="http://schemas.openxmlformats.org/drawingml/2006/main">
          <a:off x="3425144" y="2118886"/>
          <a:ext cx="1365340"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xmlns:a="http://schemas.openxmlformats.org/drawingml/2006/main">
          <a:r>
            <a:rPr lang="en-US" dirty="0"/>
            <a:t>P&lt;0.00001</a:t>
          </a:r>
        </a:p>
      </cdr:txBody>
    </cdr:sp>
  </cdr:relSizeAnchor>
</c:userShapes>
</file>

<file path=ppt/drawings/drawing2.xml><?xml version="1.0" encoding="utf-8"?>
<c:userShapes xmlns:c="http://schemas.openxmlformats.org/drawingml/2006/chart">
  <cdr:relSizeAnchor xmlns:cdr="http://schemas.openxmlformats.org/drawingml/2006/chartDrawing">
    <cdr:from>
      <cdr:x>0.74038</cdr:x>
      <cdr:y>0.50136</cdr:y>
    </cdr:from>
    <cdr:to>
      <cdr:x>0.96635</cdr:x>
      <cdr:y>0.6157</cdr:y>
    </cdr:to>
    <cdr:sp macro="" textlink="">
      <cdr:nvSpPr>
        <cdr:cNvPr id="3" name="TextBox 2">
          <a:extLst xmlns:a="http://schemas.openxmlformats.org/drawingml/2006/main">
            <a:ext uri="{FF2B5EF4-FFF2-40B4-BE49-F238E27FC236}">
              <a16:creationId xmlns:a16="http://schemas.microsoft.com/office/drawing/2014/main" xmlns="" id="{B0C76AC4-7D9B-0E4D-B9FF-902E96DEB3E6}"/>
            </a:ext>
          </a:extLst>
        </cdr:cNvPr>
        <cdr:cNvSpPr txBox="1"/>
      </cdr:nvSpPr>
      <cdr:spPr>
        <a:xfrm xmlns:a="http://schemas.openxmlformats.org/drawingml/2006/main">
          <a:off x="4141695" y="2181599"/>
          <a:ext cx="1264023" cy="49754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B4C95-8CAA-4D4B-A0CF-B5ACADF77206}" type="datetimeFigureOut">
              <a:rPr lang="en-US" smtClean="0"/>
              <a:t>3/21/2018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30A95C-5F15-430C-98C1-03ADF43ABB45}" type="slidenum">
              <a:rPr lang="en-US" smtClean="0"/>
              <a:t>‹#›</a:t>
            </a:fld>
            <a:endParaRPr lang="en-US"/>
          </a:p>
        </p:txBody>
      </p:sp>
    </p:spTree>
    <p:extLst>
      <p:ext uri="{BB962C8B-B14F-4D97-AF65-F5344CB8AC3E}">
        <p14:creationId xmlns:p14="http://schemas.microsoft.com/office/powerpoint/2010/main" val="4102723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Rhetorical question….?</a:t>
            </a:r>
          </a:p>
        </p:txBody>
      </p:sp>
      <p:sp>
        <p:nvSpPr>
          <p:cNvPr id="4" name="Slide Number Placeholder 3"/>
          <p:cNvSpPr>
            <a:spLocks noGrp="1"/>
          </p:cNvSpPr>
          <p:nvPr>
            <p:ph type="sldNum" sz="quarter" idx="10"/>
          </p:nvPr>
        </p:nvSpPr>
        <p:spPr/>
        <p:txBody>
          <a:bodyPr/>
          <a:lstStyle/>
          <a:p>
            <a:fld id="{F430A95C-5F15-430C-98C1-03ADF43ABB45}" type="slidenum">
              <a:rPr lang="en-US" smtClean="0"/>
              <a:t>2</a:t>
            </a:fld>
            <a:endParaRPr lang="en-US"/>
          </a:p>
        </p:txBody>
      </p:sp>
    </p:spTree>
    <p:extLst>
      <p:ext uri="{BB962C8B-B14F-4D97-AF65-F5344CB8AC3E}">
        <p14:creationId xmlns:p14="http://schemas.microsoft.com/office/powerpoint/2010/main" val="3071006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WFSA</a:t>
            </a:r>
            <a:r>
              <a:rPr lang="en-US" sz="1200" b="0" i="0" kern="1200" dirty="0">
                <a:solidFill>
                  <a:schemeClr val="tx1"/>
                </a:solidFill>
                <a:effectLst/>
                <a:latin typeface="+mn-lt"/>
                <a:ea typeface="+mn-ea"/>
                <a:cs typeface="+mn-cs"/>
              </a:rPr>
              <a:t> has developed an online questionnaire to assesses  </a:t>
            </a:r>
            <a:r>
              <a:rPr lang="en-US" sz="1200" b="1" i="0" kern="1200" dirty="0">
                <a:solidFill>
                  <a:schemeClr val="tx1"/>
                </a:solidFill>
                <a:effectLst/>
                <a:latin typeface="+mn-lt"/>
                <a:ea typeface="+mn-ea"/>
                <a:cs typeface="+mn-cs"/>
              </a:rPr>
              <a:t>anaesthesia</a:t>
            </a:r>
            <a:r>
              <a:rPr lang="en-US" sz="1200" b="0" i="0" kern="1200" dirty="0">
                <a:solidFill>
                  <a:schemeClr val="tx1"/>
                </a:solidFill>
                <a:effectLst/>
                <a:latin typeface="+mn-lt"/>
                <a:ea typeface="+mn-ea"/>
                <a:cs typeface="+mn-cs"/>
              </a:rPr>
              <a:t> capacity based on the international </a:t>
            </a:r>
            <a:r>
              <a:rPr lang="en-US" sz="1200" b="1" i="0" kern="1200" dirty="0">
                <a:solidFill>
                  <a:schemeClr val="tx1"/>
                </a:solidFill>
                <a:effectLst/>
                <a:latin typeface="+mn-lt"/>
                <a:ea typeface="+mn-ea"/>
                <a:cs typeface="+mn-cs"/>
              </a:rPr>
              <a:t>standards</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Aim: to gather data about </a:t>
            </a:r>
            <a:r>
              <a:rPr lang="en-US" sz="1200" b="1" i="0" kern="1200" dirty="0">
                <a:solidFill>
                  <a:schemeClr val="tx1"/>
                </a:solidFill>
                <a:effectLst/>
                <a:latin typeface="+mn-lt"/>
                <a:ea typeface="+mn-ea"/>
                <a:cs typeface="+mn-cs"/>
              </a:rPr>
              <a:t>anaesthesia</a:t>
            </a:r>
            <a:r>
              <a:rPr lang="en-US" sz="1200" b="0" i="0" kern="1200" dirty="0">
                <a:solidFill>
                  <a:schemeClr val="tx1"/>
                </a:solidFill>
                <a:effectLst/>
                <a:latin typeface="+mn-lt"/>
                <a:ea typeface="+mn-ea"/>
                <a:cs typeface="+mn-cs"/>
              </a:rPr>
              <a:t> workforce, equipment, medicines and practices at facility level.</a:t>
            </a:r>
            <a:endParaRPr lang="en-US" dirty="0"/>
          </a:p>
          <a:p>
            <a:endParaRPr lang="en-US" dirty="0"/>
          </a:p>
        </p:txBody>
      </p:sp>
      <p:sp>
        <p:nvSpPr>
          <p:cNvPr id="4" name="Slide Number Placeholder 3"/>
          <p:cNvSpPr>
            <a:spLocks noGrp="1"/>
          </p:cNvSpPr>
          <p:nvPr>
            <p:ph type="sldNum" sz="quarter" idx="10"/>
          </p:nvPr>
        </p:nvSpPr>
        <p:spPr/>
        <p:txBody>
          <a:bodyPr/>
          <a:lstStyle/>
          <a:p>
            <a:fld id="{1BFC36C3-83BD-DE4E-96DD-F72AF263F0F9}" type="slidenum">
              <a:rPr lang="en-US" smtClean="0"/>
              <a:t>15</a:t>
            </a:fld>
            <a:endParaRPr lang="en-US"/>
          </a:p>
        </p:txBody>
      </p:sp>
    </p:spTree>
    <p:extLst>
      <p:ext uri="{BB962C8B-B14F-4D97-AF65-F5344CB8AC3E}">
        <p14:creationId xmlns:p14="http://schemas.microsoft.com/office/powerpoint/2010/main" val="1916351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AFAT capacity assessment tool – WORKING WITH WFSA</a:t>
            </a:r>
          </a:p>
          <a:p>
            <a:r>
              <a:rPr lang="en-US" dirty="0"/>
              <a:t>Analysis of heterogeneous anesthesia training and practice models – TO TRY TO UNDERSTAND WHAT IS THERE FIRSTLY, AND ALSO WHAT IS WORKING AND WHAT ISNT TO CREATE COMPETENT AND ACCESSIBLE CARE TEAMS</a:t>
            </a:r>
          </a:p>
          <a:p>
            <a:r>
              <a:rPr lang="en-US" dirty="0"/>
              <a:t>Anesthesia workforce modeling and cost-effectiveness analysis – ANALYSIS OF INCENTIVES STRUCTURES AND COUNTRY LEVEL WORKFORCE DATA TO CREATE MODELS THAT CAN BE MODIFIED AT THE LOCAL LEVEL TO DESIGN NATL ANESTHESIA WORKFORCE PLANS TO MONITOR AND EVALUAT THEM OVER TIME</a:t>
            </a:r>
          </a:p>
          <a:p>
            <a:r>
              <a:rPr lang="en-US" dirty="0"/>
              <a:t>Scalable anesthesia education tools – WORKING WITH WFSA AND PARTNERS IN UGANDA TO CREATE NEW CURRICULUM TOOLS AND ALSO CME LIKE ATOTW, NEW FOCUS ON PLATOFRMS FOR DISSEIMINATION </a:t>
            </a:r>
          </a:p>
          <a:p>
            <a:r>
              <a:rPr lang="en-US" dirty="0"/>
              <a:t>Oximetry and capnography development for LICs – IN THE HYPOXIA LAB AT UCSF</a:t>
            </a:r>
          </a:p>
        </p:txBody>
      </p:sp>
      <p:sp>
        <p:nvSpPr>
          <p:cNvPr id="4" name="Slide Number Placeholder 3"/>
          <p:cNvSpPr>
            <a:spLocks noGrp="1"/>
          </p:cNvSpPr>
          <p:nvPr>
            <p:ph type="sldNum" sz="quarter" idx="10"/>
          </p:nvPr>
        </p:nvSpPr>
        <p:spPr/>
        <p:txBody>
          <a:bodyPr/>
          <a:lstStyle/>
          <a:p>
            <a:fld id="{F430A95C-5F15-430C-98C1-03ADF43ABB45}" type="slidenum">
              <a:rPr lang="en-US" smtClean="0"/>
              <a:t>16</a:t>
            </a:fld>
            <a:endParaRPr lang="en-US"/>
          </a:p>
        </p:txBody>
      </p:sp>
    </p:spTree>
    <p:extLst>
      <p:ext uri="{BB962C8B-B14F-4D97-AF65-F5344CB8AC3E}">
        <p14:creationId xmlns:p14="http://schemas.microsoft.com/office/powerpoint/2010/main" val="2645963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30A95C-5F15-430C-98C1-03ADF43ABB45}" type="slidenum">
              <a:rPr lang="en-US" smtClean="0"/>
              <a:t>19</a:t>
            </a:fld>
            <a:endParaRPr lang="en-US"/>
          </a:p>
        </p:txBody>
      </p:sp>
    </p:spTree>
    <p:extLst>
      <p:ext uri="{BB962C8B-B14F-4D97-AF65-F5344CB8AC3E}">
        <p14:creationId xmlns:p14="http://schemas.microsoft.com/office/powerpoint/2010/main" val="2615888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B8C35C-4527-2E48-B9DF-7C78ECBB4520}"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099879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Perioperative mortality has fallen in both high- and low-income countries over the last 50 years. An evaluation of avoidable perioperative mortality can provide valuable lessons to improve care; however, there is relatively little recent data from the Least Developed Countries in the world.</a:t>
            </a:r>
          </a:p>
          <a:p>
            <a:endParaRPr lang="en-US" dirty="0"/>
          </a:p>
        </p:txBody>
      </p:sp>
      <p:sp>
        <p:nvSpPr>
          <p:cNvPr id="4" name="Slide Number Placeholder 3"/>
          <p:cNvSpPr>
            <a:spLocks noGrp="1"/>
          </p:cNvSpPr>
          <p:nvPr>
            <p:ph type="sldNum" sz="quarter" idx="10"/>
          </p:nvPr>
        </p:nvSpPr>
        <p:spPr/>
        <p:txBody>
          <a:bodyPr/>
          <a:lstStyle/>
          <a:p>
            <a:fld id="{F430A95C-5F15-430C-98C1-03ADF43ABB45}" type="slidenum">
              <a:rPr lang="en-US" smtClean="0"/>
              <a:t>4</a:t>
            </a:fld>
            <a:endParaRPr lang="en-US"/>
          </a:p>
        </p:txBody>
      </p:sp>
    </p:spTree>
    <p:extLst>
      <p:ext uri="{BB962C8B-B14F-4D97-AF65-F5344CB8AC3E}">
        <p14:creationId xmlns:p14="http://schemas.microsoft.com/office/powerpoint/2010/main" val="1186896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spcBef>
                <a:spcPts val="0"/>
              </a:spcBef>
              <a:buClr>
                <a:schemeClr val="dk1"/>
              </a:buClr>
              <a:buSzPct val="25000"/>
              <a:buFont typeface="Arial" charset="0"/>
              <a:buChar char="•"/>
            </a:pPr>
            <a:r>
              <a:rPr lang="en-US" dirty="0"/>
              <a:t>WFSA adopted international standards for safe practice on anesthesia in 1992. Been revised several times and updated version in press.</a:t>
            </a:r>
          </a:p>
          <a:p>
            <a:pPr marL="171450" marR="0" lvl="0" indent="-171450" algn="l" rtl="0">
              <a:spcBef>
                <a:spcPts val="0"/>
              </a:spcBef>
              <a:buClr>
                <a:schemeClr val="dk1"/>
              </a:buClr>
              <a:buSzPct val="25000"/>
              <a:buFont typeface="Arial" charset="0"/>
              <a:buChar char="•"/>
            </a:pPr>
            <a:r>
              <a:rPr lang="en-US" sz="1200" b="0" i="0" kern="1200" dirty="0">
                <a:solidFill>
                  <a:schemeClr val="tx1"/>
                </a:solidFill>
                <a:effectLst/>
                <a:latin typeface="+mn-lt"/>
                <a:ea typeface="+mn-ea"/>
                <a:cs typeface="+mn-cs"/>
              </a:rPr>
              <a:t>Intended to provide guidance and assistance to anaesthesia professionals, their professional societies, hospital and facility administrators, and governments for improving and maintaining the quality and safety of anaesthesia care. </a:t>
            </a:r>
          </a:p>
          <a:p>
            <a:endParaRPr lang="en-US" dirty="0"/>
          </a:p>
        </p:txBody>
      </p:sp>
      <p:sp>
        <p:nvSpPr>
          <p:cNvPr id="4" name="Slide Number Placeholder 3"/>
          <p:cNvSpPr>
            <a:spLocks noGrp="1"/>
          </p:cNvSpPr>
          <p:nvPr>
            <p:ph type="sldNum" sz="quarter" idx="10"/>
          </p:nvPr>
        </p:nvSpPr>
        <p:spPr/>
        <p:txBody>
          <a:bodyPr/>
          <a:lstStyle/>
          <a:p>
            <a:fld id="{F430A95C-5F15-430C-98C1-03ADF43ABB45}" type="slidenum">
              <a:rPr lang="en-US" smtClean="0"/>
              <a:t>6</a:t>
            </a:fld>
            <a:endParaRPr lang="en-US"/>
          </a:p>
        </p:txBody>
      </p:sp>
    </p:spTree>
    <p:extLst>
      <p:ext uri="{BB962C8B-B14F-4D97-AF65-F5344CB8AC3E}">
        <p14:creationId xmlns:p14="http://schemas.microsoft.com/office/powerpoint/2010/main" val="1715007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auto">
              <a:spcBef>
                <a:spcPts val="0"/>
              </a:spcBef>
              <a:spcAft>
                <a:spcPts val="0"/>
              </a:spcAft>
              <a:buSzPct val="70000"/>
              <a:buFont typeface="Arial" panose="020B0604020202020204" pitchFamily="34" charset="0"/>
              <a:buChar char="•"/>
              <a:defRPr/>
            </a:pPr>
            <a:r>
              <a:rPr lang="en-US" sz="1200" dirty="0">
                <a:solidFill>
                  <a:srgbClr val="000000"/>
                </a:solidFill>
                <a:latin typeface="+mn-lt"/>
                <a:ea typeface="ＭＳ Ｐゴシック"/>
              </a:rPr>
              <a:t>Establishes uniform international expectation &amp; standard for safety in anesthesia</a:t>
            </a:r>
          </a:p>
          <a:p>
            <a:pPr marL="171450" marR="0" lvl="0"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1200" dirty="0">
                <a:solidFill>
                  <a:srgbClr val="000000"/>
                </a:solidFill>
                <a:latin typeface="+mn-lt"/>
                <a:ea typeface="ＭＳ Ｐゴシック"/>
              </a:rPr>
              <a:t>All patients should expect the highest level of care possible—</a:t>
            </a:r>
          </a:p>
          <a:p>
            <a:pPr marL="628650" marR="0" lvl="1"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1200" dirty="0">
                <a:solidFill>
                  <a:srgbClr val="000000"/>
                </a:solidFill>
                <a:latin typeface="+mn-lt"/>
                <a:ea typeface="ＭＳ Ｐゴシック"/>
              </a:rPr>
              <a:t>Document States- access to safe anesthesia for essential surgery is a basic human right and should be available to all patients irrespective of their ability to pay</a:t>
            </a:r>
          </a:p>
          <a:p>
            <a:pPr marL="171450" marR="0" lvl="0"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sz="1200" dirty="0">
                <a:solidFill>
                  <a:srgbClr val="000000"/>
                </a:solidFill>
                <a:latin typeface="+mn-lt"/>
                <a:ea typeface="ＭＳ Ｐゴシック"/>
              </a:rPr>
              <a:t>There should only be one standard independent of provider &amp; location</a:t>
            </a:r>
          </a:p>
          <a:p>
            <a:pPr marL="171450" marR="0" lvl="0" indent="-171450" algn="l" defTabSz="914400" rtl="0" eaLnBrk="1" fontAlgn="auto" latinLnBrk="0" hangingPunct="1">
              <a:lnSpc>
                <a:spcPct val="100000"/>
              </a:lnSpc>
              <a:spcBef>
                <a:spcPts val="0"/>
              </a:spcBef>
              <a:spcAft>
                <a:spcPts val="0"/>
              </a:spcAft>
              <a:buClrTx/>
              <a:buSzPct val="70000"/>
              <a:buFont typeface="Arial" panose="020B0604020202020204" pitchFamily="34" charset="0"/>
              <a:buChar char="•"/>
              <a:tabLst/>
              <a:defRPr/>
            </a:pPr>
            <a:r>
              <a:rPr lang="en-US" baseline="0" dirty="0"/>
              <a:t>While universally applicable, designed specifically for regions that have yet to formulate or adopt their own standards</a:t>
            </a:r>
          </a:p>
          <a:p>
            <a:pPr marL="171450" marR="0" lvl="0" indent="-171450" algn="l" rtl="0">
              <a:spcBef>
                <a:spcPts val="0"/>
              </a:spcBef>
              <a:buClr>
                <a:schemeClr val="dk1"/>
              </a:buClr>
              <a:buSzPct val="25000"/>
              <a:buFont typeface="Arial" charset="0"/>
              <a:buChar char="•"/>
            </a:pPr>
            <a:r>
              <a:rPr lang="en-US" sz="1200" b="0" i="0" kern="1200" dirty="0">
                <a:solidFill>
                  <a:schemeClr val="tx1"/>
                </a:solidFill>
                <a:effectLst/>
                <a:latin typeface="+mn-lt"/>
                <a:ea typeface="+mn-ea"/>
                <a:cs typeface="+mn-cs"/>
              </a:rPr>
              <a:t>In some settings, these standards are mandatory, in others aspirational but very useful as a political tool</a:t>
            </a:r>
          </a:p>
          <a:p>
            <a:pPr marL="171450" marR="0" lvl="0" indent="-171450" algn="l" rtl="0">
              <a:spcBef>
                <a:spcPts val="0"/>
              </a:spcBef>
              <a:buClr>
                <a:schemeClr val="dk1"/>
              </a:buClr>
              <a:buSzPct val="25000"/>
              <a:buFont typeface="Arial"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F430A95C-5F15-430C-98C1-03ADF43ABB45}" type="slidenum">
              <a:rPr lang="en-US" smtClean="0"/>
              <a:t>7</a:t>
            </a:fld>
            <a:endParaRPr lang="en-US"/>
          </a:p>
        </p:txBody>
      </p:sp>
    </p:spTree>
    <p:extLst>
      <p:ext uri="{BB962C8B-B14F-4D97-AF65-F5344CB8AC3E}">
        <p14:creationId xmlns:p14="http://schemas.microsoft.com/office/powerpoint/2010/main" val="863470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30A95C-5F15-430C-98C1-03ADF43ABB45}" type="slidenum">
              <a:rPr lang="en-US" smtClean="0"/>
              <a:t>8</a:t>
            </a:fld>
            <a:endParaRPr lang="en-US"/>
          </a:p>
        </p:txBody>
      </p:sp>
    </p:spTree>
    <p:extLst>
      <p:ext uri="{BB962C8B-B14F-4D97-AF65-F5344CB8AC3E}">
        <p14:creationId xmlns:p14="http://schemas.microsoft.com/office/powerpoint/2010/main" val="3232560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levels of recommendations</a:t>
            </a:r>
          </a:p>
          <a:p>
            <a:r>
              <a:rPr lang="en-US" dirty="0"/>
              <a:t>Highly recommended are minimum standards – functional equivalent of  MANADATORY standards</a:t>
            </a:r>
          </a:p>
          <a:p>
            <a:r>
              <a:rPr lang="en-US" dirty="0"/>
              <a:t>Recommended and suggested  standards should be practiced when resources allow and appropriate for healthcare being provided</a:t>
            </a:r>
          </a:p>
          <a:p>
            <a:r>
              <a:rPr lang="en-US" dirty="0"/>
              <a:t>In any setting, the goal is to practice to the highest possible standards</a:t>
            </a:r>
          </a:p>
          <a:p>
            <a:endParaRPr lang="en-US" dirty="0"/>
          </a:p>
        </p:txBody>
      </p:sp>
      <p:sp>
        <p:nvSpPr>
          <p:cNvPr id="4" name="Slide Number Placeholder 3"/>
          <p:cNvSpPr>
            <a:spLocks noGrp="1"/>
          </p:cNvSpPr>
          <p:nvPr>
            <p:ph type="sldNum" sz="quarter" idx="10"/>
          </p:nvPr>
        </p:nvSpPr>
        <p:spPr/>
        <p:txBody>
          <a:bodyPr/>
          <a:lstStyle/>
          <a:p>
            <a:fld id="{F430A95C-5F15-430C-98C1-03ADF43ABB45}" type="slidenum">
              <a:rPr lang="en-US" smtClean="0"/>
              <a:t>9</a:t>
            </a:fld>
            <a:endParaRPr lang="en-US"/>
          </a:p>
        </p:txBody>
      </p:sp>
    </p:spTree>
    <p:extLst>
      <p:ext uri="{BB962C8B-B14F-4D97-AF65-F5344CB8AC3E}">
        <p14:creationId xmlns:p14="http://schemas.microsoft.com/office/powerpoint/2010/main" val="1382012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WHO essential medications??? </a:t>
            </a:r>
          </a:p>
        </p:txBody>
      </p:sp>
      <p:sp>
        <p:nvSpPr>
          <p:cNvPr id="4" name="Slide Number Placeholder 3"/>
          <p:cNvSpPr>
            <a:spLocks noGrp="1"/>
          </p:cNvSpPr>
          <p:nvPr>
            <p:ph type="sldNum" sz="quarter" idx="10"/>
          </p:nvPr>
        </p:nvSpPr>
        <p:spPr/>
        <p:txBody>
          <a:bodyPr/>
          <a:lstStyle/>
          <a:p>
            <a:fld id="{F430A95C-5F15-430C-98C1-03ADF43ABB45}" type="slidenum">
              <a:rPr lang="en-US" smtClean="0"/>
              <a:t>10</a:t>
            </a:fld>
            <a:endParaRPr lang="en-US"/>
          </a:p>
        </p:txBody>
      </p:sp>
    </p:spTree>
    <p:extLst>
      <p:ext uri="{BB962C8B-B14F-4D97-AF65-F5344CB8AC3E}">
        <p14:creationId xmlns:p14="http://schemas.microsoft.com/office/powerpoint/2010/main" val="1947326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WFSA</a:t>
            </a:r>
            <a:r>
              <a:rPr lang="en-US" sz="1200" b="0" i="0" kern="1200" dirty="0">
                <a:solidFill>
                  <a:schemeClr val="tx1"/>
                </a:solidFill>
                <a:effectLst/>
                <a:latin typeface="+mn-lt"/>
                <a:ea typeface="+mn-ea"/>
                <a:cs typeface="+mn-cs"/>
              </a:rPr>
              <a:t> has developed an online questionnaire to assesses  </a:t>
            </a:r>
            <a:r>
              <a:rPr lang="en-US" sz="1200" b="1" i="0" kern="1200" dirty="0">
                <a:solidFill>
                  <a:schemeClr val="tx1"/>
                </a:solidFill>
                <a:effectLst/>
                <a:latin typeface="+mn-lt"/>
                <a:ea typeface="+mn-ea"/>
                <a:cs typeface="+mn-cs"/>
              </a:rPr>
              <a:t>anaesthesia</a:t>
            </a:r>
            <a:r>
              <a:rPr lang="en-US" sz="1200" b="0" i="0" kern="1200" dirty="0">
                <a:solidFill>
                  <a:schemeClr val="tx1"/>
                </a:solidFill>
                <a:effectLst/>
                <a:latin typeface="+mn-lt"/>
                <a:ea typeface="+mn-ea"/>
                <a:cs typeface="+mn-cs"/>
              </a:rPr>
              <a:t> capacity based on the international </a:t>
            </a:r>
            <a:r>
              <a:rPr lang="en-US" sz="1200" b="1" i="0" kern="1200" dirty="0">
                <a:solidFill>
                  <a:schemeClr val="tx1"/>
                </a:solidFill>
                <a:effectLst/>
                <a:latin typeface="+mn-lt"/>
                <a:ea typeface="+mn-ea"/>
                <a:cs typeface="+mn-cs"/>
              </a:rPr>
              <a:t>standards</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Aim: to gather data about </a:t>
            </a:r>
            <a:r>
              <a:rPr lang="en-US" sz="1200" b="1" i="0" kern="1200" dirty="0">
                <a:solidFill>
                  <a:schemeClr val="tx1"/>
                </a:solidFill>
                <a:effectLst/>
                <a:latin typeface="+mn-lt"/>
                <a:ea typeface="+mn-ea"/>
                <a:cs typeface="+mn-cs"/>
              </a:rPr>
              <a:t>anaesthesia</a:t>
            </a:r>
            <a:r>
              <a:rPr lang="en-US" sz="1200" b="0" i="0" kern="1200" dirty="0">
                <a:solidFill>
                  <a:schemeClr val="tx1"/>
                </a:solidFill>
                <a:effectLst/>
                <a:latin typeface="+mn-lt"/>
                <a:ea typeface="+mn-ea"/>
                <a:cs typeface="+mn-cs"/>
              </a:rPr>
              <a:t> workforce, equipment, medicines and practices at facility level.</a:t>
            </a:r>
            <a:endParaRPr lang="en-US" dirty="0"/>
          </a:p>
          <a:p>
            <a:endParaRPr lang="en-US" dirty="0"/>
          </a:p>
        </p:txBody>
      </p:sp>
      <p:sp>
        <p:nvSpPr>
          <p:cNvPr id="4" name="Slide Number Placeholder 3"/>
          <p:cNvSpPr>
            <a:spLocks noGrp="1"/>
          </p:cNvSpPr>
          <p:nvPr>
            <p:ph type="sldNum" sz="quarter" idx="10"/>
          </p:nvPr>
        </p:nvSpPr>
        <p:spPr/>
        <p:txBody>
          <a:bodyPr/>
          <a:lstStyle/>
          <a:p>
            <a:fld id="{1BFC36C3-83BD-DE4E-96DD-F72AF263F0F9}" type="slidenum">
              <a:rPr lang="en-US" smtClean="0"/>
              <a:t>12</a:t>
            </a:fld>
            <a:endParaRPr lang="en-US"/>
          </a:p>
        </p:txBody>
      </p:sp>
    </p:spTree>
    <p:extLst>
      <p:ext uri="{BB962C8B-B14F-4D97-AF65-F5344CB8AC3E}">
        <p14:creationId xmlns:p14="http://schemas.microsoft.com/office/powerpoint/2010/main" val="773145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B8C35C-4527-2E48-B9DF-7C78ECBB4520}" type="slidenum">
              <a:rPr lang="en-US" smtClean="0"/>
              <a:pPr>
                <a:defRPr/>
              </a:pPr>
              <a:t>14</a:t>
            </a:fld>
            <a:endParaRPr lang="en-US" dirty="0"/>
          </a:p>
        </p:txBody>
      </p:sp>
    </p:spTree>
    <p:extLst>
      <p:ext uri="{BB962C8B-B14F-4D97-AF65-F5344CB8AC3E}">
        <p14:creationId xmlns:p14="http://schemas.microsoft.com/office/powerpoint/2010/main" val="380340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991A9E-71F8-4593-95FC-EDF0F222B24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8294C-383C-4260-8F57-DCA436623E8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618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991A9E-71F8-4593-95FC-EDF0F222B24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8294C-383C-4260-8F57-DCA436623E8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478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991A9E-71F8-4593-95FC-EDF0F222B24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8294C-383C-4260-8F57-DCA436623E8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802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991A9E-71F8-4593-95FC-EDF0F222B24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8294C-383C-4260-8F57-DCA436623E8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89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991A9E-71F8-4593-95FC-EDF0F222B24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8294C-383C-4260-8F57-DCA436623E8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391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991A9E-71F8-4593-95FC-EDF0F222B24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8294C-383C-4260-8F57-DCA436623E8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781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991A9E-71F8-4593-95FC-EDF0F222B24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8294C-383C-4260-8F57-DCA436623E8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32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991A9E-71F8-4593-95FC-EDF0F222B24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8294C-383C-4260-8F57-DCA436623E8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21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991A9E-71F8-4593-95FC-EDF0F222B24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8294C-383C-4260-8F57-DCA436623E8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889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991A9E-71F8-4593-95FC-EDF0F222B24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8294C-383C-4260-8F57-DCA436623E8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85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991A9E-71F8-4593-95FC-EDF0F222B24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68294C-383C-4260-8F57-DCA436623E8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26339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7" indent="0" algn="ctr">
              <a:buNone/>
              <a:defRPr>
                <a:solidFill>
                  <a:schemeClr val="tx1">
                    <a:tint val="75000"/>
                  </a:schemeClr>
                </a:solidFill>
              </a:defRPr>
            </a:lvl2pPr>
            <a:lvl3pPr marL="914332" indent="0" algn="ctr">
              <a:buNone/>
              <a:defRPr>
                <a:solidFill>
                  <a:schemeClr val="tx1">
                    <a:tint val="75000"/>
                  </a:schemeClr>
                </a:solidFill>
              </a:defRPr>
            </a:lvl3pPr>
            <a:lvl4pPr marL="1371498" indent="0" algn="ctr">
              <a:buNone/>
              <a:defRPr>
                <a:solidFill>
                  <a:schemeClr val="tx1">
                    <a:tint val="75000"/>
                  </a:schemeClr>
                </a:solidFill>
              </a:defRPr>
            </a:lvl4pPr>
            <a:lvl5pPr marL="1828664" indent="0" algn="ctr">
              <a:buNone/>
              <a:defRPr>
                <a:solidFill>
                  <a:schemeClr val="tx1">
                    <a:tint val="75000"/>
                  </a:schemeClr>
                </a:solidFill>
              </a:defRPr>
            </a:lvl5pPr>
            <a:lvl6pPr marL="2285830" indent="0" algn="ctr">
              <a:buNone/>
              <a:defRPr>
                <a:solidFill>
                  <a:schemeClr val="tx1">
                    <a:tint val="75000"/>
                  </a:schemeClr>
                </a:solidFill>
              </a:defRPr>
            </a:lvl6pPr>
            <a:lvl7pPr marL="2742994" indent="0" algn="ctr">
              <a:buNone/>
              <a:defRPr>
                <a:solidFill>
                  <a:schemeClr val="tx1">
                    <a:tint val="75000"/>
                  </a:schemeClr>
                </a:solidFill>
              </a:defRPr>
            </a:lvl7pPr>
            <a:lvl8pPr marL="3200160" indent="0" algn="ctr">
              <a:buNone/>
              <a:defRPr>
                <a:solidFill>
                  <a:schemeClr val="tx1">
                    <a:tint val="75000"/>
                  </a:schemeClr>
                </a:solidFill>
              </a:defRPr>
            </a:lvl8pPr>
            <a:lvl9pPr marL="365732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52A963-5E5C-4093-B5AF-34FEE721529A}"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4BA15-6668-434F-94AE-FBC7C624AF6A}" type="slidenum">
              <a:rPr lang="en-US" smtClean="0"/>
              <a:t>‹#›</a:t>
            </a:fld>
            <a:endParaRPr lang="en-US"/>
          </a:p>
        </p:txBody>
      </p:sp>
    </p:spTree>
    <p:extLst>
      <p:ext uri="{BB962C8B-B14F-4D97-AF65-F5344CB8AC3E}">
        <p14:creationId xmlns:p14="http://schemas.microsoft.com/office/powerpoint/2010/main" val="810181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52A963-5E5C-4093-B5AF-34FEE721529A}"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4BA15-6668-434F-94AE-FBC7C624AF6A}" type="slidenum">
              <a:rPr lang="en-US" smtClean="0"/>
              <a:t>‹#›</a:t>
            </a:fld>
            <a:endParaRPr lang="en-US"/>
          </a:p>
        </p:txBody>
      </p:sp>
    </p:spTree>
    <p:extLst>
      <p:ext uri="{BB962C8B-B14F-4D97-AF65-F5344CB8AC3E}">
        <p14:creationId xmlns:p14="http://schemas.microsoft.com/office/powerpoint/2010/main" val="1701469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67" indent="0">
              <a:buNone/>
              <a:defRPr sz="1900">
                <a:solidFill>
                  <a:schemeClr val="tx1">
                    <a:tint val="75000"/>
                  </a:schemeClr>
                </a:solidFill>
              </a:defRPr>
            </a:lvl2pPr>
            <a:lvl3pPr marL="914332" indent="0">
              <a:buNone/>
              <a:defRPr sz="1600">
                <a:solidFill>
                  <a:schemeClr val="tx1">
                    <a:tint val="75000"/>
                  </a:schemeClr>
                </a:solidFill>
              </a:defRPr>
            </a:lvl3pPr>
            <a:lvl4pPr marL="1371498" indent="0">
              <a:buNone/>
              <a:defRPr sz="1500">
                <a:solidFill>
                  <a:schemeClr val="tx1">
                    <a:tint val="75000"/>
                  </a:schemeClr>
                </a:solidFill>
              </a:defRPr>
            </a:lvl4pPr>
            <a:lvl5pPr marL="1828664" indent="0">
              <a:buNone/>
              <a:defRPr sz="1500">
                <a:solidFill>
                  <a:schemeClr val="tx1">
                    <a:tint val="75000"/>
                  </a:schemeClr>
                </a:solidFill>
              </a:defRPr>
            </a:lvl5pPr>
            <a:lvl6pPr marL="2285830" indent="0">
              <a:buNone/>
              <a:defRPr sz="1500">
                <a:solidFill>
                  <a:schemeClr val="tx1">
                    <a:tint val="75000"/>
                  </a:schemeClr>
                </a:solidFill>
              </a:defRPr>
            </a:lvl6pPr>
            <a:lvl7pPr marL="2742994" indent="0">
              <a:buNone/>
              <a:defRPr sz="1500">
                <a:solidFill>
                  <a:schemeClr val="tx1">
                    <a:tint val="75000"/>
                  </a:schemeClr>
                </a:solidFill>
              </a:defRPr>
            </a:lvl7pPr>
            <a:lvl8pPr marL="3200160" indent="0">
              <a:buNone/>
              <a:defRPr sz="1500">
                <a:solidFill>
                  <a:schemeClr val="tx1">
                    <a:tint val="75000"/>
                  </a:schemeClr>
                </a:solidFill>
              </a:defRPr>
            </a:lvl8pPr>
            <a:lvl9pPr marL="3657327" indent="0">
              <a:buNone/>
              <a:defRPr sz="1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52A963-5E5C-4093-B5AF-34FEE721529A}"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4BA15-6668-434F-94AE-FBC7C624AF6A}" type="slidenum">
              <a:rPr lang="en-US" smtClean="0"/>
              <a:t>‹#›</a:t>
            </a:fld>
            <a:endParaRPr lang="en-US"/>
          </a:p>
        </p:txBody>
      </p:sp>
    </p:spTree>
    <p:extLst>
      <p:ext uri="{BB962C8B-B14F-4D97-AF65-F5344CB8AC3E}">
        <p14:creationId xmlns:p14="http://schemas.microsoft.com/office/powerpoint/2010/main" val="4245788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52A963-5E5C-4093-B5AF-34FEE721529A}" type="datetimeFigureOut">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4BA15-6668-434F-94AE-FBC7C624AF6A}" type="slidenum">
              <a:rPr lang="en-US" smtClean="0"/>
              <a:t>‹#›</a:t>
            </a:fld>
            <a:endParaRPr lang="en-US"/>
          </a:p>
        </p:txBody>
      </p:sp>
    </p:spTree>
    <p:extLst>
      <p:ext uri="{BB962C8B-B14F-4D97-AF65-F5344CB8AC3E}">
        <p14:creationId xmlns:p14="http://schemas.microsoft.com/office/powerpoint/2010/main" val="23439725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7"/>
            <a:ext cx="5389033" cy="639763"/>
          </a:xfrm>
        </p:spPr>
        <p:txBody>
          <a:bodyPr anchor="b"/>
          <a:lstStyle>
            <a:lvl1pPr marL="0" indent="0">
              <a:buNone/>
              <a:defRPr sz="2400" b="1"/>
            </a:lvl1pPr>
            <a:lvl2pPr marL="457167" indent="0">
              <a:buNone/>
              <a:defRPr sz="2000" b="1"/>
            </a:lvl2pPr>
            <a:lvl3pPr marL="914332" indent="0">
              <a:buNone/>
              <a:defRPr sz="19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52A963-5E5C-4093-B5AF-34FEE721529A}" type="datetimeFigureOut">
              <a:rPr lang="en-US" smtClean="0"/>
              <a:t>3/21/2018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A4BA15-6668-434F-94AE-FBC7C624AF6A}" type="slidenum">
              <a:rPr lang="en-US" smtClean="0"/>
              <a:t>‹#›</a:t>
            </a:fld>
            <a:endParaRPr lang="en-US"/>
          </a:p>
        </p:txBody>
      </p:sp>
    </p:spTree>
    <p:extLst>
      <p:ext uri="{BB962C8B-B14F-4D97-AF65-F5344CB8AC3E}">
        <p14:creationId xmlns:p14="http://schemas.microsoft.com/office/powerpoint/2010/main" val="3829933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52A963-5E5C-4093-B5AF-34FEE721529A}" type="datetimeFigureOut">
              <a:rPr lang="en-US" smtClean="0"/>
              <a:t>3/21/2018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A4BA15-6668-434F-94AE-FBC7C624AF6A}" type="slidenum">
              <a:rPr lang="en-US" smtClean="0"/>
              <a:t>‹#›</a:t>
            </a:fld>
            <a:endParaRPr lang="en-US"/>
          </a:p>
        </p:txBody>
      </p:sp>
    </p:spTree>
    <p:extLst>
      <p:ext uri="{BB962C8B-B14F-4D97-AF65-F5344CB8AC3E}">
        <p14:creationId xmlns:p14="http://schemas.microsoft.com/office/powerpoint/2010/main" val="926621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52A963-5E5C-4093-B5AF-34FEE721529A}" type="datetimeFigureOut">
              <a:rPr lang="en-US" smtClean="0"/>
              <a:t>3/21/2018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A4BA15-6668-434F-94AE-FBC7C624AF6A}" type="slidenum">
              <a:rPr lang="en-US" smtClean="0"/>
              <a:t>‹#›</a:t>
            </a:fld>
            <a:endParaRPr lang="en-US"/>
          </a:p>
        </p:txBody>
      </p:sp>
    </p:spTree>
    <p:extLst>
      <p:ext uri="{BB962C8B-B14F-4D97-AF65-F5344CB8AC3E}">
        <p14:creationId xmlns:p14="http://schemas.microsoft.com/office/powerpoint/2010/main" val="26693127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7"/>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5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52A963-5E5C-4093-B5AF-34FEE721529A}" type="datetimeFigureOut">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4BA15-6668-434F-94AE-FBC7C624AF6A}" type="slidenum">
              <a:rPr lang="en-US" smtClean="0"/>
              <a:t>‹#›</a:t>
            </a:fld>
            <a:endParaRPr lang="en-US"/>
          </a:p>
        </p:txBody>
      </p:sp>
    </p:spTree>
    <p:extLst>
      <p:ext uri="{BB962C8B-B14F-4D97-AF65-F5344CB8AC3E}">
        <p14:creationId xmlns:p14="http://schemas.microsoft.com/office/powerpoint/2010/main" val="2240874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endParaRPr lang="en-US"/>
          </a:p>
        </p:txBody>
      </p:sp>
      <p:sp>
        <p:nvSpPr>
          <p:cNvPr id="4" name="Text Placeholder 3"/>
          <p:cNvSpPr>
            <a:spLocks noGrp="1"/>
          </p:cNvSpPr>
          <p:nvPr>
            <p:ph type="body" sz="half" idx="2"/>
          </p:nvPr>
        </p:nvSpPr>
        <p:spPr>
          <a:xfrm>
            <a:off x="2389717" y="5367349"/>
            <a:ext cx="7315200" cy="804863"/>
          </a:xfrm>
        </p:spPr>
        <p:txBody>
          <a:bodyPr/>
          <a:lstStyle>
            <a:lvl1pPr marL="0" indent="0">
              <a:buNone/>
              <a:defRPr sz="1500"/>
            </a:lvl1pPr>
            <a:lvl2pPr marL="457167" indent="0">
              <a:buNone/>
              <a:defRPr sz="1200"/>
            </a:lvl2pPr>
            <a:lvl3pPr marL="914332" indent="0">
              <a:buNone/>
              <a:defRPr sz="1100"/>
            </a:lvl3pPr>
            <a:lvl4pPr marL="1371498" indent="0">
              <a:buNone/>
              <a:defRPr sz="900"/>
            </a:lvl4pPr>
            <a:lvl5pPr marL="1828664" indent="0">
              <a:buNone/>
              <a:defRPr sz="900"/>
            </a:lvl5pPr>
            <a:lvl6pPr marL="2285830" indent="0">
              <a:buNone/>
              <a:defRPr sz="900"/>
            </a:lvl6pPr>
            <a:lvl7pPr marL="2742994" indent="0">
              <a:buNone/>
              <a:defRPr sz="900"/>
            </a:lvl7pPr>
            <a:lvl8pPr marL="3200160" indent="0">
              <a:buNone/>
              <a:defRPr sz="900"/>
            </a:lvl8pPr>
            <a:lvl9pPr marL="365732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52A963-5E5C-4093-B5AF-34FEE721529A}" type="datetimeFigureOut">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A4BA15-6668-434F-94AE-FBC7C624AF6A}" type="slidenum">
              <a:rPr lang="en-US" smtClean="0"/>
              <a:t>‹#›</a:t>
            </a:fld>
            <a:endParaRPr lang="en-US"/>
          </a:p>
        </p:txBody>
      </p:sp>
    </p:spTree>
    <p:extLst>
      <p:ext uri="{BB962C8B-B14F-4D97-AF65-F5344CB8AC3E}">
        <p14:creationId xmlns:p14="http://schemas.microsoft.com/office/powerpoint/2010/main" val="1123701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52A963-5E5C-4093-B5AF-34FEE721529A}"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4BA15-6668-434F-94AE-FBC7C624AF6A}" type="slidenum">
              <a:rPr lang="en-US" smtClean="0"/>
              <a:t>‹#›</a:t>
            </a:fld>
            <a:endParaRPr lang="en-US"/>
          </a:p>
        </p:txBody>
      </p:sp>
    </p:spTree>
    <p:extLst>
      <p:ext uri="{BB962C8B-B14F-4D97-AF65-F5344CB8AC3E}">
        <p14:creationId xmlns:p14="http://schemas.microsoft.com/office/powerpoint/2010/main" val="3397073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52A963-5E5C-4093-B5AF-34FEE721529A}"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A4BA15-6668-434F-94AE-FBC7C624AF6A}" type="slidenum">
              <a:rPr lang="en-US" smtClean="0"/>
              <a:t>‹#›</a:t>
            </a:fld>
            <a:endParaRPr lang="en-US"/>
          </a:p>
        </p:txBody>
      </p:sp>
    </p:spTree>
    <p:extLst>
      <p:ext uri="{BB962C8B-B14F-4D97-AF65-F5344CB8AC3E}">
        <p14:creationId xmlns:p14="http://schemas.microsoft.com/office/powerpoint/2010/main" val="9336433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3B9803-46B8-DE42-A82B-090730473CCA}"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D2DE6-70BD-EA4B-96B9-B8603A895A62}" type="slidenum">
              <a:rPr lang="en-US" smtClean="0"/>
              <a:t>‹#›</a:t>
            </a:fld>
            <a:endParaRPr lang="en-US"/>
          </a:p>
        </p:txBody>
      </p:sp>
    </p:spTree>
    <p:extLst>
      <p:ext uri="{BB962C8B-B14F-4D97-AF65-F5344CB8AC3E}">
        <p14:creationId xmlns:p14="http://schemas.microsoft.com/office/powerpoint/2010/main" val="1282881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3/21/2018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3B9803-46B8-DE42-A82B-090730473CCA}"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D2DE6-70BD-EA4B-96B9-B8603A895A62}" type="slidenum">
              <a:rPr lang="en-US" smtClean="0"/>
              <a:t>‹#›</a:t>
            </a:fld>
            <a:endParaRPr lang="en-US"/>
          </a:p>
        </p:txBody>
      </p:sp>
    </p:spTree>
    <p:extLst>
      <p:ext uri="{BB962C8B-B14F-4D97-AF65-F5344CB8AC3E}">
        <p14:creationId xmlns:p14="http://schemas.microsoft.com/office/powerpoint/2010/main" val="2850685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9803-46B8-DE42-A82B-090730473CCA}"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D2DE6-70BD-EA4B-96B9-B8603A895A62}" type="slidenum">
              <a:rPr lang="en-US" smtClean="0"/>
              <a:t>‹#›</a:t>
            </a:fld>
            <a:endParaRPr lang="en-US"/>
          </a:p>
        </p:txBody>
      </p:sp>
    </p:spTree>
    <p:extLst>
      <p:ext uri="{BB962C8B-B14F-4D97-AF65-F5344CB8AC3E}">
        <p14:creationId xmlns:p14="http://schemas.microsoft.com/office/powerpoint/2010/main" val="3267869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3B9803-46B8-DE42-A82B-090730473CCA}" type="datetimeFigureOut">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D2DE6-70BD-EA4B-96B9-B8603A895A62}" type="slidenum">
              <a:rPr lang="en-US" smtClean="0"/>
              <a:t>‹#›</a:t>
            </a:fld>
            <a:endParaRPr lang="en-US"/>
          </a:p>
        </p:txBody>
      </p:sp>
    </p:spTree>
    <p:extLst>
      <p:ext uri="{BB962C8B-B14F-4D97-AF65-F5344CB8AC3E}">
        <p14:creationId xmlns:p14="http://schemas.microsoft.com/office/powerpoint/2010/main" val="23900781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3B9803-46B8-DE42-A82B-090730473CCA}" type="datetimeFigureOut">
              <a:rPr lang="en-US" smtClean="0"/>
              <a:t>3/21/2018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1D2DE6-70BD-EA4B-96B9-B8603A895A62}" type="slidenum">
              <a:rPr lang="en-US" smtClean="0"/>
              <a:t>‹#›</a:t>
            </a:fld>
            <a:endParaRPr lang="en-US"/>
          </a:p>
        </p:txBody>
      </p:sp>
    </p:spTree>
    <p:extLst>
      <p:ext uri="{BB962C8B-B14F-4D97-AF65-F5344CB8AC3E}">
        <p14:creationId xmlns:p14="http://schemas.microsoft.com/office/powerpoint/2010/main" val="299383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3B9803-46B8-DE42-A82B-090730473CCA}" type="datetimeFigureOut">
              <a:rPr lang="en-US" smtClean="0"/>
              <a:t>3/21/2018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D2DE6-70BD-EA4B-96B9-B8603A895A62}" type="slidenum">
              <a:rPr lang="en-US" smtClean="0"/>
              <a:t>‹#›</a:t>
            </a:fld>
            <a:endParaRPr lang="en-US"/>
          </a:p>
        </p:txBody>
      </p:sp>
    </p:spTree>
    <p:extLst>
      <p:ext uri="{BB962C8B-B14F-4D97-AF65-F5344CB8AC3E}">
        <p14:creationId xmlns:p14="http://schemas.microsoft.com/office/powerpoint/2010/main" val="3626213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9803-46B8-DE42-A82B-090730473CCA}" type="datetimeFigureOut">
              <a:rPr lang="en-US" smtClean="0"/>
              <a:t>3/21/2018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1D2DE6-70BD-EA4B-96B9-B8603A895A62}" type="slidenum">
              <a:rPr lang="en-US" smtClean="0"/>
              <a:t>‹#›</a:t>
            </a:fld>
            <a:endParaRPr lang="en-US"/>
          </a:p>
        </p:txBody>
      </p:sp>
    </p:spTree>
    <p:extLst>
      <p:ext uri="{BB962C8B-B14F-4D97-AF65-F5344CB8AC3E}">
        <p14:creationId xmlns:p14="http://schemas.microsoft.com/office/powerpoint/2010/main" val="13057693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803-46B8-DE42-A82B-090730473CCA}" type="datetimeFigureOut">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D2DE6-70BD-EA4B-96B9-B8603A895A62}" type="slidenum">
              <a:rPr lang="en-US" smtClean="0"/>
              <a:t>‹#›</a:t>
            </a:fld>
            <a:endParaRPr lang="en-US"/>
          </a:p>
        </p:txBody>
      </p:sp>
    </p:spTree>
    <p:extLst>
      <p:ext uri="{BB962C8B-B14F-4D97-AF65-F5344CB8AC3E}">
        <p14:creationId xmlns:p14="http://schemas.microsoft.com/office/powerpoint/2010/main" val="23794229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803-46B8-DE42-A82B-090730473CCA}" type="datetimeFigureOut">
              <a:rPr lang="en-US" smtClean="0"/>
              <a:t>3/21/2018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D2DE6-70BD-EA4B-96B9-B8603A895A62}" type="slidenum">
              <a:rPr lang="en-US" smtClean="0"/>
              <a:t>‹#›</a:t>
            </a:fld>
            <a:endParaRPr lang="en-US"/>
          </a:p>
        </p:txBody>
      </p:sp>
    </p:spTree>
    <p:extLst>
      <p:ext uri="{BB962C8B-B14F-4D97-AF65-F5344CB8AC3E}">
        <p14:creationId xmlns:p14="http://schemas.microsoft.com/office/powerpoint/2010/main" val="970100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3B9803-46B8-DE42-A82B-090730473CCA}"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D2DE6-70BD-EA4B-96B9-B8603A895A62}" type="slidenum">
              <a:rPr lang="en-US" smtClean="0"/>
              <a:t>‹#›</a:t>
            </a:fld>
            <a:endParaRPr lang="en-US"/>
          </a:p>
        </p:txBody>
      </p:sp>
    </p:spTree>
    <p:extLst>
      <p:ext uri="{BB962C8B-B14F-4D97-AF65-F5344CB8AC3E}">
        <p14:creationId xmlns:p14="http://schemas.microsoft.com/office/powerpoint/2010/main" val="3526789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3B9803-46B8-DE42-A82B-090730473CCA}" type="datetimeFigureOut">
              <a:rPr lang="en-US" smtClean="0"/>
              <a:t>3/21/2018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D2DE6-70BD-EA4B-96B9-B8603A895A62}" type="slidenum">
              <a:rPr lang="en-US" smtClean="0"/>
              <a:t>‹#›</a:t>
            </a:fld>
            <a:endParaRPr lang="en-US"/>
          </a:p>
        </p:txBody>
      </p:sp>
    </p:spTree>
    <p:extLst>
      <p:ext uri="{BB962C8B-B14F-4D97-AF65-F5344CB8AC3E}">
        <p14:creationId xmlns:p14="http://schemas.microsoft.com/office/powerpoint/2010/main" val="2930308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3/21/2018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3/21/2018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A991A9E-71F8-4593-95FC-EDF0F222B24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21/03/2018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668294C-383C-4260-8F57-DCA436623E89}"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9501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34" tIns="45718" rIns="91434" bIns="45718"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34" tIns="45718" rIns="91434"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4"/>
            <a:ext cx="28448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3D52A963-5E5C-4093-B5AF-34FEE721529A}" type="datetimeFigureOut">
              <a:rPr lang="en-US" smtClean="0"/>
              <a:t>3/21/2018</a:t>
            </a:fld>
            <a:endParaRPr lang="en-US"/>
          </a:p>
        </p:txBody>
      </p:sp>
      <p:sp>
        <p:nvSpPr>
          <p:cNvPr id="5" name="Footer Placeholder 4"/>
          <p:cNvSpPr>
            <a:spLocks noGrp="1"/>
          </p:cNvSpPr>
          <p:nvPr>
            <p:ph type="ftr" sz="quarter" idx="3"/>
          </p:nvPr>
        </p:nvSpPr>
        <p:spPr>
          <a:xfrm>
            <a:off x="4165600" y="6356364"/>
            <a:ext cx="38608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4"/>
            <a:ext cx="28448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08A4BA15-6668-434F-94AE-FBC7C624AF6A}" type="slidenum">
              <a:rPr lang="en-US" smtClean="0"/>
              <a:t>‹#›</a:t>
            </a:fld>
            <a:endParaRPr lang="en-US"/>
          </a:p>
        </p:txBody>
      </p:sp>
    </p:spTree>
    <p:extLst>
      <p:ext uri="{BB962C8B-B14F-4D97-AF65-F5344CB8AC3E}">
        <p14:creationId xmlns:p14="http://schemas.microsoft.com/office/powerpoint/2010/main" val="169411942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457167" rtl="0" eaLnBrk="1" latinLnBrk="0" hangingPunct="1">
        <a:spcBef>
          <a:spcPct val="0"/>
        </a:spcBef>
        <a:buNone/>
        <a:defRPr sz="4400" kern="1200">
          <a:solidFill>
            <a:schemeClr val="tx1"/>
          </a:solidFill>
          <a:latin typeface="+mj-lt"/>
          <a:ea typeface="+mj-ea"/>
          <a:cs typeface="+mj-cs"/>
        </a:defRPr>
      </a:lvl1pPr>
    </p:titleStyle>
    <p:bodyStyle>
      <a:lvl1pPr marL="342874" indent="-342874" algn="l" defTabSz="457167" rtl="0" eaLnBrk="1" latinLnBrk="0" hangingPunct="1">
        <a:spcBef>
          <a:spcPct val="20000"/>
        </a:spcBef>
        <a:buFont typeface="Arial"/>
        <a:buChar char="•"/>
        <a:defRPr sz="3200" kern="1200">
          <a:solidFill>
            <a:schemeClr val="tx1"/>
          </a:solidFill>
          <a:latin typeface="+mn-lt"/>
          <a:ea typeface="+mn-ea"/>
          <a:cs typeface="+mn-cs"/>
        </a:defRPr>
      </a:lvl1pPr>
      <a:lvl2pPr marL="742895" indent="-285730" algn="l" defTabSz="457167" rtl="0" eaLnBrk="1" latinLnBrk="0" hangingPunct="1">
        <a:spcBef>
          <a:spcPct val="20000"/>
        </a:spcBef>
        <a:buFont typeface="Arial"/>
        <a:buChar char="–"/>
        <a:defRPr sz="2800" kern="1200">
          <a:solidFill>
            <a:schemeClr val="tx1"/>
          </a:solidFill>
          <a:latin typeface="+mn-lt"/>
          <a:ea typeface="+mn-ea"/>
          <a:cs typeface="+mn-cs"/>
        </a:defRPr>
      </a:lvl2pPr>
      <a:lvl3pPr marL="1142914" indent="-228584" algn="l" defTabSz="457167" rtl="0" eaLnBrk="1" latinLnBrk="0" hangingPunct="1">
        <a:spcBef>
          <a:spcPct val="20000"/>
        </a:spcBef>
        <a:buFont typeface="Arial"/>
        <a:buChar char="•"/>
        <a:defRPr sz="2400" kern="1200">
          <a:solidFill>
            <a:schemeClr val="tx1"/>
          </a:solidFill>
          <a:latin typeface="+mn-lt"/>
          <a:ea typeface="+mn-ea"/>
          <a:cs typeface="+mn-cs"/>
        </a:defRPr>
      </a:lvl3pPr>
      <a:lvl4pPr marL="1600080" indent="-228584" algn="l" defTabSz="457167" rtl="0" eaLnBrk="1" latinLnBrk="0" hangingPunct="1">
        <a:spcBef>
          <a:spcPct val="20000"/>
        </a:spcBef>
        <a:buFont typeface="Arial"/>
        <a:buChar char="–"/>
        <a:defRPr sz="2000" kern="1200">
          <a:solidFill>
            <a:schemeClr val="tx1"/>
          </a:solidFill>
          <a:latin typeface="+mn-lt"/>
          <a:ea typeface="+mn-ea"/>
          <a:cs typeface="+mn-cs"/>
        </a:defRPr>
      </a:lvl4pPr>
      <a:lvl5pPr marL="2057247" indent="-228584" algn="l" defTabSz="457167" rtl="0" eaLnBrk="1" latinLnBrk="0" hangingPunct="1">
        <a:spcBef>
          <a:spcPct val="20000"/>
        </a:spcBef>
        <a:buFont typeface="Arial"/>
        <a:buChar char="»"/>
        <a:defRPr sz="2000" kern="1200">
          <a:solidFill>
            <a:schemeClr val="tx1"/>
          </a:solidFill>
          <a:latin typeface="+mn-lt"/>
          <a:ea typeface="+mn-ea"/>
          <a:cs typeface="+mn-cs"/>
        </a:defRPr>
      </a:lvl5pPr>
      <a:lvl6pPr marL="2514412" indent="-228584" algn="l" defTabSz="457167" rtl="0" eaLnBrk="1" latinLnBrk="0" hangingPunct="1">
        <a:spcBef>
          <a:spcPct val="20000"/>
        </a:spcBef>
        <a:buFont typeface="Arial"/>
        <a:buChar char="•"/>
        <a:defRPr sz="2000" kern="1200">
          <a:solidFill>
            <a:schemeClr val="tx1"/>
          </a:solidFill>
          <a:latin typeface="+mn-lt"/>
          <a:ea typeface="+mn-ea"/>
          <a:cs typeface="+mn-cs"/>
        </a:defRPr>
      </a:lvl6pPr>
      <a:lvl7pPr marL="2971578" indent="-228584" algn="l" defTabSz="457167" rtl="0" eaLnBrk="1" latinLnBrk="0" hangingPunct="1">
        <a:spcBef>
          <a:spcPct val="20000"/>
        </a:spcBef>
        <a:buFont typeface="Arial"/>
        <a:buChar char="•"/>
        <a:defRPr sz="2000" kern="1200">
          <a:solidFill>
            <a:schemeClr val="tx1"/>
          </a:solidFill>
          <a:latin typeface="+mn-lt"/>
          <a:ea typeface="+mn-ea"/>
          <a:cs typeface="+mn-cs"/>
        </a:defRPr>
      </a:lvl7pPr>
      <a:lvl8pPr marL="3428744" indent="-228584" algn="l" defTabSz="457167" rtl="0" eaLnBrk="1" latinLnBrk="0" hangingPunct="1">
        <a:spcBef>
          <a:spcPct val="20000"/>
        </a:spcBef>
        <a:buFont typeface="Arial"/>
        <a:buChar char="•"/>
        <a:defRPr sz="2000" kern="1200">
          <a:solidFill>
            <a:schemeClr val="tx1"/>
          </a:solidFill>
          <a:latin typeface="+mn-lt"/>
          <a:ea typeface="+mn-ea"/>
          <a:cs typeface="+mn-cs"/>
        </a:defRPr>
      </a:lvl8pPr>
      <a:lvl9pPr marL="3885910" indent="-228584" algn="l" defTabSz="45716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67" rtl="0" eaLnBrk="1" latinLnBrk="0" hangingPunct="1">
        <a:defRPr sz="1900" kern="1200">
          <a:solidFill>
            <a:schemeClr val="tx1"/>
          </a:solidFill>
          <a:latin typeface="+mn-lt"/>
          <a:ea typeface="+mn-ea"/>
          <a:cs typeface="+mn-cs"/>
        </a:defRPr>
      </a:lvl1pPr>
      <a:lvl2pPr marL="457167" algn="l" defTabSz="457167" rtl="0" eaLnBrk="1" latinLnBrk="0" hangingPunct="1">
        <a:defRPr sz="1900" kern="1200">
          <a:solidFill>
            <a:schemeClr val="tx1"/>
          </a:solidFill>
          <a:latin typeface="+mn-lt"/>
          <a:ea typeface="+mn-ea"/>
          <a:cs typeface="+mn-cs"/>
        </a:defRPr>
      </a:lvl2pPr>
      <a:lvl3pPr marL="914332" algn="l" defTabSz="457167" rtl="0" eaLnBrk="1" latinLnBrk="0" hangingPunct="1">
        <a:defRPr sz="1900" kern="1200">
          <a:solidFill>
            <a:schemeClr val="tx1"/>
          </a:solidFill>
          <a:latin typeface="+mn-lt"/>
          <a:ea typeface="+mn-ea"/>
          <a:cs typeface="+mn-cs"/>
        </a:defRPr>
      </a:lvl3pPr>
      <a:lvl4pPr marL="1371498" algn="l" defTabSz="457167" rtl="0" eaLnBrk="1" latinLnBrk="0" hangingPunct="1">
        <a:defRPr sz="1900" kern="1200">
          <a:solidFill>
            <a:schemeClr val="tx1"/>
          </a:solidFill>
          <a:latin typeface="+mn-lt"/>
          <a:ea typeface="+mn-ea"/>
          <a:cs typeface="+mn-cs"/>
        </a:defRPr>
      </a:lvl4pPr>
      <a:lvl5pPr marL="1828664" algn="l" defTabSz="457167" rtl="0" eaLnBrk="1" latinLnBrk="0" hangingPunct="1">
        <a:defRPr sz="1900" kern="1200">
          <a:solidFill>
            <a:schemeClr val="tx1"/>
          </a:solidFill>
          <a:latin typeface="+mn-lt"/>
          <a:ea typeface="+mn-ea"/>
          <a:cs typeface="+mn-cs"/>
        </a:defRPr>
      </a:lvl5pPr>
      <a:lvl6pPr marL="2285830" algn="l" defTabSz="457167" rtl="0" eaLnBrk="1" latinLnBrk="0" hangingPunct="1">
        <a:defRPr sz="1900" kern="1200">
          <a:solidFill>
            <a:schemeClr val="tx1"/>
          </a:solidFill>
          <a:latin typeface="+mn-lt"/>
          <a:ea typeface="+mn-ea"/>
          <a:cs typeface="+mn-cs"/>
        </a:defRPr>
      </a:lvl6pPr>
      <a:lvl7pPr marL="2742994" algn="l" defTabSz="457167" rtl="0" eaLnBrk="1" latinLnBrk="0" hangingPunct="1">
        <a:defRPr sz="1900" kern="1200">
          <a:solidFill>
            <a:schemeClr val="tx1"/>
          </a:solidFill>
          <a:latin typeface="+mn-lt"/>
          <a:ea typeface="+mn-ea"/>
          <a:cs typeface="+mn-cs"/>
        </a:defRPr>
      </a:lvl7pPr>
      <a:lvl8pPr marL="3200160" algn="l" defTabSz="457167" rtl="0" eaLnBrk="1" latinLnBrk="0" hangingPunct="1">
        <a:defRPr sz="1900" kern="1200">
          <a:solidFill>
            <a:schemeClr val="tx1"/>
          </a:solidFill>
          <a:latin typeface="+mn-lt"/>
          <a:ea typeface="+mn-ea"/>
          <a:cs typeface="+mn-cs"/>
        </a:defRPr>
      </a:lvl8pPr>
      <a:lvl9pPr marL="3657327" algn="l" defTabSz="45716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B9803-46B8-DE42-A82B-090730473CCA}" type="datetimeFigureOut">
              <a:rPr lang="en-US" smtClean="0"/>
              <a:t>3/21/2018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D2DE6-70BD-EA4B-96B9-B8603A895A62}" type="slidenum">
              <a:rPr lang="en-US" smtClean="0"/>
              <a:t>‹#›</a:t>
            </a:fld>
            <a:endParaRPr lang="en-US"/>
          </a:p>
        </p:txBody>
      </p:sp>
    </p:spTree>
    <p:extLst>
      <p:ext uri="{BB962C8B-B14F-4D97-AF65-F5344CB8AC3E}">
        <p14:creationId xmlns:p14="http://schemas.microsoft.com/office/powerpoint/2010/main" val="293775636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drian.gelb@ucsf.edu" TargetMode="External"/><Relationship Id="rId2" Type="http://schemas.openxmlformats.org/officeDocument/2006/relationships/image" Target="../media/image1.jpeg"/><Relationship Id="rId1" Type="http://schemas.openxmlformats.org/officeDocument/2006/relationships/slideLayout" Target="../slideLayouts/slideLayout28.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null)"/><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8.(null)"/><Relationship Id="rId7" Type="http://schemas.openxmlformats.org/officeDocument/2006/relationships/hyperlink" Target="http://globalanesthesia.ucsf.edu/" TargetMode="External"/><Relationship Id="rId2" Type="http://schemas.openxmlformats.org/officeDocument/2006/relationships/notesSlide" Target="../notesSlides/notesSlide10.xml"/><Relationship Id="rId1" Type="http://schemas.openxmlformats.org/officeDocument/2006/relationships/slideLayout" Target="../slideLayouts/slideLayout44.xml"/><Relationship Id="rId6" Type="http://schemas.openxmlformats.org/officeDocument/2006/relationships/hyperlink" Target="http://www.wfsahq.org/" TargetMode="External"/><Relationship Id="rId5" Type="http://schemas.microsoft.com/office/2007/relationships/hdphoto" Target="../media/hdphoto1.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vmlDrawing" Target="../drawings/vmlDrawing1.vml"/><Relationship Id="rId5" Type="http://schemas.openxmlformats.org/officeDocument/2006/relationships/image" Target="../media/image32.e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2.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8917" y="535460"/>
            <a:ext cx="4522144" cy="1447772"/>
          </a:xfrm>
          <a:prstGeom prst="rect">
            <a:avLst/>
          </a:prstGeom>
          <a:effectLst>
            <a:reflection blurRad="6350" stA="50000" endA="300" endPos="40000" dir="5400000" sy="-100000" algn="bl" rotWithShape="0"/>
          </a:effectLst>
        </p:spPr>
      </p:pic>
      <p:sp>
        <p:nvSpPr>
          <p:cNvPr id="6" name="Rectangle 5"/>
          <p:cNvSpPr/>
          <p:nvPr/>
        </p:nvSpPr>
        <p:spPr>
          <a:xfrm>
            <a:off x="3426216" y="2673976"/>
            <a:ext cx="5322996" cy="769441"/>
          </a:xfrm>
          <a:prstGeom prst="rect">
            <a:avLst/>
          </a:prstGeom>
        </p:spPr>
        <p:txBody>
          <a:bodyPr wrap="none">
            <a:spAutoFit/>
          </a:bodyPr>
          <a:lstStyle/>
          <a:p>
            <a:r>
              <a:rPr lang="en-GB" sz="4400" b="1" dirty="0">
                <a:solidFill>
                  <a:srgbClr val="208645"/>
                </a:solidFill>
                <a:latin typeface="+mj-lt"/>
                <a:ea typeface="Verdana" panose="020B0604030504040204" pitchFamily="34" charset="0"/>
                <a:cs typeface="Verdana" panose="020B0604030504040204" pitchFamily="34" charset="0"/>
              </a:rPr>
              <a:t>Anesthesia in NSOAPs</a:t>
            </a:r>
            <a:endParaRPr lang="en-GB" sz="4400" dirty="0">
              <a:solidFill>
                <a:srgbClr val="208645"/>
              </a:solidFill>
              <a:latin typeface="+mj-lt"/>
              <a:ea typeface="Verdana" panose="020B0604030504040204" pitchFamily="34" charset="0"/>
              <a:cs typeface="Verdana" panose="020B0604030504040204" pitchFamily="34" charset="0"/>
            </a:endParaRPr>
          </a:p>
        </p:txBody>
      </p:sp>
      <p:sp>
        <p:nvSpPr>
          <p:cNvPr id="7" name="Rectangle 6"/>
          <p:cNvSpPr/>
          <p:nvPr/>
        </p:nvSpPr>
        <p:spPr>
          <a:xfrm>
            <a:off x="518984" y="535460"/>
            <a:ext cx="11096367" cy="5815914"/>
          </a:xfrm>
          <a:prstGeom prst="rect">
            <a:avLst/>
          </a:prstGeom>
          <a:noFill/>
          <a:ln w="38100">
            <a:solidFill>
              <a:srgbClr val="208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3498012" y="3820939"/>
            <a:ext cx="4900701" cy="2215991"/>
          </a:xfrm>
          <a:prstGeom prst="rect">
            <a:avLst/>
          </a:prstGeom>
          <a:noFill/>
          <a:ln>
            <a:solidFill>
              <a:srgbClr val="00B050"/>
            </a:solidFill>
          </a:ln>
        </p:spPr>
        <p:txBody>
          <a:bodyPr wrap="none" rtlCol="0">
            <a:spAutoFit/>
          </a:bodyPr>
          <a:lstStyle/>
          <a:p>
            <a:pPr algn="ctr"/>
            <a:r>
              <a:rPr lang="en-US" sz="2400" b="1" dirty="0">
                <a:solidFill>
                  <a:srgbClr val="009A46"/>
                </a:solidFill>
                <a:latin typeface="Arial" panose="020B0604020202020204" pitchFamily="34" charset="0"/>
                <a:ea typeface="Verdana" panose="020B0604030504040204" pitchFamily="34" charset="0"/>
                <a:cs typeface="Arial" panose="020B0604020202020204" pitchFamily="34" charset="0"/>
              </a:rPr>
              <a:t>Adrian W Gelb</a:t>
            </a:r>
          </a:p>
          <a:p>
            <a:pPr algn="ctr"/>
            <a:r>
              <a:rPr lang="en-US" sz="2000" dirty="0">
                <a:solidFill>
                  <a:srgbClr val="009A46"/>
                </a:solidFill>
                <a:ea typeface="Verdana" panose="020B0604030504040204" pitchFamily="34" charset="0"/>
                <a:cs typeface="Verdana" panose="020B0604030504040204" pitchFamily="34" charset="0"/>
              </a:rPr>
              <a:t>Secretary - WFSA </a:t>
            </a:r>
          </a:p>
          <a:p>
            <a:pPr algn="ctr"/>
            <a:r>
              <a:rPr lang="en-US" sz="1600" dirty="0" err="1">
                <a:solidFill>
                  <a:srgbClr val="009A46"/>
                </a:solidFill>
                <a:ea typeface="Verdana" panose="020B0604030504040204" pitchFamily="34" charset="0"/>
                <a:cs typeface="Verdana" panose="020B0604030504040204" pitchFamily="34" charset="0"/>
              </a:rPr>
              <a:t>Prev</a:t>
            </a:r>
            <a:r>
              <a:rPr lang="en-US" sz="1600" dirty="0">
                <a:solidFill>
                  <a:srgbClr val="009A46"/>
                </a:solidFill>
                <a:ea typeface="Verdana" panose="020B0604030504040204" pitchFamily="34" charset="0"/>
                <a:cs typeface="Verdana" panose="020B0604030504040204" pitchFamily="34" charset="0"/>
              </a:rPr>
              <a:t> Chair WFSA Safety &amp; Quality of Practice</a:t>
            </a:r>
          </a:p>
          <a:p>
            <a:pPr algn="ctr"/>
            <a:r>
              <a:rPr lang="en-US" dirty="0">
                <a:solidFill>
                  <a:srgbClr val="009A46"/>
                </a:solidFill>
                <a:ea typeface="Verdana" panose="020B0604030504040204" pitchFamily="34" charset="0"/>
                <a:cs typeface="Verdana" panose="020B0604030504040204" pitchFamily="34" charset="0"/>
              </a:rPr>
              <a:t>Secretary G4 Alliance Board of Directors</a:t>
            </a:r>
          </a:p>
          <a:p>
            <a:pPr algn="ctr"/>
            <a:r>
              <a:rPr lang="en-US" dirty="0">
                <a:solidFill>
                  <a:srgbClr val="009A46"/>
                </a:solidFill>
                <a:ea typeface="Verdana" panose="020B0604030504040204" pitchFamily="34" charset="0"/>
                <a:cs typeface="Verdana" panose="020B0604030504040204" pitchFamily="34" charset="0"/>
              </a:rPr>
              <a:t>Distinguished Professor </a:t>
            </a:r>
            <a:r>
              <a:rPr lang="en-US" sz="1400" dirty="0">
                <a:solidFill>
                  <a:srgbClr val="009A46"/>
                </a:solidFill>
                <a:ea typeface="Verdana" panose="020B0604030504040204" pitchFamily="34" charset="0"/>
                <a:cs typeface="Verdana" panose="020B0604030504040204" pitchFamily="34" charset="0"/>
              </a:rPr>
              <a:t>(Emeritus)</a:t>
            </a:r>
          </a:p>
          <a:p>
            <a:pPr algn="ctr"/>
            <a:r>
              <a:rPr lang="en-US" dirty="0">
                <a:solidFill>
                  <a:srgbClr val="009A46"/>
                </a:solidFill>
                <a:ea typeface="Verdana" panose="020B0604030504040204" pitchFamily="34" charset="0"/>
                <a:cs typeface="Verdana" panose="020B0604030504040204" pitchFamily="34" charset="0"/>
              </a:rPr>
              <a:t>University of California San Francisco</a:t>
            </a:r>
          </a:p>
          <a:p>
            <a:pPr algn="ctr"/>
            <a:r>
              <a:rPr lang="en-US" sz="2400" dirty="0" smtClean="0">
                <a:solidFill>
                  <a:srgbClr val="009A46"/>
                </a:solidFill>
                <a:latin typeface="Arial" panose="020B0604020202020204" pitchFamily="34" charset="0"/>
                <a:ea typeface="Verdana" panose="020B0604030504040204" pitchFamily="34" charset="0"/>
                <a:cs typeface="Arial" panose="020B0604020202020204" pitchFamily="34" charset="0"/>
                <a:hlinkClick r:id="rId3"/>
              </a:rPr>
              <a:t>adrian.gelb@ucsf.edu</a:t>
            </a:r>
            <a:r>
              <a:rPr lang="en-US" sz="2400" dirty="0" smtClean="0">
                <a:solidFill>
                  <a:srgbClr val="009A46"/>
                </a:solidFill>
                <a:latin typeface="Arial" panose="020B0604020202020204" pitchFamily="34" charset="0"/>
                <a:ea typeface="Verdana" panose="020B0604030504040204" pitchFamily="34" charset="0"/>
                <a:cs typeface="Arial" panose="020B0604020202020204" pitchFamily="34" charset="0"/>
              </a:rPr>
              <a:t>  </a:t>
            </a:r>
            <a:r>
              <a:rPr lang="en-US" sz="2000" dirty="0" smtClean="0">
                <a:solidFill>
                  <a:srgbClr val="009A46"/>
                </a:solidFill>
                <a:latin typeface="Arial" panose="020B0604020202020204" pitchFamily="34" charset="0"/>
                <a:ea typeface="Verdana" panose="020B0604030504040204" pitchFamily="34" charset="0"/>
                <a:cs typeface="Arial" panose="020B0604020202020204" pitchFamily="34" charset="0"/>
              </a:rPr>
              <a:t>@AdrianGelb</a:t>
            </a:r>
            <a:endParaRPr lang="en-US" sz="2400" dirty="0">
              <a:solidFill>
                <a:srgbClr val="009A46"/>
              </a:solidFill>
              <a:latin typeface="Arial" panose="020B0604020202020204" pitchFamily="34" charset="0"/>
              <a:ea typeface="Verdana" panose="020B060403050404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a:off x="952854" y="5332502"/>
            <a:ext cx="2344350" cy="798385"/>
          </a:xfrm>
          <a:prstGeom prst="rect">
            <a:avLst/>
          </a:prstGeom>
        </p:spPr>
      </p:pic>
      <p:sp>
        <p:nvSpPr>
          <p:cNvPr id="10" name="TextBox 9">
            <a:extLst>
              <a:ext uri="{FF2B5EF4-FFF2-40B4-BE49-F238E27FC236}">
                <a16:creationId xmlns:a16="http://schemas.microsoft.com/office/drawing/2014/main" xmlns="" id="{B61A887E-71B9-384D-A8DC-F9C645743643}"/>
              </a:ext>
            </a:extLst>
          </p:cNvPr>
          <p:cNvSpPr txBox="1"/>
          <p:nvPr/>
        </p:nvSpPr>
        <p:spPr bwMode="auto">
          <a:xfrm>
            <a:off x="8512044" y="5825531"/>
            <a:ext cx="1515535" cy="338554"/>
          </a:xfrm>
          <a:prstGeom prst="rect">
            <a:avLst/>
          </a:prstGeom>
          <a:noFill/>
          <a:ln w="19050" algn="ctr">
            <a:noFill/>
            <a:miter lim="800000"/>
            <a:headEnd/>
            <a:tailEnd/>
          </a:ln>
        </p:spPr>
        <p:txBody>
          <a:bodyPr wrap="square" lIns="0" tIns="0" rIns="0" bIns="0" rtlCol="0">
            <a:spAutoFit/>
          </a:bodyPr>
          <a:lstStyle/>
          <a:p>
            <a:r>
              <a:rPr lang="en-US" sz="1100" dirty="0">
                <a:solidFill>
                  <a:srgbClr val="051F49"/>
                </a:solidFill>
                <a:latin typeface="+mj-lt"/>
              </a:rPr>
              <a:t>Department of Anesthesia &amp; Perioperative Care</a:t>
            </a:r>
          </a:p>
        </p:txBody>
      </p:sp>
      <p:cxnSp>
        <p:nvCxnSpPr>
          <p:cNvPr id="11" name="Straight Connector 10">
            <a:extLst>
              <a:ext uri="{FF2B5EF4-FFF2-40B4-BE49-F238E27FC236}">
                <a16:creationId xmlns:a16="http://schemas.microsoft.com/office/drawing/2014/main" xmlns="" id="{6AE7AFCD-3D68-E441-AFC7-1339A001D251}"/>
              </a:ext>
            </a:extLst>
          </p:cNvPr>
          <p:cNvCxnSpPr/>
          <p:nvPr/>
        </p:nvCxnSpPr>
        <p:spPr>
          <a:xfrm>
            <a:off x="10082774" y="5803758"/>
            <a:ext cx="0" cy="46634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E64E477A-1F20-A24F-9871-7D64069DA1AC}"/>
              </a:ext>
            </a:extLst>
          </p:cNvPr>
          <p:cNvSpPr txBox="1"/>
          <p:nvPr/>
        </p:nvSpPr>
        <p:spPr bwMode="auto">
          <a:xfrm>
            <a:off x="10163660" y="5825531"/>
            <a:ext cx="1459188" cy="338554"/>
          </a:xfrm>
          <a:prstGeom prst="rect">
            <a:avLst/>
          </a:prstGeom>
          <a:noFill/>
          <a:ln w="19050" algn="ctr">
            <a:noFill/>
            <a:miter lim="800000"/>
            <a:headEnd/>
            <a:tailEnd/>
          </a:ln>
        </p:spPr>
        <p:txBody>
          <a:bodyPr wrap="square" lIns="0" tIns="0" rIns="0" bIns="0" rtlCol="0">
            <a:spAutoFit/>
          </a:bodyPr>
          <a:lstStyle/>
          <a:p>
            <a:r>
              <a:rPr lang="en-US" sz="1100" dirty="0">
                <a:solidFill>
                  <a:srgbClr val="051F49"/>
                </a:solidFill>
                <a:latin typeface="+mj-lt"/>
              </a:rPr>
              <a:t>Anesthesia Division of Global Health Equity</a:t>
            </a:r>
          </a:p>
        </p:txBody>
      </p:sp>
      <p:pic>
        <p:nvPicPr>
          <p:cNvPr id="4" name="Picture 3">
            <a:extLst>
              <a:ext uri="{FF2B5EF4-FFF2-40B4-BE49-F238E27FC236}">
                <a16:creationId xmlns:a16="http://schemas.microsoft.com/office/drawing/2014/main" xmlns="" id="{4DE495F1-E343-3B44-A8BE-D5D90BABB53C}"/>
              </a:ext>
            </a:extLst>
          </p:cNvPr>
          <p:cNvPicPr>
            <a:picLocks noChangeAspect="1"/>
          </p:cNvPicPr>
          <p:nvPr/>
        </p:nvPicPr>
        <p:blipFill>
          <a:blip r:embed="rId5"/>
          <a:stretch>
            <a:fillRect/>
          </a:stretch>
        </p:blipFill>
        <p:spPr>
          <a:xfrm>
            <a:off x="9561013" y="5251566"/>
            <a:ext cx="1021462" cy="489510"/>
          </a:xfrm>
          <a:prstGeom prst="rect">
            <a:avLst/>
          </a:prstGeom>
        </p:spPr>
      </p:pic>
    </p:spTree>
    <p:extLst>
      <p:ext uri="{BB962C8B-B14F-4D97-AF65-F5344CB8AC3E}">
        <p14:creationId xmlns:p14="http://schemas.microsoft.com/office/powerpoint/2010/main" val="421236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3751" y="170918"/>
            <a:ext cx="6269665" cy="769441"/>
          </a:xfrm>
          <a:prstGeom prst="rect">
            <a:avLst/>
          </a:prstGeom>
          <a:noFill/>
        </p:spPr>
        <p:txBody>
          <a:bodyPr wrap="none" rtlCol="0">
            <a:spAutoFit/>
          </a:bodyPr>
          <a:lstStyle/>
          <a:p>
            <a:r>
              <a:rPr lang="en-US" sz="4400" b="1" dirty="0">
                <a:solidFill>
                  <a:srgbClr val="FFFF00"/>
                </a:solidFill>
                <a:latin typeface="Arial" panose="020B0604020202020204" pitchFamily="34" charset="0"/>
                <a:cs typeface="Arial" panose="020B0604020202020204" pitchFamily="34" charset="0"/>
              </a:rPr>
              <a:t>Highly Recommended </a:t>
            </a:r>
          </a:p>
        </p:txBody>
      </p:sp>
      <p:sp>
        <p:nvSpPr>
          <p:cNvPr id="3" name="TextBox 2"/>
          <p:cNvSpPr txBox="1"/>
          <p:nvPr/>
        </p:nvSpPr>
        <p:spPr>
          <a:xfrm>
            <a:off x="1464850" y="1027600"/>
            <a:ext cx="9283832" cy="5632311"/>
          </a:xfrm>
          <a:prstGeom prst="rect">
            <a:avLst/>
          </a:prstGeom>
          <a:solidFill>
            <a:schemeClr val="tx1"/>
          </a:solidFill>
          <a:ln w="76200">
            <a:noFill/>
          </a:ln>
        </p:spPr>
        <p:txBody>
          <a:bodyPr wrap="square" rtlCol="0">
            <a:spAutoFit/>
          </a:bodyPr>
          <a:lstStyle/>
          <a:p>
            <a:pPr algn="ctr"/>
            <a:r>
              <a:rPr lang="en-US" sz="3600" b="1" dirty="0">
                <a:solidFill>
                  <a:schemeClr val="bg1"/>
                </a:solidFill>
              </a:rPr>
              <a:t>Trained Anesthesia Provider</a:t>
            </a:r>
          </a:p>
          <a:p>
            <a:pPr algn="ctr"/>
            <a:r>
              <a:rPr lang="en-US" sz="3600" b="1" dirty="0">
                <a:solidFill>
                  <a:schemeClr val="bg1"/>
                </a:solidFill>
              </a:rPr>
              <a:t>Checklist</a:t>
            </a:r>
          </a:p>
          <a:p>
            <a:pPr algn="ctr"/>
            <a:r>
              <a:rPr lang="en-US" sz="3600" b="1" dirty="0">
                <a:solidFill>
                  <a:schemeClr val="bg1"/>
                </a:solidFill>
              </a:rPr>
              <a:t>Oxygen</a:t>
            </a:r>
          </a:p>
          <a:p>
            <a:pPr algn="ctr"/>
            <a:r>
              <a:rPr lang="en-US" sz="3600" b="1" dirty="0" err="1">
                <a:solidFill>
                  <a:schemeClr val="bg1"/>
                </a:solidFill>
              </a:rPr>
              <a:t>Capnogram</a:t>
            </a:r>
            <a:endParaRPr lang="en-US" sz="3600" b="1" dirty="0">
              <a:solidFill>
                <a:schemeClr val="bg1"/>
              </a:solidFill>
            </a:endParaRPr>
          </a:p>
          <a:p>
            <a:pPr algn="ctr"/>
            <a:r>
              <a:rPr lang="en-US" sz="3600" b="1" dirty="0">
                <a:solidFill>
                  <a:schemeClr val="bg1"/>
                </a:solidFill>
              </a:rPr>
              <a:t>WHO Essential Medicines </a:t>
            </a:r>
          </a:p>
          <a:p>
            <a:pPr algn="ctr"/>
            <a:r>
              <a:rPr lang="en-US" sz="3600" b="1" dirty="0">
                <a:solidFill>
                  <a:schemeClr val="bg1"/>
                </a:solidFill>
              </a:rPr>
              <a:t>Continuous pulse oximetry OR &amp; PACU</a:t>
            </a:r>
          </a:p>
          <a:p>
            <a:pPr algn="ctr"/>
            <a:r>
              <a:rPr lang="en-US" sz="3600" b="1" dirty="0">
                <a:solidFill>
                  <a:schemeClr val="bg1"/>
                </a:solidFill>
              </a:rPr>
              <a:t>Palpation or Display of Pulse</a:t>
            </a:r>
          </a:p>
          <a:p>
            <a:pPr algn="ctr"/>
            <a:r>
              <a:rPr lang="en-US" sz="3600" b="1" dirty="0">
                <a:solidFill>
                  <a:schemeClr val="bg1"/>
                </a:solidFill>
              </a:rPr>
              <a:t>Tissue Perfusion by clinical exam</a:t>
            </a:r>
          </a:p>
          <a:p>
            <a:pPr algn="ctr"/>
            <a:r>
              <a:rPr lang="en-US" sz="3600" b="1" dirty="0">
                <a:solidFill>
                  <a:schemeClr val="bg1"/>
                </a:solidFill>
              </a:rPr>
              <a:t>Non-invasive blood pressure monitoring</a:t>
            </a:r>
          </a:p>
          <a:p>
            <a:pPr algn="ctr"/>
            <a:r>
              <a:rPr lang="en-US" sz="3600" b="1" dirty="0">
                <a:solidFill>
                  <a:schemeClr val="bg1"/>
                </a:solidFill>
              </a:rPr>
              <a:t>Pain Management</a:t>
            </a:r>
          </a:p>
        </p:txBody>
      </p:sp>
    </p:spTree>
    <p:extLst>
      <p:ext uri="{BB962C8B-B14F-4D97-AF65-F5344CB8AC3E}">
        <p14:creationId xmlns:p14="http://schemas.microsoft.com/office/powerpoint/2010/main" val="26087219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arn(inVertic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barn(inVertical)">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barn(inVertical)">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9788" y="823653"/>
            <a:ext cx="9884793" cy="3453756"/>
          </a:xfrm>
          <a:prstGeom prst="rect">
            <a:avLst/>
          </a:prstGeom>
        </p:spPr>
      </p:pic>
      <p:sp>
        <p:nvSpPr>
          <p:cNvPr id="3" name="Rectangle 2"/>
          <p:cNvSpPr/>
          <p:nvPr/>
        </p:nvSpPr>
        <p:spPr>
          <a:xfrm>
            <a:off x="2114550" y="4877485"/>
            <a:ext cx="7143750" cy="1200329"/>
          </a:xfrm>
          <a:prstGeom prst="rect">
            <a:avLst/>
          </a:prstGeom>
          <a:ln>
            <a:solidFill>
              <a:schemeClr val="tx1"/>
            </a:solidFill>
          </a:ln>
        </p:spPr>
        <p:txBody>
          <a:bodyPr wrap="square">
            <a:spAutoFit/>
          </a:bodyPr>
          <a:lstStyle/>
          <a:p>
            <a:pPr algn="ctr"/>
            <a:r>
              <a:rPr lang="en-US" sz="2400" b="1" dirty="0">
                <a:latin typeface="Arial Black" panose="020B0A04020102020204" pitchFamily="34" charset="0"/>
              </a:rPr>
              <a:t>Good data tells you what you don’t know and </a:t>
            </a:r>
            <a:endParaRPr lang="en-US" sz="2400" b="1" dirty="0" smtClean="0">
              <a:latin typeface="Arial Black" panose="020B0A04020102020204" pitchFamily="34" charset="0"/>
            </a:endParaRPr>
          </a:p>
          <a:p>
            <a:pPr algn="ctr"/>
            <a:r>
              <a:rPr lang="en-US" sz="2400" b="1" dirty="0">
                <a:latin typeface="Arial Black" panose="020B0A04020102020204" pitchFamily="34" charset="0"/>
              </a:rPr>
              <a:t>V</a:t>
            </a:r>
            <a:r>
              <a:rPr lang="en-US" sz="2400" b="1" dirty="0" smtClean="0">
                <a:latin typeface="Arial Black" panose="020B0A04020102020204" pitchFamily="34" charset="0"/>
              </a:rPr>
              <a:t>erifies </a:t>
            </a:r>
            <a:r>
              <a:rPr lang="en-US" sz="2400" b="1" dirty="0">
                <a:latin typeface="Arial Black" panose="020B0A04020102020204" pitchFamily="34" charset="0"/>
              </a:rPr>
              <a:t>what you think you know</a:t>
            </a:r>
          </a:p>
        </p:txBody>
      </p:sp>
    </p:spTree>
    <p:extLst>
      <p:ext uri="{BB962C8B-B14F-4D97-AF65-F5344CB8AC3E}">
        <p14:creationId xmlns:p14="http://schemas.microsoft.com/office/powerpoint/2010/main" val="122466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AFDE897-9479-A64F-968E-55A44D921F09}"/>
              </a:ext>
            </a:extLst>
          </p:cNvPr>
          <p:cNvPicPr>
            <a:picLocks noChangeAspect="1"/>
          </p:cNvPicPr>
          <p:nvPr/>
        </p:nvPicPr>
        <p:blipFill rotWithShape="1">
          <a:blip r:embed="rId3"/>
          <a:srcRect l="4486" t="651" r="4409" b="40583"/>
          <a:stretch/>
        </p:blipFill>
        <p:spPr>
          <a:xfrm>
            <a:off x="758026" y="83127"/>
            <a:ext cx="10611284" cy="5288973"/>
          </a:xfrm>
          <a:prstGeom prst="rect">
            <a:avLst/>
          </a:prstGeom>
        </p:spPr>
      </p:pic>
      <p:sp useBgFill="1">
        <p:nvSpPr>
          <p:cNvPr id="4" name="Content Placeholder 2">
            <a:extLst>
              <a:ext uri="{FF2B5EF4-FFF2-40B4-BE49-F238E27FC236}">
                <a16:creationId xmlns:a16="http://schemas.microsoft.com/office/drawing/2014/main" xmlns="" id="{97C482D1-588A-8747-A2D4-F051EA0C9AFA}"/>
              </a:ext>
            </a:extLst>
          </p:cNvPr>
          <p:cNvSpPr txBox="1">
            <a:spLocks/>
          </p:cNvSpPr>
          <p:nvPr/>
        </p:nvSpPr>
        <p:spPr>
          <a:xfrm>
            <a:off x="8481384" y="226603"/>
            <a:ext cx="3476761" cy="4572532"/>
          </a:xfrm>
          <a:prstGeom prst="rect">
            <a:avLst/>
          </a:prstGeom>
          <a:ln w="25400">
            <a:solidFill>
              <a:schemeClr val="tx1"/>
            </a:solidFill>
          </a:ln>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pPr>
            <a:r>
              <a:rPr lang="en-US" sz="2400" dirty="0"/>
              <a:t>Infrastructure</a:t>
            </a:r>
          </a:p>
          <a:p>
            <a:pPr>
              <a:lnSpc>
                <a:spcPct val="100000"/>
              </a:lnSpc>
            </a:pPr>
            <a:r>
              <a:rPr lang="en-US" sz="2400" dirty="0"/>
              <a:t>Blood Product Services</a:t>
            </a:r>
          </a:p>
          <a:p>
            <a:pPr>
              <a:lnSpc>
                <a:spcPct val="100000"/>
              </a:lnSpc>
            </a:pPr>
            <a:r>
              <a:rPr lang="en-US" sz="2400" dirty="0"/>
              <a:t>Information Management</a:t>
            </a:r>
          </a:p>
          <a:p>
            <a:pPr>
              <a:lnSpc>
                <a:spcPct val="100000"/>
              </a:lnSpc>
            </a:pPr>
            <a:r>
              <a:rPr lang="en-US" sz="2400" dirty="0"/>
              <a:t>Workforce</a:t>
            </a:r>
          </a:p>
          <a:p>
            <a:pPr>
              <a:lnSpc>
                <a:spcPct val="100000"/>
              </a:lnSpc>
            </a:pPr>
            <a:r>
              <a:rPr lang="en-US" sz="2400" dirty="0"/>
              <a:t>Service Delivery</a:t>
            </a:r>
          </a:p>
          <a:p>
            <a:pPr>
              <a:lnSpc>
                <a:spcPct val="100000"/>
              </a:lnSpc>
            </a:pPr>
            <a:r>
              <a:rPr lang="en-US" sz="2400" dirty="0"/>
              <a:t>Surgical logbook</a:t>
            </a:r>
          </a:p>
          <a:p>
            <a:pPr>
              <a:lnSpc>
                <a:spcPct val="100000"/>
              </a:lnSpc>
            </a:pPr>
            <a:r>
              <a:rPr lang="en-US" sz="2400" dirty="0"/>
              <a:t>Medications &amp; Equipment</a:t>
            </a:r>
            <a:endParaRPr lang="en-US" dirty="0"/>
          </a:p>
          <a:p>
            <a:endParaRPr lang="en-US" dirty="0"/>
          </a:p>
        </p:txBody>
      </p:sp>
    </p:spTree>
    <p:extLst>
      <p:ext uri="{BB962C8B-B14F-4D97-AF65-F5344CB8AC3E}">
        <p14:creationId xmlns:p14="http://schemas.microsoft.com/office/powerpoint/2010/main" val="315457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0199" y="1724025"/>
            <a:ext cx="10407631" cy="3423373"/>
          </a:xfrm>
          <a:prstGeom prst="rect">
            <a:avLst/>
          </a:prstGeom>
        </p:spPr>
      </p:pic>
      <p:pic>
        <p:nvPicPr>
          <p:cNvPr id="3" name="Picture 2"/>
          <p:cNvPicPr>
            <a:picLocks noChangeAspect="1"/>
          </p:cNvPicPr>
          <p:nvPr/>
        </p:nvPicPr>
        <p:blipFill rotWithShape="1">
          <a:blip r:embed="rId3"/>
          <a:srcRect l="7171" r="9013" b="62108"/>
          <a:stretch/>
        </p:blipFill>
        <p:spPr>
          <a:xfrm>
            <a:off x="2635641" y="380894"/>
            <a:ext cx="6934200" cy="924031"/>
          </a:xfrm>
          <a:prstGeom prst="rect">
            <a:avLst/>
          </a:prstGeom>
          <a:solidFill>
            <a:schemeClr val="tx1"/>
          </a:solidFill>
        </p:spPr>
      </p:pic>
    </p:spTree>
    <p:extLst>
      <p:ext uri="{BB962C8B-B14F-4D97-AF65-F5344CB8AC3E}">
        <p14:creationId xmlns:p14="http://schemas.microsoft.com/office/powerpoint/2010/main" val="29140392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rotWithShape="1">
          <a:blip r:embed="rId3">
            <a:extLst>
              <a:ext uri="{28A0092B-C50C-407E-A947-70E740481C1C}">
                <a14:useLocalDpi xmlns:a14="http://schemas.microsoft.com/office/drawing/2010/main" val="0"/>
              </a:ext>
            </a:extLst>
          </a:blip>
          <a:srcRect t="14997" b="23771"/>
          <a:stretch/>
        </p:blipFill>
        <p:spPr>
          <a:xfrm>
            <a:off x="966373" y="618426"/>
            <a:ext cx="10705128" cy="5065197"/>
          </a:xfrm>
        </p:spPr>
      </p:pic>
      <p:sp>
        <p:nvSpPr>
          <p:cNvPr id="2" name="Oval 1"/>
          <p:cNvSpPr/>
          <p:nvPr/>
        </p:nvSpPr>
        <p:spPr>
          <a:xfrm>
            <a:off x="2009274" y="1612231"/>
            <a:ext cx="9432757" cy="80611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74214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AFDE897-9479-A64F-968E-55A44D921F09}"/>
              </a:ext>
            </a:extLst>
          </p:cNvPr>
          <p:cNvPicPr>
            <a:picLocks noChangeAspect="1"/>
          </p:cNvPicPr>
          <p:nvPr/>
        </p:nvPicPr>
        <p:blipFill rotWithShape="1">
          <a:blip r:embed="rId3"/>
          <a:srcRect l="4486" t="-1" r="4409" b="65210"/>
          <a:stretch/>
        </p:blipFill>
        <p:spPr>
          <a:xfrm>
            <a:off x="1947552" y="83128"/>
            <a:ext cx="8272213" cy="2440997"/>
          </a:xfrm>
          <a:prstGeom prst="rect">
            <a:avLst/>
          </a:prstGeom>
        </p:spPr>
      </p:pic>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Lst>
          </a:blip>
          <a:srcRect l="7206" t="2761" r="14837" b="14381"/>
          <a:stretch/>
        </p:blipFill>
        <p:spPr>
          <a:xfrm>
            <a:off x="276225" y="2761909"/>
            <a:ext cx="4533900" cy="3011802"/>
          </a:xfrm>
          <a:prstGeom prst="rect">
            <a:avLst/>
          </a:prstGeom>
          <a:ln>
            <a:solidFill>
              <a:srgbClr val="158965"/>
            </a:solidFill>
          </a:ln>
        </p:spPr>
      </p:pic>
      <p:sp>
        <p:nvSpPr>
          <p:cNvPr id="3" name="TextBox 2"/>
          <p:cNvSpPr txBox="1"/>
          <p:nvPr/>
        </p:nvSpPr>
        <p:spPr>
          <a:xfrm>
            <a:off x="6096000" y="3619500"/>
            <a:ext cx="609600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Free PDF available at - </a:t>
            </a:r>
            <a:r>
              <a:rPr lang="en-US" sz="2400" dirty="0">
                <a:hlinkClick r:id="rId6"/>
              </a:rPr>
              <a:t>www.wfsahq.org/</a:t>
            </a:r>
            <a:endParaRPr lang="en-US" sz="2400" dirty="0"/>
          </a:p>
          <a:p>
            <a:pPr marL="285750" indent="-285750">
              <a:buFont typeface="Arial" panose="020B0604020202020204" pitchFamily="34" charset="0"/>
              <a:buChar char="•"/>
            </a:pPr>
            <a:r>
              <a:rPr lang="en-US" sz="2400" dirty="0"/>
              <a:t>Electronic RedCap version with </a:t>
            </a:r>
            <a:r>
              <a:rPr lang="en-US" sz="2400" dirty="0" smtClean="0"/>
              <a:t>secure, free </a:t>
            </a:r>
            <a:r>
              <a:rPr lang="en-US" sz="2400" dirty="0"/>
              <a:t>storage/analysis - </a:t>
            </a:r>
            <a:r>
              <a:rPr lang="en-US" sz="2400" u="sng" dirty="0">
                <a:hlinkClick r:id="rId7"/>
              </a:rPr>
              <a:t>globalanesthesia.ucsf.edu</a:t>
            </a:r>
            <a:r>
              <a:rPr lang="en-US" sz="2400" u="sng" dirty="0"/>
              <a:t> </a:t>
            </a:r>
            <a:endParaRPr lang="en-US" sz="2400" dirty="0"/>
          </a:p>
          <a:p>
            <a:pPr marL="285750" indent="-171450">
              <a:buSzPct val="70000"/>
              <a:buFont typeface="Wingdings" panose="05000000000000000000" pitchFamily="2" charset="2"/>
              <a:buChar char="§"/>
            </a:pPr>
            <a:endParaRPr lang="en-US" sz="2400" dirty="0"/>
          </a:p>
          <a:p>
            <a:pPr marL="285750" indent="-171450">
              <a:buSzPct val="70000"/>
              <a:buFont typeface="Wingdings" panose="05000000000000000000" pitchFamily="2" charset="2"/>
              <a:buChar char="§"/>
            </a:pPr>
            <a:r>
              <a:rPr lang="en-US" sz="2400" dirty="0">
                <a:latin typeface="Corbel" panose="020B0503020204020204" pitchFamily="34" charset="0"/>
              </a:rPr>
              <a:t>Components will be included in WHO Health Facility Assessment Tool</a:t>
            </a:r>
          </a:p>
        </p:txBody>
      </p:sp>
      <p:sp>
        <p:nvSpPr>
          <p:cNvPr id="5" name="TextBox 4"/>
          <p:cNvSpPr txBox="1"/>
          <p:nvPr/>
        </p:nvSpPr>
        <p:spPr>
          <a:xfrm>
            <a:off x="7706972" y="2995090"/>
            <a:ext cx="2694071" cy="461665"/>
          </a:xfrm>
          <a:prstGeom prst="rect">
            <a:avLst/>
          </a:prstGeom>
          <a:noFill/>
          <a:ln>
            <a:solidFill>
              <a:srgbClr val="158965"/>
            </a:solidFill>
          </a:ln>
        </p:spPr>
        <p:txBody>
          <a:bodyPr wrap="none" rtlCol="0">
            <a:spAutoFit/>
          </a:bodyPr>
          <a:lstStyle/>
          <a:p>
            <a:r>
              <a:rPr lang="en-US" sz="2400" dirty="0">
                <a:solidFill>
                  <a:srgbClr val="009A46"/>
                </a:solidFill>
                <a:latin typeface="Arial Black" panose="020B0A04020102020204" pitchFamily="34" charset="0"/>
              </a:rPr>
              <a:t>Where to get it</a:t>
            </a:r>
          </a:p>
        </p:txBody>
      </p:sp>
    </p:spTree>
    <p:extLst>
      <p:ext uri="{BB962C8B-B14F-4D97-AF65-F5344CB8AC3E}">
        <p14:creationId xmlns:p14="http://schemas.microsoft.com/office/powerpoint/2010/main" val="119698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E66DBF0-4B14-F14A-8E8D-92B06947905C}"/>
              </a:ext>
            </a:extLst>
          </p:cNvPr>
          <p:cNvSpPr txBox="1"/>
          <p:nvPr/>
        </p:nvSpPr>
        <p:spPr bwMode="auto">
          <a:xfrm>
            <a:off x="5193846" y="483731"/>
            <a:ext cx="1730936" cy="830997"/>
          </a:xfrm>
          <a:prstGeom prst="rect">
            <a:avLst/>
          </a:prstGeom>
          <a:noFill/>
          <a:ln w="19050" algn="ctr">
            <a:noFill/>
            <a:miter lim="800000"/>
            <a:headEnd/>
            <a:tailEnd/>
          </a:ln>
        </p:spPr>
        <p:txBody>
          <a:bodyPr wrap="square" lIns="0" tIns="0" rIns="0" bIns="0" rtlCol="0">
            <a:spAutoFit/>
          </a:bodyPr>
          <a:lstStyle/>
          <a:p>
            <a:r>
              <a:rPr lang="en-US" dirty="0">
                <a:solidFill>
                  <a:srgbClr val="051F49"/>
                </a:solidFill>
                <a:latin typeface="+mj-lt"/>
              </a:rPr>
              <a:t>Department of Anesthesia and Perioperative Care</a:t>
            </a:r>
          </a:p>
        </p:txBody>
      </p:sp>
      <p:cxnSp>
        <p:nvCxnSpPr>
          <p:cNvPr id="4" name="Straight Connector 3">
            <a:extLst>
              <a:ext uri="{FF2B5EF4-FFF2-40B4-BE49-F238E27FC236}">
                <a16:creationId xmlns:a16="http://schemas.microsoft.com/office/drawing/2014/main" xmlns="" id="{92D03906-8842-2947-9D0F-4E89D995AD1A}"/>
              </a:ext>
            </a:extLst>
          </p:cNvPr>
          <p:cNvCxnSpPr>
            <a:cxnSpLocks/>
          </p:cNvCxnSpPr>
          <p:nvPr/>
        </p:nvCxnSpPr>
        <p:spPr>
          <a:xfrm>
            <a:off x="7083075" y="483731"/>
            <a:ext cx="0" cy="77784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xmlns="" id="{9C54AA07-1193-D740-A5F9-FE786BC9EDF3}"/>
              </a:ext>
            </a:extLst>
          </p:cNvPr>
          <p:cNvSpPr txBox="1"/>
          <p:nvPr/>
        </p:nvSpPr>
        <p:spPr bwMode="auto">
          <a:xfrm>
            <a:off x="7261917" y="483730"/>
            <a:ext cx="1630718" cy="830997"/>
          </a:xfrm>
          <a:prstGeom prst="rect">
            <a:avLst/>
          </a:prstGeom>
          <a:noFill/>
          <a:ln w="19050" algn="ctr">
            <a:noFill/>
            <a:miter lim="800000"/>
            <a:headEnd/>
            <a:tailEnd/>
          </a:ln>
        </p:spPr>
        <p:txBody>
          <a:bodyPr wrap="square" lIns="0" tIns="0" rIns="0" bIns="0" rtlCol="0">
            <a:spAutoFit/>
          </a:bodyPr>
          <a:lstStyle/>
          <a:p>
            <a:r>
              <a:rPr lang="en-US" dirty="0">
                <a:solidFill>
                  <a:srgbClr val="051F49"/>
                </a:solidFill>
                <a:latin typeface="+mj-lt"/>
              </a:rPr>
              <a:t>Anesthesia Division of Global Health Equity</a:t>
            </a:r>
          </a:p>
        </p:txBody>
      </p:sp>
      <p:pic>
        <p:nvPicPr>
          <p:cNvPr id="6" name="Picture 5">
            <a:extLst>
              <a:ext uri="{FF2B5EF4-FFF2-40B4-BE49-F238E27FC236}">
                <a16:creationId xmlns:a16="http://schemas.microsoft.com/office/drawing/2014/main" xmlns="" id="{D94033F4-5A79-714B-95CB-12B2237DBF2E}"/>
              </a:ext>
            </a:extLst>
          </p:cNvPr>
          <p:cNvPicPr>
            <a:picLocks noChangeAspect="1"/>
          </p:cNvPicPr>
          <p:nvPr/>
        </p:nvPicPr>
        <p:blipFill>
          <a:blip r:embed="rId3"/>
          <a:stretch>
            <a:fillRect/>
          </a:stretch>
        </p:blipFill>
        <p:spPr>
          <a:xfrm>
            <a:off x="3005003" y="251341"/>
            <a:ext cx="2005339" cy="961009"/>
          </a:xfrm>
          <a:prstGeom prst="rect">
            <a:avLst/>
          </a:prstGeom>
        </p:spPr>
      </p:pic>
      <p:sp>
        <p:nvSpPr>
          <p:cNvPr id="14" name="Content Placeholder 13">
            <a:extLst>
              <a:ext uri="{FF2B5EF4-FFF2-40B4-BE49-F238E27FC236}">
                <a16:creationId xmlns:a16="http://schemas.microsoft.com/office/drawing/2014/main" xmlns="" id="{C399AE4F-89F1-984A-8BA7-6C8670006D9E}"/>
              </a:ext>
            </a:extLst>
          </p:cNvPr>
          <p:cNvSpPr>
            <a:spLocks noGrp="1"/>
          </p:cNvSpPr>
          <p:nvPr>
            <p:ph idx="1"/>
          </p:nvPr>
        </p:nvSpPr>
        <p:spPr/>
        <p:txBody>
          <a:bodyPr>
            <a:normAutofit/>
          </a:bodyPr>
          <a:lstStyle/>
          <a:p>
            <a:pPr>
              <a:lnSpc>
                <a:spcPct val="150000"/>
              </a:lnSpc>
            </a:pPr>
            <a:r>
              <a:rPr lang="en-US" b="1" dirty="0"/>
              <a:t>AFAT capacity assessment tools (by MOH Uganda, </a:t>
            </a:r>
            <a:r>
              <a:rPr lang="en-US" b="1" dirty="0" smtClean="0"/>
              <a:t>Guatemala, India)</a:t>
            </a:r>
            <a:endParaRPr lang="en-US" b="1" dirty="0"/>
          </a:p>
          <a:p>
            <a:pPr>
              <a:lnSpc>
                <a:spcPct val="150000"/>
              </a:lnSpc>
            </a:pPr>
            <a:r>
              <a:rPr lang="en-US" b="1" dirty="0"/>
              <a:t>Analysis of heterogeneous anesthesia training and practice models</a:t>
            </a:r>
          </a:p>
          <a:p>
            <a:pPr>
              <a:lnSpc>
                <a:spcPct val="150000"/>
              </a:lnSpc>
            </a:pPr>
            <a:r>
              <a:rPr lang="en-US" b="1" dirty="0"/>
              <a:t>Anesthesia workforce modeling and cost-effectiveness analysis</a:t>
            </a:r>
          </a:p>
          <a:p>
            <a:pPr>
              <a:lnSpc>
                <a:spcPct val="150000"/>
              </a:lnSpc>
            </a:pPr>
            <a:r>
              <a:rPr lang="en-US" b="1" dirty="0"/>
              <a:t>Scalable </a:t>
            </a:r>
            <a:r>
              <a:rPr lang="en-US" b="1" dirty="0" smtClean="0"/>
              <a:t>Free anesthesia </a:t>
            </a:r>
            <a:r>
              <a:rPr lang="en-US" b="1" dirty="0"/>
              <a:t>education tools </a:t>
            </a:r>
          </a:p>
          <a:p>
            <a:pPr>
              <a:lnSpc>
                <a:spcPct val="150000"/>
              </a:lnSpc>
            </a:pPr>
            <a:r>
              <a:rPr lang="en-US" b="1" dirty="0"/>
              <a:t>Oximetry and capnography development for LICs</a:t>
            </a:r>
          </a:p>
        </p:txBody>
      </p:sp>
      <p:pic>
        <p:nvPicPr>
          <p:cNvPr id="2" name="Picture 1"/>
          <p:cNvPicPr>
            <a:picLocks noChangeAspect="1"/>
          </p:cNvPicPr>
          <p:nvPr/>
        </p:nvPicPr>
        <p:blipFill>
          <a:blip r:embed="rId4"/>
          <a:stretch>
            <a:fillRect/>
          </a:stretch>
        </p:blipFill>
        <p:spPr>
          <a:xfrm>
            <a:off x="5193845" y="5595124"/>
            <a:ext cx="2068071" cy="1092736"/>
          </a:xfrm>
          <a:prstGeom prst="rect">
            <a:avLst/>
          </a:prstGeom>
        </p:spPr>
      </p:pic>
    </p:spTree>
    <p:extLst>
      <p:ext uri="{BB962C8B-B14F-4D97-AF65-F5344CB8AC3E}">
        <p14:creationId xmlns:p14="http://schemas.microsoft.com/office/powerpoint/2010/main" val="17793072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93201" y="221486"/>
            <a:ext cx="2698175" cy="646331"/>
          </a:xfrm>
          <a:prstGeom prst="rect">
            <a:avLst/>
          </a:prstGeom>
          <a:noFill/>
        </p:spPr>
        <p:txBody>
          <a:bodyPr wrap="none" rtlCol="0">
            <a:spAutoFit/>
          </a:bodyPr>
          <a:lstStyle/>
          <a:p>
            <a:r>
              <a:rPr lang="en-US" sz="3600" b="1" dirty="0">
                <a:solidFill>
                  <a:srgbClr val="FFFF00"/>
                </a:solidFill>
                <a:latin typeface="Arial" panose="020B0604020202020204" pitchFamily="34" charset="0"/>
                <a:cs typeface="Arial" panose="020B0604020202020204" pitchFamily="34" charset="0"/>
              </a:rPr>
              <a:t>Conclusion</a:t>
            </a:r>
          </a:p>
        </p:txBody>
      </p:sp>
      <p:sp>
        <p:nvSpPr>
          <p:cNvPr id="3" name="TextBox 2"/>
          <p:cNvSpPr txBox="1"/>
          <p:nvPr/>
        </p:nvSpPr>
        <p:spPr>
          <a:xfrm>
            <a:off x="314325" y="1069836"/>
            <a:ext cx="9784217" cy="4678204"/>
          </a:xfrm>
          <a:prstGeom prst="rect">
            <a:avLst/>
          </a:prstGeom>
          <a:noFill/>
        </p:spPr>
        <p:txBody>
          <a:bodyPr wrap="none" rtlCol="0">
            <a:spAutoFit/>
          </a:bodyPr>
          <a:lstStyle/>
          <a:p>
            <a:pPr marL="285750" indent="-285750">
              <a:lnSpc>
                <a:spcPct val="200000"/>
              </a:lnSpc>
              <a:buSzPct val="70000"/>
              <a:buFont typeface="Wingdings" panose="05000000000000000000" pitchFamily="2" charset="2"/>
              <a:buChar char="ü"/>
            </a:pPr>
            <a:r>
              <a:rPr lang="en-US" sz="2000" b="1" dirty="0"/>
              <a:t>Anesthesia is an integral, essential, component of Surgical Perioperative Care</a:t>
            </a:r>
          </a:p>
          <a:p>
            <a:pPr marL="285750" indent="-285750">
              <a:lnSpc>
                <a:spcPct val="200000"/>
              </a:lnSpc>
              <a:buSzPct val="70000"/>
              <a:buFont typeface="Wingdings" panose="05000000000000000000" pitchFamily="2" charset="2"/>
              <a:buChar char="ü"/>
            </a:pPr>
            <a:r>
              <a:rPr lang="en-US" sz="2000" b="1" dirty="0"/>
              <a:t>WHO-WFSA International Standards are the guide to Safe Practice</a:t>
            </a:r>
          </a:p>
          <a:p>
            <a:pPr marL="285750" indent="-285750">
              <a:lnSpc>
                <a:spcPct val="200000"/>
              </a:lnSpc>
              <a:buSzPct val="70000"/>
              <a:buFont typeface="Wingdings" panose="05000000000000000000" pitchFamily="2" charset="2"/>
              <a:buChar char="ü"/>
            </a:pPr>
            <a:r>
              <a:rPr lang="en-US" sz="2000" b="1" dirty="0"/>
              <a:t>Improving Surgical-Obstetric-Anesthesia outcomes is a system fix</a:t>
            </a:r>
          </a:p>
          <a:p>
            <a:pPr marL="285750" indent="-285750">
              <a:lnSpc>
                <a:spcPct val="200000"/>
              </a:lnSpc>
              <a:buSzPct val="70000"/>
              <a:buFont typeface="Wingdings" panose="05000000000000000000" pitchFamily="2" charset="2"/>
              <a:buChar char="ü"/>
            </a:pPr>
            <a:r>
              <a:rPr lang="en-US" sz="2000" b="1" dirty="0"/>
              <a:t>Fixing one component doesn’t fix the whole</a:t>
            </a:r>
          </a:p>
          <a:p>
            <a:pPr marL="285750" indent="-285750">
              <a:lnSpc>
                <a:spcPct val="200000"/>
              </a:lnSpc>
              <a:buSzPct val="70000"/>
              <a:buFont typeface="Wingdings" panose="05000000000000000000" pitchFamily="2" charset="2"/>
              <a:buChar char="ü"/>
            </a:pPr>
            <a:r>
              <a:rPr lang="en-US" sz="2000" b="1" dirty="0"/>
              <a:t>You need good data to understand what needs fixing</a:t>
            </a:r>
          </a:p>
          <a:p>
            <a:pPr marL="285750" indent="-285750">
              <a:lnSpc>
                <a:spcPct val="200000"/>
              </a:lnSpc>
              <a:buSzPct val="70000"/>
              <a:buFont typeface="Wingdings" panose="05000000000000000000" pitchFamily="2" charset="2"/>
              <a:buChar char="ü"/>
            </a:pPr>
            <a:r>
              <a:rPr lang="en-US" sz="2000" b="1" dirty="0" smtClean="0"/>
              <a:t>The </a:t>
            </a:r>
            <a:r>
              <a:rPr lang="en-US" sz="2000" b="1" dirty="0"/>
              <a:t>tools to get the data are available to you free</a:t>
            </a:r>
          </a:p>
          <a:p>
            <a:pPr marL="285750" indent="-285750">
              <a:lnSpc>
                <a:spcPct val="200000"/>
              </a:lnSpc>
              <a:buSzPct val="70000"/>
              <a:buFont typeface="Wingdings" panose="05000000000000000000" pitchFamily="2" charset="2"/>
              <a:buChar char="ü"/>
            </a:pPr>
            <a:r>
              <a:rPr lang="en-US" sz="2000" b="1" dirty="0"/>
              <a:t>NSOAP builds the data into a plan</a:t>
            </a:r>
          </a:p>
          <a:p>
            <a:r>
              <a:rPr lang="en-US" dirty="0"/>
              <a:t> </a:t>
            </a:r>
          </a:p>
        </p:txBody>
      </p:sp>
      <p:pic>
        <p:nvPicPr>
          <p:cNvPr id="4" name="Picture 3"/>
          <p:cNvPicPr>
            <a:picLocks noChangeAspect="1"/>
          </p:cNvPicPr>
          <p:nvPr/>
        </p:nvPicPr>
        <p:blipFill>
          <a:blip r:embed="rId2"/>
          <a:stretch>
            <a:fillRect/>
          </a:stretch>
        </p:blipFill>
        <p:spPr>
          <a:xfrm>
            <a:off x="5168309" y="5190128"/>
            <a:ext cx="2291247" cy="1519861"/>
          </a:xfrm>
          <a:prstGeom prst="rect">
            <a:avLst/>
          </a:prstGeom>
        </p:spPr>
      </p:pic>
    </p:spTree>
    <p:extLst>
      <p:ext uri="{BB962C8B-B14F-4D97-AF65-F5344CB8AC3E}">
        <p14:creationId xmlns:p14="http://schemas.microsoft.com/office/powerpoint/2010/main" val="216034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201065" y="2974887"/>
            <a:ext cx="18181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www.wfsahq.org</a:t>
            </a:r>
          </a:p>
        </p:txBody>
      </p:sp>
      <p:sp>
        <p:nvSpPr>
          <p:cNvPr id="10" name="TextBox 9"/>
          <p:cNvSpPr txBox="1"/>
          <p:nvPr/>
        </p:nvSpPr>
        <p:spPr>
          <a:xfrm>
            <a:off x="1666480" y="3478805"/>
            <a:ext cx="24250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facebook.com/</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WFSAorg</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p:cNvSpPr txBox="1"/>
          <p:nvPr/>
        </p:nvSpPr>
        <p:spPr>
          <a:xfrm>
            <a:off x="4958854" y="3430909"/>
            <a:ext cx="22729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twitter.com/</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WFSAorg</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1199397" y="3810431"/>
            <a:ext cx="97766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Email us and subscribe to our quarterly e-newsletter at: comms@wfsahq.org</a:t>
            </a:r>
          </a:p>
        </p:txBody>
      </p:sp>
      <p:sp>
        <p:nvSpPr>
          <p:cNvPr id="14" name="TextBox 13"/>
          <p:cNvSpPr txBox="1"/>
          <p:nvPr/>
        </p:nvSpPr>
        <p:spPr>
          <a:xfrm>
            <a:off x="3450075" y="2118061"/>
            <a:ext cx="529045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black">
                    <a:lumMod val="85000"/>
                    <a:lumOff val="15000"/>
                  </a:prstClr>
                </a:solidFill>
                <a:effectLst/>
                <a:uLnTx/>
                <a:uFillTx/>
                <a:latin typeface="Verdana" panose="020B0604030504040204" pitchFamily="34" charset="0"/>
                <a:ea typeface="Verdana" panose="020B0604030504040204" pitchFamily="34" charset="0"/>
                <a:cs typeface="Verdana" panose="020B0604030504040204" pitchFamily="34" charset="0"/>
              </a:rPr>
              <a:t>THANK YOU</a:t>
            </a:r>
          </a:p>
        </p:txBody>
      </p:sp>
      <p:sp>
        <p:nvSpPr>
          <p:cNvPr id="18" name="TextBox 17"/>
          <p:cNvSpPr txBox="1"/>
          <p:nvPr/>
        </p:nvSpPr>
        <p:spPr>
          <a:xfrm>
            <a:off x="7992076" y="3434829"/>
            <a:ext cx="30274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linkedin.com/company/WFSA</a:t>
            </a:r>
          </a:p>
        </p:txBody>
      </p: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19097" y="3496905"/>
            <a:ext cx="331966" cy="331966"/>
          </a:xfrm>
          <a:prstGeom prst="rect">
            <a:avLst/>
          </a:prstGeom>
        </p:spPr>
      </p:pic>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14232" y="3478805"/>
            <a:ext cx="344622" cy="344622"/>
          </a:xfrm>
          <a:prstGeom prst="rect">
            <a:avLst/>
          </a:prstGeom>
        </p:spPr>
      </p:pic>
      <p:pic>
        <p:nvPicPr>
          <p:cNvPr id="20" name="Picture 1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14506" y="3454095"/>
            <a:ext cx="369332" cy="369332"/>
          </a:xfrm>
          <a:prstGeom prst="rect">
            <a:avLst/>
          </a:prstGeom>
        </p:spPr>
      </p:pic>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613" y="529135"/>
            <a:ext cx="2790171" cy="1473770"/>
          </a:xfrm>
          <a:prstGeom prst="rect">
            <a:avLst/>
          </a:prstGeom>
        </p:spPr>
      </p:pic>
      <p:sp>
        <p:nvSpPr>
          <p:cNvPr id="16" name="Rectangle 15"/>
          <p:cNvSpPr/>
          <p:nvPr/>
        </p:nvSpPr>
        <p:spPr>
          <a:xfrm>
            <a:off x="518984" y="535460"/>
            <a:ext cx="11096367" cy="5815914"/>
          </a:xfrm>
          <a:prstGeom prst="rect">
            <a:avLst/>
          </a:prstGeom>
          <a:noFill/>
          <a:ln w="38100">
            <a:solidFill>
              <a:srgbClr val="208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Content Placeholder 2">
            <a:extLst>
              <a:ext uri="{FF2B5EF4-FFF2-40B4-BE49-F238E27FC236}">
                <a16:creationId xmlns:a16="http://schemas.microsoft.com/office/drawing/2014/main" xmlns="" id="{AFA81DFB-A38D-F846-B766-1AF7DD0B248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9028"/>
          <a:stretch/>
        </p:blipFill>
        <p:spPr>
          <a:xfrm>
            <a:off x="4711331" y="4201045"/>
            <a:ext cx="2711671" cy="1750067"/>
          </a:xfrm>
          <a:prstGeom prst="rect">
            <a:avLst/>
          </a:prstGeom>
        </p:spPr>
      </p:pic>
      <p:pic>
        <p:nvPicPr>
          <p:cNvPr id="2" name="Picture 1"/>
          <p:cNvPicPr>
            <a:picLocks noChangeAspect="1"/>
          </p:cNvPicPr>
          <p:nvPr/>
        </p:nvPicPr>
        <p:blipFill>
          <a:blip r:embed="rId7"/>
          <a:stretch>
            <a:fillRect/>
          </a:stretch>
        </p:blipFill>
        <p:spPr>
          <a:xfrm>
            <a:off x="4845840" y="898769"/>
            <a:ext cx="2494972" cy="844306"/>
          </a:xfrm>
          <a:prstGeom prst="rect">
            <a:avLst/>
          </a:prstGeom>
        </p:spPr>
      </p:pic>
      <p:sp>
        <p:nvSpPr>
          <p:cNvPr id="3" name="TextBox 2"/>
          <p:cNvSpPr txBox="1"/>
          <p:nvPr/>
        </p:nvSpPr>
        <p:spPr>
          <a:xfrm>
            <a:off x="4907057" y="5945969"/>
            <a:ext cx="2382383" cy="369332"/>
          </a:xfrm>
          <a:prstGeom prst="rect">
            <a:avLst/>
          </a:prstGeom>
          <a:noFill/>
        </p:spPr>
        <p:txBody>
          <a:bodyPr wrap="none" rtlCol="0">
            <a:spAutoFit/>
          </a:bodyPr>
          <a:lstStyle/>
          <a:p>
            <a:r>
              <a:rPr lang="en-US" dirty="0"/>
              <a:t>April 13</a:t>
            </a:r>
            <a:r>
              <a:rPr lang="en-US" baseline="30000" dirty="0"/>
              <a:t>th</a:t>
            </a:r>
            <a:r>
              <a:rPr lang="en-US" dirty="0"/>
              <a:t> 2018, London</a:t>
            </a:r>
          </a:p>
        </p:txBody>
      </p:sp>
      <p:cxnSp>
        <p:nvCxnSpPr>
          <p:cNvPr id="23" name="Straight Connector 22">
            <a:extLst>
              <a:ext uri="{FF2B5EF4-FFF2-40B4-BE49-F238E27FC236}">
                <a16:creationId xmlns:a16="http://schemas.microsoft.com/office/drawing/2014/main" xmlns="" id="{881B46F2-C44C-BB44-BDD2-15E6ADB6BBA1}"/>
              </a:ext>
            </a:extLst>
          </p:cNvPr>
          <p:cNvCxnSpPr/>
          <p:nvPr/>
        </p:nvCxnSpPr>
        <p:spPr>
          <a:xfrm>
            <a:off x="10075277" y="1382748"/>
            <a:ext cx="0" cy="46634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EE87C657-265A-C243-8834-264DB408C2B9}"/>
              </a:ext>
            </a:extLst>
          </p:cNvPr>
          <p:cNvSpPr txBox="1"/>
          <p:nvPr/>
        </p:nvSpPr>
        <p:spPr bwMode="auto">
          <a:xfrm>
            <a:off x="10156163" y="1404521"/>
            <a:ext cx="1459188" cy="338554"/>
          </a:xfrm>
          <a:prstGeom prst="rect">
            <a:avLst/>
          </a:prstGeom>
          <a:noFill/>
          <a:ln w="19050" algn="ctr">
            <a:noFill/>
            <a:miter lim="800000"/>
            <a:headEnd/>
            <a:tailEnd/>
          </a:ln>
        </p:spPr>
        <p:txBody>
          <a:bodyPr wrap="square" lIns="0" tIns="0" rIns="0" bIns="0" rtlCol="0">
            <a:spAutoFit/>
          </a:bodyPr>
          <a:lstStyle/>
          <a:p>
            <a:r>
              <a:rPr lang="en-US" sz="1100" dirty="0">
                <a:solidFill>
                  <a:srgbClr val="072348"/>
                </a:solidFill>
                <a:latin typeface="+mj-lt"/>
              </a:rPr>
              <a:t>Anesthesia Division of Global Health Equity</a:t>
            </a:r>
          </a:p>
        </p:txBody>
      </p:sp>
      <p:pic>
        <p:nvPicPr>
          <p:cNvPr id="25" name="Picture 24">
            <a:extLst>
              <a:ext uri="{FF2B5EF4-FFF2-40B4-BE49-F238E27FC236}">
                <a16:creationId xmlns:a16="http://schemas.microsoft.com/office/drawing/2014/main" xmlns="" id="{B1288697-08B1-8945-A8FD-E780EC285F89}"/>
              </a:ext>
            </a:extLst>
          </p:cNvPr>
          <p:cNvPicPr>
            <a:picLocks noChangeAspect="1"/>
          </p:cNvPicPr>
          <p:nvPr/>
        </p:nvPicPr>
        <p:blipFill>
          <a:blip r:embed="rId8"/>
          <a:stretch>
            <a:fillRect/>
          </a:stretch>
        </p:blipFill>
        <p:spPr>
          <a:xfrm>
            <a:off x="9553516" y="830556"/>
            <a:ext cx="1021462" cy="489510"/>
          </a:xfrm>
          <a:prstGeom prst="rect">
            <a:avLst/>
          </a:prstGeom>
        </p:spPr>
      </p:pic>
      <p:sp>
        <p:nvSpPr>
          <p:cNvPr id="5" name="TextBox 4">
            <a:extLst>
              <a:ext uri="{FF2B5EF4-FFF2-40B4-BE49-F238E27FC236}">
                <a16:creationId xmlns:a16="http://schemas.microsoft.com/office/drawing/2014/main" xmlns="" id="{FF5A9F23-5E00-394A-BAD8-ABA489C7BC5D}"/>
              </a:ext>
            </a:extLst>
          </p:cNvPr>
          <p:cNvSpPr txBox="1"/>
          <p:nvPr/>
        </p:nvSpPr>
        <p:spPr>
          <a:xfrm>
            <a:off x="8579868" y="1500033"/>
            <a:ext cx="2111680" cy="276999"/>
          </a:xfrm>
          <a:prstGeom prst="rect">
            <a:avLst/>
          </a:prstGeom>
          <a:noFill/>
        </p:spPr>
        <p:txBody>
          <a:bodyPr wrap="square" rtlCol="0">
            <a:spAutoFit/>
          </a:bodyPr>
          <a:lstStyle/>
          <a:p>
            <a:r>
              <a:rPr lang="en-US" sz="1200" dirty="0">
                <a:solidFill>
                  <a:srgbClr val="072348"/>
                </a:solidFill>
                <a:latin typeface="Helvetica" pitchFamily="2" charset="0"/>
              </a:rPr>
              <a:t>@</a:t>
            </a:r>
            <a:r>
              <a:rPr lang="en-US" sz="1200" dirty="0" err="1">
                <a:solidFill>
                  <a:srgbClr val="072348"/>
                </a:solidFill>
                <a:latin typeface="Helvetica" pitchFamily="2" charset="0"/>
              </a:rPr>
              <a:t>UCSFAnesthesia</a:t>
            </a:r>
            <a:endParaRPr lang="en-US" sz="1200" dirty="0">
              <a:solidFill>
                <a:srgbClr val="072348"/>
              </a:solidFill>
              <a:latin typeface="Helvetica" pitchFamily="2" charset="0"/>
            </a:endParaRPr>
          </a:p>
        </p:txBody>
      </p:sp>
    </p:spTree>
    <p:extLst>
      <p:ext uri="{BB962C8B-B14F-4D97-AF65-F5344CB8AC3E}">
        <p14:creationId xmlns:p14="http://schemas.microsoft.com/office/powerpoint/2010/main" val="31768832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88173" y="200518"/>
            <a:ext cx="5497821" cy="6456964"/>
          </a:xfrm>
          <a:prstGeom prst="rect">
            <a:avLst/>
          </a:prstGeom>
          <a:ln w="57150">
            <a:noFill/>
          </a:ln>
        </p:spPr>
      </p:pic>
      <p:sp>
        <p:nvSpPr>
          <p:cNvPr id="3" name="Right Arrow 2"/>
          <p:cNvSpPr/>
          <p:nvPr/>
        </p:nvSpPr>
        <p:spPr>
          <a:xfrm rot="20302159">
            <a:off x="3200400" y="1464906"/>
            <a:ext cx="998375"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20932718">
            <a:off x="3174972" y="4687086"/>
            <a:ext cx="998375" cy="423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20797003">
            <a:off x="3219117" y="5181339"/>
            <a:ext cx="998375" cy="423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0754220">
            <a:off x="3236940" y="5684498"/>
            <a:ext cx="998375" cy="423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20754220">
            <a:off x="3227557" y="6258142"/>
            <a:ext cx="998375" cy="346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id:image003.png@01D3007B.C18C6F60"/>
          <p:cNvPicPr/>
          <p:nvPr/>
        </p:nvPicPr>
        <p:blipFill>
          <a:blip r:embed="rId4">
            <a:extLst>
              <a:ext uri="{28A0092B-C50C-407E-A947-70E740481C1C}">
                <a14:useLocalDpi xmlns:a14="http://schemas.microsoft.com/office/drawing/2010/main" val="0"/>
              </a:ext>
            </a:extLst>
          </a:blip>
          <a:srcRect/>
          <a:stretch>
            <a:fillRect/>
          </a:stretch>
        </p:blipFill>
        <p:spPr bwMode="auto">
          <a:xfrm>
            <a:off x="10032991" y="6107274"/>
            <a:ext cx="2085975" cy="666750"/>
          </a:xfrm>
          <a:prstGeom prst="rect">
            <a:avLst/>
          </a:prstGeom>
          <a:solidFill>
            <a:schemeClr val="tx1"/>
          </a:solidFill>
          <a:ln>
            <a:noFill/>
          </a:ln>
        </p:spPr>
      </p:pic>
    </p:spTree>
    <p:extLst>
      <p:ext uri="{BB962C8B-B14F-4D97-AF65-F5344CB8AC3E}">
        <p14:creationId xmlns:p14="http://schemas.microsoft.com/office/powerpoint/2010/main" val="23670403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27579" y="1568688"/>
            <a:ext cx="10608906" cy="3980577"/>
          </a:xfrm>
          <a:prstGeom prst="rect">
            <a:avLst/>
          </a:prstGeom>
          <a:ln w="38100">
            <a:solidFill>
              <a:srgbClr val="158965"/>
            </a:solidFill>
          </a:ln>
        </p:spPr>
        <p:txBody>
          <a:bodyPr wrap="square">
            <a:spAutoFit/>
          </a:bodyPr>
          <a:lstStyle/>
          <a:p>
            <a:pPr algn="just">
              <a:lnSpc>
                <a:spcPct val="150000"/>
              </a:lnSpc>
              <a:spcAft>
                <a:spcPts val="800"/>
              </a:spcAft>
            </a:pPr>
            <a:r>
              <a:rPr lang="en-US" sz="3600" b="1" i="1" cap="small" dirty="0">
                <a:solidFill>
                  <a:srgbClr val="000000"/>
                </a:solidFill>
                <a:latin typeface="Calibri" panose="020F0502020204030204" pitchFamily="34" charset="0"/>
                <a:ea typeface="Calibri" panose="020F0502020204030204" pitchFamily="34" charset="0"/>
              </a:rPr>
              <a:t>Definitions</a:t>
            </a:r>
            <a:endParaRPr lang="en-US" sz="3600" i="1" dirty="0">
              <a:solidFill>
                <a:srgbClr val="000000"/>
              </a:solidFill>
              <a:latin typeface="Calibri" panose="020F0502020204030204" pitchFamily="34" charset="0"/>
              <a:ea typeface="Calibri" panose="020F0502020204030204" pitchFamily="34" charset="0"/>
            </a:endParaRPr>
          </a:p>
          <a:p>
            <a:r>
              <a:rPr lang="en-US" sz="3200" dirty="0">
                <a:latin typeface="Calibri" panose="020F0502020204030204" pitchFamily="34" charset="0"/>
                <a:ea typeface="Calibri" panose="020F0502020204030204" pitchFamily="34" charset="0"/>
              </a:rPr>
              <a:t>Global surgery encompasses </a:t>
            </a:r>
            <a:r>
              <a:rPr lang="en-US" sz="3200" b="1" dirty="0">
                <a:latin typeface="Calibri" panose="020F0502020204030204" pitchFamily="34" charset="0"/>
                <a:ea typeface="Calibri" panose="020F0502020204030204" pitchFamily="34" charset="0"/>
              </a:rPr>
              <a:t>anesthesia, all surgical specialties </a:t>
            </a:r>
            <a:r>
              <a:rPr lang="en-US" sz="3200" dirty="0">
                <a:latin typeface="Calibri" panose="020F0502020204030204" pitchFamily="34" charset="0"/>
                <a:ea typeface="Calibri" panose="020F0502020204030204" pitchFamily="34" charset="0"/>
              </a:rPr>
              <a:t>including trauma surgery, general surgery, obstetrics &amp; gynecology, </a:t>
            </a:r>
            <a:r>
              <a:rPr lang="en-US" sz="3200" i="1" dirty="0">
                <a:latin typeface="Calibri" panose="020F0502020204030204" pitchFamily="34" charset="0"/>
                <a:ea typeface="Calibri" panose="020F0502020204030204" pitchFamily="34" charset="0"/>
              </a:rPr>
              <a:t>perioperative medicine, critical emergency medicine, pain management and palliative care, rehabilitation, nursing and other health professions </a:t>
            </a:r>
            <a:r>
              <a:rPr lang="en-US" sz="3200" dirty="0">
                <a:latin typeface="Calibri" panose="020F0502020204030204" pitchFamily="34" charset="0"/>
                <a:ea typeface="Calibri" panose="020F0502020204030204" pitchFamily="34" charset="0"/>
              </a:rPr>
              <a:t>involved in the care of the surgical patient</a:t>
            </a:r>
            <a:r>
              <a:rPr lang="en-US" dirty="0">
                <a:latin typeface="Calibri" panose="020F0502020204030204" pitchFamily="34" charset="0"/>
                <a:ea typeface="Calibri" panose="020F0502020204030204" pitchFamily="34" charset="0"/>
              </a:rPr>
              <a:t>. </a:t>
            </a:r>
            <a:endParaRPr lang="en-US" dirty="0"/>
          </a:p>
        </p:txBody>
      </p:sp>
      <p:sp>
        <p:nvSpPr>
          <p:cNvPr id="3" name="TextBox 2"/>
          <p:cNvSpPr txBox="1"/>
          <p:nvPr/>
        </p:nvSpPr>
        <p:spPr>
          <a:xfrm>
            <a:off x="3088800" y="646576"/>
            <a:ext cx="6286465" cy="830997"/>
          </a:xfrm>
          <a:prstGeom prst="rect">
            <a:avLst/>
          </a:prstGeom>
          <a:noFill/>
        </p:spPr>
        <p:txBody>
          <a:bodyPr wrap="none" rtlCol="0">
            <a:spAutoFit/>
          </a:bodyPr>
          <a:lstStyle/>
          <a:p>
            <a:r>
              <a:rPr lang="en-US" sz="4800" b="1" dirty="0">
                <a:solidFill>
                  <a:srgbClr val="158965"/>
                </a:solidFill>
              </a:rPr>
              <a:t>What is Global Surgery?</a:t>
            </a:r>
          </a:p>
        </p:txBody>
      </p:sp>
      <p:sp>
        <p:nvSpPr>
          <p:cNvPr id="4" name="TextBox 3">
            <a:extLst>
              <a:ext uri="{FF2B5EF4-FFF2-40B4-BE49-F238E27FC236}">
                <a16:creationId xmlns:a16="http://schemas.microsoft.com/office/drawing/2014/main" xmlns="" id="{4372C4F5-1EF1-F842-8350-ACD50DC2440F}"/>
              </a:ext>
            </a:extLst>
          </p:cNvPr>
          <p:cNvSpPr txBox="1"/>
          <p:nvPr/>
        </p:nvSpPr>
        <p:spPr>
          <a:xfrm>
            <a:off x="6481303" y="6086187"/>
            <a:ext cx="5491959" cy="646331"/>
          </a:xfrm>
          <a:prstGeom prst="rect">
            <a:avLst/>
          </a:prstGeom>
          <a:noFill/>
        </p:spPr>
        <p:txBody>
          <a:bodyPr wrap="square" rtlCol="0">
            <a:spAutoFit/>
          </a:bodyPr>
          <a:lstStyle/>
          <a:p>
            <a:r>
              <a:rPr lang="en-US" dirty="0"/>
              <a:t>Global surgery: defining an emerging global health field</a:t>
            </a:r>
          </a:p>
          <a:p>
            <a:r>
              <a:rPr lang="en-US" dirty="0"/>
              <a:t>Dare, AJ et al. The Lancet, 2014; 384:2245</a:t>
            </a:r>
          </a:p>
        </p:txBody>
      </p:sp>
    </p:spTree>
    <p:extLst>
      <p:ext uri="{BB962C8B-B14F-4D97-AF65-F5344CB8AC3E}">
        <p14:creationId xmlns:p14="http://schemas.microsoft.com/office/powerpoint/2010/main" val="14597633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524001" y="-22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4017274365"/>
              </p:ext>
            </p:extLst>
          </p:nvPr>
        </p:nvGraphicFramePr>
        <p:xfrm>
          <a:off x="494234" y="989014"/>
          <a:ext cx="11027226" cy="4999410"/>
        </p:xfrm>
        <a:graphic>
          <a:graphicData uri="http://schemas.openxmlformats.org/presentationml/2006/ole">
            <mc:AlternateContent xmlns:mc="http://schemas.openxmlformats.org/markup-compatibility/2006">
              <mc:Choice xmlns:v="urn:schemas-microsoft-com:vml" Requires="v">
                <p:oleObj spid="_x0000_s1107" name="Document" r:id="rId4" imgW="9690100" imgH="4394200" progId="Word.Document.12">
                  <p:embed/>
                </p:oleObj>
              </mc:Choice>
              <mc:Fallback>
                <p:oleObj name="Document" r:id="rId4" imgW="9690100" imgH="4394200" progId="Word.Document.12">
                  <p:embed/>
                  <p:pic>
                    <p:nvPicPr>
                      <p:cNvPr id="6" name="Object 5"/>
                      <p:cNvPicPr/>
                      <p:nvPr/>
                    </p:nvPicPr>
                    <p:blipFill>
                      <a:blip r:embed="rId5"/>
                      <a:stretch>
                        <a:fillRect/>
                      </a:stretch>
                    </p:blipFill>
                    <p:spPr>
                      <a:xfrm>
                        <a:off x="494234" y="989014"/>
                        <a:ext cx="11027226" cy="4999410"/>
                      </a:xfrm>
                      <a:prstGeom prst="rect">
                        <a:avLst/>
                      </a:prstGeom>
                    </p:spPr>
                  </p:pic>
                </p:oleObj>
              </mc:Fallback>
            </mc:AlternateContent>
          </a:graphicData>
        </a:graphic>
      </p:graphicFrame>
    </p:spTree>
    <p:extLst>
      <p:ext uri="{BB962C8B-B14F-4D97-AF65-F5344CB8AC3E}">
        <p14:creationId xmlns:p14="http://schemas.microsoft.com/office/powerpoint/2010/main" val="39078767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2310" y="2429707"/>
            <a:ext cx="3220394" cy="2146929"/>
          </a:xfrm>
          <a:prstGeom prst="rect">
            <a:avLst/>
          </a:prstGeom>
        </p:spPr>
      </p:pic>
      <p:pic>
        <p:nvPicPr>
          <p:cNvPr id="3" name="Picture 2"/>
          <p:cNvPicPr>
            <a:picLocks noChangeAspect="1"/>
          </p:cNvPicPr>
          <p:nvPr/>
        </p:nvPicPr>
        <p:blipFill>
          <a:blip r:embed="rId3"/>
          <a:stretch>
            <a:fillRect/>
          </a:stretch>
        </p:blipFill>
        <p:spPr>
          <a:xfrm>
            <a:off x="8832057" y="347007"/>
            <a:ext cx="3254317" cy="2370227"/>
          </a:xfrm>
          <a:prstGeom prst="rect">
            <a:avLst/>
          </a:prstGeom>
        </p:spPr>
      </p:pic>
      <p:pic>
        <p:nvPicPr>
          <p:cNvPr id="4" name="Picture 3"/>
          <p:cNvPicPr>
            <a:picLocks noChangeAspect="1"/>
          </p:cNvPicPr>
          <p:nvPr/>
        </p:nvPicPr>
        <p:blipFill>
          <a:blip r:embed="rId4"/>
          <a:stretch>
            <a:fillRect/>
          </a:stretch>
        </p:blipFill>
        <p:spPr>
          <a:xfrm>
            <a:off x="3602703" y="2372948"/>
            <a:ext cx="4782231" cy="2234912"/>
          </a:xfrm>
          <a:prstGeom prst="rect">
            <a:avLst/>
          </a:prstGeom>
        </p:spPr>
      </p:pic>
      <p:pic>
        <p:nvPicPr>
          <p:cNvPr id="5" name="Picture 4"/>
          <p:cNvPicPr>
            <a:picLocks noChangeAspect="1"/>
          </p:cNvPicPr>
          <p:nvPr/>
        </p:nvPicPr>
        <p:blipFill>
          <a:blip r:embed="rId5"/>
          <a:stretch>
            <a:fillRect/>
          </a:stretch>
        </p:blipFill>
        <p:spPr>
          <a:xfrm>
            <a:off x="8660607" y="3584885"/>
            <a:ext cx="3531393" cy="3028169"/>
          </a:xfrm>
          <a:prstGeom prst="rect">
            <a:avLst/>
          </a:prstGeom>
        </p:spPr>
      </p:pic>
      <p:pic>
        <p:nvPicPr>
          <p:cNvPr id="6" name="Picture 5"/>
          <p:cNvPicPr>
            <a:picLocks noChangeAspect="1"/>
          </p:cNvPicPr>
          <p:nvPr/>
        </p:nvPicPr>
        <p:blipFill rotWithShape="1">
          <a:blip r:embed="rId6"/>
          <a:srcRect l="10119" b="5000"/>
          <a:stretch/>
        </p:blipFill>
        <p:spPr>
          <a:xfrm>
            <a:off x="233348" y="4454124"/>
            <a:ext cx="3266919" cy="2301988"/>
          </a:xfrm>
          <a:prstGeom prst="rect">
            <a:avLst/>
          </a:prstGeom>
        </p:spPr>
      </p:pic>
      <p:pic>
        <p:nvPicPr>
          <p:cNvPr id="7" name="Picture 6"/>
          <p:cNvPicPr>
            <a:picLocks noChangeAspect="1"/>
          </p:cNvPicPr>
          <p:nvPr/>
        </p:nvPicPr>
        <p:blipFill rotWithShape="1">
          <a:blip r:embed="rId7"/>
          <a:srcRect t="6109" b="8164"/>
          <a:stretch/>
        </p:blipFill>
        <p:spPr>
          <a:xfrm>
            <a:off x="4250955" y="273574"/>
            <a:ext cx="3950070" cy="2099374"/>
          </a:xfrm>
          <a:prstGeom prst="rect">
            <a:avLst/>
          </a:prstGeom>
        </p:spPr>
      </p:pic>
      <p:pic>
        <p:nvPicPr>
          <p:cNvPr id="8" name="Picture 7"/>
          <p:cNvPicPr>
            <a:picLocks noChangeAspect="1"/>
          </p:cNvPicPr>
          <p:nvPr/>
        </p:nvPicPr>
        <p:blipFill>
          <a:blip r:embed="rId8"/>
          <a:stretch>
            <a:fillRect/>
          </a:stretch>
        </p:blipFill>
        <p:spPr>
          <a:xfrm>
            <a:off x="419610" y="196665"/>
            <a:ext cx="3311553" cy="2203688"/>
          </a:xfrm>
          <a:prstGeom prst="rect">
            <a:avLst/>
          </a:prstGeom>
        </p:spPr>
      </p:pic>
      <p:sp>
        <p:nvSpPr>
          <p:cNvPr id="9" name="TextBox 8"/>
          <p:cNvSpPr txBox="1"/>
          <p:nvPr/>
        </p:nvSpPr>
        <p:spPr>
          <a:xfrm>
            <a:off x="4614273" y="4912620"/>
            <a:ext cx="2759089" cy="1384995"/>
          </a:xfrm>
          <a:prstGeom prst="rect">
            <a:avLst/>
          </a:prstGeom>
          <a:noFill/>
          <a:ln>
            <a:solidFill>
              <a:schemeClr val="tx1"/>
            </a:solidFill>
          </a:ln>
        </p:spPr>
        <p:txBody>
          <a:bodyPr wrap="none" rtlCol="0">
            <a:spAutoFit/>
          </a:bodyPr>
          <a:lstStyle/>
          <a:p>
            <a:pPr algn="ctr"/>
            <a:r>
              <a:rPr lang="en-US" sz="2800" b="1" dirty="0">
                <a:latin typeface="Arial" panose="020B0604020202020204" pitchFamily="34" charset="0"/>
                <a:cs typeface="Arial" panose="020B0604020202020204" pitchFamily="34" charset="0"/>
              </a:rPr>
              <a:t>Global Surgery</a:t>
            </a:r>
          </a:p>
          <a:p>
            <a:pPr algn="ctr"/>
            <a:r>
              <a:rPr lang="en-US" sz="2800" b="1" dirty="0">
                <a:latin typeface="Arial" panose="020B0604020202020204" pitchFamily="34" charset="0"/>
                <a:cs typeface="Arial" panose="020B0604020202020204" pitchFamily="34" charset="0"/>
              </a:rPr>
              <a:t> is </a:t>
            </a:r>
          </a:p>
          <a:p>
            <a:pPr algn="ctr"/>
            <a:r>
              <a:rPr lang="en-US" sz="2800" b="1" dirty="0">
                <a:latin typeface="Arial" panose="020B0604020202020204" pitchFamily="34" charset="0"/>
                <a:cs typeface="Arial" panose="020B0604020202020204" pitchFamily="34" charset="0"/>
              </a:rPr>
              <a:t>All of These</a:t>
            </a:r>
          </a:p>
        </p:txBody>
      </p:sp>
    </p:spTree>
    <p:extLst>
      <p:ext uri="{BB962C8B-B14F-4D97-AF65-F5344CB8AC3E}">
        <p14:creationId xmlns:p14="http://schemas.microsoft.com/office/powerpoint/2010/main" val="1195283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xmlns="" id="{D48C0C4D-F411-284C-86E3-008D2622C617}"/>
              </a:ext>
            </a:extLst>
          </p:cNvPr>
          <p:cNvSpPr>
            <a:spLocks noGrp="1"/>
          </p:cNvSpPr>
          <p:nvPr>
            <p:ph type="title"/>
          </p:nvPr>
        </p:nvSpPr>
        <p:spPr>
          <a:xfrm>
            <a:off x="535915" y="293937"/>
            <a:ext cx="11115675" cy="1073710"/>
          </a:xfrm>
        </p:spPr>
        <p:txBody>
          <a:bodyPr>
            <a:noAutofit/>
          </a:bodyPr>
          <a:lstStyle/>
          <a:p>
            <a:pPr algn="ctr"/>
            <a:r>
              <a:rPr lang="en-US" sz="3600" b="1" dirty="0">
                <a:solidFill>
                  <a:srgbClr val="158965"/>
                </a:solidFill>
                <a:latin typeface="Arial" panose="020B0604020202020204" pitchFamily="34" charset="0"/>
                <a:cs typeface="Arial" panose="020B0604020202020204" pitchFamily="34" charset="0"/>
              </a:rPr>
              <a:t>Anaesthesia mortality by decade &amp; country</a:t>
            </a:r>
            <a:br>
              <a:rPr lang="en-US" sz="3600" b="1" dirty="0">
                <a:solidFill>
                  <a:srgbClr val="158965"/>
                </a:solidFill>
                <a:latin typeface="Arial" panose="020B0604020202020204" pitchFamily="34" charset="0"/>
                <a:cs typeface="Arial" panose="020B0604020202020204" pitchFamily="34" charset="0"/>
              </a:rPr>
            </a:br>
            <a:r>
              <a:rPr lang="en-US" sz="3200" dirty="0">
                <a:solidFill>
                  <a:srgbClr val="158965"/>
                </a:solidFill>
                <a:latin typeface="Arial" panose="020B0604020202020204" pitchFamily="34" charset="0"/>
                <a:cs typeface="Arial" panose="020B0604020202020204" pitchFamily="34" charset="0"/>
              </a:rPr>
              <a:t>Human Development Index status </a:t>
            </a:r>
            <a:endParaRPr lang="en-US" sz="3600" dirty="0">
              <a:solidFill>
                <a:srgbClr val="158965"/>
              </a:solidFill>
              <a:latin typeface="Arial" panose="020B0604020202020204" pitchFamily="34" charset="0"/>
              <a:cs typeface="Arial" panose="020B0604020202020204" pitchFamily="34" charset="0"/>
            </a:endParaRPr>
          </a:p>
        </p:txBody>
      </p:sp>
      <p:graphicFrame>
        <p:nvGraphicFramePr>
          <p:cNvPr id="4" name="Content Placeholder 3">
            <a:extLst>
              <a:ext uri="{FF2B5EF4-FFF2-40B4-BE49-F238E27FC236}">
                <a16:creationId xmlns:a16="http://schemas.microsoft.com/office/drawing/2014/main" xmlns="" id="{54C46C7F-089B-584A-82ED-E072CE4AD8F1}"/>
              </a:ext>
            </a:extLst>
          </p:cNvPr>
          <p:cNvGraphicFramePr>
            <a:graphicFrameLocks noGrp="1"/>
          </p:cNvGraphicFramePr>
          <p:nvPr>
            <p:ph sz="half" idx="1"/>
            <p:extLst>
              <p:ext uri="{D42A27DB-BD31-4B8C-83A1-F6EECF244321}">
                <p14:modId xmlns:p14="http://schemas.microsoft.com/office/powerpoint/2010/main" val="1102126838"/>
              </p:ext>
            </p:extLst>
          </p:nvPr>
        </p:nvGraphicFramePr>
        <p:xfrm>
          <a:off x="309282" y="1825625"/>
          <a:ext cx="5710518"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ontent Placeholder 12">
            <a:extLst>
              <a:ext uri="{FF2B5EF4-FFF2-40B4-BE49-F238E27FC236}">
                <a16:creationId xmlns:a16="http://schemas.microsoft.com/office/drawing/2014/main" xmlns="" id="{AF898562-937F-3D49-9033-1FD85421ABF2}"/>
              </a:ext>
            </a:extLst>
          </p:cNvPr>
          <p:cNvGraphicFramePr>
            <a:graphicFrameLocks noGrp="1"/>
          </p:cNvGraphicFramePr>
          <p:nvPr>
            <p:ph sz="half" idx="2"/>
            <p:extLst>
              <p:ext uri="{D42A27DB-BD31-4B8C-83A1-F6EECF244321}">
                <p14:modId xmlns:p14="http://schemas.microsoft.com/office/powerpoint/2010/main" val="152108305"/>
              </p:ext>
            </p:extLst>
          </p:nvPr>
        </p:nvGraphicFramePr>
        <p:xfrm>
          <a:off x="6306670" y="1825625"/>
          <a:ext cx="5593976"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a:extLst>
              <a:ext uri="{FF2B5EF4-FFF2-40B4-BE49-F238E27FC236}">
                <a16:creationId xmlns:a16="http://schemas.microsoft.com/office/drawing/2014/main" xmlns="" id="{099CFC51-015D-6043-BC18-78388467D360}"/>
              </a:ext>
            </a:extLst>
          </p:cNvPr>
          <p:cNvSpPr/>
          <p:nvPr/>
        </p:nvSpPr>
        <p:spPr>
          <a:xfrm>
            <a:off x="10603171" y="4158734"/>
            <a:ext cx="1178528" cy="369332"/>
          </a:xfrm>
          <a:prstGeom prst="rect">
            <a:avLst/>
          </a:prstGeom>
        </p:spPr>
        <p:txBody>
          <a:bodyPr wrap="none">
            <a:spAutoFit/>
          </a:bodyPr>
          <a:lstStyle/>
          <a:p>
            <a:r>
              <a:rPr lang="en-US" dirty="0"/>
              <a:t>P&lt;0.00001</a:t>
            </a:r>
          </a:p>
        </p:txBody>
      </p:sp>
      <p:sp>
        <p:nvSpPr>
          <p:cNvPr id="2" name="Down Arrow 1"/>
          <p:cNvSpPr/>
          <p:nvPr/>
        </p:nvSpPr>
        <p:spPr>
          <a:xfrm rot="2706872">
            <a:off x="4146669" y="1450486"/>
            <a:ext cx="307485" cy="3165580"/>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rot="18152641">
            <a:off x="7089149" y="1261548"/>
            <a:ext cx="307485" cy="3002590"/>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390504" y="1514226"/>
            <a:ext cx="3614644" cy="369332"/>
          </a:xfrm>
          <a:prstGeom prst="rect">
            <a:avLst/>
          </a:prstGeom>
          <a:noFill/>
          <a:ln w="38100">
            <a:solidFill>
              <a:srgbClr val="0070C0"/>
            </a:solidFill>
          </a:ln>
        </p:spPr>
        <p:txBody>
          <a:bodyPr wrap="none" rtlCol="0">
            <a:spAutoFit/>
          </a:bodyPr>
          <a:lstStyle/>
          <a:p>
            <a:r>
              <a:rPr lang="en-US" b="1" dirty="0">
                <a:solidFill>
                  <a:srgbClr val="0070C0"/>
                </a:solidFill>
              </a:rPr>
              <a:t>Investment in Training &amp; Equipment</a:t>
            </a:r>
          </a:p>
        </p:txBody>
      </p:sp>
      <p:sp>
        <p:nvSpPr>
          <p:cNvPr id="5" name="TextBox 4"/>
          <p:cNvSpPr txBox="1"/>
          <p:nvPr/>
        </p:nvSpPr>
        <p:spPr>
          <a:xfrm>
            <a:off x="4873553" y="6488362"/>
            <a:ext cx="3228576" cy="307777"/>
          </a:xfrm>
          <a:prstGeom prst="rect">
            <a:avLst/>
          </a:prstGeom>
          <a:noFill/>
        </p:spPr>
        <p:txBody>
          <a:bodyPr wrap="none" rtlCol="0">
            <a:spAutoFit/>
          </a:bodyPr>
          <a:lstStyle/>
          <a:p>
            <a:r>
              <a:rPr lang="en-US" sz="1400" dirty="0"/>
              <a:t>Bainbridge D et al. Lancet 2012; 380:1075</a:t>
            </a:r>
          </a:p>
        </p:txBody>
      </p:sp>
    </p:spTree>
    <p:extLst>
      <p:ext uri="{BB962C8B-B14F-4D97-AF65-F5344CB8AC3E}">
        <p14:creationId xmlns:p14="http://schemas.microsoft.com/office/powerpoint/2010/main" val="104506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2">
            <a:extLst>
              <a:ext uri="{28A0092B-C50C-407E-A947-70E740481C1C}">
                <a14:useLocalDpi xmlns:a14="http://schemas.microsoft.com/office/drawing/2010/main" val="0"/>
              </a:ext>
            </a:extLst>
          </a:blip>
          <a:srcRect t="11351" b="1965"/>
          <a:stretch>
            <a:fillRect/>
          </a:stretch>
        </p:blipFill>
        <p:spPr bwMode="auto">
          <a:xfrm>
            <a:off x="2818190" y="981075"/>
            <a:ext cx="6491212"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1" name="Rectangular Callout 2"/>
          <p:cNvSpPr>
            <a:spLocks noChangeArrowheads="1"/>
          </p:cNvSpPr>
          <p:nvPr/>
        </p:nvSpPr>
        <p:spPr bwMode="auto">
          <a:xfrm>
            <a:off x="609604" y="1828802"/>
            <a:ext cx="1698786" cy="787198"/>
          </a:xfrm>
          <a:prstGeom prst="wedgeRectCallout">
            <a:avLst>
              <a:gd name="adj1" fmla="val 189922"/>
              <a:gd name="adj2" fmla="val 137681"/>
            </a:avLst>
          </a:prstGeom>
          <a:solidFill>
            <a:srgbClr val="FFFFFF"/>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lIns="108833" tIns="54417" rIns="108833" bIns="54417">
            <a:spAutoFit/>
          </a:bodyPr>
          <a:lstStyle/>
          <a:p>
            <a:pPr defTabSz="1088371" eaLnBrk="0" fontAlgn="base" hangingPunct="0">
              <a:spcBef>
                <a:spcPct val="0"/>
              </a:spcBef>
              <a:spcAft>
                <a:spcPct val="0"/>
              </a:spcAft>
            </a:pPr>
            <a:r>
              <a:rPr lang="en-US" sz="1467" b="1">
                <a:solidFill>
                  <a:srgbClr val="FC0128"/>
                </a:solidFill>
                <a:latin typeface="Arial" charset="0"/>
                <a:ea typeface="ＭＳ Ｐゴシック" charset="0"/>
                <a:cs typeface="ＭＳ Ｐゴシック" charset="0"/>
              </a:rPr>
              <a:t>TOGO</a:t>
            </a:r>
          </a:p>
          <a:p>
            <a:pPr defTabSz="1088371" eaLnBrk="0" fontAlgn="base" hangingPunct="0">
              <a:spcBef>
                <a:spcPct val="0"/>
              </a:spcBef>
              <a:spcAft>
                <a:spcPct val="0"/>
              </a:spcAft>
            </a:pPr>
            <a:r>
              <a:rPr lang="en-US" sz="1467" b="1">
                <a:solidFill>
                  <a:srgbClr val="FC0128"/>
                </a:solidFill>
                <a:latin typeface="Arial" charset="0"/>
                <a:ea typeface="ＭＳ Ｐゴシック" charset="0"/>
                <a:cs typeface="ＭＳ Ｐゴシック" charset="0"/>
              </a:rPr>
              <a:t>Anesthesia AMR</a:t>
            </a:r>
          </a:p>
          <a:p>
            <a:pPr defTabSz="1088371" eaLnBrk="0" fontAlgn="base" hangingPunct="0">
              <a:spcBef>
                <a:spcPct val="0"/>
              </a:spcBef>
              <a:spcAft>
                <a:spcPct val="0"/>
              </a:spcAft>
            </a:pPr>
            <a:r>
              <a:rPr lang="en-US" sz="1467" b="1">
                <a:solidFill>
                  <a:srgbClr val="FC0128"/>
                </a:solidFill>
                <a:latin typeface="Arial" charset="0"/>
                <a:ea typeface="ＭＳ Ｐゴシック" charset="0"/>
                <a:cs typeface="ＭＳ Ｐゴシック" charset="0"/>
              </a:rPr>
              <a:t>1:133</a:t>
            </a:r>
          </a:p>
        </p:txBody>
      </p:sp>
      <p:sp>
        <p:nvSpPr>
          <p:cNvPr id="22532" name="Rectangular Callout 3"/>
          <p:cNvSpPr>
            <a:spLocks noChangeArrowheads="1"/>
          </p:cNvSpPr>
          <p:nvPr/>
        </p:nvSpPr>
        <p:spPr bwMode="auto">
          <a:xfrm>
            <a:off x="9436100" y="4328479"/>
            <a:ext cx="2359223" cy="787198"/>
          </a:xfrm>
          <a:prstGeom prst="wedgeRectCallout">
            <a:avLst>
              <a:gd name="adj1" fmla="val -139968"/>
              <a:gd name="adj2" fmla="val 75107"/>
            </a:avLst>
          </a:prstGeom>
          <a:solidFill>
            <a:srgbClr val="FFFFFF"/>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lIns="108833" tIns="54417" rIns="108833" bIns="54417">
            <a:spAutoFit/>
          </a:bodyPr>
          <a:lstStyle/>
          <a:p>
            <a:pPr defTabSz="1088371" eaLnBrk="0" fontAlgn="base" hangingPunct="0">
              <a:spcBef>
                <a:spcPct val="0"/>
              </a:spcBef>
              <a:spcAft>
                <a:spcPct val="0"/>
              </a:spcAft>
            </a:pPr>
            <a:r>
              <a:rPr lang="en-US" sz="1467" b="1" dirty="0">
                <a:solidFill>
                  <a:srgbClr val="FC0128"/>
                </a:solidFill>
                <a:latin typeface="Arial" charset="0"/>
                <a:ea typeface="ＭＳ Ｐゴシック" charset="0"/>
                <a:cs typeface="ＭＳ Ｐゴシック" charset="0"/>
              </a:rPr>
              <a:t>ZIMBABWE</a:t>
            </a:r>
          </a:p>
          <a:p>
            <a:pPr defTabSz="1088371" eaLnBrk="0" fontAlgn="base" hangingPunct="0">
              <a:spcBef>
                <a:spcPct val="0"/>
              </a:spcBef>
              <a:spcAft>
                <a:spcPct val="0"/>
              </a:spcAft>
            </a:pPr>
            <a:r>
              <a:rPr lang="en-US" sz="1467" b="1" dirty="0">
                <a:solidFill>
                  <a:srgbClr val="FC0128"/>
                </a:solidFill>
                <a:latin typeface="Arial" charset="0"/>
                <a:ea typeface="ＭＳ Ｐゴシック" charset="0"/>
                <a:cs typeface="ＭＳ Ｐゴシック" charset="0"/>
              </a:rPr>
              <a:t>Avoidable mortality rate</a:t>
            </a:r>
          </a:p>
          <a:p>
            <a:pPr defTabSz="1088371" eaLnBrk="0" fontAlgn="base" hangingPunct="0">
              <a:spcBef>
                <a:spcPct val="0"/>
              </a:spcBef>
              <a:spcAft>
                <a:spcPct val="0"/>
              </a:spcAft>
            </a:pPr>
            <a:r>
              <a:rPr lang="en-US" sz="1467" b="1" dirty="0">
                <a:solidFill>
                  <a:srgbClr val="FC0128"/>
                </a:solidFill>
                <a:latin typeface="Arial" charset="0"/>
                <a:ea typeface="ＭＳ Ｐゴシック" charset="0"/>
                <a:cs typeface="ＭＳ Ｐゴシック" charset="0"/>
              </a:rPr>
              <a:t>1:482</a:t>
            </a:r>
          </a:p>
        </p:txBody>
      </p:sp>
      <p:sp>
        <p:nvSpPr>
          <p:cNvPr id="22533" name="Rectangular Callout 4"/>
          <p:cNvSpPr>
            <a:spLocks noChangeArrowheads="1"/>
          </p:cNvSpPr>
          <p:nvPr/>
        </p:nvSpPr>
        <p:spPr bwMode="auto">
          <a:xfrm>
            <a:off x="220134" y="4114802"/>
            <a:ext cx="2471358" cy="1238732"/>
          </a:xfrm>
          <a:prstGeom prst="wedgeRectCallout">
            <a:avLst>
              <a:gd name="adj1" fmla="val 146014"/>
              <a:gd name="adj2" fmla="val -112395"/>
            </a:avLst>
          </a:prstGeom>
          <a:solidFill>
            <a:srgbClr val="FFFFFF"/>
          </a:solidFill>
          <a:ln>
            <a:noFill/>
          </a:ln>
          <a:extLst>
            <a:ext uri="{91240B29-F687-4f45-9708-019B960494DF}">
              <a14:hiddenLine xmlns="" xmlns:a14="http://schemas.microsoft.com/office/drawing/2010/main" w="12700">
                <a:solidFill>
                  <a:srgbClr val="000000"/>
                </a:solidFill>
                <a:round/>
                <a:headEnd/>
                <a:tailEnd/>
              </a14:hiddenLine>
            </a:ext>
          </a:extLst>
        </p:spPr>
        <p:txBody>
          <a:bodyPr wrap="square" lIns="108833" tIns="54417" rIns="108833" bIns="54417">
            <a:spAutoFit/>
          </a:bodyPr>
          <a:lstStyle/>
          <a:p>
            <a:pPr defTabSz="1088371" eaLnBrk="0" fontAlgn="base" hangingPunct="0">
              <a:spcBef>
                <a:spcPct val="0"/>
              </a:spcBef>
              <a:spcAft>
                <a:spcPct val="0"/>
              </a:spcAft>
            </a:pPr>
            <a:r>
              <a:rPr lang="en-US" sz="1467" b="1" dirty="0">
                <a:solidFill>
                  <a:srgbClr val="FC0128"/>
                </a:solidFill>
                <a:latin typeface="Arial" charset="0"/>
                <a:ea typeface="ＭＳ Ｐゴシック" charset="0"/>
                <a:cs typeface="ＭＳ Ｐゴシック" charset="0"/>
              </a:rPr>
              <a:t>NIGERIA</a:t>
            </a:r>
          </a:p>
          <a:p>
            <a:pPr defTabSz="1088371" eaLnBrk="0" fontAlgn="base" hangingPunct="0">
              <a:spcBef>
                <a:spcPct val="0"/>
              </a:spcBef>
              <a:spcAft>
                <a:spcPct val="0"/>
              </a:spcAft>
            </a:pPr>
            <a:r>
              <a:rPr lang="en-US" sz="1467" b="1" dirty="0">
                <a:solidFill>
                  <a:srgbClr val="FC0128"/>
                </a:solidFill>
                <a:latin typeface="Arial" charset="0"/>
                <a:ea typeface="ＭＳ Ｐゴシック" charset="0"/>
                <a:cs typeface="ＭＳ Ｐゴシック" charset="0"/>
              </a:rPr>
              <a:t>Overall Emergency Surgery</a:t>
            </a:r>
          </a:p>
          <a:p>
            <a:pPr defTabSz="1088371" eaLnBrk="0" fontAlgn="base" hangingPunct="0">
              <a:spcBef>
                <a:spcPct val="0"/>
              </a:spcBef>
              <a:spcAft>
                <a:spcPct val="0"/>
              </a:spcAft>
            </a:pPr>
            <a:r>
              <a:rPr lang="en-US" sz="1467" b="1" dirty="0">
                <a:solidFill>
                  <a:srgbClr val="FC0128"/>
                </a:solidFill>
                <a:latin typeface="Arial" charset="0"/>
                <a:ea typeface="ＭＳ Ｐゴシック" charset="0"/>
                <a:cs typeface="ＭＳ Ｐゴシック" charset="0"/>
              </a:rPr>
              <a:t>Mortality</a:t>
            </a:r>
          </a:p>
          <a:p>
            <a:pPr defTabSz="1088371" eaLnBrk="0" fontAlgn="base" hangingPunct="0">
              <a:spcBef>
                <a:spcPct val="0"/>
              </a:spcBef>
              <a:spcAft>
                <a:spcPct val="0"/>
              </a:spcAft>
            </a:pPr>
            <a:r>
              <a:rPr lang="en-US" sz="1467" b="1" dirty="0">
                <a:solidFill>
                  <a:srgbClr val="FC0128"/>
                </a:solidFill>
                <a:latin typeface="Arial" charset="0"/>
                <a:ea typeface="ＭＳ Ｐゴシック" charset="0"/>
                <a:cs typeface="ＭＳ Ｐゴシック" charset="0"/>
              </a:rPr>
              <a:t>10.3%</a:t>
            </a:r>
          </a:p>
        </p:txBody>
      </p:sp>
      <p:sp>
        <p:nvSpPr>
          <p:cNvPr id="22534" name="Rectangular Callout 5"/>
          <p:cNvSpPr>
            <a:spLocks noChangeArrowheads="1"/>
          </p:cNvSpPr>
          <p:nvPr/>
        </p:nvSpPr>
        <p:spPr bwMode="auto">
          <a:xfrm>
            <a:off x="9329385" y="1411916"/>
            <a:ext cx="2359223" cy="1012965"/>
          </a:xfrm>
          <a:prstGeom prst="wedgeRectCallout">
            <a:avLst>
              <a:gd name="adj1" fmla="val -130101"/>
              <a:gd name="adj2" fmla="val 271720"/>
            </a:avLst>
          </a:prstGeom>
          <a:solidFill>
            <a:srgbClr val="FFFFFF"/>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lIns="108833" tIns="54417" rIns="108833" bIns="54417">
            <a:spAutoFit/>
          </a:bodyPr>
          <a:lstStyle/>
          <a:p>
            <a:pPr defTabSz="1088371" eaLnBrk="0" fontAlgn="base" hangingPunct="0">
              <a:spcBef>
                <a:spcPct val="0"/>
              </a:spcBef>
              <a:spcAft>
                <a:spcPct val="0"/>
              </a:spcAft>
            </a:pPr>
            <a:r>
              <a:rPr lang="en-US" sz="1467" b="1" dirty="0">
                <a:solidFill>
                  <a:srgbClr val="FC0128"/>
                </a:solidFill>
                <a:latin typeface="Arial" charset="0"/>
                <a:ea typeface="ＭＳ Ｐゴシック" charset="0"/>
                <a:cs typeface="ＭＳ Ｐゴシック" charset="0"/>
              </a:rPr>
              <a:t>MALAWI</a:t>
            </a:r>
          </a:p>
          <a:p>
            <a:pPr defTabSz="1088371" eaLnBrk="0" fontAlgn="base" hangingPunct="0">
              <a:spcBef>
                <a:spcPct val="0"/>
              </a:spcBef>
              <a:spcAft>
                <a:spcPct val="0"/>
              </a:spcAft>
            </a:pPr>
            <a:r>
              <a:rPr lang="en-US" sz="1467" b="1" dirty="0">
                <a:solidFill>
                  <a:srgbClr val="FC0128"/>
                </a:solidFill>
                <a:latin typeface="Arial" charset="0"/>
                <a:ea typeface="ＭＳ Ｐゴシック" charset="0"/>
                <a:cs typeface="ＭＳ Ｐゴシック" charset="0"/>
              </a:rPr>
              <a:t>Avoidable mortality rate</a:t>
            </a:r>
          </a:p>
          <a:p>
            <a:pPr defTabSz="1088371" eaLnBrk="0" fontAlgn="base" hangingPunct="0">
              <a:spcBef>
                <a:spcPct val="0"/>
              </a:spcBef>
              <a:spcAft>
                <a:spcPct val="0"/>
              </a:spcAft>
            </a:pPr>
            <a:r>
              <a:rPr lang="en-US" sz="1467" b="1" dirty="0">
                <a:solidFill>
                  <a:srgbClr val="FC0128"/>
                </a:solidFill>
                <a:latin typeface="Arial" charset="0"/>
                <a:ea typeface="ＭＳ Ｐゴシック" charset="0"/>
                <a:cs typeface="ＭＳ Ｐゴシック" charset="0"/>
              </a:rPr>
              <a:t>1:275</a:t>
            </a:r>
          </a:p>
          <a:p>
            <a:pPr defTabSz="1088371" eaLnBrk="0" fontAlgn="base" hangingPunct="0">
              <a:spcBef>
                <a:spcPct val="0"/>
              </a:spcBef>
              <a:spcAft>
                <a:spcPct val="0"/>
              </a:spcAft>
            </a:pPr>
            <a:r>
              <a:rPr lang="en-US" sz="1467" b="1" dirty="0">
                <a:solidFill>
                  <a:srgbClr val="FC0128"/>
                </a:solidFill>
                <a:latin typeface="Arial" charset="0"/>
                <a:ea typeface="ＭＳ Ｐゴシック" charset="0"/>
                <a:cs typeface="ＭＳ Ｐゴシック" charset="0"/>
              </a:rPr>
              <a:t>Anesthesia AMR 1:504</a:t>
            </a:r>
          </a:p>
        </p:txBody>
      </p:sp>
      <p:sp>
        <p:nvSpPr>
          <p:cNvPr id="3" name="Title 2"/>
          <p:cNvSpPr>
            <a:spLocks noGrp="1"/>
          </p:cNvSpPr>
          <p:nvPr>
            <p:ph type="title"/>
          </p:nvPr>
        </p:nvSpPr>
        <p:spPr>
          <a:xfrm>
            <a:off x="2382625" y="49033"/>
            <a:ext cx="7423986" cy="1046791"/>
          </a:xfrm>
        </p:spPr>
        <p:txBody>
          <a:bodyPr>
            <a:normAutofit/>
          </a:bodyPr>
          <a:lstStyle/>
          <a:p>
            <a:pPr algn="ctr"/>
            <a:r>
              <a:rPr lang="en-US" sz="3600" b="1" dirty="0">
                <a:solidFill>
                  <a:srgbClr val="158965"/>
                </a:solidFill>
                <a:latin typeface="Arial" panose="020B0604020202020204" pitchFamily="34" charset="0"/>
                <a:cs typeface="Arial" panose="020B0604020202020204" pitchFamily="34" charset="0"/>
              </a:rPr>
              <a:t>Surgical, Anesthetic Mortality</a:t>
            </a:r>
          </a:p>
        </p:txBody>
      </p:sp>
      <p:sp>
        <p:nvSpPr>
          <p:cNvPr id="4" name="TextBox 3"/>
          <p:cNvSpPr txBox="1"/>
          <p:nvPr/>
        </p:nvSpPr>
        <p:spPr>
          <a:xfrm>
            <a:off x="9362039" y="6444734"/>
            <a:ext cx="2752164" cy="338554"/>
          </a:xfrm>
          <a:prstGeom prst="rect">
            <a:avLst/>
          </a:prstGeom>
          <a:noFill/>
        </p:spPr>
        <p:txBody>
          <a:bodyPr wrap="none" rtlCol="0">
            <a:spAutoFit/>
          </a:bodyPr>
          <a:lstStyle/>
          <a:p>
            <a:r>
              <a:rPr lang="en-US" sz="1600" dirty="0">
                <a:solidFill>
                  <a:schemeClr val="bg2">
                    <a:lumMod val="40000"/>
                    <a:lumOff val="60000"/>
                  </a:schemeClr>
                </a:solidFill>
              </a:rPr>
              <a:t>AMR= Avoidable mortality rate</a:t>
            </a:r>
          </a:p>
        </p:txBody>
      </p:sp>
    </p:spTree>
    <p:extLst>
      <p:ext uri="{BB962C8B-B14F-4D97-AF65-F5344CB8AC3E}">
        <p14:creationId xmlns:p14="http://schemas.microsoft.com/office/powerpoint/2010/main" val="40178507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234" r="7243" b="15417"/>
          <a:stretch/>
        </p:blipFill>
        <p:spPr bwMode="auto">
          <a:xfrm>
            <a:off x="1853808" y="1604603"/>
            <a:ext cx="7872155" cy="2804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londonfanfaretrumpets.com/wp-content/uploads/BG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35" y="5042581"/>
            <a:ext cx="2705858" cy="181541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903654" y="2550591"/>
            <a:ext cx="7822309" cy="954107"/>
          </a:xfrm>
          <a:prstGeom prst="rect">
            <a:avLst/>
          </a:prstGeom>
          <a:solidFill>
            <a:schemeClr val="tx1"/>
          </a:solidFill>
        </p:spPr>
        <p:txBody>
          <a:bodyPr wrap="square" rtlCol="0">
            <a:spAutoFit/>
          </a:bodyPr>
          <a:lstStyle/>
          <a:p>
            <a:pPr algn="ctr"/>
            <a:r>
              <a:rPr lang="en-US" sz="2800" b="1" dirty="0">
                <a:solidFill>
                  <a:schemeClr val="bg1"/>
                </a:solidFill>
                <a:latin typeface="Corbel" panose="020B0503020204020204" pitchFamily="34" charset="0"/>
              </a:rPr>
              <a:t>WHO-WFSA International Standards </a:t>
            </a:r>
          </a:p>
          <a:p>
            <a:pPr algn="ctr"/>
            <a:r>
              <a:rPr lang="en-US" sz="2800" b="1" dirty="0">
                <a:solidFill>
                  <a:schemeClr val="bg1"/>
                </a:solidFill>
                <a:latin typeface="Corbel" panose="020B0503020204020204" pitchFamily="34" charset="0"/>
              </a:rPr>
              <a:t>for a Safe Practice of Anesthesia 2018</a:t>
            </a:r>
          </a:p>
        </p:txBody>
      </p:sp>
      <p:sp>
        <p:nvSpPr>
          <p:cNvPr id="5" name="TextBox 4"/>
          <p:cNvSpPr txBox="1"/>
          <p:nvPr/>
        </p:nvSpPr>
        <p:spPr>
          <a:xfrm>
            <a:off x="1853808" y="3568653"/>
            <a:ext cx="7872155" cy="615553"/>
          </a:xfrm>
          <a:prstGeom prst="rect">
            <a:avLst/>
          </a:prstGeom>
          <a:solidFill>
            <a:schemeClr val="tx1"/>
          </a:solidFill>
        </p:spPr>
        <p:txBody>
          <a:bodyPr wrap="square" rtlCol="0">
            <a:spAutoFit/>
          </a:bodyPr>
          <a:lstStyle/>
          <a:p>
            <a:r>
              <a:rPr lang="en-US" dirty="0">
                <a:solidFill>
                  <a:schemeClr val="bg1"/>
                </a:solidFill>
              </a:rPr>
              <a:t>Gelb AW, Morriss WW, Johnson W, Merry AF </a:t>
            </a:r>
          </a:p>
          <a:p>
            <a:r>
              <a:rPr lang="en-GB" sz="1600" dirty="0">
                <a:solidFill>
                  <a:schemeClr val="bg1"/>
                </a:solidFill>
              </a:rPr>
              <a:t>For the International Standards for a Safe Practice of Anesthesia Workgroup</a:t>
            </a:r>
            <a:endParaRPr lang="en-US" sz="1600" dirty="0">
              <a:solidFill>
                <a:schemeClr val="bg1"/>
              </a:solidFill>
            </a:endParaRPr>
          </a:p>
        </p:txBody>
      </p:sp>
      <p:sp>
        <p:nvSpPr>
          <p:cNvPr id="7" name="Rectangle 6"/>
          <p:cNvSpPr/>
          <p:nvPr/>
        </p:nvSpPr>
        <p:spPr>
          <a:xfrm>
            <a:off x="3792613" y="1692216"/>
            <a:ext cx="1299411" cy="250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69297" y="1917597"/>
            <a:ext cx="1957533" cy="2259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662869" y="418722"/>
            <a:ext cx="6870471" cy="646331"/>
          </a:xfrm>
          <a:prstGeom prst="rect">
            <a:avLst/>
          </a:prstGeom>
          <a:noFill/>
        </p:spPr>
        <p:txBody>
          <a:bodyPr wrap="none" rtlCol="0">
            <a:spAutoFit/>
          </a:bodyPr>
          <a:lstStyle/>
          <a:p>
            <a:r>
              <a:rPr lang="en-US" sz="3600" b="1" dirty="0">
                <a:solidFill>
                  <a:srgbClr val="FFFF00"/>
                </a:solidFill>
                <a:latin typeface="Arial" panose="020B0604020202020204" pitchFamily="34" charset="0"/>
                <a:cs typeface="Arial" panose="020B0604020202020204" pitchFamily="34" charset="0"/>
              </a:rPr>
              <a:t>We started by developing this:</a:t>
            </a:r>
          </a:p>
        </p:txBody>
      </p:sp>
      <p:pic>
        <p:nvPicPr>
          <p:cNvPr id="11" name="Picture 10" descr="cid:image003.png@01D3007B.C18C6F60">
            <a:extLst>
              <a:ext uri="{FF2B5EF4-FFF2-40B4-BE49-F238E27FC236}">
                <a16:creationId xmlns:a16="http://schemas.microsoft.com/office/drawing/2014/main" xmlns="" id="{C687C42F-0228-FF40-ABC7-BB8FBDFEC22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032991" y="6107274"/>
            <a:ext cx="2085975" cy="666750"/>
          </a:xfrm>
          <a:prstGeom prst="rect">
            <a:avLst/>
          </a:prstGeom>
          <a:solidFill>
            <a:schemeClr val="tx1"/>
          </a:solidFill>
          <a:ln>
            <a:noFill/>
          </a:ln>
        </p:spPr>
      </p:pic>
    </p:spTree>
    <p:extLst>
      <p:ext uri="{BB962C8B-B14F-4D97-AF65-F5344CB8AC3E}">
        <p14:creationId xmlns:p14="http://schemas.microsoft.com/office/powerpoint/2010/main" val="5368316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750"/>
                                        <p:tgtEl>
                                          <p:spTgt spid="1028"/>
                                        </p:tgtEl>
                                      </p:cBhvr>
                                    </p:animEffect>
                                  </p:childTnLst>
                                </p:cTn>
                              </p:par>
                              <p:par>
                                <p:cTn id="8" presetID="1" presetClass="entr" presetSubtype="0" fill="hold" nodeType="withEffect">
                                  <p:stCondLst>
                                    <p:cond delay="0"/>
                                  </p:stCondLst>
                                  <p:childTnLst>
                                    <p:set>
                                      <p:cBhvr>
                                        <p:cTn id="9" dur="1" fill="hold">
                                          <p:stCondLst>
                                            <p:cond delay="749"/>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91534" y="666096"/>
            <a:ext cx="9437423" cy="646331"/>
          </a:xfrm>
          <a:prstGeom prst="rect">
            <a:avLst/>
          </a:prstGeom>
          <a:noFill/>
          <a:ln>
            <a:noFill/>
          </a:ln>
        </p:spPr>
        <p:txBody>
          <a:bodyPr wrap="square" rtlCol="0">
            <a:spAutoFit/>
          </a:bodyPr>
          <a:lstStyle/>
          <a:p>
            <a:r>
              <a:rPr lang="en-US" sz="3600" b="1" dirty="0">
                <a:solidFill>
                  <a:srgbClr val="FFFF00"/>
                </a:solidFill>
                <a:latin typeface="Arial" panose="020B0604020202020204" pitchFamily="34" charset="0"/>
                <a:cs typeface="Arial" panose="020B0604020202020204" pitchFamily="34" charset="0"/>
              </a:rPr>
              <a:t>The Importance of International Standards</a:t>
            </a:r>
          </a:p>
        </p:txBody>
      </p:sp>
      <p:sp>
        <p:nvSpPr>
          <p:cNvPr id="3" name="TextBox 2"/>
          <p:cNvSpPr txBox="1"/>
          <p:nvPr/>
        </p:nvSpPr>
        <p:spPr>
          <a:xfrm>
            <a:off x="623363" y="1875551"/>
            <a:ext cx="11040523" cy="3323987"/>
          </a:xfrm>
          <a:prstGeom prst="rect">
            <a:avLst/>
          </a:prstGeom>
          <a:solidFill>
            <a:srgbClr val="CCECFF"/>
          </a:solidFill>
          <a:ln w="76200" cmpd="thinThick">
            <a:noFill/>
          </a:ln>
        </p:spPr>
        <p:txBody>
          <a:bodyPr wrap="none" rtlCol="0">
            <a:spAutoFit/>
          </a:bodyPr>
          <a:lstStyle/>
          <a:p>
            <a:pPr marL="342900" indent="-342900">
              <a:lnSpc>
                <a:spcPct val="150000"/>
              </a:lnSpc>
              <a:buSzPct val="70000"/>
              <a:buFont typeface="Wingdings" panose="05000000000000000000" pitchFamily="2" charset="2"/>
              <a:buChar char="Ø"/>
            </a:pPr>
            <a:r>
              <a:rPr lang="en-US" sz="2800" b="1" dirty="0">
                <a:solidFill>
                  <a:schemeClr val="bg1"/>
                </a:solidFill>
                <a:latin typeface="Calibri" panose="020F0502020204030204" pitchFamily="34" charset="0"/>
                <a:cs typeface="Calibri" panose="020F0502020204030204" pitchFamily="34" charset="0"/>
              </a:rPr>
              <a:t>Establishes a uniform international expectation &amp; standard for safety </a:t>
            </a:r>
          </a:p>
          <a:p>
            <a:pPr marL="342900" indent="-342900">
              <a:lnSpc>
                <a:spcPct val="150000"/>
              </a:lnSpc>
              <a:buSzPct val="70000"/>
              <a:buFont typeface="Wingdings" panose="05000000000000000000" pitchFamily="2" charset="2"/>
              <a:buChar char="Ø"/>
            </a:pPr>
            <a:r>
              <a:rPr lang="en-US" sz="2800" b="1" dirty="0">
                <a:solidFill>
                  <a:schemeClr val="bg1"/>
                </a:solidFill>
                <a:latin typeface="Calibri" panose="020F0502020204030204" pitchFamily="34" charset="0"/>
                <a:cs typeface="Calibri" panose="020F0502020204030204" pitchFamily="34" charset="0"/>
              </a:rPr>
              <a:t>All patients should expect the highest level of </a:t>
            </a:r>
            <a:r>
              <a:rPr lang="en-US" sz="2800" b="1" dirty="0" smtClean="0">
                <a:solidFill>
                  <a:schemeClr val="bg1"/>
                </a:solidFill>
                <a:latin typeface="Calibri" panose="020F0502020204030204" pitchFamily="34" charset="0"/>
                <a:cs typeface="Calibri" panose="020F0502020204030204" pitchFamily="34" charset="0"/>
              </a:rPr>
              <a:t>safe care </a:t>
            </a:r>
            <a:r>
              <a:rPr lang="en-US" sz="2800" b="1" dirty="0">
                <a:solidFill>
                  <a:schemeClr val="bg1"/>
                </a:solidFill>
                <a:latin typeface="Calibri" panose="020F0502020204030204" pitchFamily="34" charset="0"/>
                <a:cs typeface="Calibri" panose="020F0502020204030204" pitchFamily="34" charset="0"/>
              </a:rPr>
              <a:t>possible</a:t>
            </a:r>
          </a:p>
          <a:p>
            <a:pPr marL="342900" indent="-342900">
              <a:lnSpc>
                <a:spcPct val="150000"/>
              </a:lnSpc>
              <a:buSzPct val="70000"/>
              <a:buFont typeface="Wingdings" panose="05000000000000000000" pitchFamily="2" charset="2"/>
              <a:buChar char="Ø"/>
            </a:pPr>
            <a:r>
              <a:rPr lang="en-US" sz="2800" b="1" dirty="0">
                <a:solidFill>
                  <a:schemeClr val="bg1"/>
                </a:solidFill>
                <a:latin typeface="Calibri" panose="020F0502020204030204" pitchFamily="34" charset="0"/>
                <a:cs typeface="Calibri" panose="020F0502020204030204" pitchFamily="34" charset="0"/>
              </a:rPr>
              <a:t>There should only be one standard independent of provider &amp; location</a:t>
            </a:r>
          </a:p>
          <a:p>
            <a:pPr marL="342900" indent="-342900">
              <a:lnSpc>
                <a:spcPct val="150000"/>
              </a:lnSpc>
              <a:buSzPct val="70000"/>
              <a:buFont typeface="Wingdings" panose="05000000000000000000" pitchFamily="2" charset="2"/>
              <a:buChar char="Ø"/>
            </a:pPr>
            <a:r>
              <a:rPr lang="en-US" sz="2800" b="1" dirty="0">
                <a:solidFill>
                  <a:schemeClr val="bg1"/>
                </a:solidFill>
                <a:latin typeface="Calibri" panose="020F0502020204030204" pitchFamily="34" charset="0"/>
                <a:cs typeface="Calibri" panose="020F0502020204030204" pitchFamily="34" charset="0"/>
              </a:rPr>
              <a:t>Is (partially) aspirational – use as a political tool</a:t>
            </a:r>
          </a:p>
          <a:p>
            <a:pPr marL="342900" indent="-342900">
              <a:lnSpc>
                <a:spcPct val="150000"/>
              </a:lnSpc>
              <a:buSzPct val="70000"/>
              <a:buFont typeface="Wingdings" panose="05000000000000000000" pitchFamily="2" charset="2"/>
              <a:buChar char="Ø"/>
            </a:pPr>
            <a:r>
              <a:rPr lang="en-US" sz="2800" b="1" dirty="0">
                <a:solidFill>
                  <a:schemeClr val="bg1"/>
                </a:solidFill>
                <a:latin typeface="Calibri" panose="020F0502020204030204" pitchFamily="34" charset="0"/>
                <a:cs typeface="Calibri" panose="020F0502020204030204" pitchFamily="34" charset="0"/>
              </a:rPr>
              <a:t>Patients can use in lobbying for anesthesia care</a:t>
            </a:r>
          </a:p>
        </p:txBody>
      </p:sp>
      <p:pic>
        <p:nvPicPr>
          <p:cNvPr id="5" name="Picture 4" descr="cid:image003.png@01D3007B.C18C6F60"/>
          <p:cNvPicPr/>
          <p:nvPr/>
        </p:nvPicPr>
        <p:blipFill>
          <a:blip r:embed="rId3">
            <a:extLst>
              <a:ext uri="{28A0092B-C50C-407E-A947-70E740481C1C}">
                <a14:useLocalDpi xmlns:a14="http://schemas.microsoft.com/office/drawing/2010/main" val="0"/>
              </a:ext>
            </a:extLst>
          </a:blip>
          <a:srcRect/>
          <a:stretch>
            <a:fillRect/>
          </a:stretch>
        </p:blipFill>
        <p:spPr bwMode="auto">
          <a:xfrm>
            <a:off x="10032991" y="6116605"/>
            <a:ext cx="2085975" cy="666750"/>
          </a:xfrm>
          <a:prstGeom prst="rect">
            <a:avLst/>
          </a:prstGeom>
          <a:solidFill>
            <a:schemeClr val="tx1"/>
          </a:solidFill>
          <a:ln>
            <a:noFill/>
          </a:ln>
        </p:spPr>
      </p:pic>
    </p:spTree>
    <p:extLst>
      <p:ext uri="{BB962C8B-B14F-4D97-AF65-F5344CB8AC3E}">
        <p14:creationId xmlns:p14="http://schemas.microsoft.com/office/powerpoint/2010/main" val="343110460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953" t="6269" r="10593" b="5879"/>
          <a:stretch/>
        </p:blipFill>
        <p:spPr>
          <a:xfrm>
            <a:off x="2353972" y="833754"/>
            <a:ext cx="7484055" cy="4937241"/>
          </a:xfrm>
          <a:prstGeom prst="rect">
            <a:avLst/>
          </a:prstGeom>
        </p:spPr>
      </p:pic>
      <p:pic>
        <p:nvPicPr>
          <p:cNvPr id="3" name="Picture 2" descr="cid:image003.png@01D3007B.C18C6F60"/>
          <p:cNvPicPr/>
          <p:nvPr/>
        </p:nvPicPr>
        <p:blipFill>
          <a:blip r:embed="rId4">
            <a:extLst>
              <a:ext uri="{28A0092B-C50C-407E-A947-70E740481C1C}">
                <a14:useLocalDpi xmlns:a14="http://schemas.microsoft.com/office/drawing/2010/main" val="0"/>
              </a:ext>
            </a:extLst>
          </a:blip>
          <a:srcRect/>
          <a:stretch>
            <a:fillRect/>
          </a:stretch>
        </p:blipFill>
        <p:spPr bwMode="auto">
          <a:xfrm>
            <a:off x="10032991" y="6107274"/>
            <a:ext cx="2085975" cy="666750"/>
          </a:xfrm>
          <a:prstGeom prst="rect">
            <a:avLst/>
          </a:prstGeom>
          <a:solidFill>
            <a:schemeClr val="tx1"/>
          </a:solidFill>
          <a:ln>
            <a:noFill/>
          </a:ln>
        </p:spPr>
      </p:pic>
    </p:spTree>
    <p:extLst>
      <p:ext uri="{BB962C8B-B14F-4D97-AF65-F5344CB8AC3E}">
        <p14:creationId xmlns:p14="http://schemas.microsoft.com/office/powerpoint/2010/main" val="3828063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83103" y="457631"/>
            <a:ext cx="5861413" cy="646331"/>
          </a:xfrm>
          <a:prstGeom prst="rect">
            <a:avLst/>
          </a:prstGeom>
          <a:noFill/>
        </p:spPr>
        <p:txBody>
          <a:bodyPr wrap="none" rtlCol="0">
            <a:spAutoFit/>
          </a:bodyPr>
          <a:lstStyle/>
          <a:p>
            <a:r>
              <a:rPr lang="en-US" sz="3600" b="1" dirty="0">
                <a:solidFill>
                  <a:srgbClr val="FFFF00"/>
                </a:solidFill>
                <a:latin typeface="Arial" panose="020B0604020202020204" pitchFamily="34" charset="0"/>
                <a:cs typeface="Arial" panose="020B0604020202020204" pitchFamily="34" charset="0"/>
              </a:rPr>
              <a:t>WHO’s nuanced language</a:t>
            </a:r>
          </a:p>
        </p:txBody>
      </p:sp>
      <p:sp>
        <p:nvSpPr>
          <p:cNvPr id="3" name="TextBox 2"/>
          <p:cNvSpPr txBox="1"/>
          <p:nvPr/>
        </p:nvSpPr>
        <p:spPr>
          <a:xfrm>
            <a:off x="3212756" y="5320270"/>
            <a:ext cx="5158785" cy="461665"/>
          </a:xfrm>
          <a:prstGeom prst="rect">
            <a:avLst/>
          </a:prstGeom>
          <a:noFill/>
          <a:ln>
            <a:solidFill>
              <a:schemeClr val="tx1"/>
            </a:solidFill>
          </a:ln>
        </p:spPr>
        <p:txBody>
          <a:bodyPr wrap="none" rtlCol="0">
            <a:spAutoFit/>
          </a:bodyPr>
          <a:lstStyle/>
          <a:p>
            <a:r>
              <a:rPr lang="en-US" sz="2400" b="1" dirty="0">
                <a:solidFill>
                  <a:schemeClr val="accent5">
                    <a:lumMod val="60000"/>
                    <a:lumOff val="40000"/>
                  </a:schemeClr>
                </a:solidFill>
              </a:rPr>
              <a:t>Highly Recommended = Mandatory</a:t>
            </a:r>
          </a:p>
        </p:txBody>
      </p:sp>
      <p:pic>
        <p:nvPicPr>
          <p:cNvPr id="6" name="Picture 5" descr="cid:image003.png@01D3007B.C18C6F60"/>
          <p:cNvPicPr/>
          <p:nvPr/>
        </p:nvPicPr>
        <p:blipFill>
          <a:blip r:embed="rId3">
            <a:extLst>
              <a:ext uri="{28A0092B-C50C-407E-A947-70E740481C1C}">
                <a14:useLocalDpi xmlns:a14="http://schemas.microsoft.com/office/drawing/2010/main" val="0"/>
              </a:ext>
            </a:extLst>
          </a:blip>
          <a:srcRect/>
          <a:stretch>
            <a:fillRect/>
          </a:stretch>
        </p:blipFill>
        <p:spPr bwMode="auto">
          <a:xfrm>
            <a:off x="10032991" y="6107274"/>
            <a:ext cx="2085975" cy="666750"/>
          </a:xfrm>
          <a:prstGeom prst="rect">
            <a:avLst/>
          </a:prstGeom>
          <a:solidFill>
            <a:schemeClr val="tx1"/>
          </a:solidFill>
          <a:ln>
            <a:noFill/>
          </a:ln>
        </p:spPr>
      </p:pic>
      <p:pic>
        <p:nvPicPr>
          <p:cNvPr id="7" name="Picture 6">
            <a:extLst>
              <a:ext uri="{FF2B5EF4-FFF2-40B4-BE49-F238E27FC236}">
                <a16:creationId xmlns:a16="http://schemas.microsoft.com/office/drawing/2014/main" xmlns="" id="{B652465E-0118-0944-B8C6-F776CFEE5479}"/>
              </a:ext>
            </a:extLst>
          </p:cNvPr>
          <p:cNvPicPr>
            <a:picLocks noChangeAspect="1"/>
          </p:cNvPicPr>
          <p:nvPr/>
        </p:nvPicPr>
        <p:blipFill>
          <a:blip r:embed="rId4"/>
          <a:stretch>
            <a:fillRect/>
          </a:stretch>
        </p:blipFill>
        <p:spPr>
          <a:xfrm>
            <a:off x="2272957" y="1410274"/>
            <a:ext cx="7760034" cy="3687252"/>
          </a:xfrm>
          <a:prstGeom prst="rect">
            <a:avLst/>
          </a:prstGeom>
        </p:spPr>
      </p:pic>
    </p:spTree>
    <p:extLst>
      <p:ext uri="{BB962C8B-B14F-4D97-AF65-F5344CB8AC3E}">
        <p14:creationId xmlns:p14="http://schemas.microsoft.com/office/powerpoint/2010/main" val="2249848553"/>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1759</TotalTime>
  <Words>925</Words>
  <Application>Microsoft Office PowerPoint</Application>
  <PresentationFormat>Widescreen</PresentationFormat>
  <Paragraphs>143</Paragraphs>
  <Slides>20</Slides>
  <Notes>13</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20</vt:i4>
      </vt:variant>
    </vt:vector>
  </HeadingPairs>
  <TitlesOfParts>
    <vt:vector size="37" baseType="lpstr">
      <vt:lpstr>ＭＳ Ｐゴシック</vt:lpstr>
      <vt:lpstr>Arial</vt:lpstr>
      <vt:lpstr>Arial Black</vt:lpstr>
      <vt:lpstr>Calibri</vt:lpstr>
      <vt:lpstr>Calibri Light</vt:lpstr>
      <vt:lpstr>Corbel</vt:lpstr>
      <vt:lpstr>Helvetica</vt:lpstr>
      <vt:lpstr>Times New Roman</vt:lpstr>
      <vt:lpstr>Trebuchet MS</vt:lpstr>
      <vt:lpstr>Verdana</vt:lpstr>
      <vt:lpstr>Wingdings</vt:lpstr>
      <vt:lpstr>Wingdings 3</vt:lpstr>
      <vt:lpstr>Facet</vt:lpstr>
      <vt:lpstr>Office Theme</vt:lpstr>
      <vt:lpstr>1_Office Theme</vt:lpstr>
      <vt:lpstr>2_Office Theme</vt:lpstr>
      <vt:lpstr>Document</vt:lpstr>
      <vt:lpstr>PowerPoint Presentation</vt:lpstr>
      <vt:lpstr>PowerPoint Presentation</vt:lpstr>
      <vt:lpstr>PowerPoint Presentation</vt:lpstr>
      <vt:lpstr>Anaesthesia mortality by decade &amp; country Human Development Index status </vt:lpstr>
      <vt:lpstr>Surgical, Anesthetic Mortality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UCSF</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Gelb, Adrian</dc:creator>
  <cp:lastModifiedBy>Lenovo</cp:lastModifiedBy>
  <cp:revision>139</cp:revision>
  <dcterms:created xsi:type="dcterms:W3CDTF">2017-10-09T03:38:04Z</dcterms:created>
  <dcterms:modified xsi:type="dcterms:W3CDTF">2018-03-21T05:54:29Z</dcterms:modified>
</cp:coreProperties>
</file>