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9" r:id="rId7"/>
    <p:sldId id="266" r:id="rId8"/>
    <p:sldId id="263" r:id="rId9"/>
    <p:sldId id="264" r:id="rId10"/>
    <p:sldId id="26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1D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2"/>
    <p:restoredTop sz="93692"/>
  </p:normalViewPr>
  <p:slideViewPr>
    <p:cSldViewPr snapToGrid="0" snapToObjects="1">
      <p:cViewPr varScale="1">
        <p:scale>
          <a:sx n="97" d="100"/>
          <a:sy n="97" d="100"/>
        </p:scale>
        <p:origin x="-120" y="-12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4" d="100"/>
          <a:sy n="84" d="100"/>
        </p:scale>
        <p:origin x="2144" y="20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4E977DE-22B5-CE4B-A89E-955605132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E807347-EB87-FB4C-A3AF-1D85B26B10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89D5C5-445A-DA42-839B-BB32A48FC290}" type="datetimeFigureOut">
              <a:rPr lang="en-US" smtClean="0"/>
              <a:t>3/28/18</a:t>
            </a:fld>
            <a:endParaRPr lang="en-US"/>
          </a:p>
        </p:txBody>
      </p:sp>
      <p:sp>
        <p:nvSpPr>
          <p:cNvPr id="4" name="Footer Placeholder 3">
            <a:extLst>
              <a:ext uri="{FF2B5EF4-FFF2-40B4-BE49-F238E27FC236}">
                <a16:creationId xmlns:a16="http://schemas.microsoft.com/office/drawing/2014/main" xmlns="" id="{336E6367-732E-C041-9038-D68BD2CB5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9B59B48-300F-E542-918B-FCB28E0782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0706BD-9924-0243-8C10-A6A91CC1AC4C}" type="slidenum">
              <a:rPr lang="en-US" smtClean="0"/>
              <a:t>‹#›</a:t>
            </a:fld>
            <a:endParaRPr lang="en-US"/>
          </a:p>
        </p:txBody>
      </p:sp>
    </p:spTree>
    <p:extLst>
      <p:ext uri="{BB962C8B-B14F-4D97-AF65-F5344CB8AC3E}">
        <p14:creationId xmlns:p14="http://schemas.microsoft.com/office/powerpoint/2010/main" val="166880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B6ABF-DB24-4E09-9715-F35B103DAD8B}" type="datetimeFigureOut">
              <a:rPr lang="en-US" smtClean="0"/>
              <a:t>3/28/18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7826E-1C4B-4A1B-9BBB-577A5A62A46E}" type="slidenum">
              <a:rPr lang="en-US" smtClean="0"/>
              <a:t>‹#›</a:t>
            </a:fld>
            <a:endParaRPr lang="en-US"/>
          </a:p>
        </p:txBody>
      </p:sp>
    </p:spTree>
    <p:extLst>
      <p:ext uri="{BB962C8B-B14F-4D97-AF65-F5344CB8AC3E}">
        <p14:creationId xmlns:p14="http://schemas.microsoft.com/office/powerpoint/2010/main" val="411155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 to 23 pages</a:t>
            </a:r>
          </a:p>
        </p:txBody>
      </p:sp>
      <p:sp>
        <p:nvSpPr>
          <p:cNvPr id="4" name="Slide Number Placeholder 3"/>
          <p:cNvSpPr>
            <a:spLocks noGrp="1"/>
          </p:cNvSpPr>
          <p:nvPr>
            <p:ph type="sldNum" sz="quarter" idx="10"/>
          </p:nvPr>
        </p:nvSpPr>
        <p:spPr/>
        <p:txBody>
          <a:bodyPr/>
          <a:lstStyle/>
          <a:p>
            <a:fld id="{827708AC-3D36-4D6C-A892-3BFBD55E31D2}" type="slidenum">
              <a:rPr lang="en-US" smtClean="0"/>
              <a:t>7</a:t>
            </a:fld>
            <a:endParaRPr lang="en-US"/>
          </a:p>
        </p:txBody>
      </p:sp>
    </p:spTree>
    <p:extLst>
      <p:ext uri="{BB962C8B-B14F-4D97-AF65-F5344CB8AC3E}">
        <p14:creationId xmlns:p14="http://schemas.microsoft.com/office/powerpoint/2010/main" val="143465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 Id="rId3"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 Id="rId3" Type="http://schemas.openxmlformats.org/officeDocument/2006/relationships/image" Target="../media/image2.tif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25144"/>
            <a:ext cx="12192000" cy="4148137"/>
          </a:xfrm>
          <a:prstGeom prst="rect">
            <a:avLst/>
          </a:prstGeom>
          <a:solidFill>
            <a:srgbClr val="2791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09725" y="1125411"/>
            <a:ext cx="9144000" cy="2387600"/>
          </a:xfrm>
        </p:spPr>
        <p:txBody>
          <a:bodyPr anchor="b">
            <a:normAutofit/>
          </a:bodyPr>
          <a:lstStyle>
            <a:lvl1pPr algn="ctr">
              <a:defRPr sz="5400">
                <a:solidFill>
                  <a:schemeClr val="bg1"/>
                </a:solidFill>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1524000" y="4470400"/>
            <a:ext cx="9144000" cy="787400"/>
          </a:xfr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0953746" y="5627239"/>
            <a:ext cx="1188720" cy="1188720"/>
          </a:xfrm>
          <a:prstGeom prst="rect">
            <a:avLst/>
          </a:prstGeom>
        </p:spPr>
      </p:pic>
      <p:pic>
        <p:nvPicPr>
          <p:cNvPr id="10" name="Picture 9"/>
          <p:cNvPicPr>
            <a:picLocks noChangeAspect="1"/>
          </p:cNvPicPr>
          <p:nvPr userDrawn="1"/>
        </p:nvPicPr>
        <p:blipFill>
          <a:blip r:embed="rId3"/>
          <a:stretch>
            <a:fillRect/>
          </a:stretch>
        </p:blipFill>
        <p:spPr>
          <a:xfrm>
            <a:off x="120867" y="6049809"/>
            <a:ext cx="4318783" cy="731520"/>
          </a:xfrm>
          <a:prstGeom prst="rect">
            <a:avLst/>
          </a:prstGeom>
        </p:spPr>
      </p:pic>
    </p:spTree>
    <p:extLst>
      <p:ext uri="{BB962C8B-B14F-4D97-AF65-F5344CB8AC3E}">
        <p14:creationId xmlns:p14="http://schemas.microsoft.com/office/powerpoint/2010/main" val="34040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5638800" y="5943600"/>
            <a:ext cx="914400" cy="914400"/>
          </a:xfrm>
          <a:prstGeom prst="rect">
            <a:avLst/>
          </a:prstGeom>
        </p:spPr>
      </p:pic>
      <p:sp>
        <p:nvSpPr>
          <p:cNvPr id="2" name="Title 1">
            <a:extLst>
              <a:ext uri="{FF2B5EF4-FFF2-40B4-BE49-F238E27FC236}">
                <a16:creationId xmlns:a16="http://schemas.microsoft.com/office/drawing/2014/main" xmlns="" id="{EE085EB7-F78A-1244-A0BC-7855F012DDB5}"/>
              </a:ext>
            </a:extLst>
          </p:cNvPr>
          <p:cNvSpPr>
            <a:spLocks noGrp="1"/>
          </p:cNvSpPr>
          <p:nvPr>
            <p:ph type="title"/>
          </p:nvPr>
        </p:nvSpPr>
        <p:spPr>
          <a:xfrm>
            <a:off x="838200" y="365125"/>
            <a:ext cx="10515600" cy="880745"/>
          </a:xfrm>
        </p:spPr>
        <p:txBody>
          <a:bodyPr/>
          <a:lstStyle>
            <a:lvl1pPr algn="ctr">
              <a:defRPr>
                <a:solidFill>
                  <a:schemeClr val="bg1"/>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25802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4484" y="1825625"/>
            <a:ext cx="5835316" cy="4879974"/>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4"/>
            <a:ext cx="5835317" cy="4879975"/>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0244E63B-96AC-B74E-BEB8-E3F747D99CAB}"/>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5638800" y="5943600"/>
            <a:ext cx="914400" cy="914400"/>
          </a:xfrm>
          <a:prstGeom prst="rect">
            <a:avLst/>
          </a:prstGeom>
        </p:spPr>
      </p:pic>
      <p:sp>
        <p:nvSpPr>
          <p:cNvPr id="9" name="TextBox 8">
            <a:extLst>
              <a:ext uri="{FF2B5EF4-FFF2-40B4-BE49-F238E27FC236}">
                <a16:creationId xmlns:a16="http://schemas.microsoft.com/office/drawing/2014/main" xmlns="" id="{888CAAD0-F821-2242-BC2D-41A7673EAFDC}"/>
              </a:ext>
            </a:extLst>
          </p:cNvPr>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sp>
        <p:nvSpPr>
          <p:cNvPr id="7" name="Title 1">
            <a:extLst>
              <a:ext uri="{FF2B5EF4-FFF2-40B4-BE49-F238E27FC236}">
                <a16:creationId xmlns:a16="http://schemas.microsoft.com/office/drawing/2014/main" xmlns="" id="{1ADB4337-DCCC-3143-9F74-AC5FFFCF7633}"/>
              </a:ext>
            </a:extLst>
          </p:cNvPr>
          <p:cNvSpPr>
            <a:spLocks noGrp="1"/>
          </p:cNvSpPr>
          <p:nvPr>
            <p:ph type="title"/>
          </p:nvPr>
        </p:nvSpPr>
        <p:spPr>
          <a:xfrm>
            <a:off x="838200" y="365125"/>
            <a:ext cx="10515600" cy="880745"/>
          </a:xfrm>
        </p:spPr>
        <p:txBody>
          <a:bodyPr/>
          <a:lstStyle>
            <a:lvl1pPr algn="ctr">
              <a:defRPr>
                <a:solidFill>
                  <a:schemeClr val="bg1"/>
                </a:solidFill>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8717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F32D1D4-4195-314D-9969-89AA32F543DC}"/>
              </a:ext>
            </a:extLst>
          </p:cNvPr>
          <p:cNvSpPr txBox="1">
            <a:spLocks noChangeArrowheads="1"/>
          </p:cNvSpPr>
          <p:nvPr userDrawn="1"/>
        </p:nvSpPr>
        <p:spPr bwMode="auto">
          <a:xfrm>
            <a:off x="0" y="32004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a:t>
            </a:r>
            <a:endParaRPr lang="en-US" altLang="en-US" sz="3600" dirty="0">
              <a:solidFill>
                <a:srgbClr val="FFFFFF"/>
              </a:solidFill>
              <a:latin typeface="Helvetica" pitchFamily="2" charset="0"/>
              <a:ea typeface="Tw Cen MT Condensed" charset="0"/>
              <a:cs typeface="Tw Cen MT Condensed" charset="0"/>
            </a:endParaRPr>
          </a:p>
        </p:txBody>
      </p:sp>
      <p:sp>
        <p:nvSpPr>
          <p:cNvPr id="7" name="Title 1">
            <a:extLst>
              <a:ext uri="{FF2B5EF4-FFF2-40B4-BE49-F238E27FC236}">
                <a16:creationId xmlns:a16="http://schemas.microsoft.com/office/drawing/2014/main" xmlns="" id="{0921EB1E-A86C-5B43-9B4B-B7886A6F4C45}"/>
              </a:ext>
            </a:extLst>
          </p:cNvPr>
          <p:cNvSpPr>
            <a:spLocks noGrp="1"/>
          </p:cNvSpPr>
          <p:nvPr>
            <p:ph type="title" hasCustomPrompt="1"/>
          </p:nvPr>
        </p:nvSpPr>
        <p:spPr>
          <a:xfrm>
            <a:off x="838200" y="3132851"/>
            <a:ext cx="10515600" cy="880745"/>
          </a:xfrm>
        </p:spPr>
        <p:txBody>
          <a:bodyPr/>
          <a:lstStyle>
            <a:lvl1pPr algn="ctr">
              <a:defRPr>
                <a:solidFill>
                  <a:schemeClr val="bg1"/>
                </a:solidFill>
                <a:latin typeface="Helvetica" pitchFamily="2" charset="0"/>
              </a:defRPr>
            </a:lvl1pPr>
          </a:lstStyle>
          <a:p>
            <a:r>
              <a:rPr lang="en-US" dirty="0"/>
              <a:t>Thank You</a:t>
            </a:r>
          </a:p>
        </p:txBody>
      </p:sp>
      <p:pic>
        <p:nvPicPr>
          <p:cNvPr id="9" name="Picture 8">
            <a:extLst>
              <a:ext uri="{FF2B5EF4-FFF2-40B4-BE49-F238E27FC236}">
                <a16:creationId xmlns:a16="http://schemas.microsoft.com/office/drawing/2014/main" xmlns="" id="{5B65BCB6-59B5-9E4E-B5D6-74B46533CF57}"/>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0953746" y="5627239"/>
            <a:ext cx="1188720" cy="1188720"/>
          </a:xfrm>
          <a:prstGeom prst="rect">
            <a:avLst/>
          </a:prstGeom>
        </p:spPr>
      </p:pic>
      <p:pic>
        <p:nvPicPr>
          <p:cNvPr id="10" name="Picture 9">
            <a:extLst>
              <a:ext uri="{FF2B5EF4-FFF2-40B4-BE49-F238E27FC236}">
                <a16:creationId xmlns:a16="http://schemas.microsoft.com/office/drawing/2014/main" xmlns="" id="{EC152F15-4B6A-C14F-B4CF-81D3C1D3CC42}"/>
              </a:ext>
            </a:extLst>
          </p:cNvPr>
          <p:cNvPicPr>
            <a:picLocks noChangeAspect="1"/>
          </p:cNvPicPr>
          <p:nvPr userDrawn="1"/>
        </p:nvPicPr>
        <p:blipFill>
          <a:blip r:embed="rId3"/>
          <a:stretch>
            <a:fillRect/>
          </a:stretch>
        </p:blipFill>
        <p:spPr>
          <a:xfrm>
            <a:off x="120867" y="6049809"/>
            <a:ext cx="4318783" cy="731520"/>
          </a:xfrm>
          <a:prstGeom prst="rect">
            <a:avLst/>
          </a:prstGeom>
        </p:spPr>
      </p:pic>
    </p:spTree>
    <p:extLst>
      <p:ext uri="{BB962C8B-B14F-4D97-AF65-F5344CB8AC3E}">
        <p14:creationId xmlns:p14="http://schemas.microsoft.com/office/powerpoint/2010/main" val="1814578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5EA3-166A-3D42-B370-8C03BDD810FE}" type="datetimeFigureOut">
              <a:rPr lang="en-US" smtClean="0"/>
              <a:t>3/28/18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A78A7-1DA5-A841-A371-362AF01750C6}" type="slidenum">
              <a:rPr lang="en-US" smtClean="0"/>
              <a:t>‹#›</a:t>
            </a:fld>
            <a:endParaRPr lang="en-US"/>
          </a:p>
        </p:txBody>
      </p:sp>
    </p:spTree>
    <p:extLst>
      <p:ext uri="{BB962C8B-B14F-4D97-AF65-F5344CB8AC3E}">
        <p14:creationId xmlns:p14="http://schemas.microsoft.com/office/powerpoint/2010/main" val="198420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60" Type="http://schemas.openxmlformats.org/officeDocument/2006/relationships/tags" Target="../tags/tag60.xml"/><Relationship Id="rId61" Type="http://schemas.openxmlformats.org/officeDocument/2006/relationships/tags" Target="../tags/tag61.xml"/><Relationship Id="rId62" Type="http://schemas.openxmlformats.org/officeDocument/2006/relationships/tags" Target="../tags/tag62.xml"/><Relationship Id="rId63" Type="http://schemas.openxmlformats.org/officeDocument/2006/relationships/tags" Target="../tags/tag63.xml"/><Relationship Id="rId64" Type="http://schemas.openxmlformats.org/officeDocument/2006/relationships/tags" Target="../tags/tag64.xml"/><Relationship Id="rId65" Type="http://schemas.openxmlformats.org/officeDocument/2006/relationships/tags" Target="../tags/tag65.xml"/><Relationship Id="rId66" Type="http://schemas.openxmlformats.org/officeDocument/2006/relationships/tags" Target="../tags/tag66.xml"/><Relationship Id="rId67" Type="http://schemas.openxmlformats.org/officeDocument/2006/relationships/tags" Target="../tags/tag67.xml"/><Relationship Id="rId68" Type="http://schemas.openxmlformats.org/officeDocument/2006/relationships/tags" Target="../tags/tag68.xml"/><Relationship Id="rId69" Type="http://schemas.openxmlformats.org/officeDocument/2006/relationships/tags" Target="../tags/tag69.xml"/><Relationship Id="rId120" Type="http://schemas.openxmlformats.org/officeDocument/2006/relationships/tags" Target="../tags/tag120.xml"/><Relationship Id="rId121" Type="http://schemas.openxmlformats.org/officeDocument/2006/relationships/tags" Target="../tags/tag121.xml"/><Relationship Id="rId122" Type="http://schemas.openxmlformats.org/officeDocument/2006/relationships/tags" Target="../tags/tag122.xml"/><Relationship Id="rId123" Type="http://schemas.openxmlformats.org/officeDocument/2006/relationships/tags" Target="../tags/tag123.xml"/><Relationship Id="rId124" Type="http://schemas.openxmlformats.org/officeDocument/2006/relationships/tags" Target="../tags/tag124.xml"/><Relationship Id="rId125" Type="http://schemas.openxmlformats.org/officeDocument/2006/relationships/tags" Target="../tags/tag125.xml"/><Relationship Id="rId126" Type="http://schemas.openxmlformats.org/officeDocument/2006/relationships/tags" Target="../tags/tag126.xml"/><Relationship Id="rId127" Type="http://schemas.openxmlformats.org/officeDocument/2006/relationships/tags" Target="../tags/tag127.xml"/><Relationship Id="rId128" Type="http://schemas.openxmlformats.org/officeDocument/2006/relationships/tags" Target="../tags/tag128.xml"/><Relationship Id="rId129" Type="http://schemas.openxmlformats.org/officeDocument/2006/relationships/tags" Target="../tags/tag129.xml"/><Relationship Id="rId40" Type="http://schemas.openxmlformats.org/officeDocument/2006/relationships/tags" Target="../tags/tag40.xml"/><Relationship Id="rId41" Type="http://schemas.openxmlformats.org/officeDocument/2006/relationships/tags" Target="../tags/tag41.xml"/><Relationship Id="rId42" Type="http://schemas.openxmlformats.org/officeDocument/2006/relationships/tags" Target="../tags/tag42.xml"/><Relationship Id="rId90" Type="http://schemas.openxmlformats.org/officeDocument/2006/relationships/tags" Target="../tags/tag90.xml"/><Relationship Id="rId91" Type="http://schemas.openxmlformats.org/officeDocument/2006/relationships/tags" Target="../tags/tag91.xml"/><Relationship Id="rId92" Type="http://schemas.openxmlformats.org/officeDocument/2006/relationships/tags" Target="../tags/tag92.xml"/><Relationship Id="rId93" Type="http://schemas.openxmlformats.org/officeDocument/2006/relationships/tags" Target="../tags/tag93.xml"/><Relationship Id="rId94" Type="http://schemas.openxmlformats.org/officeDocument/2006/relationships/tags" Target="../tags/tag94.xml"/><Relationship Id="rId95" Type="http://schemas.openxmlformats.org/officeDocument/2006/relationships/tags" Target="../tags/tag95.xml"/><Relationship Id="rId96" Type="http://schemas.openxmlformats.org/officeDocument/2006/relationships/tags" Target="../tags/tag96.xml"/><Relationship Id="rId101" Type="http://schemas.openxmlformats.org/officeDocument/2006/relationships/tags" Target="../tags/tag101.xml"/><Relationship Id="rId102" Type="http://schemas.openxmlformats.org/officeDocument/2006/relationships/tags" Target="../tags/tag102.xml"/><Relationship Id="rId103" Type="http://schemas.openxmlformats.org/officeDocument/2006/relationships/tags" Target="../tags/tag103.xml"/><Relationship Id="rId104" Type="http://schemas.openxmlformats.org/officeDocument/2006/relationships/tags" Target="../tags/tag104.xml"/><Relationship Id="rId105" Type="http://schemas.openxmlformats.org/officeDocument/2006/relationships/tags" Target="../tags/tag105.xml"/><Relationship Id="rId106" Type="http://schemas.openxmlformats.org/officeDocument/2006/relationships/tags" Target="../tags/tag106.xml"/><Relationship Id="rId107" Type="http://schemas.openxmlformats.org/officeDocument/2006/relationships/tags" Target="../tags/tag107.xml"/><Relationship Id="rId108" Type="http://schemas.openxmlformats.org/officeDocument/2006/relationships/tags" Target="../tags/tag108.xml"/><Relationship Id="rId109" Type="http://schemas.openxmlformats.org/officeDocument/2006/relationships/tags" Target="../tags/tag109.xml"/><Relationship Id="rId97" Type="http://schemas.openxmlformats.org/officeDocument/2006/relationships/tags" Target="../tags/tag97.xml"/><Relationship Id="rId98" Type="http://schemas.openxmlformats.org/officeDocument/2006/relationships/tags" Target="../tags/tag98.xml"/><Relationship Id="rId99" Type="http://schemas.openxmlformats.org/officeDocument/2006/relationships/tags" Target="../tags/tag99.xml"/><Relationship Id="rId43" Type="http://schemas.openxmlformats.org/officeDocument/2006/relationships/tags" Target="../tags/tag43.xml"/><Relationship Id="rId44" Type="http://schemas.openxmlformats.org/officeDocument/2006/relationships/tags" Target="../tags/tag44.xml"/><Relationship Id="rId45" Type="http://schemas.openxmlformats.org/officeDocument/2006/relationships/tags" Target="../tags/tag45.xml"/><Relationship Id="rId46" Type="http://schemas.openxmlformats.org/officeDocument/2006/relationships/tags" Target="../tags/tag46.xml"/><Relationship Id="rId47" Type="http://schemas.openxmlformats.org/officeDocument/2006/relationships/tags" Target="../tags/tag47.xml"/><Relationship Id="rId48" Type="http://schemas.openxmlformats.org/officeDocument/2006/relationships/tags" Target="../tags/tag48.xml"/><Relationship Id="rId49" Type="http://schemas.openxmlformats.org/officeDocument/2006/relationships/tags" Target="../tags/tag49.xml"/><Relationship Id="rId100" Type="http://schemas.openxmlformats.org/officeDocument/2006/relationships/tags" Target="../tags/tag100.xml"/><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70" Type="http://schemas.openxmlformats.org/officeDocument/2006/relationships/tags" Target="../tags/tag70.xml"/><Relationship Id="rId71" Type="http://schemas.openxmlformats.org/officeDocument/2006/relationships/tags" Target="../tags/tag71.xml"/><Relationship Id="rId72" Type="http://schemas.openxmlformats.org/officeDocument/2006/relationships/tags" Target="../tags/tag72.xml"/><Relationship Id="rId73" Type="http://schemas.openxmlformats.org/officeDocument/2006/relationships/tags" Target="../tags/tag73.xml"/><Relationship Id="rId74" Type="http://schemas.openxmlformats.org/officeDocument/2006/relationships/tags" Target="../tags/tag74.xml"/><Relationship Id="rId75" Type="http://schemas.openxmlformats.org/officeDocument/2006/relationships/tags" Target="../tags/tag75.xml"/><Relationship Id="rId76" Type="http://schemas.openxmlformats.org/officeDocument/2006/relationships/tags" Target="../tags/tag76.xml"/><Relationship Id="rId77" Type="http://schemas.openxmlformats.org/officeDocument/2006/relationships/tags" Target="../tags/tag77.xml"/><Relationship Id="rId78" Type="http://schemas.openxmlformats.org/officeDocument/2006/relationships/tags" Target="../tags/tag78.xml"/><Relationship Id="rId79" Type="http://schemas.openxmlformats.org/officeDocument/2006/relationships/tags" Target="../tags/tag79.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130" Type="http://schemas.openxmlformats.org/officeDocument/2006/relationships/tags" Target="../tags/tag130.xml"/><Relationship Id="rId131" Type="http://schemas.openxmlformats.org/officeDocument/2006/relationships/tags" Target="../tags/tag131.xml"/><Relationship Id="rId132" Type="http://schemas.openxmlformats.org/officeDocument/2006/relationships/tags" Target="../tags/tag132.xml"/><Relationship Id="rId133" Type="http://schemas.openxmlformats.org/officeDocument/2006/relationships/tags" Target="../tags/tag133.xml"/><Relationship Id="rId134" Type="http://schemas.openxmlformats.org/officeDocument/2006/relationships/tags" Target="../tags/tag134.xml"/><Relationship Id="rId135" Type="http://schemas.openxmlformats.org/officeDocument/2006/relationships/tags" Target="../tags/tag135.xml"/><Relationship Id="rId136" Type="http://schemas.openxmlformats.org/officeDocument/2006/relationships/tags" Target="../tags/tag136.xml"/><Relationship Id="rId137" Type="http://schemas.openxmlformats.org/officeDocument/2006/relationships/tags" Target="../tags/tag137.xml"/><Relationship Id="rId138" Type="http://schemas.openxmlformats.org/officeDocument/2006/relationships/tags" Target="../tags/tag138.xml"/><Relationship Id="rId139" Type="http://schemas.openxmlformats.org/officeDocument/2006/relationships/tags" Target="../tags/tag139.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50" Type="http://schemas.openxmlformats.org/officeDocument/2006/relationships/tags" Target="../tags/tag50.xml"/><Relationship Id="rId51" Type="http://schemas.openxmlformats.org/officeDocument/2006/relationships/tags" Target="../tags/tag51.xml"/><Relationship Id="rId52" Type="http://schemas.openxmlformats.org/officeDocument/2006/relationships/tags" Target="../tags/tag52.xml"/><Relationship Id="rId53" Type="http://schemas.openxmlformats.org/officeDocument/2006/relationships/tags" Target="../tags/tag53.xml"/><Relationship Id="rId54" Type="http://schemas.openxmlformats.org/officeDocument/2006/relationships/tags" Target="../tags/tag54.xml"/><Relationship Id="rId55" Type="http://schemas.openxmlformats.org/officeDocument/2006/relationships/tags" Target="../tags/tag55.xml"/><Relationship Id="rId56" Type="http://schemas.openxmlformats.org/officeDocument/2006/relationships/tags" Target="../tags/tag56.xml"/><Relationship Id="rId57" Type="http://schemas.openxmlformats.org/officeDocument/2006/relationships/tags" Target="../tags/tag57.xml"/><Relationship Id="rId58" Type="http://schemas.openxmlformats.org/officeDocument/2006/relationships/tags" Target="../tags/tag58.xml"/><Relationship Id="rId59" Type="http://schemas.openxmlformats.org/officeDocument/2006/relationships/tags" Target="../tags/tag59.xml"/><Relationship Id="rId110" Type="http://schemas.openxmlformats.org/officeDocument/2006/relationships/tags" Target="../tags/tag110.xml"/><Relationship Id="rId111" Type="http://schemas.openxmlformats.org/officeDocument/2006/relationships/tags" Target="../tags/tag111.xml"/><Relationship Id="rId112" Type="http://schemas.openxmlformats.org/officeDocument/2006/relationships/tags" Target="../tags/tag112.xml"/><Relationship Id="rId113" Type="http://schemas.openxmlformats.org/officeDocument/2006/relationships/tags" Target="../tags/tag113.xml"/><Relationship Id="rId114" Type="http://schemas.openxmlformats.org/officeDocument/2006/relationships/tags" Target="../tags/tag114.xml"/><Relationship Id="rId115" Type="http://schemas.openxmlformats.org/officeDocument/2006/relationships/tags" Target="../tags/tag115.xml"/><Relationship Id="rId116" Type="http://schemas.openxmlformats.org/officeDocument/2006/relationships/tags" Target="../tags/tag116.xml"/><Relationship Id="rId117" Type="http://schemas.openxmlformats.org/officeDocument/2006/relationships/tags" Target="../tags/tag117.xml"/><Relationship Id="rId118" Type="http://schemas.openxmlformats.org/officeDocument/2006/relationships/tags" Target="../tags/tag118.xml"/><Relationship Id="rId119" Type="http://schemas.openxmlformats.org/officeDocument/2006/relationships/tags" Target="../tags/tag119.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33" Type="http://schemas.openxmlformats.org/officeDocument/2006/relationships/tags" Target="../tags/tag33.xml"/><Relationship Id="rId34" Type="http://schemas.openxmlformats.org/officeDocument/2006/relationships/tags" Target="../tags/tag34.xml"/><Relationship Id="rId35" Type="http://schemas.openxmlformats.org/officeDocument/2006/relationships/tags" Target="../tags/tag35.xml"/><Relationship Id="rId36" Type="http://schemas.openxmlformats.org/officeDocument/2006/relationships/tags" Target="../tags/tag36.xml"/><Relationship Id="rId37" Type="http://schemas.openxmlformats.org/officeDocument/2006/relationships/tags" Target="../tags/tag37.xml"/><Relationship Id="rId38" Type="http://schemas.openxmlformats.org/officeDocument/2006/relationships/tags" Target="../tags/tag38.xml"/><Relationship Id="rId39" Type="http://schemas.openxmlformats.org/officeDocument/2006/relationships/tags" Target="../tags/tag39.xml"/><Relationship Id="rId80" Type="http://schemas.openxmlformats.org/officeDocument/2006/relationships/tags" Target="../tags/tag80.xml"/><Relationship Id="rId81" Type="http://schemas.openxmlformats.org/officeDocument/2006/relationships/tags" Target="../tags/tag81.xml"/><Relationship Id="rId82" Type="http://schemas.openxmlformats.org/officeDocument/2006/relationships/tags" Target="../tags/tag82.xml"/><Relationship Id="rId83" Type="http://schemas.openxmlformats.org/officeDocument/2006/relationships/tags" Target="../tags/tag83.xml"/><Relationship Id="rId84" Type="http://schemas.openxmlformats.org/officeDocument/2006/relationships/tags" Target="../tags/tag84.xml"/><Relationship Id="rId85" Type="http://schemas.openxmlformats.org/officeDocument/2006/relationships/tags" Target="../tags/tag85.xml"/><Relationship Id="rId86" Type="http://schemas.openxmlformats.org/officeDocument/2006/relationships/tags" Target="../tags/tag86.xml"/><Relationship Id="rId87" Type="http://schemas.openxmlformats.org/officeDocument/2006/relationships/tags" Target="../tags/tag87.xml"/><Relationship Id="rId88" Type="http://schemas.openxmlformats.org/officeDocument/2006/relationships/tags" Target="../tags/tag88.xml"/><Relationship Id="rId89" Type="http://schemas.openxmlformats.org/officeDocument/2006/relationships/tags" Target="../tags/tag89.xml"/><Relationship Id="rId140" Type="http://schemas.openxmlformats.org/officeDocument/2006/relationships/tags" Target="../tags/tag140.xml"/><Relationship Id="rId141" Type="http://schemas.openxmlformats.org/officeDocument/2006/relationships/tags" Target="../tags/tag141.xml"/><Relationship Id="rId142" Type="http://schemas.openxmlformats.org/officeDocument/2006/relationships/tags" Target="../tags/tag142.xml"/><Relationship Id="rId143" Type="http://schemas.openxmlformats.org/officeDocument/2006/relationships/tags" Target="../tags/tag143.xml"/><Relationship Id="rId144" Type="http://schemas.openxmlformats.org/officeDocument/2006/relationships/tags" Target="../tags/tag144.xml"/><Relationship Id="rId145" Type="http://schemas.openxmlformats.org/officeDocument/2006/relationships/tags" Target="../tags/tag145.xml"/><Relationship Id="rId146" Type="http://schemas.openxmlformats.org/officeDocument/2006/relationships/tags" Target="../tags/tag146.xml"/><Relationship Id="rId147" Type="http://schemas.openxmlformats.org/officeDocument/2006/relationships/slideLayout" Target="../slideLayouts/slideLayout2.xml"/><Relationship Id="rId148" Type="http://schemas.openxmlformats.org/officeDocument/2006/relationships/image" Target="../media/image9.jpeg"/><Relationship Id="rId149"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DC967-6B05-894C-B27C-F1003640DEB1}"/>
              </a:ext>
            </a:extLst>
          </p:cNvPr>
          <p:cNvSpPr>
            <a:spLocks noGrp="1"/>
          </p:cNvSpPr>
          <p:nvPr>
            <p:ph type="ctrTitle"/>
          </p:nvPr>
        </p:nvSpPr>
        <p:spPr/>
        <p:txBody>
          <a:bodyPr/>
          <a:lstStyle/>
          <a:p>
            <a:r>
              <a:rPr lang="en-US" dirty="0"/>
              <a:t>DHIS2 and Information Technology in the </a:t>
            </a:r>
            <a:br>
              <a:rPr lang="en-US" dirty="0"/>
            </a:br>
            <a:r>
              <a:rPr lang="en-US" dirty="0"/>
              <a:t>Surgical Space</a:t>
            </a:r>
          </a:p>
        </p:txBody>
      </p:sp>
      <p:sp>
        <p:nvSpPr>
          <p:cNvPr id="3" name="Subtitle 2">
            <a:extLst>
              <a:ext uri="{FF2B5EF4-FFF2-40B4-BE49-F238E27FC236}">
                <a16:creationId xmlns:a16="http://schemas.microsoft.com/office/drawing/2014/main" xmlns="" id="{25950100-7933-464E-A639-C6096D92E30A}"/>
              </a:ext>
            </a:extLst>
          </p:cNvPr>
          <p:cNvSpPr>
            <a:spLocks noGrp="1"/>
          </p:cNvSpPr>
          <p:nvPr>
            <p:ph type="subTitle" idx="1"/>
          </p:nvPr>
        </p:nvSpPr>
        <p:spPr/>
        <p:txBody>
          <a:bodyPr>
            <a:normAutofit fontScale="55000" lnSpcReduction="20000"/>
          </a:bodyPr>
          <a:lstStyle/>
          <a:p>
            <a:r>
              <a:rPr lang="en-US" b="1" dirty="0" smtClean="0"/>
              <a:t>Emile </a:t>
            </a:r>
            <a:r>
              <a:rPr lang="en-US" b="1" dirty="0" err="1" smtClean="0"/>
              <a:t>Rwamasirabo</a:t>
            </a:r>
            <a:r>
              <a:rPr lang="en-US" b="1" smtClean="0"/>
              <a:t>, MD, </a:t>
            </a:r>
            <a:r>
              <a:rPr lang="en-US" b="1" dirty="0" smtClean="0"/>
              <a:t>FCS (ECSA)</a:t>
            </a:r>
            <a:endParaRPr lang="en-US" b="1" dirty="0"/>
          </a:p>
          <a:p>
            <a:r>
              <a:rPr lang="en-US" b="1" dirty="0"/>
              <a:t>Consultant Urological Surgeon</a:t>
            </a:r>
          </a:p>
          <a:p>
            <a:r>
              <a:rPr lang="en-US" b="1" dirty="0"/>
              <a:t>King Faisal Hospital, Kigali, Rwanda</a:t>
            </a:r>
          </a:p>
          <a:p>
            <a:endParaRPr lang="en-US" dirty="0"/>
          </a:p>
        </p:txBody>
      </p:sp>
    </p:spTree>
    <p:extLst>
      <p:ext uri="{BB962C8B-B14F-4D97-AF65-F5344CB8AC3E}">
        <p14:creationId xmlns:p14="http://schemas.microsoft.com/office/powerpoint/2010/main" val="423965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365760" tIns="45720" rIns="182880" bIns="45720" rtlCol="0" anchor="ctr">
            <a:normAutofit/>
          </a:bodyPr>
          <a:lstStyle/>
          <a:p>
            <a:r>
              <a:rPr lang="en-US" dirty="0"/>
              <a:t>Future Plans</a:t>
            </a:r>
          </a:p>
        </p:txBody>
      </p:sp>
      <p:sp>
        <p:nvSpPr>
          <p:cNvPr id="3" name="Slide Number Placeholder 2"/>
          <p:cNvSpPr>
            <a:spLocks noGrp="1"/>
          </p:cNvSpPr>
          <p:nvPr>
            <p:ph type="sldNum" sz="quarter" idx="4294967295"/>
          </p:nvPr>
        </p:nvSpPr>
        <p:spPr>
          <a:xfrm>
            <a:off x="9448800" y="6356350"/>
            <a:ext cx="2743200" cy="365125"/>
          </a:xfrm>
        </p:spPr>
        <p:txBody>
          <a:bodyPr/>
          <a:lstStyle/>
          <a:p>
            <a:fld id="{07D9EBF7-4809-4C9D-951F-44BC93937D2B}" type="slidenum">
              <a:rPr lang="en-US" smtClean="0"/>
              <a:t>10</a:t>
            </a:fld>
            <a:endParaRPr lang="en-US"/>
          </a:p>
        </p:txBody>
      </p:sp>
      <p:sp>
        <p:nvSpPr>
          <p:cNvPr id="4" name="TextBox 3"/>
          <p:cNvSpPr txBox="1"/>
          <p:nvPr/>
        </p:nvSpPr>
        <p:spPr>
          <a:xfrm>
            <a:off x="3346903" y="1319547"/>
            <a:ext cx="8469044" cy="2123658"/>
          </a:xfrm>
          <a:prstGeom prst="rect">
            <a:avLst/>
          </a:prstGeom>
          <a:noFill/>
        </p:spPr>
        <p:txBody>
          <a:bodyPr wrap="square" rtlCol="0">
            <a:spAutoFit/>
          </a:bodyPr>
          <a:lstStyle/>
          <a:p>
            <a:r>
              <a:rPr lang="en-US" sz="2200" b="1" dirty="0">
                <a:latin typeface="Helvetica" pitchFamily="2" charset="0"/>
              </a:rPr>
              <a:t>Interoperability </a:t>
            </a:r>
            <a:r>
              <a:rPr lang="en-US" sz="2200" dirty="0">
                <a:latin typeface="Helvetica" pitchFamily="2" charset="0"/>
              </a:rPr>
              <a:t>– link HMIS with other health systems, such as RapidSMS, OpenMRS, etc</a:t>
            </a:r>
            <a:r>
              <a:rPr lang="en-US" sz="2200" dirty="0" smtClean="0">
                <a:latin typeface="Helvetica" pitchFamily="2" charset="0"/>
              </a:rPr>
              <a:t>.</a:t>
            </a:r>
          </a:p>
          <a:p>
            <a:pPr marL="342900" indent="-342900">
              <a:buFont typeface="Arial" charset="0"/>
              <a:buChar char="•"/>
            </a:pPr>
            <a:r>
              <a:rPr lang="en-US" sz="2200" dirty="0" smtClean="0">
                <a:latin typeface="Helvetica" pitchFamily="2" charset="0"/>
              </a:rPr>
              <a:t>Integration of ICD10 and procedure codes</a:t>
            </a:r>
          </a:p>
          <a:p>
            <a:pPr marL="342900" indent="-342900">
              <a:buFont typeface="Arial" charset="0"/>
              <a:buChar char="•"/>
            </a:pPr>
            <a:r>
              <a:rPr lang="en-US" sz="2200" dirty="0" smtClean="0">
                <a:latin typeface="Helvetica" pitchFamily="2" charset="0"/>
              </a:rPr>
              <a:t>Integration of procedure costs</a:t>
            </a:r>
          </a:p>
          <a:p>
            <a:endParaRPr lang="en-US" sz="2200" dirty="0" smtClean="0">
              <a:latin typeface="Helvetica" pitchFamily="2" charset="0"/>
            </a:endParaRPr>
          </a:p>
          <a:p>
            <a:r>
              <a:rPr lang="en-US" sz="2200" dirty="0" smtClean="0">
                <a:latin typeface="Helvetica" pitchFamily="2" charset="0"/>
              </a:rPr>
              <a:t> </a:t>
            </a:r>
            <a:endParaRPr lang="en-US" sz="2200" dirty="0">
              <a:latin typeface="Helvetica" pitchFamily="2" charset="0"/>
            </a:endParaRPr>
          </a:p>
        </p:txBody>
      </p:sp>
      <p:grpSp>
        <p:nvGrpSpPr>
          <p:cNvPr id="5" name="Group 4"/>
          <p:cNvGrpSpPr>
            <a:grpSpLocks noChangeAspect="1"/>
          </p:cNvGrpSpPr>
          <p:nvPr/>
        </p:nvGrpSpPr>
        <p:grpSpPr>
          <a:xfrm>
            <a:off x="2417358" y="2506138"/>
            <a:ext cx="822960" cy="822960"/>
            <a:chOff x="9322641" y="4690710"/>
            <a:chExt cx="612000" cy="612000"/>
          </a:xfrm>
        </p:grpSpPr>
        <p:sp>
          <p:nvSpPr>
            <p:cNvPr id="6" name="Oval 5"/>
            <p:cNvSpPr/>
            <p:nvPr/>
          </p:nvSpPr>
          <p:spPr bwMode="ltGray">
            <a:xfrm>
              <a:off x="9322641"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FFFFFF"/>
                </a:solidFill>
                <a:latin typeface="Georgia" pitchFamily="18" charset="0"/>
              </a:endParaRPr>
            </a:p>
          </p:txBody>
        </p:sp>
        <p:sp>
          <p:nvSpPr>
            <p:cNvPr id="7" name="Freeform 5003"/>
            <p:cNvSpPr>
              <a:spLocks noEditPoints="1"/>
            </p:cNvSpPr>
            <p:nvPr/>
          </p:nvSpPr>
          <p:spPr bwMode="auto">
            <a:xfrm>
              <a:off x="9493731" y="4780574"/>
              <a:ext cx="269821" cy="457731"/>
            </a:xfrm>
            <a:custGeom>
              <a:avLst/>
              <a:gdLst>
                <a:gd name="T0" fmla="*/ 28 w 224"/>
                <a:gd name="T1" fmla="*/ 0 h 380"/>
                <a:gd name="T2" fmla="*/ 16 w 224"/>
                <a:gd name="T3" fmla="*/ 2 h 380"/>
                <a:gd name="T4" fmla="*/ 2 w 224"/>
                <a:gd name="T5" fmla="*/ 16 h 380"/>
                <a:gd name="T6" fmla="*/ 0 w 224"/>
                <a:gd name="T7" fmla="*/ 352 h 380"/>
                <a:gd name="T8" fmla="*/ 2 w 224"/>
                <a:gd name="T9" fmla="*/ 364 h 380"/>
                <a:gd name="T10" fmla="*/ 16 w 224"/>
                <a:gd name="T11" fmla="*/ 378 h 380"/>
                <a:gd name="T12" fmla="*/ 196 w 224"/>
                <a:gd name="T13" fmla="*/ 380 h 380"/>
                <a:gd name="T14" fmla="*/ 208 w 224"/>
                <a:gd name="T15" fmla="*/ 378 h 380"/>
                <a:gd name="T16" fmla="*/ 222 w 224"/>
                <a:gd name="T17" fmla="*/ 364 h 380"/>
                <a:gd name="T18" fmla="*/ 224 w 224"/>
                <a:gd name="T19" fmla="*/ 28 h 380"/>
                <a:gd name="T20" fmla="*/ 222 w 224"/>
                <a:gd name="T21" fmla="*/ 16 h 380"/>
                <a:gd name="T22" fmla="*/ 208 w 224"/>
                <a:gd name="T23" fmla="*/ 2 h 380"/>
                <a:gd name="T24" fmla="*/ 196 w 224"/>
                <a:gd name="T25" fmla="*/ 0 h 380"/>
                <a:gd name="T26" fmla="*/ 130 w 224"/>
                <a:gd name="T27" fmla="*/ 26 h 380"/>
                <a:gd name="T28" fmla="*/ 134 w 224"/>
                <a:gd name="T29" fmla="*/ 28 h 380"/>
                <a:gd name="T30" fmla="*/ 138 w 224"/>
                <a:gd name="T31" fmla="*/ 32 h 380"/>
                <a:gd name="T32" fmla="*/ 138 w 224"/>
                <a:gd name="T33" fmla="*/ 34 h 380"/>
                <a:gd name="T34" fmla="*/ 136 w 224"/>
                <a:gd name="T35" fmla="*/ 40 h 380"/>
                <a:gd name="T36" fmla="*/ 130 w 224"/>
                <a:gd name="T37" fmla="*/ 42 h 380"/>
                <a:gd name="T38" fmla="*/ 94 w 224"/>
                <a:gd name="T39" fmla="*/ 42 h 380"/>
                <a:gd name="T40" fmla="*/ 88 w 224"/>
                <a:gd name="T41" fmla="*/ 40 h 380"/>
                <a:gd name="T42" fmla="*/ 86 w 224"/>
                <a:gd name="T43" fmla="*/ 34 h 380"/>
                <a:gd name="T44" fmla="*/ 86 w 224"/>
                <a:gd name="T45" fmla="*/ 32 h 380"/>
                <a:gd name="T46" fmla="*/ 90 w 224"/>
                <a:gd name="T47" fmla="*/ 28 h 380"/>
                <a:gd name="T48" fmla="*/ 94 w 224"/>
                <a:gd name="T49" fmla="*/ 26 h 380"/>
                <a:gd name="T50" fmla="*/ 112 w 224"/>
                <a:gd name="T51" fmla="*/ 362 h 380"/>
                <a:gd name="T52" fmla="*/ 98 w 224"/>
                <a:gd name="T53" fmla="*/ 356 h 380"/>
                <a:gd name="T54" fmla="*/ 94 w 224"/>
                <a:gd name="T55" fmla="*/ 344 h 380"/>
                <a:gd name="T56" fmla="*/ 94 w 224"/>
                <a:gd name="T57" fmla="*/ 336 h 380"/>
                <a:gd name="T58" fmla="*/ 104 w 224"/>
                <a:gd name="T59" fmla="*/ 326 h 380"/>
                <a:gd name="T60" fmla="*/ 112 w 224"/>
                <a:gd name="T61" fmla="*/ 324 h 380"/>
                <a:gd name="T62" fmla="*/ 126 w 224"/>
                <a:gd name="T63" fmla="*/ 330 h 380"/>
                <a:gd name="T64" fmla="*/ 130 w 224"/>
                <a:gd name="T65" fmla="*/ 344 h 380"/>
                <a:gd name="T66" fmla="*/ 130 w 224"/>
                <a:gd name="T67" fmla="*/ 350 h 380"/>
                <a:gd name="T68" fmla="*/ 120 w 224"/>
                <a:gd name="T69" fmla="*/ 360 h 380"/>
                <a:gd name="T70" fmla="*/ 112 w 224"/>
                <a:gd name="T71" fmla="*/ 362 h 380"/>
                <a:gd name="T72" fmla="*/ 28 w 224"/>
                <a:gd name="T73" fmla="*/ 308 h 380"/>
                <a:gd name="T74" fmla="*/ 196 w 224"/>
                <a:gd name="T75" fmla="*/ 6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380">
                  <a:moveTo>
                    <a:pt x="196" y="0"/>
                  </a:moveTo>
                  <a:lnTo>
                    <a:pt x="28" y="0"/>
                  </a:lnTo>
                  <a:lnTo>
                    <a:pt x="28" y="0"/>
                  </a:lnTo>
                  <a:lnTo>
                    <a:pt x="16" y="2"/>
                  </a:lnTo>
                  <a:lnTo>
                    <a:pt x="8" y="8"/>
                  </a:lnTo>
                  <a:lnTo>
                    <a:pt x="2" y="16"/>
                  </a:lnTo>
                  <a:lnTo>
                    <a:pt x="0" y="28"/>
                  </a:lnTo>
                  <a:lnTo>
                    <a:pt x="0" y="352"/>
                  </a:lnTo>
                  <a:lnTo>
                    <a:pt x="0" y="352"/>
                  </a:lnTo>
                  <a:lnTo>
                    <a:pt x="2" y="364"/>
                  </a:lnTo>
                  <a:lnTo>
                    <a:pt x="8" y="372"/>
                  </a:lnTo>
                  <a:lnTo>
                    <a:pt x="16" y="378"/>
                  </a:lnTo>
                  <a:lnTo>
                    <a:pt x="28" y="380"/>
                  </a:lnTo>
                  <a:lnTo>
                    <a:pt x="196" y="380"/>
                  </a:lnTo>
                  <a:lnTo>
                    <a:pt x="196" y="380"/>
                  </a:lnTo>
                  <a:lnTo>
                    <a:pt x="208" y="378"/>
                  </a:lnTo>
                  <a:lnTo>
                    <a:pt x="216" y="372"/>
                  </a:lnTo>
                  <a:lnTo>
                    <a:pt x="222" y="364"/>
                  </a:lnTo>
                  <a:lnTo>
                    <a:pt x="224" y="352"/>
                  </a:lnTo>
                  <a:lnTo>
                    <a:pt x="224" y="28"/>
                  </a:lnTo>
                  <a:lnTo>
                    <a:pt x="224" y="28"/>
                  </a:lnTo>
                  <a:lnTo>
                    <a:pt x="222" y="16"/>
                  </a:lnTo>
                  <a:lnTo>
                    <a:pt x="216" y="8"/>
                  </a:lnTo>
                  <a:lnTo>
                    <a:pt x="208" y="2"/>
                  </a:lnTo>
                  <a:lnTo>
                    <a:pt x="196" y="0"/>
                  </a:lnTo>
                  <a:lnTo>
                    <a:pt x="196" y="0"/>
                  </a:lnTo>
                  <a:close/>
                  <a:moveTo>
                    <a:pt x="94" y="26"/>
                  </a:moveTo>
                  <a:lnTo>
                    <a:pt x="130" y="26"/>
                  </a:lnTo>
                  <a:lnTo>
                    <a:pt x="130" y="26"/>
                  </a:lnTo>
                  <a:lnTo>
                    <a:pt x="134" y="28"/>
                  </a:lnTo>
                  <a:lnTo>
                    <a:pt x="136" y="28"/>
                  </a:lnTo>
                  <a:lnTo>
                    <a:pt x="138" y="32"/>
                  </a:lnTo>
                  <a:lnTo>
                    <a:pt x="138" y="34"/>
                  </a:lnTo>
                  <a:lnTo>
                    <a:pt x="138" y="34"/>
                  </a:lnTo>
                  <a:lnTo>
                    <a:pt x="138" y="38"/>
                  </a:lnTo>
                  <a:lnTo>
                    <a:pt x="136" y="40"/>
                  </a:lnTo>
                  <a:lnTo>
                    <a:pt x="134" y="42"/>
                  </a:lnTo>
                  <a:lnTo>
                    <a:pt x="130" y="42"/>
                  </a:lnTo>
                  <a:lnTo>
                    <a:pt x="94" y="42"/>
                  </a:lnTo>
                  <a:lnTo>
                    <a:pt x="94" y="42"/>
                  </a:lnTo>
                  <a:lnTo>
                    <a:pt x="90" y="42"/>
                  </a:lnTo>
                  <a:lnTo>
                    <a:pt x="88" y="40"/>
                  </a:lnTo>
                  <a:lnTo>
                    <a:pt x="86" y="38"/>
                  </a:lnTo>
                  <a:lnTo>
                    <a:pt x="86" y="34"/>
                  </a:lnTo>
                  <a:lnTo>
                    <a:pt x="86" y="34"/>
                  </a:lnTo>
                  <a:lnTo>
                    <a:pt x="86" y="32"/>
                  </a:lnTo>
                  <a:lnTo>
                    <a:pt x="88" y="28"/>
                  </a:lnTo>
                  <a:lnTo>
                    <a:pt x="90" y="28"/>
                  </a:lnTo>
                  <a:lnTo>
                    <a:pt x="94" y="26"/>
                  </a:lnTo>
                  <a:lnTo>
                    <a:pt x="94" y="26"/>
                  </a:lnTo>
                  <a:close/>
                  <a:moveTo>
                    <a:pt x="112" y="362"/>
                  </a:moveTo>
                  <a:lnTo>
                    <a:pt x="112" y="362"/>
                  </a:lnTo>
                  <a:lnTo>
                    <a:pt x="104" y="360"/>
                  </a:lnTo>
                  <a:lnTo>
                    <a:pt x="98" y="356"/>
                  </a:lnTo>
                  <a:lnTo>
                    <a:pt x="94" y="350"/>
                  </a:lnTo>
                  <a:lnTo>
                    <a:pt x="94" y="344"/>
                  </a:lnTo>
                  <a:lnTo>
                    <a:pt x="94" y="344"/>
                  </a:lnTo>
                  <a:lnTo>
                    <a:pt x="94" y="336"/>
                  </a:lnTo>
                  <a:lnTo>
                    <a:pt x="98" y="330"/>
                  </a:lnTo>
                  <a:lnTo>
                    <a:pt x="104" y="326"/>
                  </a:lnTo>
                  <a:lnTo>
                    <a:pt x="112" y="324"/>
                  </a:lnTo>
                  <a:lnTo>
                    <a:pt x="112" y="324"/>
                  </a:lnTo>
                  <a:lnTo>
                    <a:pt x="120" y="326"/>
                  </a:lnTo>
                  <a:lnTo>
                    <a:pt x="126" y="330"/>
                  </a:lnTo>
                  <a:lnTo>
                    <a:pt x="130" y="336"/>
                  </a:lnTo>
                  <a:lnTo>
                    <a:pt x="130" y="344"/>
                  </a:lnTo>
                  <a:lnTo>
                    <a:pt x="130" y="344"/>
                  </a:lnTo>
                  <a:lnTo>
                    <a:pt x="130" y="350"/>
                  </a:lnTo>
                  <a:lnTo>
                    <a:pt x="126" y="356"/>
                  </a:lnTo>
                  <a:lnTo>
                    <a:pt x="120" y="360"/>
                  </a:lnTo>
                  <a:lnTo>
                    <a:pt x="112" y="362"/>
                  </a:lnTo>
                  <a:lnTo>
                    <a:pt x="112" y="362"/>
                  </a:lnTo>
                  <a:close/>
                  <a:moveTo>
                    <a:pt x="196" y="308"/>
                  </a:moveTo>
                  <a:lnTo>
                    <a:pt x="28" y="308"/>
                  </a:lnTo>
                  <a:lnTo>
                    <a:pt x="28" y="60"/>
                  </a:lnTo>
                  <a:lnTo>
                    <a:pt x="196" y="60"/>
                  </a:lnTo>
                  <a:lnTo>
                    <a:pt x="196" y="3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8" name="Group 7"/>
          <p:cNvGrpSpPr>
            <a:grpSpLocks noChangeAspect="1"/>
          </p:cNvGrpSpPr>
          <p:nvPr/>
        </p:nvGrpSpPr>
        <p:grpSpPr>
          <a:xfrm>
            <a:off x="2417358" y="3757477"/>
            <a:ext cx="822960" cy="822960"/>
            <a:chOff x="7867755" y="4690710"/>
            <a:chExt cx="612000" cy="612000"/>
          </a:xfrm>
        </p:grpSpPr>
        <p:sp>
          <p:nvSpPr>
            <p:cNvPr id="9" name="Oval 8"/>
            <p:cNvSpPr/>
            <p:nvPr/>
          </p:nvSpPr>
          <p:spPr bwMode="ltGray">
            <a:xfrm>
              <a:off x="7867755"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FFFFFF"/>
                </a:solidFill>
                <a:latin typeface="Georgia" pitchFamily="18" charset="0"/>
              </a:endParaRPr>
            </a:p>
          </p:txBody>
        </p:sp>
        <p:sp>
          <p:nvSpPr>
            <p:cNvPr id="10" name="Freeform 4849"/>
            <p:cNvSpPr>
              <a:spLocks noEditPoints="1"/>
            </p:cNvSpPr>
            <p:nvPr/>
          </p:nvSpPr>
          <p:spPr bwMode="auto">
            <a:xfrm>
              <a:off x="7975966" y="4844837"/>
              <a:ext cx="394802" cy="319253"/>
            </a:xfrm>
            <a:custGeom>
              <a:avLst/>
              <a:gdLst>
                <a:gd name="T0" fmla="*/ 0 w 324"/>
                <a:gd name="T1" fmla="*/ 136 h 262"/>
                <a:gd name="T2" fmla="*/ 0 w 324"/>
                <a:gd name="T3" fmla="*/ 132 h 262"/>
                <a:gd name="T4" fmla="*/ 6 w 324"/>
                <a:gd name="T5" fmla="*/ 126 h 262"/>
                <a:gd name="T6" fmla="*/ 46 w 324"/>
                <a:gd name="T7" fmla="*/ 126 h 262"/>
                <a:gd name="T8" fmla="*/ 50 w 324"/>
                <a:gd name="T9" fmla="*/ 126 h 262"/>
                <a:gd name="T10" fmla="*/ 56 w 324"/>
                <a:gd name="T11" fmla="*/ 132 h 262"/>
                <a:gd name="T12" fmla="*/ 56 w 324"/>
                <a:gd name="T13" fmla="*/ 212 h 262"/>
                <a:gd name="T14" fmla="*/ 56 w 324"/>
                <a:gd name="T15" fmla="*/ 216 h 262"/>
                <a:gd name="T16" fmla="*/ 50 w 324"/>
                <a:gd name="T17" fmla="*/ 220 h 262"/>
                <a:gd name="T18" fmla="*/ 10 w 324"/>
                <a:gd name="T19" fmla="*/ 222 h 262"/>
                <a:gd name="T20" fmla="*/ 6 w 324"/>
                <a:gd name="T21" fmla="*/ 220 h 262"/>
                <a:gd name="T22" fmla="*/ 0 w 324"/>
                <a:gd name="T23" fmla="*/ 216 h 262"/>
                <a:gd name="T24" fmla="*/ 0 w 324"/>
                <a:gd name="T25" fmla="*/ 212 h 262"/>
                <a:gd name="T26" fmla="*/ 136 w 324"/>
                <a:gd name="T27" fmla="*/ 222 h 262"/>
                <a:gd name="T28" fmla="*/ 140 w 324"/>
                <a:gd name="T29" fmla="*/ 220 h 262"/>
                <a:gd name="T30" fmla="*/ 144 w 324"/>
                <a:gd name="T31" fmla="*/ 216 h 262"/>
                <a:gd name="T32" fmla="*/ 146 w 324"/>
                <a:gd name="T33" fmla="*/ 58 h 262"/>
                <a:gd name="T34" fmla="*/ 144 w 324"/>
                <a:gd name="T35" fmla="*/ 54 h 262"/>
                <a:gd name="T36" fmla="*/ 140 w 324"/>
                <a:gd name="T37" fmla="*/ 50 h 262"/>
                <a:gd name="T38" fmla="*/ 100 w 324"/>
                <a:gd name="T39" fmla="*/ 48 h 262"/>
                <a:gd name="T40" fmla="*/ 96 w 324"/>
                <a:gd name="T41" fmla="*/ 50 h 262"/>
                <a:gd name="T42" fmla="*/ 90 w 324"/>
                <a:gd name="T43" fmla="*/ 54 h 262"/>
                <a:gd name="T44" fmla="*/ 90 w 324"/>
                <a:gd name="T45" fmla="*/ 212 h 262"/>
                <a:gd name="T46" fmla="*/ 90 w 324"/>
                <a:gd name="T47" fmla="*/ 216 h 262"/>
                <a:gd name="T48" fmla="*/ 96 w 324"/>
                <a:gd name="T49" fmla="*/ 220 h 262"/>
                <a:gd name="T50" fmla="*/ 100 w 324"/>
                <a:gd name="T51" fmla="*/ 222 h 262"/>
                <a:gd name="T52" fmla="*/ 224 w 324"/>
                <a:gd name="T53" fmla="*/ 222 h 262"/>
                <a:gd name="T54" fmla="*/ 228 w 324"/>
                <a:gd name="T55" fmla="*/ 220 h 262"/>
                <a:gd name="T56" fmla="*/ 234 w 324"/>
                <a:gd name="T57" fmla="*/ 216 h 262"/>
                <a:gd name="T58" fmla="*/ 234 w 324"/>
                <a:gd name="T59" fmla="*/ 86 h 262"/>
                <a:gd name="T60" fmla="*/ 234 w 324"/>
                <a:gd name="T61" fmla="*/ 82 h 262"/>
                <a:gd name="T62" fmla="*/ 228 w 324"/>
                <a:gd name="T63" fmla="*/ 76 h 262"/>
                <a:gd name="T64" fmla="*/ 188 w 324"/>
                <a:gd name="T65" fmla="*/ 76 h 262"/>
                <a:gd name="T66" fmla="*/ 184 w 324"/>
                <a:gd name="T67" fmla="*/ 76 h 262"/>
                <a:gd name="T68" fmla="*/ 180 w 324"/>
                <a:gd name="T69" fmla="*/ 82 h 262"/>
                <a:gd name="T70" fmla="*/ 178 w 324"/>
                <a:gd name="T71" fmla="*/ 212 h 262"/>
                <a:gd name="T72" fmla="*/ 180 w 324"/>
                <a:gd name="T73" fmla="*/ 216 h 262"/>
                <a:gd name="T74" fmla="*/ 184 w 324"/>
                <a:gd name="T75" fmla="*/ 220 h 262"/>
                <a:gd name="T76" fmla="*/ 188 w 324"/>
                <a:gd name="T77" fmla="*/ 222 h 262"/>
                <a:gd name="T78" fmla="*/ 278 w 324"/>
                <a:gd name="T79" fmla="*/ 0 h 262"/>
                <a:gd name="T80" fmla="*/ 274 w 324"/>
                <a:gd name="T81" fmla="*/ 0 h 262"/>
                <a:gd name="T82" fmla="*/ 268 w 324"/>
                <a:gd name="T83" fmla="*/ 6 h 262"/>
                <a:gd name="T84" fmla="*/ 268 w 324"/>
                <a:gd name="T85" fmla="*/ 212 h 262"/>
                <a:gd name="T86" fmla="*/ 268 w 324"/>
                <a:gd name="T87" fmla="*/ 216 h 262"/>
                <a:gd name="T88" fmla="*/ 274 w 324"/>
                <a:gd name="T89" fmla="*/ 220 h 262"/>
                <a:gd name="T90" fmla="*/ 314 w 324"/>
                <a:gd name="T91" fmla="*/ 222 h 262"/>
                <a:gd name="T92" fmla="*/ 318 w 324"/>
                <a:gd name="T93" fmla="*/ 220 h 262"/>
                <a:gd name="T94" fmla="*/ 324 w 324"/>
                <a:gd name="T95" fmla="*/ 216 h 262"/>
                <a:gd name="T96" fmla="*/ 324 w 324"/>
                <a:gd name="T97" fmla="*/ 10 h 262"/>
                <a:gd name="T98" fmla="*/ 324 w 324"/>
                <a:gd name="T99" fmla="*/ 6 h 262"/>
                <a:gd name="T100" fmla="*/ 318 w 324"/>
                <a:gd name="T101" fmla="*/ 0 h 262"/>
                <a:gd name="T102" fmla="*/ 314 w 324"/>
                <a:gd name="T103" fmla="*/ 0 h 262"/>
                <a:gd name="T104" fmla="*/ 0 w 324"/>
                <a:gd name="T105" fmla="*/ 242 h 262"/>
                <a:gd name="T106" fmla="*/ 324 w 324"/>
                <a:gd name="T10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262">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1" name="Group 10"/>
          <p:cNvGrpSpPr>
            <a:grpSpLocks noChangeAspect="1"/>
          </p:cNvGrpSpPr>
          <p:nvPr/>
        </p:nvGrpSpPr>
        <p:grpSpPr>
          <a:xfrm>
            <a:off x="2417358" y="1300242"/>
            <a:ext cx="822960" cy="822960"/>
            <a:chOff x="7867755" y="3474401"/>
            <a:chExt cx="612000" cy="612000"/>
          </a:xfrm>
        </p:grpSpPr>
        <p:sp>
          <p:nvSpPr>
            <p:cNvPr id="12" name="Oval 11"/>
            <p:cNvSpPr/>
            <p:nvPr/>
          </p:nvSpPr>
          <p:spPr bwMode="ltGray">
            <a:xfrm>
              <a:off x="7867755"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FFFFFF"/>
                </a:solidFill>
                <a:latin typeface="Georgia" pitchFamily="18" charset="0"/>
              </a:endParaRPr>
            </a:p>
          </p:txBody>
        </p:sp>
        <p:sp>
          <p:nvSpPr>
            <p:cNvPr id="13" name="Freeform 4846"/>
            <p:cNvSpPr>
              <a:spLocks noEditPoints="1"/>
            </p:cNvSpPr>
            <p:nvPr/>
          </p:nvSpPr>
          <p:spPr bwMode="auto">
            <a:xfrm>
              <a:off x="7936974" y="3599197"/>
              <a:ext cx="472787" cy="389928"/>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 name="TextBox 13"/>
          <p:cNvSpPr txBox="1"/>
          <p:nvPr/>
        </p:nvSpPr>
        <p:spPr>
          <a:xfrm>
            <a:off x="3346903" y="2660047"/>
            <a:ext cx="7578396" cy="430887"/>
          </a:xfrm>
          <a:prstGeom prst="rect">
            <a:avLst/>
          </a:prstGeom>
          <a:noFill/>
        </p:spPr>
        <p:txBody>
          <a:bodyPr wrap="square" rtlCol="0">
            <a:spAutoFit/>
          </a:bodyPr>
          <a:lstStyle/>
          <a:p>
            <a:r>
              <a:rPr lang="en-US" sz="2200" b="1" dirty="0">
                <a:latin typeface="Helvetica" pitchFamily="2" charset="0"/>
              </a:rPr>
              <a:t>Mobile Phones </a:t>
            </a:r>
            <a:r>
              <a:rPr lang="en-US" sz="2200" dirty="0">
                <a:latin typeface="Helvetica" pitchFamily="2" charset="0"/>
              </a:rPr>
              <a:t>– utilize mobile phones to view critical data</a:t>
            </a:r>
          </a:p>
        </p:txBody>
      </p:sp>
      <p:sp>
        <p:nvSpPr>
          <p:cNvPr id="15" name="TextBox 14"/>
          <p:cNvSpPr txBox="1"/>
          <p:nvPr/>
        </p:nvSpPr>
        <p:spPr>
          <a:xfrm>
            <a:off x="3346902" y="3810996"/>
            <a:ext cx="8469045" cy="769441"/>
          </a:xfrm>
          <a:prstGeom prst="rect">
            <a:avLst/>
          </a:prstGeom>
          <a:noFill/>
        </p:spPr>
        <p:txBody>
          <a:bodyPr wrap="square" rtlCol="0">
            <a:spAutoFit/>
          </a:bodyPr>
          <a:lstStyle/>
          <a:p>
            <a:r>
              <a:rPr lang="en-US" sz="2200" b="1" dirty="0">
                <a:latin typeface="Helvetica" pitchFamily="2" charset="0"/>
              </a:rPr>
              <a:t>Data Warehouse </a:t>
            </a:r>
            <a:r>
              <a:rPr lang="en-US" sz="2200" dirty="0">
                <a:latin typeface="Helvetica" pitchFamily="2" charset="0"/>
              </a:rPr>
              <a:t>– leverage the data warehouse to aggregate all health data and easily create dashboards to quickly visualize data</a:t>
            </a:r>
          </a:p>
        </p:txBody>
      </p:sp>
      <p:sp>
        <p:nvSpPr>
          <p:cNvPr id="16" name="TextBox 15"/>
          <p:cNvSpPr txBox="1"/>
          <p:nvPr/>
        </p:nvSpPr>
        <p:spPr>
          <a:xfrm>
            <a:off x="3346903" y="5241277"/>
            <a:ext cx="6915028" cy="769441"/>
          </a:xfrm>
          <a:prstGeom prst="rect">
            <a:avLst/>
          </a:prstGeom>
          <a:noFill/>
        </p:spPr>
        <p:txBody>
          <a:bodyPr wrap="square" rtlCol="0">
            <a:spAutoFit/>
          </a:bodyPr>
          <a:lstStyle/>
          <a:p>
            <a:r>
              <a:rPr lang="en-US" sz="2200" b="1" dirty="0">
                <a:latin typeface="Helvetica" pitchFamily="2" charset="0"/>
              </a:rPr>
              <a:t>National Health Observatory </a:t>
            </a:r>
            <a:r>
              <a:rPr lang="en-US" sz="2200" dirty="0">
                <a:latin typeface="Helvetica" pitchFamily="2" charset="0"/>
              </a:rPr>
              <a:t>– publish relevant health information for public use</a:t>
            </a:r>
          </a:p>
        </p:txBody>
      </p:sp>
      <p:grpSp>
        <p:nvGrpSpPr>
          <p:cNvPr id="17" name="Group 16"/>
          <p:cNvGrpSpPr>
            <a:grpSpLocks noChangeAspect="1"/>
          </p:cNvGrpSpPr>
          <p:nvPr/>
        </p:nvGrpSpPr>
        <p:grpSpPr>
          <a:xfrm>
            <a:off x="2417358" y="5214516"/>
            <a:ext cx="822960" cy="822960"/>
            <a:chOff x="9617181" y="4690710"/>
            <a:chExt cx="612000" cy="612000"/>
          </a:xfrm>
        </p:grpSpPr>
        <p:sp>
          <p:nvSpPr>
            <p:cNvPr id="18" name="Oval 17"/>
            <p:cNvSpPr/>
            <p:nvPr/>
          </p:nvSpPr>
          <p:spPr bwMode="ltGray">
            <a:xfrm>
              <a:off x="9617181"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rgbClr val="FFFFFF"/>
                </a:solidFill>
                <a:latin typeface="Georgia" pitchFamily="18" charset="0"/>
              </a:endParaRPr>
            </a:p>
          </p:txBody>
        </p:sp>
        <p:sp>
          <p:nvSpPr>
            <p:cNvPr id="19" name="Freeform 4851"/>
            <p:cNvSpPr>
              <a:spLocks noEditPoints="1"/>
            </p:cNvSpPr>
            <p:nvPr/>
          </p:nvSpPr>
          <p:spPr bwMode="auto">
            <a:xfrm>
              <a:off x="9703458" y="4818431"/>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91973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C89BE-6253-E94B-B847-7BC81F9C80B0}"/>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xmlns="" id="{ACC1B4AD-4CD3-804C-9FEE-230ACD5BE53B}"/>
              </a:ext>
            </a:extLst>
          </p:cNvPr>
          <p:cNvSpPr txBox="1"/>
          <p:nvPr/>
        </p:nvSpPr>
        <p:spPr>
          <a:xfrm>
            <a:off x="2257507" y="1186695"/>
            <a:ext cx="7676985" cy="492443"/>
          </a:xfrm>
          <a:prstGeom prst="rect">
            <a:avLst/>
          </a:prstGeom>
          <a:noFill/>
        </p:spPr>
        <p:txBody>
          <a:bodyPr wrap="square" rtlCol="0">
            <a:spAutoFit/>
          </a:bodyPr>
          <a:lstStyle/>
          <a:p>
            <a:pPr algn="ctr"/>
            <a:r>
              <a:rPr lang="en-US" sz="2600" dirty="0">
                <a:latin typeface="Helvetica" pitchFamily="2" charset="0"/>
                <a:cs typeface="Arial" panose="020B0604020202020204" pitchFamily="34" charset="0"/>
              </a:rPr>
              <a:t>Better Information, Better Decisions, Better Health</a:t>
            </a:r>
          </a:p>
        </p:txBody>
      </p:sp>
    </p:spTree>
    <p:extLst>
      <p:ext uri="{BB962C8B-B14F-4D97-AF65-F5344CB8AC3E}">
        <p14:creationId xmlns:p14="http://schemas.microsoft.com/office/powerpoint/2010/main" val="22512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B424C99-4A75-C049-BEEE-2FFEF857DCCA}"/>
              </a:ext>
            </a:extLst>
          </p:cNvPr>
          <p:cNvSpPr>
            <a:spLocks noGrp="1"/>
          </p:cNvSpPr>
          <p:nvPr>
            <p:ph idx="1"/>
          </p:nvPr>
        </p:nvSpPr>
        <p:spPr/>
        <p:txBody>
          <a:bodyPr/>
          <a:lstStyle/>
          <a:p>
            <a:r>
              <a:rPr lang="en-US" dirty="0"/>
              <a:t>Global impact</a:t>
            </a:r>
          </a:p>
          <a:p>
            <a:pPr lvl="1"/>
            <a:r>
              <a:rPr lang="en-US" dirty="0"/>
              <a:t>Preferred health management information system in over 60 countries across four continents</a:t>
            </a:r>
          </a:p>
          <a:p>
            <a:r>
              <a:rPr lang="en-US" dirty="0"/>
              <a:t>Integrated system</a:t>
            </a:r>
          </a:p>
          <a:p>
            <a:pPr lvl="1"/>
            <a:r>
              <a:rPr lang="en-US" dirty="0"/>
              <a:t>Used as national health information systems for data management and analysis purposes, for health program monitoring and evaluation, as facility registries and service availability mapping, for logistics management and for mobile tracking of pregnant mothers in rural communities</a:t>
            </a:r>
          </a:p>
          <a:p>
            <a:r>
              <a:rPr lang="en-US" dirty="0"/>
              <a:t>Capacity building</a:t>
            </a:r>
          </a:p>
          <a:p>
            <a:pPr lvl="1"/>
            <a:r>
              <a:rPr lang="en-US" dirty="0"/>
              <a:t>Building a community of users and experts</a:t>
            </a:r>
          </a:p>
        </p:txBody>
      </p:sp>
      <p:sp>
        <p:nvSpPr>
          <p:cNvPr id="3" name="Title 2">
            <a:extLst>
              <a:ext uri="{FF2B5EF4-FFF2-40B4-BE49-F238E27FC236}">
                <a16:creationId xmlns:a16="http://schemas.microsoft.com/office/drawing/2014/main" xmlns="" id="{9840F78A-B1B7-7C4B-B4E5-0110B1597EAF}"/>
              </a:ext>
            </a:extLst>
          </p:cNvPr>
          <p:cNvSpPr>
            <a:spLocks noGrp="1"/>
          </p:cNvSpPr>
          <p:nvPr>
            <p:ph type="title"/>
          </p:nvPr>
        </p:nvSpPr>
        <p:spPr/>
        <p:txBody>
          <a:bodyPr/>
          <a:lstStyle/>
          <a:p>
            <a:r>
              <a:rPr lang="en-US" dirty="0"/>
              <a:t>DHIS2</a:t>
            </a:r>
          </a:p>
        </p:txBody>
      </p:sp>
    </p:spTree>
    <p:extLst>
      <p:ext uri="{BB962C8B-B14F-4D97-AF65-F5344CB8AC3E}">
        <p14:creationId xmlns:p14="http://schemas.microsoft.com/office/powerpoint/2010/main" val="150124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8A3027F-0CD5-9042-9589-F74FF3227335}"/>
              </a:ext>
            </a:extLst>
          </p:cNvPr>
          <p:cNvSpPr>
            <a:spLocks noGrp="1"/>
          </p:cNvSpPr>
          <p:nvPr>
            <p:ph sz="half" idx="1"/>
          </p:nvPr>
        </p:nvSpPr>
        <p:spPr/>
        <p:txBody>
          <a:bodyPr/>
          <a:lstStyle/>
          <a:p>
            <a:r>
              <a:rPr lang="en-US" dirty="0"/>
              <a:t>Data management and analytics</a:t>
            </a:r>
          </a:p>
        </p:txBody>
      </p:sp>
      <p:sp>
        <p:nvSpPr>
          <p:cNvPr id="3" name="Content Placeholder 2">
            <a:extLst>
              <a:ext uri="{FF2B5EF4-FFF2-40B4-BE49-F238E27FC236}">
                <a16:creationId xmlns:a16="http://schemas.microsoft.com/office/drawing/2014/main" xmlns="" id="{438ECF95-4EF7-4F4C-8BD3-3FA85B20C66C}"/>
              </a:ext>
            </a:extLst>
          </p:cNvPr>
          <p:cNvSpPr>
            <a:spLocks noGrp="1"/>
          </p:cNvSpPr>
          <p:nvPr>
            <p:ph sz="half" idx="2"/>
          </p:nvPr>
        </p:nvSpPr>
        <p:spPr/>
        <p:txBody>
          <a:bodyPr/>
          <a:lstStyle/>
          <a:p>
            <a:r>
              <a:rPr lang="en-US" dirty="0"/>
              <a:t>Individual data records</a:t>
            </a:r>
          </a:p>
        </p:txBody>
      </p:sp>
      <p:sp>
        <p:nvSpPr>
          <p:cNvPr id="4" name="Title 3">
            <a:extLst>
              <a:ext uri="{FF2B5EF4-FFF2-40B4-BE49-F238E27FC236}">
                <a16:creationId xmlns:a16="http://schemas.microsoft.com/office/drawing/2014/main" xmlns="" id="{A1FB65E3-5871-094F-B139-1C11F093013A}"/>
              </a:ext>
            </a:extLst>
          </p:cNvPr>
          <p:cNvSpPr>
            <a:spLocks noGrp="1"/>
          </p:cNvSpPr>
          <p:nvPr>
            <p:ph type="title"/>
          </p:nvPr>
        </p:nvSpPr>
        <p:spPr/>
        <p:txBody>
          <a:bodyPr/>
          <a:lstStyle/>
          <a:p>
            <a:r>
              <a:rPr lang="en-US" dirty="0"/>
              <a:t>DHIS2 Capabilities</a:t>
            </a:r>
          </a:p>
        </p:txBody>
      </p:sp>
      <p:pic>
        <p:nvPicPr>
          <p:cNvPr id="6" name="Picture 5">
            <a:extLst>
              <a:ext uri="{FF2B5EF4-FFF2-40B4-BE49-F238E27FC236}">
                <a16:creationId xmlns:a16="http://schemas.microsoft.com/office/drawing/2014/main" xmlns="" id="{784C48D7-EB81-A244-A39F-80379560D252}"/>
              </a:ext>
            </a:extLst>
          </p:cNvPr>
          <p:cNvPicPr>
            <a:picLocks/>
          </p:cNvPicPr>
          <p:nvPr/>
        </p:nvPicPr>
        <p:blipFill>
          <a:blip r:embed="rId2"/>
          <a:stretch>
            <a:fillRect/>
          </a:stretch>
        </p:blipFill>
        <p:spPr>
          <a:xfrm>
            <a:off x="609599" y="2627312"/>
            <a:ext cx="5486400" cy="3200400"/>
          </a:xfrm>
          <a:prstGeom prst="rect">
            <a:avLst/>
          </a:prstGeom>
        </p:spPr>
      </p:pic>
      <p:pic>
        <p:nvPicPr>
          <p:cNvPr id="8" name="Picture 7">
            <a:extLst>
              <a:ext uri="{FF2B5EF4-FFF2-40B4-BE49-F238E27FC236}">
                <a16:creationId xmlns:a16="http://schemas.microsoft.com/office/drawing/2014/main" xmlns="" id="{81BAFE2A-735C-8244-86D3-124731E4C362}"/>
              </a:ext>
            </a:extLst>
          </p:cNvPr>
          <p:cNvPicPr>
            <a:picLocks noChangeAspect="1"/>
          </p:cNvPicPr>
          <p:nvPr/>
        </p:nvPicPr>
        <p:blipFill>
          <a:blip r:embed="rId3"/>
          <a:stretch>
            <a:fillRect/>
          </a:stretch>
        </p:blipFill>
        <p:spPr>
          <a:xfrm>
            <a:off x="7027451" y="2733992"/>
            <a:ext cx="4124811" cy="2743200"/>
          </a:xfrm>
          <a:prstGeom prst="rect">
            <a:avLst/>
          </a:prstGeom>
        </p:spPr>
      </p:pic>
    </p:spTree>
    <p:extLst>
      <p:ext uri="{BB962C8B-B14F-4D97-AF65-F5344CB8AC3E}">
        <p14:creationId xmlns:p14="http://schemas.microsoft.com/office/powerpoint/2010/main" val="375706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8A3027F-0CD5-9042-9589-F74FF3227335}"/>
              </a:ext>
            </a:extLst>
          </p:cNvPr>
          <p:cNvSpPr>
            <a:spLocks noGrp="1"/>
          </p:cNvSpPr>
          <p:nvPr>
            <p:ph sz="half" idx="1"/>
          </p:nvPr>
        </p:nvSpPr>
        <p:spPr/>
        <p:txBody>
          <a:bodyPr/>
          <a:lstStyle/>
          <a:p>
            <a:r>
              <a:rPr lang="en-US" dirty="0"/>
              <a:t>Mobile technology</a:t>
            </a:r>
          </a:p>
        </p:txBody>
      </p:sp>
      <p:sp>
        <p:nvSpPr>
          <p:cNvPr id="3" name="Content Placeholder 2">
            <a:extLst>
              <a:ext uri="{FF2B5EF4-FFF2-40B4-BE49-F238E27FC236}">
                <a16:creationId xmlns:a16="http://schemas.microsoft.com/office/drawing/2014/main" xmlns="" id="{438ECF95-4EF7-4F4C-8BD3-3FA85B20C66C}"/>
              </a:ext>
            </a:extLst>
          </p:cNvPr>
          <p:cNvSpPr>
            <a:spLocks noGrp="1"/>
          </p:cNvSpPr>
          <p:nvPr>
            <p:ph sz="half" idx="2"/>
          </p:nvPr>
        </p:nvSpPr>
        <p:spPr>
          <a:xfrm>
            <a:off x="4791799" y="1825624"/>
            <a:ext cx="5835317" cy="4879975"/>
          </a:xfrm>
        </p:spPr>
        <p:txBody>
          <a:bodyPr/>
          <a:lstStyle/>
          <a:p>
            <a:r>
              <a:rPr lang="en-US" dirty="0"/>
              <a:t>Visualization</a:t>
            </a:r>
          </a:p>
        </p:txBody>
      </p:sp>
      <p:sp>
        <p:nvSpPr>
          <p:cNvPr id="4" name="Title 3">
            <a:extLst>
              <a:ext uri="{FF2B5EF4-FFF2-40B4-BE49-F238E27FC236}">
                <a16:creationId xmlns:a16="http://schemas.microsoft.com/office/drawing/2014/main" xmlns="" id="{A1FB65E3-5871-094F-B139-1C11F093013A}"/>
              </a:ext>
            </a:extLst>
          </p:cNvPr>
          <p:cNvSpPr>
            <a:spLocks noGrp="1"/>
          </p:cNvSpPr>
          <p:nvPr>
            <p:ph type="title"/>
          </p:nvPr>
        </p:nvSpPr>
        <p:spPr/>
        <p:txBody>
          <a:bodyPr/>
          <a:lstStyle/>
          <a:p>
            <a:r>
              <a:rPr lang="en-US" dirty="0"/>
              <a:t>DHIS2 Capabilities</a:t>
            </a:r>
          </a:p>
        </p:txBody>
      </p:sp>
      <p:pic>
        <p:nvPicPr>
          <p:cNvPr id="6" name="Picture 5">
            <a:extLst>
              <a:ext uri="{FF2B5EF4-FFF2-40B4-BE49-F238E27FC236}">
                <a16:creationId xmlns:a16="http://schemas.microsoft.com/office/drawing/2014/main" xmlns="" id="{8026BF08-E0C0-644D-A4C4-0AEF83F4F967}"/>
              </a:ext>
            </a:extLst>
          </p:cNvPr>
          <p:cNvPicPr>
            <a:picLocks noChangeAspect="1"/>
          </p:cNvPicPr>
          <p:nvPr/>
        </p:nvPicPr>
        <p:blipFill>
          <a:blip r:embed="rId2"/>
          <a:stretch>
            <a:fillRect/>
          </a:stretch>
        </p:blipFill>
        <p:spPr>
          <a:xfrm>
            <a:off x="1067836" y="2519680"/>
            <a:ext cx="1752132" cy="4040210"/>
          </a:xfrm>
          <a:prstGeom prst="rect">
            <a:avLst/>
          </a:prstGeom>
        </p:spPr>
      </p:pic>
      <p:pic>
        <p:nvPicPr>
          <p:cNvPr id="8" name="Picture 7">
            <a:extLst>
              <a:ext uri="{FF2B5EF4-FFF2-40B4-BE49-F238E27FC236}">
                <a16:creationId xmlns:a16="http://schemas.microsoft.com/office/drawing/2014/main" xmlns="" id="{2DFB0FBB-A79E-0745-88E2-9CB9D124B842}"/>
              </a:ext>
            </a:extLst>
          </p:cNvPr>
          <p:cNvPicPr>
            <a:picLocks noChangeAspect="1"/>
          </p:cNvPicPr>
          <p:nvPr/>
        </p:nvPicPr>
        <p:blipFill>
          <a:blip r:embed="rId3"/>
          <a:stretch>
            <a:fillRect/>
          </a:stretch>
        </p:blipFill>
        <p:spPr>
          <a:xfrm>
            <a:off x="4791799" y="2519680"/>
            <a:ext cx="7215717" cy="3200400"/>
          </a:xfrm>
          <a:prstGeom prst="rect">
            <a:avLst/>
          </a:prstGeom>
          <a:ln>
            <a:solidFill>
              <a:schemeClr val="tx1"/>
            </a:solidFill>
          </a:ln>
        </p:spPr>
      </p:pic>
    </p:spTree>
    <p:extLst>
      <p:ext uri="{BB962C8B-B14F-4D97-AF65-F5344CB8AC3E}">
        <p14:creationId xmlns:p14="http://schemas.microsoft.com/office/powerpoint/2010/main" val="63727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8A3027F-0CD5-9042-9589-F74FF3227335}"/>
              </a:ext>
            </a:extLst>
          </p:cNvPr>
          <p:cNvSpPr>
            <a:spLocks noGrp="1"/>
          </p:cNvSpPr>
          <p:nvPr>
            <p:ph sz="half" idx="1"/>
          </p:nvPr>
        </p:nvSpPr>
        <p:spPr/>
        <p:txBody>
          <a:bodyPr/>
          <a:lstStyle/>
          <a:p>
            <a:r>
              <a:rPr lang="en-US" dirty="0"/>
              <a:t>Open source</a:t>
            </a:r>
          </a:p>
        </p:txBody>
      </p:sp>
      <p:sp>
        <p:nvSpPr>
          <p:cNvPr id="3" name="Content Placeholder 2">
            <a:extLst>
              <a:ext uri="{FF2B5EF4-FFF2-40B4-BE49-F238E27FC236}">
                <a16:creationId xmlns:a16="http://schemas.microsoft.com/office/drawing/2014/main" xmlns="" id="{438ECF95-4EF7-4F4C-8BD3-3FA85B20C66C}"/>
              </a:ext>
            </a:extLst>
          </p:cNvPr>
          <p:cNvSpPr>
            <a:spLocks noGrp="1"/>
          </p:cNvSpPr>
          <p:nvPr>
            <p:ph sz="half" idx="2"/>
          </p:nvPr>
        </p:nvSpPr>
        <p:spPr/>
        <p:txBody>
          <a:bodyPr/>
          <a:lstStyle/>
          <a:p>
            <a:r>
              <a:rPr lang="en-US" dirty="0"/>
              <a:t>Internationalized &amp; scalable </a:t>
            </a:r>
          </a:p>
        </p:txBody>
      </p:sp>
      <p:sp>
        <p:nvSpPr>
          <p:cNvPr id="4" name="Title 3">
            <a:extLst>
              <a:ext uri="{FF2B5EF4-FFF2-40B4-BE49-F238E27FC236}">
                <a16:creationId xmlns:a16="http://schemas.microsoft.com/office/drawing/2014/main" xmlns="" id="{A1FB65E3-5871-094F-B139-1C11F093013A}"/>
              </a:ext>
            </a:extLst>
          </p:cNvPr>
          <p:cNvSpPr>
            <a:spLocks noGrp="1"/>
          </p:cNvSpPr>
          <p:nvPr>
            <p:ph type="title"/>
          </p:nvPr>
        </p:nvSpPr>
        <p:spPr/>
        <p:txBody>
          <a:bodyPr/>
          <a:lstStyle/>
          <a:p>
            <a:r>
              <a:rPr lang="en-US" dirty="0"/>
              <a:t>DHIS2 Capabilities</a:t>
            </a:r>
          </a:p>
        </p:txBody>
      </p:sp>
      <p:pic>
        <p:nvPicPr>
          <p:cNvPr id="6" name="Picture 5">
            <a:extLst>
              <a:ext uri="{FF2B5EF4-FFF2-40B4-BE49-F238E27FC236}">
                <a16:creationId xmlns:a16="http://schemas.microsoft.com/office/drawing/2014/main" xmlns="" id="{3FC1DF9D-3049-4540-AA12-DE70DD4AE1F0}"/>
              </a:ext>
            </a:extLst>
          </p:cNvPr>
          <p:cNvPicPr>
            <a:picLocks noChangeAspect="1"/>
          </p:cNvPicPr>
          <p:nvPr/>
        </p:nvPicPr>
        <p:blipFill>
          <a:blip r:embed="rId2"/>
          <a:stretch>
            <a:fillRect/>
          </a:stretch>
        </p:blipFill>
        <p:spPr>
          <a:xfrm>
            <a:off x="986790" y="2742741"/>
            <a:ext cx="10340340" cy="3045740"/>
          </a:xfrm>
          <a:prstGeom prst="rect">
            <a:avLst/>
          </a:prstGeom>
        </p:spPr>
      </p:pic>
    </p:spTree>
    <p:extLst>
      <p:ext uri="{BB962C8B-B14F-4D97-AF65-F5344CB8AC3E}">
        <p14:creationId xmlns:p14="http://schemas.microsoft.com/office/powerpoint/2010/main" val="298899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11288"/>
            <a:ext cx="4462463" cy="4351338"/>
          </a:xfrm>
        </p:spPr>
        <p:txBody>
          <a:bodyPr/>
          <a:lstStyle/>
          <a:p>
            <a:r>
              <a:rPr lang="en-US" dirty="0"/>
              <a:t>Initial cost (Acquisition of the system)</a:t>
            </a:r>
          </a:p>
          <a:p>
            <a:pPr lvl="1"/>
            <a:r>
              <a:rPr lang="en-US" dirty="0"/>
              <a:t>Hosting Cost</a:t>
            </a:r>
          </a:p>
          <a:p>
            <a:pPr lvl="1"/>
            <a:r>
              <a:rPr lang="en-US" dirty="0"/>
              <a:t>Harmonization of Tools (Soft and hardware)</a:t>
            </a:r>
          </a:p>
          <a:p>
            <a:pPr lvl="1"/>
            <a:r>
              <a:rPr lang="en-US" dirty="0"/>
              <a:t>System customization</a:t>
            </a:r>
          </a:p>
          <a:p>
            <a:pPr lvl="1"/>
            <a:r>
              <a:rPr lang="en-US" b="1" dirty="0"/>
              <a:t>Training of Super users</a:t>
            </a:r>
            <a:endParaRPr lang="en-US" dirty="0"/>
          </a:p>
          <a:p>
            <a:pPr lvl="1"/>
            <a:r>
              <a:rPr lang="en-US" b="1" dirty="0"/>
              <a:t>Training of end users</a:t>
            </a:r>
            <a:endParaRPr lang="en-US" dirty="0"/>
          </a:p>
          <a:p>
            <a:endParaRPr lang="en-US" dirty="0"/>
          </a:p>
        </p:txBody>
      </p:sp>
      <p:sp>
        <p:nvSpPr>
          <p:cNvPr id="3" name="Title 2"/>
          <p:cNvSpPr>
            <a:spLocks noGrp="1"/>
          </p:cNvSpPr>
          <p:nvPr>
            <p:ph type="title"/>
          </p:nvPr>
        </p:nvSpPr>
        <p:spPr/>
        <p:txBody>
          <a:bodyPr/>
          <a:lstStyle/>
          <a:p>
            <a:r>
              <a:rPr lang="en-US" dirty="0" smtClean="0"/>
              <a:t>What is the cost? </a:t>
            </a:r>
            <a:endParaRPr lang="en-US" dirty="0"/>
          </a:p>
        </p:txBody>
      </p:sp>
      <p:sp>
        <p:nvSpPr>
          <p:cNvPr id="6" name="Content Placeholder 1"/>
          <p:cNvSpPr txBox="1">
            <a:spLocks/>
          </p:cNvSpPr>
          <p:nvPr/>
        </p:nvSpPr>
        <p:spPr>
          <a:xfrm>
            <a:off x="6548438" y="1411288"/>
            <a:ext cx="44624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Maintenance Cost</a:t>
            </a:r>
          </a:p>
          <a:p>
            <a:pPr lvl="1"/>
            <a:r>
              <a:rPr lang="en-US" dirty="0"/>
              <a:t>System administration(Local Team)</a:t>
            </a:r>
          </a:p>
          <a:p>
            <a:pPr lvl="1"/>
            <a:r>
              <a:rPr lang="en-US" dirty="0"/>
              <a:t>Hosting</a:t>
            </a:r>
          </a:p>
          <a:p>
            <a:pPr lvl="1"/>
            <a:r>
              <a:rPr lang="en-US" dirty="0"/>
              <a:t>Technical training</a:t>
            </a:r>
          </a:p>
          <a:p>
            <a:pPr lvl="1"/>
            <a:r>
              <a:rPr lang="en-US" b="1" dirty="0"/>
              <a:t>Local computer capability and internet access in health facilities.</a:t>
            </a:r>
            <a:endParaRPr lang="en-US" dirty="0"/>
          </a:p>
          <a:p>
            <a:endParaRPr lang="en-US" dirty="0"/>
          </a:p>
        </p:txBody>
      </p:sp>
    </p:spTree>
    <p:extLst>
      <p:ext uri="{BB962C8B-B14F-4D97-AF65-F5344CB8AC3E}">
        <p14:creationId xmlns:p14="http://schemas.microsoft.com/office/powerpoint/2010/main" val="96051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0F716276-7CF6-3C49-A475-7694B058BCD1}"/>
              </a:ext>
            </a:extLst>
          </p:cNvPr>
          <p:cNvSpPr>
            <a:spLocks noGrp="1"/>
          </p:cNvSpPr>
          <p:nvPr>
            <p:ph idx="1"/>
          </p:nvPr>
        </p:nvSpPr>
        <p:spPr/>
        <p:txBody>
          <a:bodyPr/>
          <a:lstStyle/>
          <a:p>
            <a:endParaRPr lang="en-US"/>
          </a:p>
        </p:txBody>
      </p:sp>
      <p:sp>
        <p:nvSpPr>
          <p:cNvPr id="2" name="Title 1"/>
          <p:cNvSpPr>
            <a:spLocks noGrp="1"/>
          </p:cNvSpPr>
          <p:nvPr>
            <p:ph type="title"/>
          </p:nvPr>
        </p:nvSpPr>
        <p:spPr>
          <a:noFill/>
        </p:spPr>
        <p:txBody>
          <a:bodyPr vert="horz" lIns="365760" tIns="45720" rIns="182880" bIns="45720" rtlCol="0" anchor="ctr">
            <a:normAutofit/>
          </a:bodyPr>
          <a:lstStyle/>
          <a:p>
            <a:r>
              <a:rPr lang="en-US" dirty="0"/>
              <a:t>Rwanda Experience</a:t>
            </a:r>
          </a:p>
        </p:txBody>
      </p:sp>
      <p:sp>
        <p:nvSpPr>
          <p:cNvPr id="3" name="Slide Number Placeholder 2"/>
          <p:cNvSpPr>
            <a:spLocks noGrp="1"/>
          </p:cNvSpPr>
          <p:nvPr>
            <p:ph type="sldNum" sz="quarter" idx="4294967295"/>
          </p:nvPr>
        </p:nvSpPr>
        <p:spPr>
          <a:xfrm>
            <a:off x="10134600" y="6353175"/>
            <a:ext cx="2057400" cy="365125"/>
          </a:xfrm>
        </p:spPr>
        <p:txBody>
          <a:bodyPr/>
          <a:lstStyle/>
          <a:p>
            <a:fld id="{07D9EBF7-4809-4C9D-951F-44BC93937D2B}" type="slidenum">
              <a:rPr lang="en-US" smtClean="0"/>
              <a:t>7</a:t>
            </a:fld>
            <a:endParaRPr lang="en-US"/>
          </a:p>
        </p:txBody>
      </p:sp>
      <p:grpSp>
        <p:nvGrpSpPr>
          <p:cNvPr id="70" name="Group 69"/>
          <p:cNvGrpSpPr/>
          <p:nvPr/>
        </p:nvGrpSpPr>
        <p:grpSpPr>
          <a:xfrm>
            <a:off x="1889705" y="2266133"/>
            <a:ext cx="8799071" cy="3357374"/>
            <a:chOff x="433239" y="1871142"/>
            <a:chExt cx="8799071" cy="3357374"/>
          </a:xfrm>
        </p:grpSpPr>
        <p:cxnSp>
          <p:nvCxnSpPr>
            <p:cNvPr id="4" name="Straight Arrow Connector 3"/>
            <p:cNvCxnSpPr/>
            <p:nvPr/>
          </p:nvCxnSpPr>
          <p:spPr>
            <a:xfrm>
              <a:off x="506746" y="3470001"/>
              <a:ext cx="8229600" cy="0"/>
            </a:xfrm>
            <a:prstGeom prst="straightConnector1">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a:endCxn id="8" idx="0"/>
            </p:cNvCxnSpPr>
            <p:nvPr/>
          </p:nvCxnSpPr>
          <p:spPr>
            <a:xfrm flipH="1">
              <a:off x="506746" y="1871142"/>
              <a:ext cx="0" cy="1520557"/>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bwMode="ltGray">
            <a:xfrm>
              <a:off x="3248653" y="3391699"/>
              <a:ext cx="147014" cy="1470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err="1">
                <a:solidFill>
                  <a:schemeClr val="bg1"/>
                </a:solidFill>
                <a:latin typeface="Georgia" pitchFamily="18" charset="0"/>
              </a:endParaRPr>
            </a:p>
          </p:txBody>
        </p:sp>
        <p:sp>
          <p:nvSpPr>
            <p:cNvPr id="7" name="Oval 6"/>
            <p:cNvSpPr/>
            <p:nvPr/>
          </p:nvSpPr>
          <p:spPr bwMode="ltGray">
            <a:xfrm>
              <a:off x="4846869" y="3391699"/>
              <a:ext cx="147014" cy="1470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err="1">
                <a:solidFill>
                  <a:schemeClr val="bg1"/>
                </a:solidFill>
                <a:latin typeface="Georgia" pitchFamily="18" charset="0"/>
              </a:endParaRPr>
            </a:p>
          </p:txBody>
        </p:sp>
        <p:sp>
          <p:nvSpPr>
            <p:cNvPr id="8" name="Oval 7"/>
            <p:cNvSpPr/>
            <p:nvPr/>
          </p:nvSpPr>
          <p:spPr bwMode="ltGray">
            <a:xfrm>
              <a:off x="433239" y="3391699"/>
              <a:ext cx="147014" cy="1470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err="1">
                <a:solidFill>
                  <a:schemeClr val="bg1"/>
                </a:solidFill>
                <a:latin typeface="Georgia" pitchFamily="18" charset="0"/>
              </a:endParaRPr>
            </a:p>
          </p:txBody>
        </p:sp>
        <p:sp>
          <p:nvSpPr>
            <p:cNvPr id="9" name="Oval 8"/>
            <p:cNvSpPr/>
            <p:nvPr/>
          </p:nvSpPr>
          <p:spPr bwMode="ltGray">
            <a:xfrm>
              <a:off x="5591718" y="3391699"/>
              <a:ext cx="147014" cy="1470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err="1">
                <a:solidFill>
                  <a:schemeClr val="bg1"/>
                </a:solidFill>
                <a:latin typeface="Georgia" pitchFamily="18" charset="0"/>
              </a:endParaRPr>
            </a:p>
          </p:txBody>
        </p:sp>
        <p:sp>
          <p:nvSpPr>
            <p:cNvPr id="10" name="Oval 9"/>
            <p:cNvSpPr/>
            <p:nvPr/>
          </p:nvSpPr>
          <p:spPr bwMode="ltGray">
            <a:xfrm>
              <a:off x="6336567" y="3391699"/>
              <a:ext cx="147014" cy="1470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err="1">
                <a:solidFill>
                  <a:schemeClr val="bg1"/>
                </a:solidFill>
                <a:latin typeface="Georgia" pitchFamily="18" charset="0"/>
              </a:endParaRPr>
            </a:p>
          </p:txBody>
        </p:sp>
        <p:sp>
          <p:nvSpPr>
            <p:cNvPr id="11" name="Oval 10"/>
            <p:cNvSpPr/>
            <p:nvPr/>
          </p:nvSpPr>
          <p:spPr bwMode="ltGray">
            <a:xfrm>
              <a:off x="7081416" y="3391699"/>
              <a:ext cx="147014" cy="1470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err="1">
                <a:solidFill>
                  <a:schemeClr val="bg1"/>
                </a:solidFill>
                <a:latin typeface="Georgia" pitchFamily="18" charset="0"/>
              </a:endParaRPr>
            </a:p>
          </p:txBody>
        </p:sp>
        <p:sp>
          <p:nvSpPr>
            <p:cNvPr id="12" name="Oval 11"/>
            <p:cNvSpPr/>
            <p:nvPr/>
          </p:nvSpPr>
          <p:spPr bwMode="ltGray">
            <a:xfrm>
              <a:off x="7826266" y="3391699"/>
              <a:ext cx="147014" cy="1470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err="1">
                <a:solidFill>
                  <a:schemeClr val="bg1"/>
                </a:solidFill>
                <a:latin typeface="Georgia" pitchFamily="18" charset="0"/>
              </a:endParaRPr>
            </a:p>
          </p:txBody>
        </p:sp>
        <p:sp>
          <p:nvSpPr>
            <p:cNvPr id="33" name="Rectangle 32"/>
            <p:cNvSpPr/>
            <p:nvPr/>
          </p:nvSpPr>
          <p:spPr>
            <a:xfrm>
              <a:off x="521026" y="1883784"/>
              <a:ext cx="1506681" cy="692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2"/>
                  </a:solidFill>
                  <a:latin typeface="Helvetica" panose="020B0604020202020204" pitchFamily="34" charset="0"/>
                  <a:cs typeface="Helvetica" panose="020B0604020202020204" pitchFamily="34" charset="0"/>
                </a:rPr>
                <a:t>2000</a:t>
              </a:r>
            </a:p>
            <a:p>
              <a:r>
                <a:rPr lang="en-US" sz="1400" dirty="0">
                  <a:solidFill>
                    <a:schemeClr val="tx2"/>
                  </a:solidFill>
                  <a:latin typeface="Helvetica" panose="020B0604020202020204" pitchFamily="34" charset="0"/>
                  <a:cs typeface="Helvetica" panose="020B0604020202020204" pitchFamily="34" charset="0"/>
                </a:rPr>
                <a:t>Launched HMIS (Access)</a:t>
              </a:r>
            </a:p>
          </p:txBody>
        </p:sp>
        <p:cxnSp>
          <p:nvCxnSpPr>
            <p:cNvPr id="34" name="Straight Connector 33"/>
            <p:cNvCxnSpPr>
              <a:cxnSpLocks/>
              <a:stCxn id="6" idx="4"/>
            </p:cNvCxnSpPr>
            <p:nvPr/>
          </p:nvCxnSpPr>
          <p:spPr>
            <a:xfrm>
              <a:off x="3322160" y="3538713"/>
              <a:ext cx="0" cy="1521660"/>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322160" y="4072959"/>
              <a:ext cx="1506681" cy="88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2"/>
                  </a:solidFill>
                  <a:latin typeface="Helvetica" panose="020B0604020202020204" pitchFamily="34" charset="0"/>
                  <a:cs typeface="Helvetica" panose="020B0604020202020204" pitchFamily="34" charset="0"/>
                </a:rPr>
                <a:t>2007</a:t>
              </a:r>
            </a:p>
            <a:p>
              <a:r>
                <a:rPr lang="en-US" sz="1400" dirty="0">
                  <a:solidFill>
                    <a:schemeClr val="tx2"/>
                  </a:solidFill>
                  <a:latin typeface="Helvetica" panose="020B0604020202020204" pitchFamily="34" charset="0"/>
                  <a:cs typeface="Helvetica" panose="020B0604020202020204" pitchFamily="34" charset="0"/>
                </a:rPr>
                <a:t>Launched HMIS (SQL)</a:t>
              </a:r>
            </a:p>
          </p:txBody>
        </p:sp>
        <p:sp>
          <p:nvSpPr>
            <p:cNvPr id="38" name="TextBox 37"/>
            <p:cNvSpPr txBox="1"/>
            <p:nvPr/>
          </p:nvSpPr>
          <p:spPr>
            <a:xfrm>
              <a:off x="521026" y="2614706"/>
              <a:ext cx="1055653" cy="276999"/>
            </a:xfrm>
            <a:prstGeom prst="rect">
              <a:avLst/>
            </a:prstGeom>
            <a:noFill/>
          </p:spPr>
          <p:txBody>
            <a:bodyPr wrap="square" rtlCol="0">
              <a:spAutoFit/>
            </a:bodyPr>
            <a:lstStyle/>
            <a:p>
              <a:r>
                <a:rPr lang="en-US" sz="1200" i="1" dirty="0">
                  <a:solidFill>
                    <a:schemeClr val="tx2">
                      <a:lumMod val="60000"/>
                      <a:lumOff val="40000"/>
                    </a:schemeClr>
                  </a:solidFill>
                  <a:latin typeface="Helvetica" panose="020B0604020202020204" pitchFamily="34" charset="0"/>
                  <a:cs typeface="Helvetica" panose="020B0604020202020204" pitchFamily="34" charset="0"/>
                </a:rPr>
                <a:t>60% of HFs</a:t>
              </a:r>
            </a:p>
          </p:txBody>
        </p:sp>
        <p:sp>
          <p:nvSpPr>
            <p:cNvPr id="39" name="TextBox 38"/>
            <p:cNvSpPr txBox="1"/>
            <p:nvPr/>
          </p:nvSpPr>
          <p:spPr>
            <a:xfrm>
              <a:off x="3332560" y="4805847"/>
              <a:ext cx="1055653" cy="276999"/>
            </a:xfrm>
            <a:prstGeom prst="rect">
              <a:avLst/>
            </a:prstGeom>
            <a:noFill/>
          </p:spPr>
          <p:txBody>
            <a:bodyPr wrap="square" rtlCol="0">
              <a:spAutoFit/>
            </a:bodyPr>
            <a:lstStyle/>
            <a:p>
              <a:r>
                <a:rPr lang="en-US" sz="1200" i="1" dirty="0">
                  <a:solidFill>
                    <a:schemeClr val="tx2">
                      <a:lumMod val="60000"/>
                      <a:lumOff val="40000"/>
                    </a:schemeClr>
                  </a:solidFill>
                  <a:latin typeface="Helvetica" panose="020B0604020202020204" pitchFamily="34" charset="0"/>
                  <a:cs typeface="Helvetica" panose="020B0604020202020204" pitchFamily="34" charset="0"/>
                </a:rPr>
                <a:t>70% of HFs</a:t>
              </a:r>
            </a:p>
          </p:txBody>
        </p:sp>
        <p:cxnSp>
          <p:nvCxnSpPr>
            <p:cNvPr id="42" name="Straight Connector 41"/>
            <p:cNvCxnSpPr>
              <a:cxnSpLocks/>
              <a:endCxn id="7" idx="0"/>
            </p:cNvCxnSpPr>
            <p:nvPr/>
          </p:nvCxnSpPr>
          <p:spPr>
            <a:xfrm>
              <a:off x="4920376" y="1896341"/>
              <a:ext cx="0" cy="1517904"/>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3278362" y="1883784"/>
              <a:ext cx="1673958" cy="1359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2"/>
                  </a:solidFill>
                  <a:latin typeface="Helvetica" panose="020B0604020202020204" pitchFamily="34" charset="0"/>
                  <a:cs typeface="Helvetica" panose="020B0604020202020204" pitchFamily="34" charset="0"/>
                </a:rPr>
                <a:t>2011</a:t>
              </a:r>
            </a:p>
            <a:p>
              <a:r>
                <a:rPr lang="en-US" sz="1400" dirty="0">
                  <a:solidFill>
                    <a:schemeClr val="tx2"/>
                  </a:solidFill>
                  <a:latin typeface="Helvetica" panose="020B0604020202020204" pitchFamily="34" charset="0"/>
                  <a:cs typeface="Helvetica" panose="020B0604020202020204" pitchFamily="34" charset="0"/>
                </a:rPr>
                <a:t>- Harmonized reporting forms</a:t>
              </a:r>
            </a:p>
            <a:p>
              <a:r>
                <a:rPr lang="en-US" sz="1400" dirty="0">
                  <a:solidFill>
                    <a:schemeClr val="tx2"/>
                  </a:solidFill>
                  <a:latin typeface="Helvetica" panose="020B0604020202020204" pitchFamily="34" charset="0"/>
                  <a:cs typeface="Helvetica" panose="020B0604020202020204" pitchFamily="34" charset="0"/>
                </a:rPr>
                <a:t>- Developed SOPs</a:t>
              </a:r>
            </a:p>
            <a:p>
              <a:r>
                <a:rPr lang="en-US" sz="1400" dirty="0">
                  <a:solidFill>
                    <a:schemeClr val="tx2"/>
                  </a:solidFill>
                  <a:latin typeface="Helvetica" panose="020B0604020202020204" pitchFamily="34" charset="0"/>
                  <a:cs typeface="Helvetica" panose="020B0604020202020204" pitchFamily="34" charset="0"/>
                </a:rPr>
                <a:t>- Ended vertical system </a:t>
              </a:r>
            </a:p>
          </p:txBody>
        </p:sp>
        <p:cxnSp>
          <p:nvCxnSpPr>
            <p:cNvPr id="47" name="Straight Connector 46"/>
            <p:cNvCxnSpPr>
              <a:cxnSpLocks/>
              <a:stCxn id="9" idx="4"/>
            </p:cNvCxnSpPr>
            <p:nvPr/>
          </p:nvCxnSpPr>
          <p:spPr>
            <a:xfrm>
              <a:off x="5665225" y="3538713"/>
              <a:ext cx="2602" cy="1517903"/>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676247" y="4072959"/>
              <a:ext cx="1509080" cy="107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2"/>
                  </a:solidFill>
                  <a:latin typeface="Helvetica" panose="020B0604020202020204" pitchFamily="34" charset="0"/>
                  <a:cs typeface="Helvetica" panose="020B0604020202020204" pitchFamily="34" charset="0"/>
                </a:rPr>
                <a:t>2012</a:t>
              </a:r>
            </a:p>
            <a:p>
              <a:r>
                <a:rPr lang="en-US" sz="1400" dirty="0">
                  <a:solidFill>
                    <a:schemeClr val="tx2"/>
                  </a:solidFill>
                  <a:latin typeface="Helvetica" panose="020B0604020202020204" pitchFamily="34" charset="0"/>
                  <a:cs typeface="Helvetica" panose="020B0604020202020204" pitchFamily="34" charset="0"/>
                </a:rPr>
                <a:t>Launched HMIS (Web-based)</a:t>
              </a:r>
            </a:p>
          </p:txBody>
        </p:sp>
        <p:cxnSp>
          <p:nvCxnSpPr>
            <p:cNvPr id="51" name="Straight Connector 50"/>
            <p:cNvCxnSpPr>
              <a:cxnSpLocks/>
              <a:endCxn id="10" idx="0"/>
            </p:cNvCxnSpPr>
            <p:nvPr/>
          </p:nvCxnSpPr>
          <p:spPr>
            <a:xfrm flipH="1">
              <a:off x="6410074" y="1896341"/>
              <a:ext cx="1" cy="1495358"/>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416382" y="1883784"/>
              <a:ext cx="1506681" cy="1155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2"/>
                  </a:solidFill>
                  <a:latin typeface="Helvetica" panose="020B0604020202020204" pitchFamily="34" charset="0"/>
                  <a:cs typeface="Helvetica" panose="020B0604020202020204" pitchFamily="34" charset="0"/>
                </a:rPr>
                <a:t>2013</a:t>
              </a:r>
            </a:p>
            <a:p>
              <a:r>
                <a:rPr lang="en-US" sz="1400" dirty="0">
                  <a:solidFill>
                    <a:schemeClr val="tx2"/>
                  </a:solidFill>
                  <a:latin typeface="Helvetica" panose="020B0604020202020204" pitchFamily="34" charset="0"/>
                  <a:cs typeface="Helvetica" panose="020B0604020202020204" pitchFamily="34" charset="0"/>
                </a:rPr>
                <a:t>Developed Indicator Reference Manual</a:t>
              </a:r>
            </a:p>
          </p:txBody>
        </p:sp>
        <p:cxnSp>
          <p:nvCxnSpPr>
            <p:cNvPr id="55" name="Straight Connector 54"/>
            <p:cNvCxnSpPr>
              <a:cxnSpLocks/>
              <a:stCxn id="11" idx="4"/>
            </p:cNvCxnSpPr>
            <p:nvPr/>
          </p:nvCxnSpPr>
          <p:spPr>
            <a:xfrm>
              <a:off x="7154923" y="3538713"/>
              <a:ext cx="13536" cy="1517904"/>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173511" y="4072959"/>
              <a:ext cx="1506681" cy="1155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2"/>
                  </a:solidFill>
                  <a:latin typeface="Helvetica" panose="020B0604020202020204" pitchFamily="34" charset="0"/>
                  <a:cs typeface="Helvetica" panose="020B0604020202020204" pitchFamily="34" charset="0"/>
                </a:rPr>
                <a:t>2014</a:t>
              </a:r>
            </a:p>
            <a:p>
              <a:r>
                <a:rPr lang="en-US" sz="1400" dirty="0">
                  <a:solidFill>
                    <a:schemeClr val="tx2"/>
                  </a:solidFill>
                  <a:latin typeface="Helvetica" panose="020B0604020202020204" pitchFamily="34" charset="0"/>
                  <a:cs typeface="Helvetica" panose="020B0604020202020204" pitchFamily="34" charset="0"/>
                </a:rPr>
                <a:t>Developed Data Warehouse</a:t>
              </a:r>
            </a:p>
          </p:txBody>
        </p:sp>
        <p:sp>
          <p:nvSpPr>
            <p:cNvPr id="58" name="Rectangle 57"/>
            <p:cNvSpPr/>
            <p:nvPr/>
          </p:nvSpPr>
          <p:spPr>
            <a:xfrm>
              <a:off x="7899773" y="1883784"/>
              <a:ext cx="1332537" cy="1155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2"/>
                  </a:solidFill>
                  <a:latin typeface="Helvetica" panose="020B0604020202020204" pitchFamily="34" charset="0"/>
                  <a:cs typeface="Helvetica" panose="020B0604020202020204" pitchFamily="34" charset="0"/>
                </a:rPr>
                <a:t>2015</a:t>
              </a:r>
            </a:p>
            <a:p>
              <a:r>
                <a:rPr lang="en-US" sz="1400" dirty="0">
                  <a:solidFill>
                    <a:schemeClr val="tx2"/>
                  </a:solidFill>
                  <a:latin typeface="Helvetica" panose="020B0604020202020204" pitchFamily="34" charset="0"/>
                  <a:cs typeface="Helvetica" panose="020B0604020202020204" pitchFamily="34" charset="0"/>
                </a:rPr>
                <a:t>Initiated Mobile Reporting</a:t>
              </a:r>
            </a:p>
          </p:txBody>
        </p:sp>
        <p:cxnSp>
          <p:nvCxnSpPr>
            <p:cNvPr id="59" name="Straight Connector 58"/>
            <p:cNvCxnSpPr>
              <a:cxnSpLocks/>
              <a:endCxn id="12" idx="0"/>
            </p:cNvCxnSpPr>
            <p:nvPr/>
          </p:nvCxnSpPr>
          <p:spPr>
            <a:xfrm>
              <a:off x="7899773" y="1896341"/>
              <a:ext cx="0" cy="1517904"/>
            </a:xfrm>
            <a:prstGeom prst="line">
              <a:avLst/>
            </a:prstGeom>
            <a:ln>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665225" y="4827292"/>
              <a:ext cx="1213557" cy="276999"/>
            </a:xfrm>
            <a:prstGeom prst="rect">
              <a:avLst/>
            </a:prstGeom>
            <a:noFill/>
          </p:spPr>
          <p:txBody>
            <a:bodyPr wrap="square" rtlCol="0">
              <a:spAutoFit/>
            </a:bodyPr>
            <a:lstStyle/>
            <a:p>
              <a:r>
                <a:rPr lang="en-US" sz="1200" i="1" dirty="0">
                  <a:solidFill>
                    <a:schemeClr val="tx2">
                      <a:lumMod val="60000"/>
                      <a:lumOff val="40000"/>
                    </a:schemeClr>
                  </a:solidFill>
                  <a:latin typeface="Helvetica" panose="020B0604020202020204" pitchFamily="34" charset="0"/>
                  <a:cs typeface="Helvetica" panose="020B0604020202020204" pitchFamily="34" charset="0"/>
                </a:rPr>
                <a:t>100% of HFs</a:t>
              </a:r>
            </a:p>
          </p:txBody>
        </p:sp>
      </p:grpSp>
      <p:sp>
        <p:nvSpPr>
          <p:cNvPr id="75" name="Speech Bubble: Rectangle with Corners Rounded 74"/>
          <p:cNvSpPr/>
          <p:nvPr/>
        </p:nvSpPr>
        <p:spPr>
          <a:xfrm rot="10800000">
            <a:off x="6941890" y="5691814"/>
            <a:ext cx="941365" cy="618739"/>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6941889" y="5761246"/>
            <a:ext cx="941366" cy="523220"/>
          </a:xfrm>
          <a:prstGeom prst="rect">
            <a:avLst/>
          </a:prstGeom>
          <a:noFill/>
        </p:spPr>
        <p:txBody>
          <a:bodyPr wrap="square" rtlCol="0">
            <a:spAutoFit/>
          </a:bodyPr>
          <a:lstStyle/>
          <a:p>
            <a:pPr algn="ctr"/>
            <a:r>
              <a:rPr lang="en-US" sz="1400" b="1" dirty="0">
                <a:solidFill>
                  <a:schemeClr val="bg1"/>
                </a:solidFill>
                <a:latin typeface="Helvetica" panose="020B0604020202020204" pitchFamily="34" charset="0"/>
                <a:cs typeface="Helvetica" panose="020B0604020202020204" pitchFamily="34" charset="0"/>
              </a:rPr>
              <a:t>+1,000 users</a:t>
            </a:r>
          </a:p>
        </p:txBody>
      </p:sp>
      <p:sp>
        <p:nvSpPr>
          <p:cNvPr id="77" name="Speech Bubble: Rectangle with Corners Rounded 76"/>
          <p:cNvSpPr/>
          <p:nvPr/>
        </p:nvSpPr>
        <p:spPr>
          <a:xfrm>
            <a:off x="4870638" y="1399444"/>
            <a:ext cx="1495528" cy="691136"/>
          </a:xfrm>
          <a:prstGeom prst="wedgeRoundRect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4834257" y="1489323"/>
            <a:ext cx="1568274" cy="523220"/>
          </a:xfrm>
          <a:prstGeom prst="rect">
            <a:avLst/>
          </a:prstGeom>
          <a:noFill/>
        </p:spPr>
        <p:txBody>
          <a:bodyPr wrap="square" rtlCol="0">
            <a:spAutoFit/>
          </a:bodyPr>
          <a:lstStyle/>
          <a:p>
            <a:pPr algn="ctr"/>
            <a:r>
              <a:rPr lang="en-US" sz="1400" b="1" dirty="0">
                <a:solidFill>
                  <a:schemeClr val="bg1"/>
                </a:solidFill>
                <a:latin typeface="Helvetica" panose="020B0604020202020204" pitchFamily="34" charset="0"/>
                <a:cs typeface="Helvetica" panose="020B0604020202020204" pitchFamily="34" charset="0"/>
              </a:rPr>
              <a:t>&gt; 65% reduction in pages</a:t>
            </a:r>
          </a:p>
        </p:txBody>
      </p:sp>
    </p:spTree>
    <p:extLst>
      <p:ext uri="{BB962C8B-B14F-4D97-AF65-F5344CB8AC3E}">
        <p14:creationId xmlns:p14="http://schemas.microsoft.com/office/powerpoint/2010/main" val="250216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365760" tIns="45720" rIns="182880" bIns="45720" rtlCol="0" anchor="ctr">
            <a:normAutofit/>
          </a:bodyPr>
          <a:lstStyle/>
          <a:p>
            <a:r>
              <a:rPr lang="en-US" dirty="0"/>
              <a:t>Data Use</a:t>
            </a:r>
          </a:p>
        </p:txBody>
      </p:sp>
      <p:sp>
        <p:nvSpPr>
          <p:cNvPr id="3" name="Slide Number Placeholder 2"/>
          <p:cNvSpPr>
            <a:spLocks noGrp="1"/>
          </p:cNvSpPr>
          <p:nvPr>
            <p:ph type="sldNum" sz="quarter" idx="4294967295"/>
          </p:nvPr>
        </p:nvSpPr>
        <p:spPr>
          <a:xfrm>
            <a:off x="9448800" y="6356350"/>
            <a:ext cx="2743200" cy="365125"/>
          </a:xfrm>
        </p:spPr>
        <p:txBody>
          <a:bodyPr/>
          <a:lstStyle/>
          <a:p>
            <a:fld id="{07D9EBF7-4809-4C9D-951F-44BC93937D2B}" type="slidenum">
              <a:rPr lang="en-US" smtClean="0"/>
              <a:t>8</a:t>
            </a:fld>
            <a:endParaRPr lang="en-US"/>
          </a:p>
        </p:txBody>
      </p:sp>
      <p:sp>
        <p:nvSpPr>
          <p:cNvPr id="159" name="TextBox 158"/>
          <p:cNvSpPr txBox="1"/>
          <p:nvPr/>
        </p:nvSpPr>
        <p:spPr>
          <a:xfrm>
            <a:off x="1406589" y="4705539"/>
            <a:ext cx="3657600" cy="2015936"/>
          </a:xfrm>
          <a:prstGeom prst="rect">
            <a:avLst/>
          </a:prstGeom>
          <a:solidFill>
            <a:schemeClr val="bg1">
              <a:lumMod val="95000"/>
            </a:schemeClr>
          </a:solidFill>
        </p:spPr>
        <p:txBody>
          <a:bodyPr wrap="square" rtlCol="0">
            <a:spAutoFit/>
          </a:bodyPr>
          <a:lstStyle/>
          <a:p>
            <a:pPr>
              <a:spcAft>
                <a:spcPts val="600"/>
              </a:spcAft>
            </a:pPr>
            <a:r>
              <a:rPr lang="en-US" b="1" dirty="0">
                <a:latin typeface="Calibri" charset="0"/>
                <a:ea typeface="Calibri" charset="0"/>
                <a:cs typeface="Calibri" charset="0"/>
              </a:rPr>
              <a:t>Key Players in Data Driven Decision Making</a:t>
            </a:r>
          </a:p>
          <a:p>
            <a:pPr marL="342900" indent="-342900">
              <a:buAutoNum type="arabicPeriod"/>
            </a:pPr>
            <a:r>
              <a:rPr lang="en-US" sz="1200" b="1" dirty="0">
                <a:latin typeface="Arial" panose="020B0604020202020204" pitchFamily="34" charset="0"/>
                <a:cs typeface="Arial" panose="020B0604020202020204" pitchFamily="34" charset="0"/>
              </a:rPr>
              <a:t>Health Facilities</a:t>
            </a:r>
            <a:r>
              <a:rPr lang="en-US" sz="1200" dirty="0">
                <a:latin typeface="Arial" panose="020B0604020202020204" pitchFamily="34" charset="0"/>
                <a:cs typeface="Arial" panose="020B0604020202020204" pitchFamily="34" charset="0"/>
              </a:rPr>
              <a:t>: Coordination meetings and District Hospital Management Team (DHMT) meetings</a:t>
            </a:r>
          </a:p>
          <a:p>
            <a:pPr marL="342900" indent="-342900">
              <a:buAutoNum type="arabicPeriod"/>
            </a:pPr>
            <a:r>
              <a:rPr lang="en-US" sz="1200" b="1" dirty="0">
                <a:latin typeface="Arial" panose="020B0604020202020204" pitchFamily="34" charset="0"/>
                <a:cs typeface="Arial" panose="020B0604020202020204" pitchFamily="34" charset="0"/>
              </a:rPr>
              <a:t>Central Level</a:t>
            </a:r>
            <a:r>
              <a:rPr lang="en-US" sz="1200" dirty="0">
                <a:latin typeface="Arial" panose="020B0604020202020204" pitchFamily="34" charset="0"/>
                <a:cs typeface="Arial" panose="020B0604020202020204" pitchFamily="34" charset="0"/>
              </a:rPr>
              <a:t>: ISMM, planning ( Budget), and program meetings to adjust interventions</a:t>
            </a:r>
          </a:p>
          <a:p>
            <a:pPr marL="342900" indent="-342900">
              <a:buAutoNum type="arabicPeriod"/>
            </a:pPr>
            <a:r>
              <a:rPr lang="en-US" sz="1200" b="1" dirty="0">
                <a:latin typeface="Arial" panose="020B0604020202020204" pitchFamily="34" charset="0"/>
                <a:cs typeface="Arial" panose="020B0604020202020204" pitchFamily="34" charset="0"/>
              </a:rPr>
              <a:t>Development Partners</a:t>
            </a:r>
            <a:r>
              <a:rPr lang="en-US" sz="1200" dirty="0">
                <a:latin typeface="Arial" panose="020B0604020202020204" pitchFamily="34" charset="0"/>
                <a:cs typeface="Arial" panose="020B0604020202020204" pitchFamily="34" charset="0"/>
              </a:rPr>
              <a:t>: request data on an ad hoc basis to adjust interventions</a:t>
            </a:r>
          </a:p>
        </p:txBody>
      </p:sp>
      <p:grpSp>
        <p:nvGrpSpPr>
          <p:cNvPr id="162" name="Group 161"/>
          <p:cNvGrpSpPr/>
          <p:nvPr/>
        </p:nvGrpSpPr>
        <p:grpSpPr>
          <a:xfrm>
            <a:off x="2581518" y="1429258"/>
            <a:ext cx="6666639" cy="3236084"/>
            <a:chOff x="820011" y="902140"/>
            <a:chExt cx="6666639" cy="3236084"/>
          </a:xfrm>
        </p:grpSpPr>
        <p:grpSp>
          <p:nvGrpSpPr>
            <p:cNvPr id="160" name="Group 159"/>
            <p:cNvGrpSpPr/>
            <p:nvPr/>
          </p:nvGrpSpPr>
          <p:grpSpPr>
            <a:xfrm>
              <a:off x="820011" y="991092"/>
              <a:ext cx="6666639" cy="3147132"/>
              <a:chOff x="193281" y="985192"/>
              <a:chExt cx="7813506" cy="3937646"/>
            </a:xfrm>
          </p:grpSpPr>
          <p:sp>
            <p:nvSpPr>
              <p:cNvPr id="4" name="Freeform 5"/>
              <p:cNvSpPr>
                <a:spLocks/>
              </p:cNvSpPr>
              <p:nvPr>
                <p:custDataLst>
                  <p:tags r:id="rId1"/>
                </p:custDataLst>
              </p:nvPr>
            </p:nvSpPr>
            <p:spPr bwMode="auto">
              <a:xfrm>
                <a:off x="2536825" y="2328863"/>
                <a:ext cx="930275" cy="890587"/>
              </a:xfrm>
              <a:custGeom>
                <a:avLst/>
                <a:gdLst>
                  <a:gd name="T0" fmla="*/ 929788 w 574"/>
                  <a:gd name="T1" fmla="*/ 654377 h 550"/>
                  <a:gd name="T2" fmla="*/ 890912 w 574"/>
                  <a:gd name="T3" fmla="*/ 515079 h 550"/>
                  <a:gd name="T4" fmla="*/ 830978 w 574"/>
                  <a:gd name="T5" fmla="*/ 0 h 550"/>
                  <a:gd name="T6" fmla="*/ 40496 w 574"/>
                  <a:gd name="T7" fmla="*/ 119861 h 550"/>
                  <a:gd name="T8" fmla="*/ 0 w 574"/>
                  <a:gd name="T9" fmla="*/ 871423 h 550"/>
                  <a:gd name="T10" fmla="*/ 98810 w 574"/>
                  <a:gd name="T11" fmla="*/ 890860 h 550"/>
                  <a:gd name="T12" fmla="*/ 929788 w 574"/>
                  <a:gd name="T13" fmla="*/ 654377 h 5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4" h="550">
                    <a:moveTo>
                      <a:pt x="574" y="404"/>
                    </a:moveTo>
                    <a:lnTo>
                      <a:pt x="550" y="318"/>
                    </a:lnTo>
                    <a:lnTo>
                      <a:pt x="513" y="0"/>
                    </a:lnTo>
                    <a:lnTo>
                      <a:pt x="25" y="74"/>
                    </a:lnTo>
                    <a:lnTo>
                      <a:pt x="0" y="538"/>
                    </a:lnTo>
                    <a:lnTo>
                      <a:pt x="61" y="550"/>
                    </a:lnTo>
                    <a:lnTo>
                      <a:pt x="574" y="4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 name="Freeform 6"/>
              <p:cNvSpPr>
                <a:spLocks/>
              </p:cNvSpPr>
              <p:nvPr>
                <p:custDataLst>
                  <p:tags r:id="rId2"/>
                </p:custDataLst>
              </p:nvPr>
            </p:nvSpPr>
            <p:spPr bwMode="auto">
              <a:xfrm>
                <a:off x="2497138" y="2271713"/>
                <a:ext cx="376237" cy="968375"/>
              </a:xfrm>
              <a:custGeom>
                <a:avLst/>
                <a:gdLst>
                  <a:gd name="T0" fmla="*/ 197621 w 232"/>
                  <a:gd name="T1" fmla="*/ 968607 h 598"/>
                  <a:gd name="T2" fmla="*/ 0 w 232"/>
                  <a:gd name="T3" fmla="*/ 949170 h 598"/>
                  <a:gd name="T4" fmla="*/ 0 w 232"/>
                  <a:gd name="T5" fmla="*/ 910296 h 598"/>
                  <a:gd name="T6" fmla="*/ 0 w 232"/>
                  <a:gd name="T7" fmla="*/ 811492 h 598"/>
                  <a:gd name="T8" fmla="*/ 0 w 232"/>
                  <a:gd name="T9" fmla="*/ 494022 h 598"/>
                  <a:gd name="T10" fmla="*/ 19438 w 232"/>
                  <a:gd name="T11" fmla="*/ 158735 h 598"/>
                  <a:gd name="T12" fmla="*/ 19438 w 232"/>
                  <a:gd name="T13" fmla="*/ 58311 h 598"/>
                  <a:gd name="T14" fmla="*/ 38876 w 232"/>
                  <a:gd name="T15" fmla="*/ 19437 h 598"/>
                  <a:gd name="T16" fmla="*/ 197621 w 232"/>
                  <a:gd name="T17" fmla="*/ 0 h 598"/>
                  <a:gd name="T18" fmla="*/ 296431 w 232"/>
                  <a:gd name="T19" fmla="*/ 0 h 598"/>
                  <a:gd name="T20" fmla="*/ 375803 w 232"/>
                  <a:gd name="T21" fmla="*/ 0 h 598"/>
                  <a:gd name="T22" fmla="*/ 197621 w 232"/>
                  <a:gd name="T23" fmla="*/ 96860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2" h="598">
                    <a:moveTo>
                      <a:pt x="122" y="598"/>
                    </a:moveTo>
                    <a:lnTo>
                      <a:pt x="0" y="586"/>
                    </a:lnTo>
                    <a:lnTo>
                      <a:pt x="0" y="562"/>
                    </a:lnTo>
                    <a:lnTo>
                      <a:pt x="0" y="501"/>
                    </a:lnTo>
                    <a:lnTo>
                      <a:pt x="0" y="305"/>
                    </a:lnTo>
                    <a:lnTo>
                      <a:pt x="12" y="98"/>
                    </a:lnTo>
                    <a:lnTo>
                      <a:pt x="12" y="36"/>
                    </a:lnTo>
                    <a:lnTo>
                      <a:pt x="24" y="12"/>
                    </a:lnTo>
                    <a:lnTo>
                      <a:pt x="122" y="0"/>
                    </a:lnTo>
                    <a:lnTo>
                      <a:pt x="183" y="0"/>
                    </a:lnTo>
                    <a:lnTo>
                      <a:pt x="232" y="0"/>
                    </a:lnTo>
                    <a:lnTo>
                      <a:pt x="122" y="598"/>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 name="Freeform 7"/>
              <p:cNvSpPr>
                <a:spLocks/>
              </p:cNvSpPr>
              <p:nvPr>
                <p:custDataLst>
                  <p:tags r:id="rId3"/>
                </p:custDataLst>
              </p:nvPr>
            </p:nvSpPr>
            <p:spPr bwMode="auto">
              <a:xfrm>
                <a:off x="2497138" y="2271713"/>
                <a:ext cx="376237" cy="968375"/>
              </a:xfrm>
              <a:custGeom>
                <a:avLst/>
                <a:gdLst>
                  <a:gd name="T0" fmla="*/ 197621 w 232"/>
                  <a:gd name="T1" fmla="*/ 968607 h 598"/>
                  <a:gd name="T2" fmla="*/ 0 w 232"/>
                  <a:gd name="T3" fmla="*/ 949170 h 598"/>
                  <a:gd name="T4" fmla="*/ 0 w 232"/>
                  <a:gd name="T5" fmla="*/ 910296 h 598"/>
                  <a:gd name="T6" fmla="*/ 0 w 232"/>
                  <a:gd name="T7" fmla="*/ 811492 h 598"/>
                  <a:gd name="T8" fmla="*/ 0 w 232"/>
                  <a:gd name="T9" fmla="*/ 494022 h 598"/>
                  <a:gd name="T10" fmla="*/ 19438 w 232"/>
                  <a:gd name="T11" fmla="*/ 158735 h 598"/>
                  <a:gd name="T12" fmla="*/ 19438 w 232"/>
                  <a:gd name="T13" fmla="*/ 58311 h 598"/>
                  <a:gd name="T14" fmla="*/ 38876 w 232"/>
                  <a:gd name="T15" fmla="*/ 19437 h 598"/>
                  <a:gd name="T16" fmla="*/ 197621 w 232"/>
                  <a:gd name="T17" fmla="*/ 0 h 598"/>
                  <a:gd name="T18" fmla="*/ 296431 w 232"/>
                  <a:gd name="T19" fmla="*/ 0 h 598"/>
                  <a:gd name="T20" fmla="*/ 375803 w 232"/>
                  <a:gd name="T21" fmla="*/ 0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2" h="598">
                    <a:moveTo>
                      <a:pt x="122" y="598"/>
                    </a:moveTo>
                    <a:lnTo>
                      <a:pt x="0" y="586"/>
                    </a:lnTo>
                    <a:lnTo>
                      <a:pt x="0" y="562"/>
                    </a:lnTo>
                    <a:lnTo>
                      <a:pt x="0" y="501"/>
                    </a:lnTo>
                    <a:lnTo>
                      <a:pt x="0" y="305"/>
                    </a:lnTo>
                    <a:lnTo>
                      <a:pt x="12" y="98"/>
                    </a:lnTo>
                    <a:lnTo>
                      <a:pt x="12" y="36"/>
                    </a:lnTo>
                    <a:lnTo>
                      <a:pt x="24" y="12"/>
                    </a:lnTo>
                    <a:lnTo>
                      <a:pt x="122" y="0"/>
                    </a:lnTo>
                    <a:lnTo>
                      <a:pt x="183" y="0"/>
                    </a:lnTo>
                    <a:lnTo>
                      <a:pt x="232"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 name="Freeform 8"/>
              <p:cNvSpPr>
                <a:spLocks/>
              </p:cNvSpPr>
              <p:nvPr>
                <p:custDataLst>
                  <p:tags r:id="rId4"/>
                </p:custDataLst>
              </p:nvPr>
            </p:nvSpPr>
            <p:spPr bwMode="auto">
              <a:xfrm>
                <a:off x="2971800" y="2251075"/>
                <a:ext cx="495300" cy="869950"/>
              </a:xfrm>
              <a:custGeom>
                <a:avLst/>
                <a:gdLst>
                  <a:gd name="T0" fmla="*/ 336927 w 305"/>
                  <a:gd name="T1" fmla="*/ 869803 h 537"/>
                  <a:gd name="T2" fmla="*/ 494052 w 305"/>
                  <a:gd name="T3" fmla="*/ 672194 h 537"/>
                  <a:gd name="T4" fmla="*/ 494052 w 305"/>
                  <a:gd name="T5" fmla="*/ 573390 h 537"/>
                  <a:gd name="T6" fmla="*/ 474614 w 305"/>
                  <a:gd name="T7" fmla="*/ 354724 h 537"/>
                  <a:gd name="T8" fmla="*/ 435738 w 305"/>
                  <a:gd name="T9" fmla="*/ 137678 h 537"/>
                  <a:gd name="T10" fmla="*/ 414680 w 305"/>
                  <a:gd name="T11" fmla="*/ 58311 h 537"/>
                  <a:gd name="T12" fmla="*/ 414680 w 305"/>
                  <a:gd name="T13" fmla="*/ 38874 h 537"/>
                  <a:gd name="T14" fmla="*/ 276993 w 305"/>
                  <a:gd name="T15" fmla="*/ 19437 h 537"/>
                  <a:gd name="T16" fmla="*/ 118249 w 305"/>
                  <a:gd name="T17" fmla="*/ 0 h 537"/>
                  <a:gd name="T18" fmla="*/ 38876 w 305"/>
                  <a:gd name="T19" fmla="*/ 0 h 537"/>
                  <a:gd name="T20" fmla="*/ 0 w 305"/>
                  <a:gd name="T21" fmla="*/ 0 h 537"/>
                  <a:gd name="T22" fmla="*/ 336927 w 305"/>
                  <a:gd name="T23" fmla="*/ 869803 h 5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5" h="537">
                    <a:moveTo>
                      <a:pt x="208" y="537"/>
                    </a:moveTo>
                    <a:lnTo>
                      <a:pt x="305" y="415"/>
                    </a:lnTo>
                    <a:lnTo>
                      <a:pt x="305" y="354"/>
                    </a:lnTo>
                    <a:lnTo>
                      <a:pt x="293" y="219"/>
                    </a:lnTo>
                    <a:lnTo>
                      <a:pt x="269" y="85"/>
                    </a:lnTo>
                    <a:lnTo>
                      <a:pt x="256" y="36"/>
                    </a:lnTo>
                    <a:lnTo>
                      <a:pt x="256" y="24"/>
                    </a:lnTo>
                    <a:lnTo>
                      <a:pt x="171" y="12"/>
                    </a:lnTo>
                    <a:lnTo>
                      <a:pt x="73" y="0"/>
                    </a:lnTo>
                    <a:lnTo>
                      <a:pt x="24" y="0"/>
                    </a:lnTo>
                    <a:lnTo>
                      <a:pt x="0" y="0"/>
                    </a:lnTo>
                    <a:lnTo>
                      <a:pt x="208" y="537"/>
                    </a:lnTo>
                    <a:close/>
                  </a:path>
                </a:pathLst>
              </a:cu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 name="Freeform 9"/>
              <p:cNvSpPr>
                <a:spLocks/>
              </p:cNvSpPr>
              <p:nvPr>
                <p:custDataLst>
                  <p:tags r:id="rId5"/>
                </p:custDataLst>
              </p:nvPr>
            </p:nvSpPr>
            <p:spPr bwMode="auto">
              <a:xfrm>
                <a:off x="2971800" y="2251075"/>
                <a:ext cx="495300" cy="869950"/>
              </a:xfrm>
              <a:custGeom>
                <a:avLst/>
                <a:gdLst>
                  <a:gd name="T0" fmla="*/ 336927 w 305"/>
                  <a:gd name="T1" fmla="*/ 869803 h 537"/>
                  <a:gd name="T2" fmla="*/ 494052 w 305"/>
                  <a:gd name="T3" fmla="*/ 672194 h 537"/>
                  <a:gd name="T4" fmla="*/ 494052 w 305"/>
                  <a:gd name="T5" fmla="*/ 573390 h 537"/>
                  <a:gd name="T6" fmla="*/ 474614 w 305"/>
                  <a:gd name="T7" fmla="*/ 354724 h 537"/>
                  <a:gd name="T8" fmla="*/ 435738 w 305"/>
                  <a:gd name="T9" fmla="*/ 137678 h 537"/>
                  <a:gd name="T10" fmla="*/ 414680 w 305"/>
                  <a:gd name="T11" fmla="*/ 58311 h 537"/>
                  <a:gd name="T12" fmla="*/ 414680 w 305"/>
                  <a:gd name="T13" fmla="*/ 38874 h 537"/>
                  <a:gd name="T14" fmla="*/ 276993 w 305"/>
                  <a:gd name="T15" fmla="*/ 19437 h 537"/>
                  <a:gd name="T16" fmla="*/ 118249 w 305"/>
                  <a:gd name="T17" fmla="*/ 0 h 537"/>
                  <a:gd name="T18" fmla="*/ 38876 w 305"/>
                  <a:gd name="T19" fmla="*/ 0 h 537"/>
                  <a:gd name="T20" fmla="*/ 0 w 305"/>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5" h="537">
                    <a:moveTo>
                      <a:pt x="208" y="537"/>
                    </a:moveTo>
                    <a:lnTo>
                      <a:pt x="305" y="415"/>
                    </a:lnTo>
                    <a:lnTo>
                      <a:pt x="305" y="354"/>
                    </a:lnTo>
                    <a:lnTo>
                      <a:pt x="293" y="219"/>
                    </a:lnTo>
                    <a:lnTo>
                      <a:pt x="269" y="85"/>
                    </a:lnTo>
                    <a:lnTo>
                      <a:pt x="256" y="36"/>
                    </a:lnTo>
                    <a:lnTo>
                      <a:pt x="256" y="24"/>
                    </a:lnTo>
                    <a:lnTo>
                      <a:pt x="171" y="12"/>
                    </a:lnTo>
                    <a:lnTo>
                      <a:pt x="73" y="0"/>
                    </a:lnTo>
                    <a:lnTo>
                      <a:pt x="24" y="0"/>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 name="Oval 10"/>
              <p:cNvSpPr>
                <a:spLocks noChangeArrowheads="1"/>
              </p:cNvSpPr>
              <p:nvPr>
                <p:custDataLst>
                  <p:tags r:id="rId6"/>
                </p:custDataLst>
              </p:nvPr>
            </p:nvSpPr>
            <p:spPr bwMode="auto">
              <a:xfrm>
                <a:off x="3476625" y="4437063"/>
                <a:ext cx="1701800" cy="376237"/>
              </a:xfrm>
              <a:prstGeom prst="ellipse">
                <a:avLst/>
              </a:prstGeom>
              <a:solidFill>
                <a:srgbClr val="BBBBBB"/>
              </a:solidFill>
              <a:ln w="19050">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 name="Freeform 11"/>
              <p:cNvSpPr>
                <a:spLocks/>
              </p:cNvSpPr>
              <p:nvPr>
                <p:custDataLst>
                  <p:tags r:id="rId7"/>
                </p:custDataLst>
              </p:nvPr>
            </p:nvSpPr>
            <p:spPr bwMode="auto">
              <a:xfrm>
                <a:off x="3981450" y="3773488"/>
                <a:ext cx="177800" cy="693737"/>
              </a:xfrm>
              <a:custGeom>
                <a:avLst/>
                <a:gdLst>
                  <a:gd name="T0" fmla="*/ 0 w 110"/>
                  <a:gd name="T1" fmla="*/ 0 h 428"/>
                  <a:gd name="T2" fmla="*/ 0 w 110"/>
                  <a:gd name="T3" fmla="*/ 19437 h 428"/>
                  <a:gd name="T4" fmla="*/ 38876 w 110"/>
                  <a:gd name="T5" fmla="*/ 79368 h 428"/>
                  <a:gd name="T6" fmla="*/ 98810 w 110"/>
                  <a:gd name="T7" fmla="*/ 197609 h 428"/>
                  <a:gd name="T8" fmla="*/ 137686 w 110"/>
                  <a:gd name="T9" fmla="*/ 317470 h 428"/>
                  <a:gd name="T10" fmla="*/ 178182 w 110"/>
                  <a:gd name="T11" fmla="*/ 416275 h 428"/>
                  <a:gd name="T12" fmla="*/ 178182 w 110"/>
                  <a:gd name="T13" fmla="*/ 515079 h 428"/>
                  <a:gd name="T14" fmla="*/ 178182 w 110"/>
                  <a:gd name="T15" fmla="*/ 594447 h 428"/>
                  <a:gd name="T16" fmla="*/ 158744 w 110"/>
                  <a:gd name="T17" fmla="*/ 652757 h 428"/>
                  <a:gd name="T18" fmla="*/ 158744 w 110"/>
                  <a:gd name="T19" fmla="*/ 693251 h 428"/>
                  <a:gd name="T20" fmla="*/ 0 w 110"/>
                  <a:gd name="T21" fmla="*/ 0 h 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 h="428">
                    <a:moveTo>
                      <a:pt x="0" y="0"/>
                    </a:moveTo>
                    <a:lnTo>
                      <a:pt x="0" y="12"/>
                    </a:lnTo>
                    <a:lnTo>
                      <a:pt x="24" y="49"/>
                    </a:lnTo>
                    <a:lnTo>
                      <a:pt x="61" y="122"/>
                    </a:lnTo>
                    <a:lnTo>
                      <a:pt x="85" y="196"/>
                    </a:lnTo>
                    <a:lnTo>
                      <a:pt x="110" y="257"/>
                    </a:lnTo>
                    <a:lnTo>
                      <a:pt x="110" y="318"/>
                    </a:lnTo>
                    <a:lnTo>
                      <a:pt x="110" y="367"/>
                    </a:lnTo>
                    <a:lnTo>
                      <a:pt x="98" y="403"/>
                    </a:lnTo>
                    <a:lnTo>
                      <a:pt x="98" y="42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 name="Freeform 12"/>
              <p:cNvSpPr>
                <a:spLocks/>
              </p:cNvSpPr>
              <p:nvPr>
                <p:custDataLst>
                  <p:tags r:id="rId8"/>
                </p:custDataLst>
              </p:nvPr>
            </p:nvSpPr>
            <p:spPr bwMode="auto">
              <a:xfrm>
                <a:off x="3981450" y="3773488"/>
                <a:ext cx="177800" cy="693737"/>
              </a:xfrm>
              <a:custGeom>
                <a:avLst/>
                <a:gdLst>
                  <a:gd name="T0" fmla="*/ 0 w 110"/>
                  <a:gd name="T1" fmla="*/ 0 h 428"/>
                  <a:gd name="T2" fmla="*/ 0 w 110"/>
                  <a:gd name="T3" fmla="*/ 19437 h 428"/>
                  <a:gd name="T4" fmla="*/ 38876 w 110"/>
                  <a:gd name="T5" fmla="*/ 79368 h 428"/>
                  <a:gd name="T6" fmla="*/ 98810 w 110"/>
                  <a:gd name="T7" fmla="*/ 197609 h 428"/>
                  <a:gd name="T8" fmla="*/ 137686 w 110"/>
                  <a:gd name="T9" fmla="*/ 317470 h 428"/>
                  <a:gd name="T10" fmla="*/ 178182 w 110"/>
                  <a:gd name="T11" fmla="*/ 416275 h 428"/>
                  <a:gd name="T12" fmla="*/ 178182 w 110"/>
                  <a:gd name="T13" fmla="*/ 515079 h 428"/>
                  <a:gd name="T14" fmla="*/ 178182 w 110"/>
                  <a:gd name="T15" fmla="*/ 594447 h 428"/>
                  <a:gd name="T16" fmla="*/ 158744 w 110"/>
                  <a:gd name="T17" fmla="*/ 652757 h 428"/>
                  <a:gd name="T18" fmla="*/ 158744 w 110"/>
                  <a:gd name="T19" fmla="*/ 693251 h 4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428">
                    <a:moveTo>
                      <a:pt x="0" y="0"/>
                    </a:moveTo>
                    <a:lnTo>
                      <a:pt x="0" y="12"/>
                    </a:lnTo>
                    <a:lnTo>
                      <a:pt x="24" y="49"/>
                    </a:lnTo>
                    <a:lnTo>
                      <a:pt x="61" y="122"/>
                    </a:lnTo>
                    <a:lnTo>
                      <a:pt x="85" y="196"/>
                    </a:lnTo>
                    <a:lnTo>
                      <a:pt x="110" y="257"/>
                    </a:lnTo>
                    <a:lnTo>
                      <a:pt x="110" y="318"/>
                    </a:lnTo>
                    <a:lnTo>
                      <a:pt x="110" y="367"/>
                    </a:lnTo>
                    <a:lnTo>
                      <a:pt x="98" y="403"/>
                    </a:lnTo>
                    <a:lnTo>
                      <a:pt x="98" y="42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 name="Freeform 13"/>
              <p:cNvSpPr>
                <a:spLocks/>
              </p:cNvSpPr>
              <p:nvPr>
                <p:custDataLst>
                  <p:tags r:id="rId9"/>
                </p:custDataLst>
              </p:nvPr>
            </p:nvSpPr>
            <p:spPr bwMode="auto">
              <a:xfrm>
                <a:off x="4475163" y="3773488"/>
                <a:ext cx="198437" cy="693737"/>
              </a:xfrm>
              <a:custGeom>
                <a:avLst/>
                <a:gdLst>
                  <a:gd name="T0" fmla="*/ 197621 w 122"/>
                  <a:gd name="T1" fmla="*/ 0 h 428"/>
                  <a:gd name="T2" fmla="*/ 178183 w 122"/>
                  <a:gd name="T3" fmla="*/ 19437 h 428"/>
                  <a:gd name="T4" fmla="*/ 139307 w 122"/>
                  <a:gd name="T5" fmla="*/ 79368 h 428"/>
                  <a:gd name="T6" fmla="*/ 98811 w 122"/>
                  <a:gd name="T7" fmla="*/ 158735 h 428"/>
                  <a:gd name="T8" fmla="*/ 79372 w 122"/>
                  <a:gd name="T9" fmla="*/ 197609 h 428"/>
                  <a:gd name="T10" fmla="*/ 40496 w 122"/>
                  <a:gd name="T11" fmla="*/ 317470 h 428"/>
                  <a:gd name="T12" fmla="*/ 0 w 122"/>
                  <a:gd name="T13" fmla="*/ 416275 h 428"/>
                  <a:gd name="T14" fmla="*/ 0 w 122"/>
                  <a:gd name="T15" fmla="*/ 515079 h 428"/>
                  <a:gd name="T16" fmla="*/ 0 w 122"/>
                  <a:gd name="T17" fmla="*/ 594447 h 428"/>
                  <a:gd name="T18" fmla="*/ 21058 w 122"/>
                  <a:gd name="T19" fmla="*/ 652757 h 428"/>
                  <a:gd name="T20" fmla="*/ 40496 w 122"/>
                  <a:gd name="T21" fmla="*/ 693251 h 428"/>
                  <a:gd name="T22" fmla="*/ 197621 w 122"/>
                  <a:gd name="T23" fmla="*/ 0 h 4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2" h="428">
                    <a:moveTo>
                      <a:pt x="122" y="0"/>
                    </a:moveTo>
                    <a:lnTo>
                      <a:pt x="110" y="12"/>
                    </a:lnTo>
                    <a:lnTo>
                      <a:pt x="86" y="49"/>
                    </a:lnTo>
                    <a:lnTo>
                      <a:pt x="61" y="98"/>
                    </a:lnTo>
                    <a:lnTo>
                      <a:pt x="49" y="122"/>
                    </a:lnTo>
                    <a:lnTo>
                      <a:pt x="25" y="196"/>
                    </a:lnTo>
                    <a:lnTo>
                      <a:pt x="0" y="257"/>
                    </a:lnTo>
                    <a:lnTo>
                      <a:pt x="0" y="318"/>
                    </a:lnTo>
                    <a:lnTo>
                      <a:pt x="0" y="367"/>
                    </a:lnTo>
                    <a:lnTo>
                      <a:pt x="13" y="403"/>
                    </a:lnTo>
                    <a:lnTo>
                      <a:pt x="25" y="428"/>
                    </a:lnTo>
                    <a:lnTo>
                      <a:pt x="1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 name="Freeform 14"/>
              <p:cNvSpPr>
                <a:spLocks/>
              </p:cNvSpPr>
              <p:nvPr>
                <p:custDataLst>
                  <p:tags r:id="rId10"/>
                </p:custDataLst>
              </p:nvPr>
            </p:nvSpPr>
            <p:spPr bwMode="auto">
              <a:xfrm>
                <a:off x="4475163" y="3773488"/>
                <a:ext cx="198437" cy="693737"/>
              </a:xfrm>
              <a:custGeom>
                <a:avLst/>
                <a:gdLst>
                  <a:gd name="T0" fmla="*/ 197621 w 122"/>
                  <a:gd name="T1" fmla="*/ 0 h 428"/>
                  <a:gd name="T2" fmla="*/ 178183 w 122"/>
                  <a:gd name="T3" fmla="*/ 19437 h 428"/>
                  <a:gd name="T4" fmla="*/ 139307 w 122"/>
                  <a:gd name="T5" fmla="*/ 79368 h 428"/>
                  <a:gd name="T6" fmla="*/ 98811 w 122"/>
                  <a:gd name="T7" fmla="*/ 158735 h 428"/>
                  <a:gd name="T8" fmla="*/ 79372 w 122"/>
                  <a:gd name="T9" fmla="*/ 197609 h 428"/>
                  <a:gd name="T10" fmla="*/ 40496 w 122"/>
                  <a:gd name="T11" fmla="*/ 317470 h 428"/>
                  <a:gd name="T12" fmla="*/ 0 w 122"/>
                  <a:gd name="T13" fmla="*/ 416275 h 428"/>
                  <a:gd name="T14" fmla="*/ 0 w 122"/>
                  <a:gd name="T15" fmla="*/ 515079 h 428"/>
                  <a:gd name="T16" fmla="*/ 0 w 122"/>
                  <a:gd name="T17" fmla="*/ 594447 h 428"/>
                  <a:gd name="T18" fmla="*/ 21058 w 122"/>
                  <a:gd name="T19" fmla="*/ 652757 h 428"/>
                  <a:gd name="T20" fmla="*/ 40496 w 122"/>
                  <a:gd name="T21" fmla="*/ 693251 h 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428">
                    <a:moveTo>
                      <a:pt x="122" y="0"/>
                    </a:moveTo>
                    <a:lnTo>
                      <a:pt x="110" y="12"/>
                    </a:lnTo>
                    <a:lnTo>
                      <a:pt x="86" y="49"/>
                    </a:lnTo>
                    <a:lnTo>
                      <a:pt x="61" y="98"/>
                    </a:lnTo>
                    <a:lnTo>
                      <a:pt x="49" y="122"/>
                    </a:lnTo>
                    <a:lnTo>
                      <a:pt x="25" y="196"/>
                    </a:lnTo>
                    <a:lnTo>
                      <a:pt x="0" y="257"/>
                    </a:lnTo>
                    <a:lnTo>
                      <a:pt x="0" y="318"/>
                    </a:lnTo>
                    <a:lnTo>
                      <a:pt x="0" y="367"/>
                    </a:lnTo>
                    <a:lnTo>
                      <a:pt x="13" y="403"/>
                    </a:lnTo>
                    <a:lnTo>
                      <a:pt x="25" y="42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4" name="Freeform 15"/>
              <p:cNvSpPr>
                <a:spLocks/>
              </p:cNvSpPr>
              <p:nvPr>
                <p:custDataLst>
                  <p:tags r:id="rId11"/>
                </p:custDataLst>
              </p:nvPr>
            </p:nvSpPr>
            <p:spPr bwMode="auto">
              <a:xfrm>
                <a:off x="4872038" y="2270125"/>
                <a:ext cx="355600" cy="990600"/>
              </a:xfrm>
              <a:custGeom>
                <a:avLst/>
                <a:gdLst>
                  <a:gd name="T0" fmla="*/ 197621 w 219"/>
                  <a:gd name="T1" fmla="*/ 989664 h 611"/>
                  <a:gd name="T2" fmla="*/ 0 w 219"/>
                  <a:gd name="T3" fmla="*/ 949170 h 611"/>
                  <a:gd name="T4" fmla="*/ 0 w 219"/>
                  <a:gd name="T5" fmla="*/ 910297 h 611"/>
                  <a:gd name="T6" fmla="*/ 0 w 219"/>
                  <a:gd name="T7" fmla="*/ 811492 h 611"/>
                  <a:gd name="T8" fmla="*/ 0 w 219"/>
                  <a:gd name="T9" fmla="*/ 494022 h 611"/>
                  <a:gd name="T10" fmla="*/ 19438 w 219"/>
                  <a:gd name="T11" fmla="*/ 178172 h 611"/>
                  <a:gd name="T12" fmla="*/ 19438 w 219"/>
                  <a:gd name="T13" fmla="*/ 79367 h 611"/>
                  <a:gd name="T14" fmla="*/ 38876 w 219"/>
                  <a:gd name="T15" fmla="*/ 38874 h 611"/>
                  <a:gd name="T16" fmla="*/ 178183 w 219"/>
                  <a:gd name="T17" fmla="*/ 19437 h 611"/>
                  <a:gd name="T18" fmla="*/ 296432 w 219"/>
                  <a:gd name="T19" fmla="*/ 0 h 611"/>
                  <a:gd name="T20" fmla="*/ 354746 w 219"/>
                  <a:gd name="T21" fmla="*/ 0 h 611"/>
                  <a:gd name="T22" fmla="*/ 197621 w 219"/>
                  <a:gd name="T23" fmla="*/ 989664 h 6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 h="611">
                    <a:moveTo>
                      <a:pt x="122" y="611"/>
                    </a:moveTo>
                    <a:lnTo>
                      <a:pt x="0" y="586"/>
                    </a:lnTo>
                    <a:lnTo>
                      <a:pt x="0" y="562"/>
                    </a:lnTo>
                    <a:lnTo>
                      <a:pt x="0" y="501"/>
                    </a:lnTo>
                    <a:lnTo>
                      <a:pt x="0" y="305"/>
                    </a:lnTo>
                    <a:lnTo>
                      <a:pt x="12" y="110"/>
                    </a:lnTo>
                    <a:lnTo>
                      <a:pt x="12" y="49"/>
                    </a:lnTo>
                    <a:lnTo>
                      <a:pt x="24" y="24"/>
                    </a:lnTo>
                    <a:lnTo>
                      <a:pt x="110" y="12"/>
                    </a:lnTo>
                    <a:lnTo>
                      <a:pt x="183" y="0"/>
                    </a:lnTo>
                    <a:lnTo>
                      <a:pt x="219" y="0"/>
                    </a:lnTo>
                    <a:lnTo>
                      <a:pt x="122" y="611"/>
                    </a:ln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5" name="Freeform 16"/>
              <p:cNvSpPr>
                <a:spLocks/>
              </p:cNvSpPr>
              <p:nvPr>
                <p:custDataLst>
                  <p:tags r:id="rId12"/>
                </p:custDataLst>
              </p:nvPr>
            </p:nvSpPr>
            <p:spPr bwMode="auto">
              <a:xfrm>
                <a:off x="4872038" y="2270125"/>
                <a:ext cx="355600" cy="990600"/>
              </a:xfrm>
              <a:custGeom>
                <a:avLst/>
                <a:gdLst>
                  <a:gd name="T0" fmla="*/ 197621 w 219"/>
                  <a:gd name="T1" fmla="*/ 989664 h 611"/>
                  <a:gd name="T2" fmla="*/ 0 w 219"/>
                  <a:gd name="T3" fmla="*/ 949170 h 611"/>
                  <a:gd name="T4" fmla="*/ 0 w 219"/>
                  <a:gd name="T5" fmla="*/ 910297 h 611"/>
                  <a:gd name="T6" fmla="*/ 0 w 219"/>
                  <a:gd name="T7" fmla="*/ 811492 h 611"/>
                  <a:gd name="T8" fmla="*/ 0 w 219"/>
                  <a:gd name="T9" fmla="*/ 494022 h 611"/>
                  <a:gd name="T10" fmla="*/ 19438 w 219"/>
                  <a:gd name="T11" fmla="*/ 178172 h 611"/>
                  <a:gd name="T12" fmla="*/ 19438 w 219"/>
                  <a:gd name="T13" fmla="*/ 79367 h 611"/>
                  <a:gd name="T14" fmla="*/ 38876 w 219"/>
                  <a:gd name="T15" fmla="*/ 38874 h 611"/>
                  <a:gd name="T16" fmla="*/ 178183 w 219"/>
                  <a:gd name="T17" fmla="*/ 19437 h 611"/>
                  <a:gd name="T18" fmla="*/ 296432 w 219"/>
                  <a:gd name="T19" fmla="*/ 0 h 611"/>
                  <a:gd name="T20" fmla="*/ 354746 w 219"/>
                  <a:gd name="T21" fmla="*/ 0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 h="611">
                    <a:moveTo>
                      <a:pt x="122" y="611"/>
                    </a:moveTo>
                    <a:lnTo>
                      <a:pt x="0" y="586"/>
                    </a:lnTo>
                    <a:lnTo>
                      <a:pt x="0" y="562"/>
                    </a:lnTo>
                    <a:lnTo>
                      <a:pt x="0" y="501"/>
                    </a:lnTo>
                    <a:lnTo>
                      <a:pt x="0" y="305"/>
                    </a:lnTo>
                    <a:lnTo>
                      <a:pt x="12" y="110"/>
                    </a:lnTo>
                    <a:lnTo>
                      <a:pt x="12" y="49"/>
                    </a:lnTo>
                    <a:lnTo>
                      <a:pt x="24" y="24"/>
                    </a:lnTo>
                    <a:lnTo>
                      <a:pt x="110" y="12"/>
                    </a:lnTo>
                    <a:lnTo>
                      <a:pt x="183" y="0"/>
                    </a:lnTo>
                    <a:lnTo>
                      <a:pt x="21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6" name="Line 17"/>
              <p:cNvSpPr>
                <a:spLocks noChangeShapeType="1"/>
              </p:cNvSpPr>
              <p:nvPr>
                <p:custDataLst>
                  <p:tags r:id="rId13"/>
                </p:custDataLst>
              </p:nvPr>
            </p:nvSpPr>
            <p:spPr bwMode="auto">
              <a:xfrm flipH="1">
                <a:off x="5227638" y="2270125"/>
                <a:ext cx="2063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7" name="Freeform 18"/>
              <p:cNvSpPr>
                <a:spLocks/>
              </p:cNvSpPr>
              <p:nvPr>
                <p:custDataLst>
                  <p:tags r:id="rId14"/>
                </p:custDataLst>
              </p:nvPr>
            </p:nvSpPr>
            <p:spPr bwMode="auto">
              <a:xfrm>
                <a:off x="5405438" y="2251075"/>
                <a:ext cx="455612" cy="869950"/>
              </a:xfrm>
              <a:custGeom>
                <a:avLst/>
                <a:gdLst>
                  <a:gd name="T0" fmla="*/ 341771 w 293"/>
                  <a:gd name="T1" fmla="*/ 869803 h 537"/>
                  <a:gd name="T2" fmla="*/ 455177 w 293"/>
                  <a:gd name="T3" fmla="*/ 830929 h 537"/>
                  <a:gd name="T4" fmla="*/ 455177 w 293"/>
                  <a:gd name="T5" fmla="*/ 711068 h 537"/>
                  <a:gd name="T6" fmla="*/ 436535 w 293"/>
                  <a:gd name="T7" fmla="*/ 434092 h 537"/>
                  <a:gd name="T8" fmla="*/ 417893 w 293"/>
                  <a:gd name="T9" fmla="*/ 178172 h 537"/>
                  <a:gd name="T10" fmla="*/ 397697 w 293"/>
                  <a:gd name="T11" fmla="*/ 98804 h 537"/>
                  <a:gd name="T12" fmla="*/ 397697 w 293"/>
                  <a:gd name="T13" fmla="*/ 58311 h 537"/>
                  <a:gd name="T14" fmla="*/ 247007 w 293"/>
                  <a:gd name="T15" fmla="*/ 38874 h 537"/>
                  <a:gd name="T16" fmla="*/ 189528 w 293"/>
                  <a:gd name="T17" fmla="*/ 19437 h 537"/>
                  <a:gd name="T18" fmla="*/ 113406 w 293"/>
                  <a:gd name="T19" fmla="*/ 0 h 537"/>
                  <a:gd name="T20" fmla="*/ 37284 w 293"/>
                  <a:gd name="T21" fmla="*/ 0 h 537"/>
                  <a:gd name="T22" fmla="*/ 0 w 293"/>
                  <a:gd name="T23" fmla="*/ 0 h 537"/>
                  <a:gd name="T24" fmla="*/ 341771 w 293"/>
                  <a:gd name="T25" fmla="*/ 869803 h 5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3" h="537">
                    <a:moveTo>
                      <a:pt x="220" y="537"/>
                    </a:moveTo>
                    <a:lnTo>
                      <a:pt x="293" y="513"/>
                    </a:lnTo>
                    <a:lnTo>
                      <a:pt x="293" y="439"/>
                    </a:lnTo>
                    <a:lnTo>
                      <a:pt x="281" y="268"/>
                    </a:lnTo>
                    <a:lnTo>
                      <a:pt x="269" y="110"/>
                    </a:lnTo>
                    <a:lnTo>
                      <a:pt x="256" y="61"/>
                    </a:lnTo>
                    <a:lnTo>
                      <a:pt x="256" y="36"/>
                    </a:lnTo>
                    <a:lnTo>
                      <a:pt x="159" y="24"/>
                    </a:lnTo>
                    <a:lnTo>
                      <a:pt x="122" y="12"/>
                    </a:lnTo>
                    <a:lnTo>
                      <a:pt x="73" y="0"/>
                    </a:lnTo>
                    <a:lnTo>
                      <a:pt x="24" y="0"/>
                    </a:lnTo>
                    <a:lnTo>
                      <a:pt x="0" y="0"/>
                    </a:lnTo>
                    <a:lnTo>
                      <a:pt x="220" y="537"/>
                    </a:ln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8" name="Freeform 19"/>
              <p:cNvSpPr>
                <a:spLocks/>
              </p:cNvSpPr>
              <p:nvPr>
                <p:custDataLst>
                  <p:tags r:id="rId15"/>
                </p:custDataLst>
              </p:nvPr>
            </p:nvSpPr>
            <p:spPr bwMode="auto">
              <a:xfrm>
                <a:off x="5402263" y="2251075"/>
                <a:ext cx="474662" cy="869950"/>
              </a:xfrm>
              <a:custGeom>
                <a:avLst/>
                <a:gdLst>
                  <a:gd name="T0" fmla="*/ 356365 w 293"/>
                  <a:gd name="T1" fmla="*/ 869803 h 537"/>
                  <a:gd name="T2" fmla="*/ 474614 w 293"/>
                  <a:gd name="T3" fmla="*/ 830929 h 537"/>
                  <a:gd name="T4" fmla="*/ 474614 w 293"/>
                  <a:gd name="T5" fmla="*/ 711068 h 537"/>
                  <a:gd name="T6" fmla="*/ 455176 w 293"/>
                  <a:gd name="T7" fmla="*/ 434092 h 537"/>
                  <a:gd name="T8" fmla="*/ 435738 w 293"/>
                  <a:gd name="T9" fmla="*/ 178172 h 537"/>
                  <a:gd name="T10" fmla="*/ 414680 w 293"/>
                  <a:gd name="T11" fmla="*/ 98804 h 537"/>
                  <a:gd name="T12" fmla="*/ 414680 w 293"/>
                  <a:gd name="T13" fmla="*/ 58311 h 537"/>
                  <a:gd name="T14" fmla="*/ 257555 w 293"/>
                  <a:gd name="T15" fmla="*/ 38874 h 537"/>
                  <a:gd name="T16" fmla="*/ 197621 w 293"/>
                  <a:gd name="T17" fmla="*/ 19437 h 537"/>
                  <a:gd name="T18" fmla="*/ 118249 w 293"/>
                  <a:gd name="T19" fmla="*/ 0 h 537"/>
                  <a:gd name="T20" fmla="*/ 38876 w 293"/>
                  <a:gd name="T21" fmla="*/ 0 h 537"/>
                  <a:gd name="T22" fmla="*/ 0 w 293"/>
                  <a:gd name="T23" fmla="*/ 0 h 5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3" h="537">
                    <a:moveTo>
                      <a:pt x="220" y="537"/>
                    </a:moveTo>
                    <a:lnTo>
                      <a:pt x="293" y="513"/>
                    </a:lnTo>
                    <a:lnTo>
                      <a:pt x="293" y="439"/>
                    </a:lnTo>
                    <a:lnTo>
                      <a:pt x="281" y="268"/>
                    </a:lnTo>
                    <a:lnTo>
                      <a:pt x="269" y="110"/>
                    </a:lnTo>
                    <a:lnTo>
                      <a:pt x="256" y="61"/>
                    </a:lnTo>
                    <a:lnTo>
                      <a:pt x="256" y="36"/>
                    </a:lnTo>
                    <a:lnTo>
                      <a:pt x="159" y="24"/>
                    </a:lnTo>
                    <a:lnTo>
                      <a:pt x="122" y="12"/>
                    </a:lnTo>
                    <a:lnTo>
                      <a:pt x="73" y="0"/>
                    </a:lnTo>
                    <a:lnTo>
                      <a:pt x="24" y="0"/>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9" name="Freeform 20"/>
              <p:cNvSpPr>
                <a:spLocks/>
              </p:cNvSpPr>
              <p:nvPr>
                <p:custDataLst>
                  <p:tags r:id="rId16"/>
                </p:custDataLst>
              </p:nvPr>
            </p:nvSpPr>
            <p:spPr bwMode="auto">
              <a:xfrm>
                <a:off x="3784600" y="2271713"/>
                <a:ext cx="374650" cy="968375"/>
              </a:xfrm>
              <a:custGeom>
                <a:avLst/>
                <a:gdLst>
                  <a:gd name="T0" fmla="*/ 197621 w 232"/>
                  <a:gd name="T1" fmla="*/ 968607 h 598"/>
                  <a:gd name="T2" fmla="*/ 0 w 232"/>
                  <a:gd name="T3" fmla="*/ 949170 h 598"/>
                  <a:gd name="T4" fmla="*/ 0 w 232"/>
                  <a:gd name="T5" fmla="*/ 910296 h 598"/>
                  <a:gd name="T6" fmla="*/ 0 w 232"/>
                  <a:gd name="T7" fmla="*/ 811492 h 598"/>
                  <a:gd name="T8" fmla="*/ 0 w 232"/>
                  <a:gd name="T9" fmla="*/ 494022 h 598"/>
                  <a:gd name="T10" fmla="*/ 19438 w 232"/>
                  <a:gd name="T11" fmla="*/ 158735 h 598"/>
                  <a:gd name="T12" fmla="*/ 19438 w 232"/>
                  <a:gd name="T13" fmla="*/ 58311 h 598"/>
                  <a:gd name="T14" fmla="*/ 38876 w 232"/>
                  <a:gd name="T15" fmla="*/ 19437 h 598"/>
                  <a:gd name="T16" fmla="*/ 197621 w 232"/>
                  <a:gd name="T17" fmla="*/ 0 h 598"/>
                  <a:gd name="T18" fmla="*/ 296431 w 232"/>
                  <a:gd name="T19" fmla="*/ 0 h 598"/>
                  <a:gd name="T20" fmla="*/ 375803 w 232"/>
                  <a:gd name="T21" fmla="*/ 0 h 598"/>
                  <a:gd name="T22" fmla="*/ 197621 w 232"/>
                  <a:gd name="T23" fmla="*/ 96860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2" h="598">
                    <a:moveTo>
                      <a:pt x="122" y="598"/>
                    </a:moveTo>
                    <a:lnTo>
                      <a:pt x="0" y="586"/>
                    </a:lnTo>
                    <a:lnTo>
                      <a:pt x="0" y="562"/>
                    </a:lnTo>
                    <a:lnTo>
                      <a:pt x="0" y="501"/>
                    </a:lnTo>
                    <a:lnTo>
                      <a:pt x="0" y="305"/>
                    </a:lnTo>
                    <a:lnTo>
                      <a:pt x="12" y="98"/>
                    </a:lnTo>
                    <a:lnTo>
                      <a:pt x="12" y="36"/>
                    </a:lnTo>
                    <a:lnTo>
                      <a:pt x="24" y="12"/>
                    </a:lnTo>
                    <a:lnTo>
                      <a:pt x="122" y="0"/>
                    </a:lnTo>
                    <a:lnTo>
                      <a:pt x="183" y="0"/>
                    </a:lnTo>
                    <a:lnTo>
                      <a:pt x="232" y="0"/>
                    </a:lnTo>
                    <a:lnTo>
                      <a:pt x="122" y="598"/>
                    </a:ln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0" name="Freeform 21"/>
              <p:cNvSpPr>
                <a:spLocks/>
              </p:cNvSpPr>
              <p:nvPr>
                <p:custDataLst>
                  <p:tags r:id="rId17"/>
                </p:custDataLst>
              </p:nvPr>
            </p:nvSpPr>
            <p:spPr bwMode="auto">
              <a:xfrm>
                <a:off x="3784600" y="2271713"/>
                <a:ext cx="374650" cy="968375"/>
              </a:xfrm>
              <a:custGeom>
                <a:avLst/>
                <a:gdLst>
                  <a:gd name="T0" fmla="*/ 197621 w 232"/>
                  <a:gd name="T1" fmla="*/ 968607 h 598"/>
                  <a:gd name="T2" fmla="*/ 0 w 232"/>
                  <a:gd name="T3" fmla="*/ 949170 h 598"/>
                  <a:gd name="T4" fmla="*/ 0 w 232"/>
                  <a:gd name="T5" fmla="*/ 910296 h 598"/>
                  <a:gd name="T6" fmla="*/ 0 w 232"/>
                  <a:gd name="T7" fmla="*/ 811492 h 598"/>
                  <a:gd name="T8" fmla="*/ 0 w 232"/>
                  <a:gd name="T9" fmla="*/ 494022 h 598"/>
                  <a:gd name="T10" fmla="*/ 19438 w 232"/>
                  <a:gd name="T11" fmla="*/ 158735 h 598"/>
                  <a:gd name="T12" fmla="*/ 19438 w 232"/>
                  <a:gd name="T13" fmla="*/ 58311 h 598"/>
                  <a:gd name="T14" fmla="*/ 38876 w 232"/>
                  <a:gd name="T15" fmla="*/ 19437 h 598"/>
                  <a:gd name="T16" fmla="*/ 197621 w 232"/>
                  <a:gd name="T17" fmla="*/ 0 h 598"/>
                  <a:gd name="T18" fmla="*/ 296431 w 232"/>
                  <a:gd name="T19" fmla="*/ 0 h 598"/>
                  <a:gd name="T20" fmla="*/ 375803 w 232"/>
                  <a:gd name="T21" fmla="*/ 0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2" h="598">
                    <a:moveTo>
                      <a:pt x="122" y="598"/>
                    </a:moveTo>
                    <a:lnTo>
                      <a:pt x="0" y="586"/>
                    </a:lnTo>
                    <a:lnTo>
                      <a:pt x="0" y="562"/>
                    </a:lnTo>
                    <a:lnTo>
                      <a:pt x="0" y="501"/>
                    </a:lnTo>
                    <a:lnTo>
                      <a:pt x="0" y="305"/>
                    </a:lnTo>
                    <a:lnTo>
                      <a:pt x="12" y="98"/>
                    </a:lnTo>
                    <a:lnTo>
                      <a:pt x="12" y="36"/>
                    </a:lnTo>
                    <a:lnTo>
                      <a:pt x="24" y="12"/>
                    </a:lnTo>
                    <a:lnTo>
                      <a:pt x="122" y="0"/>
                    </a:lnTo>
                    <a:lnTo>
                      <a:pt x="183" y="0"/>
                    </a:lnTo>
                    <a:lnTo>
                      <a:pt x="232"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1" name="Freeform 22"/>
              <p:cNvSpPr>
                <a:spLocks/>
              </p:cNvSpPr>
              <p:nvPr>
                <p:custDataLst>
                  <p:tags r:id="rId18"/>
                </p:custDataLst>
              </p:nvPr>
            </p:nvSpPr>
            <p:spPr bwMode="auto">
              <a:xfrm>
                <a:off x="4259263" y="2251075"/>
                <a:ext cx="493712" cy="771525"/>
              </a:xfrm>
              <a:custGeom>
                <a:avLst/>
                <a:gdLst>
                  <a:gd name="T0" fmla="*/ 395242 w 305"/>
                  <a:gd name="T1" fmla="*/ 770999 h 476"/>
                  <a:gd name="T2" fmla="*/ 494052 w 305"/>
                  <a:gd name="T3" fmla="*/ 672195 h 476"/>
                  <a:gd name="T4" fmla="*/ 494052 w 305"/>
                  <a:gd name="T5" fmla="*/ 573390 h 476"/>
                  <a:gd name="T6" fmla="*/ 474614 w 305"/>
                  <a:gd name="T7" fmla="*/ 354724 h 476"/>
                  <a:gd name="T8" fmla="*/ 435738 w 305"/>
                  <a:gd name="T9" fmla="*/ 137678 h 476"/>
                  <a:gd name="T10" fmla="*/ 414680 w 305"/>
                  <a:gd name="T11" fmla="*/ 58311 h 476"/>
                  <a:gd name="T12" fmla="*/ 414680 w 305"/>
                  <a:gd name="T13" fmla="*/ 38874 h 476"/>
                  <a:gd name="T14" fmla="*/ 276993 w 305"/>
                  <a:gd name="T15" fmla="*/ 19437 h 476"/>
                  <a:gd name="T16" fmla="*/ 118249 w 305"/>
                  <a:gd name="T17" fmla="*/ 0 h 476"/>
                  <a:gd name="T18" fmla="*/ 38876 w 305"/>
                  <a:gd name="T19" fmla="*/ 0 h 476"/>
                  <a:gd name="T20" fmla="*/ 0 w 305"/>
                  <a:gd name="T21" fmla="*/ 0 h 476"/>
                  <a:gd name="T22" fmla="*/ 395242 w 305"/>
                  <a:gd name="T23" fmla="*/ 770999 h 4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5" h="476">
                    <a:moveTo>
                      <a:pt x="244" y="476"/>
                    </a:moveTo>
                    <a:lnTo>
                      <a:pt x="305" y="415"/>
                    </a:lnTo>
                    <a:lnTo>
                      <a:pt x="305" y="354"/>
                    </a:lnTo>
                    <a:lnTo>
                      <a:pt x="293" y="219"/>
                    </a:lnTo>
                    <a:lnTo>
                      <a:pt x="269" y="85"/>
                    </a:lnTo>
                    <a:lnTo>
                      <a:pt x="256" y="36"/>
                    </a:lnTo>
                    <a:lnTo>
                      <a:pt x="256" y="24"/>
                    </a:lnTo>
                    <a:lnTo>
                      <a:pt x="171" y="12"/>
                    </a:lnTo>
                    <a:lnTo>
                      <a:pt x="73" y="0"/>
                    </a:lnTo>
                    <a:lnTo>
                      <a:pt x="24" y="0"/>
                    </a:lnTo>
                    <a:lnTo>
                      <a:pt x="0" y="0"/>
                    </a:lnTo>
                    <a:lnTo>
                      <a:pt x="244" y="476"/>
                    </a:ln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2" name="Freeform 23"/>
              <p:cNvSpPr>
                <a:spLocks/>
              </p:cNvSpPr>
              <p:nvPr>
                <p:custDataLst>
                  <p:tags r:id="rId19"/>
                </p:custDataLst>
              </p:nvPr>
            </p:nvSpPr>
            <p:spPr bwMode="auto">
              <a:xfrm>
                <a:off x="4259263" y="2251075"/>
                <a:ext cx="493712" cy="771525"/>
              </a:xfrm>
              <a:custGeom>
                <a:avLst/>
                <a:gdLst>
                  <a:gd name="T0" fmla="*/ 395242 w 305"/>
                  <a:gd name="T1" fmla="*/ 770999 h 476"/>
                  <a:gd name="T2" fmla="*/ 494052 w 305"/>
                  <a:gd name="T3" fmla="*/ 672195 h 476"/>
                  <a:gd name="T4" fmla="*/ 494052 w 305"/>
                  <a:gd name="T5" fmla="*/ 573390 h 476"/>
                  <a:gd name="T6" fmla="*/ 474614 w 305"/>
                  <a:gd name="T7" fmla="*/ 354724 h 476"/>
                  <a:gd name="T8" fmla="*/ 435738 w 305"/>
                  <a:gd name="T9" fmla="*/ 137678 h 476"/>
                  <a:gd name="T10" fmla="*/ 414680 w 305"/>
                  <a:gd name="T11" fmla="*/ 58311 h 476"/>
                  <a:gd name="T12" fmla="*/ 414680 w 305"/>
                  <a:gd name="T13" fmla="*/ 38874 h 476"/>
                  <a:gd name="T14" fmla="*/ 276993 w 305"/>
                  <a:gd name="T15" fmla="*/ 19437 h 476"/>
                  <a:gd name="T16" fmla="*/ 118249 w 305"/>
                  <a:gd name="T17" fmla="*/ 0 h 476"/>
                  <a:gd name="T18" fmla="*/ 38876 w 305"/>
                  <a:gd name="T19" fmla="*/ 0 h 476"/>
                  <a:gd name="T20" fmla="*/ 0 w 305"/>
                  <a:gd name="T21" fmla="*/ 0 h 4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5" h="476">
                    <a:moveTo>
                      <a:pt x="244" y="476"/>
                    </a:moveTo>
                    <a:lnTo>
                      <a:pt x="305" y="415"/>
                    </a:lnTo>
                    <a:lnTo>
                      <a:pt x="305" y="354"/>
                    </a:lnTo>
                    <a:lnTo>
                      <a:pt x="293" y="219"/>
                    </a:lnTo>
                    <a:lnTo>
                      <a:pt x="269" y="85"/>
                    </a:lnTo>
                    <a:lnTo>
                      <a:pt x="256" y="36"/>
                    </a:lnTo>
                    <a:lnTo>
                      <a:pt x="256" y="24"/>
                    </a:lnTo>
                    <a:lnTo>
                      <a:pt x="171" y="12"/>
                    </a:lnTo>
                    <a:lnTo>
                      <a:pt x="73" y="0"/>
                    </a:lnTo>
                    <a:lnTo>
                      <a:pt x="24" y="0"/>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3" name="Oval 24"/>
              <p:cNvSpPr>
                <a:spLocks noChangeArrowheads="1"/>
              </p:cNvSpPr>
              <p:nvPr>
                <p:custDataLst>
                  <p:tags r:id="rId20"/>
                </p:custDataLst>
              </p:nvPr>
            </p:nvSpPr>
            <p:spPr bwMode="auto">
              <a:xfrm>
                <a:off x="2309813" y="2914650"/>
                <a:ext cx="4037012" cy="1027113"/>
              </a:xfrm>
              <a:prstGeom prst="ellipse">
                <a:avLst/>
              </a:prstGeom>
              <a:solidFill>
                <a:srgbClr val="BBBBBB"/>
              </a:solidFill>
              <a:ln w="19050">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4" name="Freeform 25"/>
              <p:cNvSpPr>
                <a:spLocks/>
              </p:cNvSpPr>
              <p:nvPr>
                <p:custDataLst>
                  <p:tags r:id="rId21"/>
                </p:custDataLst>
              </p:nvPr>
            </p:nvSpPr>
            <p:spPr bwMode="auto">
              <a:xfrm>
                <a:off x="4100513" y="3971925"/>
                <a:ext cx="434975" cy="495300"/>
              </a:xfrm>
              <a:custGeom>
                <a:avLst/>
                <a:gdLst>
                  <a:gd name="T0" fmla="*/ 0 w 269"/>
                  <a:gd name="T1" fmla="*/ 0 h 306"/>
                  <a:gd name="T2" fmla="*/ 40496 w 269"/>
                  <a:gd name="T3" fmla="*/ 119861 h 306"/>
                  <a:gd name="T4" fmla="*/ 79372 w 269"/>
                  <a:gd name="T5" fmla="*/ 238103 h 306"/>
                  <a:gd name="T6" fmla="*/ 79372 w 269"/>
                  <a:gd name="T7" fmla="*/ 336907 h 306"/>
                  <a:gd name="T8" fmla="*/ 79372 w 269"/>
                  <a:gd name="T9" fmla="*/ 455148 h 306"/>
                  <a:gd name="T10" fmla="*/ 59934 w 269"/>
                  <a:gd name="T11" fmla="*/ 476205 h 306"/>
                  <a:gd name="T12" fmla="*/ 197621 w 269"/>
                  <a:gd name="T13" fmla="*/ 495642 h 306"/>
                  <a:gd name="T14" fmla="*/ 396862 w 269"/>
                  <a:gd name="T15" fmla="*/ 495642 h 306"/>
                  <a:gd name="T16" fmla="*/ 375804 w 269"/>
                  <a:gd name="T17" fmla="*/ 416274 h 306"/>
                  <a:gd name="T18" fmla="*/ 356366 w 269"/>
                  <a:gd name="T19" fmla="*/ 298033 h 306"/>
                  <a:gd name="T20" fmla="*/ 375804 w 269"/>
                  <a:gd name="T21" fmla="*/ 199229 h 306"/>
                  <a:gd name="T22" fmla="*/ 396862 w 269"/>
                  <a:gd name="T23" fmla="*/ 98804 h 306"/>
                  <a:gd name="T24" fmla="*/ 435738 w 269"/>
                  <a:gd name="T25" fmla="*/ 21057 h 306"/>
                  <a:gd name="T26" fmla="*/ 257555 w 269"/>
                  <a:gd name="T27" fmla="*/ 0 h 306"/>
                  <a:gd name="T28" fmla="*/ 0 w 269"/>
                  <a:gd name="T29" fmla="*/ 0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9" h="306">
                    <a:moveTo>
                      <a:pt x="0" y="0"/>
                    </a:moveTo>
                    <a:lnTo>
                      <a:pt x="25" y="74"/>
                    </a:lnTo>
                    <a:lnTo>
                      <a:pt x="49" y="147"/>
                    </a:lnTo>
                    <a:lnTo>
                      <a:pt x="49" y="208"/>
                    </a:lnTo>
                    <a:lnTo>
                      <a:pt x="49" y="281"/>
                    </a:lnTo>
                    <a:lnTo>
                      <a:pt x="37" y="294"/>
                    </a:lnTo>
                    <a:lnTo>
                      <a:pt x="122" y="306"/>
                    </a:lnTo>
                    <a:lnTo>
                      <a:pt x="245" y="306"/>
                    </a:lnTo>
                    <a:lnTo>
                      <a:pt x="232" y="257"/>
                    </a:lnTo>
                    <a:lnTo>
                      <a:pt x="220" y="184"/>
                    </a:lnTo>
                    <a:lnTo>
                      <a:pt x="232" y="123"/>
                    </a:lnTo>
                    <a:lnTo>
                      <a:pt x="245" y="61"/>
                    </a:lnTo>
                    <a:lnTo>
                      <a:pt x="269" y="13"/>
                    </a:lnTo>
                    <a:lnTo>
                      <a:pt x="159" y="0"/>
                    </a:lnTo>
                    <a:lnTo>
                      <a:pt x="0"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5" name="Oval 26"/>
              <p:cNvSpPr>
                <a:spLocks noChangeArrowheads="1"/>
              </p:cNvSpPr>
              <p:nvPr>
                <p:custDataLst>
                  <p:tags r:id="rId22"/>
                </p:custDataLst>
              </p:nvPr>
            </p:nvSpPr>
            <p:spPr bwMode="auto">
              <a:xfrm>
                <a:off x="4159250" y="4406900"/>
                <a:ext cx="357188" cy="119063"/>
              </a:xfrm>
              <a:prstGeom prst="ellipse">
                <a:avLst/>
              </a:pr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6" name="Freeform 27"/>
              <p:cNvSpPr>
                <a:spLocks/>
              </p:cNvSpPr>
              <p:nvPr>
                <p:custDataLst>
                  <p:tags r:id="rId23"/>
                </p:custDataLst>
              </p:nvPr>
            </p:nvSpPr>
            <p:spPr bwMode="auto">
              <a:xfrm>
                <a:off x="4140200" y="4467225"/>
                <a:ext cx="177800" cy="58738"/>
              </a:xfrm>
              <a:custGeom>
                <a:avLst/>
                <a:gdLst>
                  <a:gd name="T0" fmla="*/ 178182 w 110"/>
                  <a:gd name="T1" fmla="*/ 58311 h 36"/>
                  <a:gd name="T2" fmla="*/ 118248 w 110"/>
                  <a:gd name="T3" fmla="*/ 38874 h 36"/>
                  <a:gd name="T4" fmla="*/ 79372 w 110"/>
                  <a:gd name="T5" fmla="*/ 38874 h 36"/>
                  <a:gd name="T6" fmla="*/ 58314 w 110"/>
                  <a:gd name="T7" fmla="*/ 38874 h 36"/>
                  <a:gd name="T8" fmla="*/ 19438 w 110"/>
                  <a:gd name="T9" fmla="*/ 19437 h 36"/>
                  <a:gd name="T10" fmla="*/ 0 w 110"/>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36">
                    <a:moveTo>
                      <a:pt x="110" y="36"/>
                    </a:moveTo>
                    <a:lnTo>
                      <a:pt x="73" y="24"/>
                    </a:lnTo>
                    <a:lnTo>
                      <a:pt x="49" y="24"/>
                    </a:lnTo>
                    <a:lnTo>
                      <a:pt x="36" y="24"/>
                    </a:lnTo>
                    <a:lnTo>
                      <a:pt x="12" y="12"/>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7" name="Freeform 28"/>
              <p:cNvSpPr>
                <a:spLocks/>
              </p:cNvSpPr>
              <p:nvPr>
                <p:custDataLst>
                  <p:tags r:id="rId24"/>
                </p:custDataLst>
              </p:nvPr>
            </p:nvSpPr>
            <p:spPr bwMode="auto">
              <a:xfrm>
                <a:off x="4318000" y="4467225"/>
                <a:ext cx="179388" cy="58738"/>
              </a:xfrm>
              <a:custGeom>
                <a:avLst/>
                <a:gdLst>
                  <a:gd name="T0" fmla="*/ 0 w 110"/>
                  <a:gd name="T1" fmla="*/ 58311 h 36"/>
                  <a:gd name="T2" fmla="*/ 38876 w 110"/>
                  <a:gd name="T3" fmla="*/ 38874 h 36"/>
                  <a:gd name="T4" fmla="*/ 118248 w 110"/>
                  <a:gd name="T5" fmla="*/ 38874 h 36"/>
                  <a:gd name="T6" fmla="*/ 157124 w 110"/>
                  <a:gd name="T7" fmla="*/ 19437 h 36"/>
                  <a:gd name="T8" fmla="*/ 178182 w 110"/>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36">
                    <a:moveTo>
                      <a:pt x="0" y="36"/>
                    </a:moveTo>
                    <a:lnTo>
                      <a:pt x="24" y="24"/>
                    </a:lnTo>
                    <a:lnTo>
                      <a:pt x="73" y="24"/>
                    </a:lnTo>
                    <a:lnTo>
                      <a:pt x="97" y="12"/>
                    </a:lnTo>
                    <a:lnTo>
                      <a:pt x="11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8" name="Line 29"/>
              <p:cNvSpPr>
                <a:spLocks noChangeShapeType="1"/>
              </p:cNvSpPr>
              <p:nvPr>
                <p:custDataLst>
                  <p:tags r:id="rId25"/>
                </p:custDataLst>
              </p:nvPr>
            </p:nvSpPr>
            <p:spPr bwMode="auto">
              <a:xfrm flipH="1">
                <a:off x="4497388" y="4467225"/>
                <a:ext cx="190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29" name="Line 34"/>
              <p:cNvSpPr>
                <a:spLocks noChangeShapeType="1"/>
              </p:cNvSpPr>
              <p:nvPr>
                <p:custDataLst>
                  <p:tags r:id="rId26"/>
                </p:custDataLst>
              </p:nvPr>
            </p:nvSpPr>
            <p:spPr bwMode="auto">
              <a:xfrm flipH="1">
                <a:off x="5168900" y="2725738"/>
                <a:ext cx="190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0" name="Freeform 36"/>
              <p:cNvSpPr>
                <a:spLocks/>
              </p:cNvSpPr>
              <p:nvPr>
                <p:custDataLst>
                  <p:tags r:id="rId27"/>
                </p:custDataLst>
              </p:nvPr>
            </p:nvSpPr>
            <p:spPr bwMode="auto">
              <a:xfrm>
                <a:off x="4259263" y="2351088"/>
                <a:ext cx="414337" cy="868362"/>
              </a:xfrm>
              <a:custGeom>
                <a:avLst/>
                <a:gdLst>
                  <a:gd name="T0" fmla="*/ 0 w 256"/>
                  <a:gd name="T1" fmla="*/ 0 h 537"/>
                  <a:gd name="T2" fmla="*/ 19438 w 256"/>
                  <a:gd name="T3" fmla="*/ 0 h 537"/>
                  <a:gd name="T4" fmla="*/ 79372 w 256"/>
                  <a:gd name="T5" fmla="*/ 0 h 537"/>
                  <a:gd name="T6" fmla="*/ 158744 w 256"/>
                  <a:gd name="T7" fmla="*/ 19437 h 537"/>
                  <a:gd name="T8" fmla="*/ 217059 w 256"/>
                  <a:gd name="T9" fmla="*/ 58311 h 537"/>
                  <a:gd name="T10" fmla="*/ 276993 w 256"/>
                  <a:gd name="T11" fmla="*/ 79367 h 537"/>
                  <a:gd name="T12" fmla="*/ 336927 w 256"/>
                  <a:gd name="T13" fmla="*/ 157115 h 537"/>
                  <a:gd name="T14" fmla="*/ 395241 w 256"/>
                  <a:gd name="T15" fmla="*/ 296413 h 537"/>
                  <a:gd name="T16" fmla="*/ 414679 w 256"/>
                  <a:gd name="T17" fmla="*/ 455148 h 537"/>
                  <a:gd name="T18" fmla="*/ 395241 w 256"/>
                  <a:gd name="T19" fmla="*/ 573390 h 537"/>
                  <a:gd name="T20" fmla="*/ 336927 w 256"/>
                  <a:gd name="T21" fmla="*/ 711068 h 537"/>
                  <a:gd name="T22" fmla="*/ 217059 w 256"/>
                  <a:gd name="T23" fmla="*/ 830929 h 537"/>
                  <a:gd name="T24" fmla="*/ 79372 w 256"/>
                  <a:gd name="T25" fmla="*/ 869803 h 537"/>
                  <a:gd name="T26" fmla="*/ 38876 w 256"/>
                  <a:gd name="T27" fmla="*/ 869803 h 537"/>
                  <a:gd name="T28" fmla="*/ 19438 w 256"/>
                  <a:gd name="T29" fmla="*/ 850366 h 537"/>
                  <a:gd name="T30" fmla="*/ 19438 w 256"/>
                  <a:gd name="T31" fmla="*/ 770999 h 537"/>
                  <a:gd name="T32" fmla="*/ 59934 w 256"/>
                  <a:gd name="T33" fmla="*/ 691631 h 537"/>
                  <a:gd name="T34" fmla="*/ 118248 w 256"/>
                  <a:gd name="T35" fmla="*/ 652757 h 537"/>
                  <a:gd name="T36" fmla="*/ 178182 w 256"/>
                  <a:gd name="T37" fmla="*/ 592827 h 537"/>
                  <a:gd name="T38" fmla="*/ 197620 w 256"/>
                  <a:gd name="T39" fmla="*/ 494022 h 537"/>
                  <a:gd name="T40" fmla="*/ 217059 w 256"/>
                  <a:gd name="T41" fmla="*/ 414655 h 537"/>
                  <a:gd name="T42" fmla="*/ 217059 w 256"/>
                  <a:gd name="T43" fmla="*/ 375781 h 537"/>
                  <a:gd name="T44" fmla="*/ 0 w 256"/>
                  <a:gd name="T45" fmla="*/ 0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6" h="537">
                    <a:moveTo>
                      <a:pt x="0" y="0"/>
                    </a:moveTo>
                    <a:lnTo>
                      <a:pt x="12" y="0"/>
                    </a:lnTo>
                    <a:lnTo>
                      <a:pt x="49" y="0"/>
                    </a:lnTo>
                    <a:lnTo>
                      <a:pt x="98" y="12"/>
                    </a:lnTo>
                    <a:lnTo>
                      <a:pt x="134" y="36"/>
                    </a:lnTo>
                    <a:lnTo>
                      <a:pt x="171" y="49"/>
                    </a:lnTo>
                    <a:lnTo>
                      <a:pt x="208" y="97"/>
                    </a:lnTo>
                    <a:lnTo>
                      <a:pt x="244" y="183"/>
                    </a:lnTo>
                    <a:lnTo>
                      <a:pt x="256" y="281"/>
                    </a:lnTo>
                    <a:lnTo>
                      <a:pt x="244" y="354"/>
                    </a:lnTo>
                    <a:lnTo>
                      <a:pt x="208" y="439"/>
                    </a:lnTo>
                    <a:lnTo>
                      <a:pt x="134" y="513"/>
                    </a:lnTo>
                    <a:lnTo>
                      <a:pt x="49" y="537"/>
                    </a:lnTo>
                    <a:lnTo>
                      <a:pt x="24" y="537"/>
                    </a:lnTo>
                    <a:lnTo>
                      <a:pt x="12" y="525"/>
                    </a:lnTo>
                    <a:lnTo>
                      <a:pt x="12" y="476"/>
                    </a:lnTo>
                    <a:lnTo>
                      <a:pt x="37" y="427"/>
                    </a:lnTo>
                    <a:lnTo>
                      <a:pt x="73" y="403"/>
                    </a:lnTo>
                    <a:lnTo>
                      <a:pt x="110" y="366"/>
                    </a:lnTo>
                    <a:lnTo>
                      <a:pt x="122" y="305"/>
                    </a:lnTo>
                    <a:lnTo>
                      <a:pt x="134" y="256"/>
                    </a:lnTo>
                    <a:lnTo>
                      <a:pt x="134" y="232"/>
                    </a:lnTo>
                    <a:lnTo>
                      <a:pt x="0"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1" name="Freeform 37"/>
              <p:cNvSpPr>
                <a:spLocks/>
              </p:cNvSpPr>
              <p:nvPr>
                <p:custDataLst>
                  <p:tags r:id="rId28"/>
                </p:custDataLst>
              </p:nvPr>
            </p:nvSpPr>
            <p:spPr bwMode="auto">
              <a:xfrm>
                <a:off x="4259263" y="2351088"/>
                <a:ext cx="414337" cy="868362"/>
              </a:xfrm>
              <a:custGeom>
                <a:avLst/>
                <a:gdLst>
                  <a:gd name="T0" fmla="*/ 0 w 256"/>
                  <a:gd name="T1" fmla="*/ 0 h 537"/>
                  <a:gd name="T2" fmla="*/ 19438 w 256"/>
                  <a:gd name="T3" fmla="*/ 0 h 537"/>
                  <a:gd name="T4" fmla="*/ 79372 w 256"/>
                  <a:gd name="T5" fmla="*/ 0 h 537"/>
                  <a:gd name="T6" fmla="*/ 158744 w 256"/>
                  <a:gd name="T7" fmla="*/ 19437 h 537"/>
                  <a:gd name="T8" fmla="*/ 217059 w 256"/>
                  <a:gd name="T9" fmla="*/ 58311 h 537"/>
                  <a:gd name="T10" fmla="*/ 276993 w 256"/>
                  <a:gd name="T11" fmla="*/ 79367 h 537"/>
                  <a:gd name="T12" fmla="*/ 336927 w 256"/>
                  <a:gd name="T13" fmla="*/ 157115 h 537"/>
                  <a:gd name="T14" fmla="*/ 395241 w 256"/>
                  <a:gd name="T15" fmla="*/ 296413 h 537"/>
                  <a:gd name="T16" fmla="*/ 414679 w 256"/>
                  <a:gd name="T17" fmla="*/ 455148 h 537"/>
                  <a:gd name="T18" fmla="*/ 395241 w 256"/>
                  <a:gd name="T19" fmla="*/ 573390 h 537"/>
                  <a:gd name="T20" fmla="*/ 336927 w 256"/>
                  <a:gd name="T21" fmla="*/ 711068 h 537"/>
                  <a:gd name="T22" fmla="*/ 217059 w 256"/>
                  <a:gd name="T23" fmla="*/ 830929 h 537"/>
                  <a:gd name="T24" fmla="*/ 79372 w 256"/>
                  <a:gd name="T25" fmla="*/ 869803 h 537"/>
                  <a:gd name="T26" fmla="*/ 38876 w 256"/>
                  <a:gd name="T27" fmla="*/ 869803 h 537"/>
                  <a:gd name="T28" fmla="*/ 19438 w 256"/>
                  <a:gd name="T29" fmla="*/ 850366 h 537"/>
                  <a:gd name="T30" fmla="*/ 19438 w 256"/>
                  <a:gd name="T31" fmla="*/ 770999 h 537"/>
                  <a:gd name="T32" fmla="*/ 59934 w 256"/>
                  <a:gd name="T33" fmla="*/ 691631 h 537"/>
                  <a:gd name="T34" fmla="*/ 118248 w 256"/>
                  <a:gd name="T35" fmla="*/ 652757 h 537"/>
                  <a:gd name="T36" fmla="*/ 178182 w 256"/>
                  <a:gd name="T37" fmla="*/ 592827 h 537"/>
                  <a:gd name="T38" fmla="*/ 197620 w 256"/>
                  <a:gd name="T39" fmla="*/ 494022 h 537"/>
                  <a:gd name="T40" fmla="*/ 217059 w 256"/>
                  <a:gd name="T41" fmla="*/ 414655 h 537"/>
                  <a:gd name="T42" fmla="*/ 217059 w 256"/>
                  <a:gd name="T43" fmla="*/ 375781 h 5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6" h="537">
                    <a:moveTo>
                      <a:pt x="0" y="0"/>
                    </a:moveTo>
                    <a:lnTo>
                      <a:pt x="12" y="0"/>
                    </a:lnTo>
                    <a:lnTo>
                      <a:pt x="49" y="0"/>
                    </a:lnTo>
                    <a:lnTo>
                      <a:pt x="98" y="12"/>
                    </a:lnTo>
                    <a:lnTo>
                      <a:pt x="134" y="36"/>
                    </a:lnTo>
                    <a:lnTo>
                      <a:pt x="171" y="49"/>
                    </a:lnTo>
                    <a:lnTo>
                      <a:pt x="208" y="97"/>
                    </a:lnTo>
                    <a:lnTo>
                      <a:pt x="244" y="183"/>
                    </a:lnTo>
                    <a:lnTo>
                      <a:pt x="256" y="281"/>
                    </a:lnTo>
                    <a:lnTo>
                      <a:pt x="244" y="354"/>
                    </a:lnTo>
                    <a:lnTo>
                      <a:pt x="208" y="439"/>
                    </a:lnTo>
                    <a:lnTo>
                      <a:pt x="134" y="513"/>
                    </a:lnTo>
                    <a:lnTo>
                      <a:pt x="49" y="537"/>
                    </a:lnTo>
                    <a:lnTo>
                      <a:pt x="24" y="537"/>
                    </a:lnTo>
                    <a:lnTo>
                      <a:pt x="12" y="525"/>
                    </a:lnTo>
                    <a:lnTo>
                      <a:pt x="12" y="476"/>
                    </a:lnTo>
                    <a:lnTo>
                      <a:pt x="37" y="427"/>
                    </a:lnTo>
                    <a:lnTo>
                      <a:pt x="73" y="403"/>
                    </a:lnTo>
                    <a:lnTo>
                      <a:pt x="110" y="366"/>
                    </a:lnTo>
                    <a:lnTo>
                      <a:pt x="122" y="305"/>
                    </a:lnTo>
                    <a:lnTo>
                      <a:pt x="134" y="256"/>
                    </a:lnTo>
                    <a:lnTo>
                      <a:pt x="134" y="23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2" name="Freeform 38"/>
              <p:cNvSpPr>
                <a:spLocks/>
              </p:cNvSpPr>
              <p:nvPr>
                <p:custDataLst>
                  <p:tags r:id="rId29"/>
                </p:custDataLst>
              </p:nvPr>
            </p:nvSpPr>
            <p:spPr bwMode="auto">
              <a:xfrm>
                <a:off x="3883025" y="2351088"/>
                <a:ext cx="434975" cy="868362"/>
              </a:xfrm>
              <a:custGeom>
                <a:avLst/>
                <a:gdLst>
                  <a:gd name="T0" fmla="*/ 435738 w 269"/>
                  <a:gd name="T1" fmla="*/ 0 h 537"/>
                  <a:gd name="T2" fmla="*/ 336928 w 269"/>
                  <a:gd name="T3" fmla="*/ 0 h 537"/>
                  <a:gd name="T4" fmla="*/ 197621 w 269"/>
                  <a:gd name="T5" fmla="*/ 58311 h 537"/>
                  <a:gd name="T6" fmla="*/ 79372 w 269"/>
                  <a:gd name="T7" fmla="*/ 157115 h 537"/>
                  <a:gd name="T8" fmla="*/ 19438 w 269"/>
                  <a:gd name="T9" fmla="*/ 296413 h 537"/>
                  <a:gd name="T10" fmla="*/ 0 w 269"/>
                  <a:gd name="T11" fmla="*/ 455148 h 537"/>
                  <a:gd name="T12" fmla="*/ 0 w 269"/>
                  <a:gd name="T13" fmla="*/ 573390 h 537"/>
                  <a:gd name="T14" fmla="*/ 79372 w 269"/>
                  <a:gd name="T15" fmla="*/ 711068 h 537"/>
                  <a:gd name="T16" fmla="*/ 217059 w 269"/>
                  <a:gd name="T17" fmla="*/ 830929 h 537"/>
                  <a:gd name="T18" fmla="*/ 356366 w 269"/>
                  <a:gd name="T19" fmla="*/ 869803 h 537"/>
                  <a:gd name="T20" fmla="*/ 414680 w 269"/>
                  <a:gd name="T21" fmla="*/ 850366 h 537"/>
                  <a:gd name="T22" fmla="*/ 435738 w 269"/>
                  <a:gd name="T23" fmla="*/ 770999 h 537"/>
                  <a:gd name="T24" fmla="*/ 375804 w 269"/>
                  <a:gd name="T25" fmla="*/ 691631 h 537"/>
                  <a:gd name="T26" fmla="*/ 315870 w 269"/>
                  <a:gd name="T27" fmla="*/ 652757 h 537"/>
                  <a:gd name="T28" fmla="*/ 257555 w 269"/>
                  <a:gd name="T29" fmla="*/ 592827 h 537"/>
                  <a:gd name="T30" fmla="*/ 217059 w 269"/>
                  <a:gd name="T31" fmla="*/ 494022 h 537"/>
                  <a:gd name="T32" fmla="*/ 217059 w 269"/>
                  <a:gd name="T33" fmla="*/ 414655 h 537"/>
                  <a:gd name="T34" fmla="*/ 217059 w 269"/>
                  <a:gd name="T35" fmla="*/ 375781 h 537"/>
                  <a:gd name="T36" fmla="*/ 435738 w 269"/>
                  <a:gd name="T37" fmla="*/ 0 h 5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9" h="537">
                    <a:moveTo>
                      <a:pt x="269" y="0"/>
                    </a:moveTo>
                    <a:lnTo>
                      <a:pt x="208" y="0"/>
                    </a:lnTo>
                    <a:lnTo>
                      <a:pt x="122" y="36"/>
                    </a:lnTo>
                    <a:lnTo>
                      <a:pt x="49" y="97"/>
                    </a:lnTo>
                    <a:lnTo>
                      <a:pt x="12" y="183"/>
                    </a:lnTo>
                    <a:lnTo>
                      <a:pt x="0" y="281"/>
                    </a:lnTo>
                    <a:lnTo>
                      <a:pt x="0" y="354"/>
                    </a:lnTo>
                    <a:lnTo>
                      <a:pt x="49" y="439"/>
                    </a:lnTo>
                    <a:lnTo>
                      <a:pt x="134" y="513"/>
                    </a:lnTo>
                    <a:lnTo>
                      <a:pt x="220" y="537"/>
                    </a:lnTo>
                    <a:lnTo>
                      <a:pt x="256" y="525"/>
                    </a:lnTo>
                    <a:lnTo>
                      <a:pt x="269" y="476"/>
                    </a:lnTo>
                    <a:lnTo>
                      <a:pt x="232" y="427"/>
                    </a:lnTo>
                    <a:lnTo>
                      <a:pt x="195" y="403"/>
                    </a:lnTo>
                    <a:lnTo>
                      <a:pt x="159" y="366"/>
                    </a:lnTo>
                    <a:lnTo>
                      <a:pt x="134" y="305"/>
                    </a:lnTo>
                    <a:lnTo>
                      <a:pt x="134" y="256"/>
                    </a:lnTo>
                    <a:lnTo>
                      <a:pt x="134" y="232"/>
                    </a:lnTo>
                    <a:lnTo>
                      <a:pt x="269"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3" name="Freeform 39"/>
              <p:cNvSpPr>
                <a:spLocks/>
              </p:cNvSpPr>
              <p:nvPr>
                <p:custDataLst>
                  <p:tags r:id="rId30"/>
                </p:custDataLst>
              </p:nvPr>
            </p:nvSpPr>
            <p:spPr bwMode="auto">
              <a:xfrm>
                <a:off x="3883025" y="2351088"/>
                <a:ext cx="434975" cy="868362"/>
              </a:xfrm>
              <a:custGeom>
                <a:avLst/>
                <a:gdLst>
                  <a:gd name="T0" fmla="*/ 435738 w 269"/>
                  <a:gd name="T1" fmla="*/ 0 h 537"/>
                  <a:gd name="T2" fmla="*/ 336928 w 269"/>
                  <a:gd name="T3" fmla="*/ 0 h 537"/>
                  <a:gd name="T4" fmla="*/ 197621 w 269"/>
                  <a:gd name="T5" fmla="*/ 58311 h 537"/>
                  <a:gd name="T6" fmla="*/ 79372 w 269"/>
                  <a:gd name="T7" fmla="*/ 157115 h 537"/>
                  <a:gd name="T8" fmla="*/ 19438 w 269"/>
                  <a:gd name="T9" fmla="*/ 296413 h 537"/>
                  <a:gd name="T10" fmla="*/ 0 w 269"/>
                  <a:gd name="T11" fmla="*/ 455148 h 537"/>
                  <a:gd name="T12" fmla="*/ 0 w 269"/>
                  <a:gd name="T13" fmla="*/ 573390 h 537"/>
                  <a:gd name="T14" fmla="*/ 79372 w 269"/>
                  <a:gd name="T15" fmla="*/ 711068 h 537"/>
                  <a:gd name="T16" fmla="*/ 217059 w 269"/>
                  <a:gd name="T17" fmla="*/ 830929 h 537"/>
                  <a:gd name="T18" fmla="*/ 356366 w 269"/>
                  <a:gd name="T19" fmla="*/ 869803 h 537"/>
                  <a:gd name="T20" fmla="*/ 414680 w 269"/>
                  <a:gd name="T21" fmla="*/ 850366 h 537"/>
                  <a:gd name="T22" fmla="*/ 435738 w 269"/>
                  <a:gd name="T23" fmla="*/ 770999 h 537"/>
                  <a:gd name="T24" fmla="*/ 375804 w 269"/>
                  <a:gd name="T25" fmla="*/ 691631 h 537"/>
                  <a:gd name="T26" fmla="*/ 315870 w 269"/>
                  <a:gd name="T27" fmla="*/ 652757 h 537"/>
                  <a:gd name="T28" fmla="*/ 257555 w 269"/>
                  <a:gd name="T29" fmla="*/ 592827 h 537"/>
                  <a:gd name="T30" fmla="*/ 217059 w 269"/>
                  <a:gd name="T31" fmla="*/ 494022 h 537"/>
                  <a:gd name="T32" fmla="*/ 217059 w 269"/>
                  <a:gd name="T33" fmla="*/ 414655 h 537"/>
                  <a:gd name="T34" fmla="*/ 217059 w 269"/>
                  <a:gd name="T35" fmla="*/ 375781 h 5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9" h="537">
                    <a:moveTo>
                      <a:pt x="269" y="0"/>
                    </a:moveTo>
                    <a:lnTo>
                      <a:pt x="208" y="0"/>
                    </a:lnTo>
                    <a:lnTo>
                      <a:pt x="122" y="36"/>
                    </a:lnTo>
                    <a:lnTo>
                      <a:pt x="49" y="97"/>
                    </a:lnTo>
                    <a:lnTo>
                      <a:pt x="12" y="183"/>
                    </a:lnTo>
                    <a:lnTo>
                      <a:pt x="0" y="281"/>
                    </a:lnTo>
                    <a:lnTo>
                      <a:pt x="0" y="354"/>
                    </a:lnTo>
                    <a:lnTo>
                      <a:pt x="49" y="439"/>
                    </a:lnTo>
                    <a:lnTo>
                      <a:pt x="134" y="513"/>
                    </a:lnTo>
                    <a:lnTo>
                      <a:pt x="220" y="537"/>
                    </a:lnTo>
                    <a:lnTo>
                      <a:pt x="256" y="525"/>
                    </a:lnTo>
                    <a:lnTo>
                      <a:pt x="269" y="476"/>
                    </a:lnTo>
                    <a:lnTo>
                      <a:pt x="232" y="427"/>
                    </a:lnTo>
                    <a:lnTo>
                      <a:pt x="195" y="403"/>
                    </a:lnTo>
                    <a:lnTo>
                      <a:pt x="159" y="366"/>
                    </a:lnTo>
                    <a:lnTo>
                      <a:pt x="134" y="305"/>
                    </a:lnTo>
                    <a:lnTo>
                      <a:pt x="134" y="256"/>
                    </a:lnTo>
                    <a:lnTo>
                      <a:pt x="134" y="23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4" name="Line 40"/>
              <p:cNvSpPr>
                <a:spLocks noChangeShapeType="1"/>
              </p:cNvSpPr>
              <p:nvPr>
                <p:custDataLst>
                  <p:tags r:id="rId31"/>
                </p:custDataLst>
              </p:nvPr>
            </p:nvSpPr>
            <p:spPr bwMode="auto">
              <a:xfrm flipH="1">
                <a:off x="4100513" y="2725738"/>
                <a:ext cx="190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5" name="Oval 41"/>
              <p:cNvSpPr>
                <a:spLocks noChangeArrowheads="1"/>
              </p:cNvSpPr>
              <p:nvPr>
                <p:custDataLst>
                  <p:tags r:id="rId32"/>
                </p:custDataLst>
              </p:nvPr>
            </p:nvSpPr>
            <p:spPr bwMode="auto">
              <a:xfrm>
                <a:off x="4110038" y="2003425"/>
                <a:ext cx="376237" cy="415925"/>
              </a:xfrm>
              <a:prstGeom prst="ellipse">
                <a:avLst/>
              </a:prstGeom>
              <a:solidFill>
                <a:schemeClr val="accent4">
                  <a:lumMod val="60000"/>
                  <a:lumOff val="40000"/>
                </a:schemeClr>
              </a:solidFill>
              <a:ln w="19050">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6" name="Freeform 42"/>
              <p:cNvSpPr>
                <a:spLocks/>
              </p:cNvSpPr>
              <p:nvPr>
                <p:custDataLst>
                  <p:tags r:id="rId33"/>
                </p:custDataLst>
              </p:nvPr>
            </p:nvSpPr>
            <p:spPr bwMode="auto">
              <a:xfrm>
                <a:off x="2576513" y="2351088"/>
                <a:ext cx="415925" cy="868362"/>
              </a:xfrm>
              <a:custGeom>
                <a:avLst/>
                <a:gdLst>
                  <a:gd name="T0" fmla="*/ 414679 w 256"/>
                  <a:gd name="T1" fmla="*/ 0 h 537"/>
                  <a:gd name="T2" fmla="*/ 315869 w 256"/>
                  <a:gd name="T3" fmla="*/ 0 h 537"/>
                  <a:gd name="T4" fmla="*/ 197620 w 256"/>
                  <a:gd name="T5" fmla="*/ 58311 h 537"/>
                  <a:gd name="T6" fmla="*/ 98810 w 256"/>
                  <a:gd name="T7" fmla="*/ 157115 h 537"/>
                  <a:gd name="T8" fmla="*/ 38876 w 256"/>
                  <a:gd name="T9" fmla="*/ 296413 h 537"/>
                  <a:gd name="T10" fmla="*/ 0 w 256"/>
                  <a:gd name="T11" fmla="*/ 455148 h 537"/>
                  <a:gd name="T12" fmla="*/ 19438 w 256"/>
                  <a:gd name="T13" fmla="*/ 573390 h 537"/>
                  <a:gd name="T14" fmla="*/ 79372 w 256"/>
                  <a:gd name="T15" fmla="*/ 711068 h 537"/>
                  <a:gd name="T16" fmla="*/ 217059 w 256"/>
                  <a:gd name="T17" fmla="*/ 830929 h 537"/>
                  <a:gd name="T18" fmla="*/ 335307 w 256"/>
                  <a:gd name="T19" fmla="*/ 869803 h 537"/>
                  <a:gd name="T20" fmla="*/ 395241 w 256"/>
                  <a:gd name="T21" fmla="*/ 850366 h 537"/>
                  <a:gd name="T22" fmla="*/ 414679 w 256"/>
                  <a:gd name="T23" fmla="*/ 770999 h 537"/>
                  <a:gd name="T24" fmla="*/ 375803 w 256"/>
                  <a:gd name="T25" fmla="*/ 691631 h 537"/>
                  <a:gd name="T26" fmla="*/ 296431 w 256"/>
                  <a:gd name="T27" fmla="*/ 652757 h 537"/>
                  <a:gd name="T28" fmla="*/ 236497 w 256"/>
                  <a:gd name="T29" fmla="*/ 592827 h 537"/>
                  <a:gd name="T30" fmla="*/ 217059 w 256"/>
                  <a:gd name="T31" fmla="*/ 494022 h 537"/>
                  <a:gd name="T32" fmla="*/ 197620 w 256"/>
                  <a:gd name="T33" fmla="*/ 414655 h 537"/>
                  <a:gd name="T34" fmla="*/ 217059 w 256"/>
                  <a:gd name="T35" fmla="*/ 375781 h 537"/>
                  <a:gd name="T36" fmla="*/ 414679 w 256"/>
                  <a:gd name="T37" fmla="*/ 0 h 5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6" h="537">
                    <a:moveTo>
                      <a:pt x="256" y="0"/>
                    </a:moveTo>
                    <a:lnTo>
                      <a:pt x="195" y="0"/>
                    </a:lnTo>
                    <a:lnTo>
                      <a:pt x="122" y="36"/>
                    </a:lnTo>
                    <a:lnTo>
                      <a:pt x="61" y="97"/>
                    </a:lnTo>
                    <a:lnTo>
                      <a:pt x="24" y="183"/>
                    </a:lnTo>
                    <a:lnTo>
                      <a:pt x="0" y="281"/>
                    </a:lnTo>
                    <a:lnTo>
                      <a:pt x="12" y="354"/>
                    </a:lnTo>
                    <a:lnTo>
                      <a:pt x="49" y="439"/>
                    </a:lnTo>
                    <a:lnTo>
                      <a:pt x="134" y="513"/>
                    </a:lnTo>
                    <a:lnTo>
                      <a:pt x="207" y="537"/>
                    </a:lnTo>
                    <a:lnTo>
                      <a:pt x="244" y="525"/>
                    </a:lnTo>
                    <a:lnTo>
                      <a:pt x="256" y="476"/>
                    </a:lnTo>
                    <a:lnTo>
                      <a:pt x="232" y="427"/>
                    </a:lnTo>
                    <a:lnTo>
                      <a:pt x="183" y="403"/>
                    </a:lnTo>
                    <a:lnTo>
                      <a:pt x="146" y="366"/>
                    </a:lnTo>
                    <a:lnTo>
                      <a:pt x="134" y="305"/>
                    </a:lnTo>
                    <a:lnTo>
                      <a:pt x="122" y="256"/>
                    </a:lnTo>
                    <a:lnTo>
                      <a:pt x="134" y="232"/>
                    </a:lnTo>
                    <a:lnTo>
                      <a:pt x="2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7" name="Freeform 43"/>
              <p:cNvSpPr>
                <a:spLocks/>
              </p:cNvSpPr>
              <p:nvPr>
                <p:custDataLst>
                  <p:tags r:id="rId34"/>
                </p:custDataLst>
              </p:nvPr>
            </p:nvSpPr>
            <p:spPr bwMode="auto">
              <a:xfrm>
                <a:off x="2576513" y="2351088"/>
                <a:ext cx="415925" cy="868362"/>
              </a:xfrm>
              <a:custGeom>
                <a:avLst/>
                <a:gdLst>
                  <a:gd name="T0" fmla="*/ 414679 w 256"/>
                  <a:gd name="T1" fmla="*/ 0 h 537"/>
                  <a:gd name="T2" fmla="*/ 315869 w 256"/>
                  <a:gd name="T3" fmla="*/ 0 h 537"/>
                  <a:gd name="T4" fmla="*/ 197620 w 256"/>
                  <a:gd name="T5" fmla="*/ 58311 h 537"/>
                  <a:gd name="T6" fmla="*/ 98810 w 256"/>
                  <a:gd name="T7" fmla="*/ 157115 h 537"/>
                  <a:gd name="T8" fmla="*/ 38876 w 256"/>
                  <a:gd name="T9" fmla="*/ 296413 h 537"/>
                  <a:gd name="T10" fmla="*/ 0 w 256"/>
                  <a:gd name="T11" fmla="*/ 455148 h 537"/>
                  <a:gd name="T12" fmla="*/ 19438 w 256"/>
                  <a:gd name="T13" fmla="*/ 573390 h 537"/>
                  <a:gd name="T14" fmla="*/ 79372 w 256"/>
                  <a:gd name="T15" fmla="*/ 711068 h 537"/>
                  <a:gd name="T16" fmla="*/ 217059 w 256"/>
                  <a:gd name="T17" fmla="*/ 830929 h 537"/>
                  <a:gd name="T18" fmla="*/ 335307 w 256"/>
                  <a:gd name="T19" fmla="*/ 869803 h 537"/>
                  <a:gd name="T20" fmla="*/ 395241 w 256"/>
                  <a:gd name="T21" fmla="*/ 850366 h 537"/>
                  <a:gd name="T22" fmla="*/ 414679 w 256"/>
                  <a:gd name="T23" fmla="*/ 770999 h 537"/>
                  <a:gd name="T24" fmla="*/ 375803 w 256"/>
                  <a:gd name="T25" fmla="*/ 691631 h 537"/>
                  <a:gd name="T26" fmla="*/ 296431 w 256"/>
                  <a:gd name="T27" fmla="*/ 652757 h 537"/>
                  <a:gd name="T28" fmla="*/ 236497 w 256"/>
                  <a:gd name="T29" fmla="*/ 592827 h 537"/>
                  <a:gd name="T30" fmla="*/ 217059 w 256"/>
                  <a:gd name="T31" fmla="*/ 494022 h 537"/>
                  <a:gd name="T32" fmla="*/ 197620 w 256"/>
                  <a:gd name="T33" fmla="*/ 414655 h 537"/>
                  <a:gd name="T34" fmla="*/ 217059 w 256"/>
                  <a:gd name="T35" fmla="*/ 375781 h 5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6" h="537">
                    <a:moveTo>
                      <a:pt x="256" y="0"/>
                    </a:moveTo>
                    <a:lnTo>
                      <a:pt x="195" y="0"/>
                    </a:lnTo>
                    <a:lnTo>
                      <a:pt x="122" y="36"/>
                    </a:lnTo>
                    <a:lnTo>
                      <a:pt x="61" y="97"/>
                    </a:lnTo>
                    <a:lnTo>
                      <a:pt x="24" y="183"/>
                    </a:lnTo>
                    <a:lnTo>
                      <a:pt x="0" y="281"/>
                    </a:lnTo>
                    <a:lnTo>
                      <a:pt x="12" y="354"/>
                    </a:lnTo>
                    <a:lnTo>
                      <a:pt x="49" y="439"/>
                    </a:lnTo>
                    <a:lnTo>
                      <a:pt x="134" y="513"/>
                    </a:lnTo>
                    <a:lnTo>
                      <a:pt x="207" y="537"/>
                    </a:lnTo>
                    <a:lnTo>
                      <a:pt x="244" y="525"/>
                    </a:lnTo>
                    <a:lnTo>
                      <a:pt x="256" y="476"/>
                    </a:lnTo>
                    <a:lnTo>
                      <a:pt x="232" y="427"/>
                    </a:lnTo>
                    <a:lnTo>
                      <a:pt x="183" y="403"/>
                    </a:lnTo>
                    <a:lnTo>
                      <a:pt x="146" y="366"/>
                    </a:lnTo>
                    <a:lnTo>
                      <a:pt x="134" y="305"/>
                    </a:lnTo>
                    <a:lnTo>
                      <a:pt x="122" y="256"/>
                    </a:lnTo>
                    <a:lnTo>
                      <a:pt x="134" y="23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8" name="Freeform 44"/>
              <p:cNvSpPr>
                <a:spLocks/>
              </p:cNvSpPr>
              <p:nvPr>
                <p:custDataLst>
                  <p:tags r:id="rId35"/>
                </p:custDataLst>
              </p:nvPr>
            </p:nvSpPr>
            <p:spPr bwMode="auto">
              <a:xfrm>
                <a:off x="2933700" y="2351088"/>
                <a:ext cx="454025" cy="868362"/>
              </a:xfrm>
              <a:custGeom>
                <a:avLst/>
                <a:gdLst>
                  <a:gd name="T0" fmla="*/ 0 w 280"/>
                  <a:gd name="T1" fmla="*/ 0 h 537"/>
                  <a:gd name="T2" fmla="*/ 38876 w 280"/>
                  <a:gd name="T3" fmla="*/ 0 h 537"/>
                  <a:gd name="T4" fmla="*/ 98810 w 280"/>
                  <a:gd name="T5" fmla="*/ 0 h 537"/>
                  <a:gd name="T6" fmla="*/ 176562 w 280"/>
                  <a:gd name="T7" fmla="*/ 19437 h 537"/>
                  <a:gd name="T8" fmla="*/ 236497 w 280"/>
                  <a:gd name="T9" fmla="*/ 58311 h 537"/>
                  <a:gd name="T10" fmla="*/ 354745 w 280"/>
                  <a:gd name="T11" fmla="*/ 157115 h 537"/>
                  <a:gd name="T12" fmla="*/ 414679 w 280"/>
                  <a:gd name="T13" fmla="*/ 296413 h 537"/>
                  <a:gd name="T14" fmla="*/ 453555 w 280"/>
                  <a:gd name="T15" fmla="*/ 455148 h 537"/>
                  <a:gd name="T16" fmla="*/ 434117 w 280"/>
                  <a:gd name="T17" fmla="*/ 573390 h 537"/>
                  <a:gd name="T18" fmla="*/ 354745 w 280"/>
                  <a:gd name="T19" fmla="*/ 711068 h 537"/>
                  <a:gd name="T20" fmla="*/ 296431 w 280"/>
                  <a:gd name="T21" fmla="*/ 770999 h 537"/>
                  <a:gd name="T22" fmla="*/ 217058 w 280"/>
                  <a:gd name="T23" fmla="*/ 830929 h 537"/>
                  <a:gd name="T24" fmla="*/ 77752 w 280"/>
                  <a:gd name="T25" fmla="*/ 869803 h 537"/>
                  <a:gd name="T26" fmla="*/ 38876 w 280"/>
                  <a:gd name="T27" fmla="*/ 869803 h 537"/>
                  <a:gd name="T28" fmla="*/ 19438 w 280"/>
                  <a:gd name="T29" fmla="*/ 850366 h 537"/>
                  <a:gd name="T30" fmla="*/ 19438 w 280"/>
                  <a:gd name="T31" fmla="*/ 770999 h 537"/>
                  <a:gd name="T32" fmla="*/ 58314 w 280"/>
                  <a:gd name="T33" fmla="*/ 691631 h 537"/>
                  <a:gd name="T34" fmla="*/ 137686 w 280"/>
                  <a:gd name="T35" fmla="*/ 652757 h 537"/>
                  <a:gd name="T36" fmla="*/ 197620 w 280"/>
                  <a:gd name="T37" fmla="*/ 592827 h 537"/>
                  <a:gd name="T38" fmla="*/ 217058 w 280"/>
                  <a:gd name="T39" fmla="*/ 494022 h 537"/>
                  <a:gd name="T40" fmla="*/ 217058 w 280"/>
                  <a:gd name="T41" fmla="*/ 414655 h 537"/>
                  <a:gd name="T42" fmla="*/ 217058 w 280"/>
                  <a:gd name="T43" fmla="*/ 375781 h 537"/>
                  <a:gd name="T44" fmla="*/ 0 w 280"/>
                  <a:gd name="T45" fmla="*/ 0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0" h="537">
                    <a:moveTo>
                      <a:pt x="0" y="0"/>
                    </a:moveTo>
                    <a:lnTo>
                      <a:pt x="24" y="0"/>
                    </a:lnTo>
                    <a:lnTo>
                      <a:pt x="61" y="0"/>
                    </a:lnTo>
                    <a:lnTo>
                      <a:pt x="109" y="12"/>
                    </a:lnTo>
                    <a:lnTo>
                      <a:pt x="146" y="36"/>
                    </a:lnTo>
                    <a:lnTo>
                      <a:pt x="219" y="97"/>
                    </a:lnTo>
                    <a:lnTo>
                      <a:pt x="256" y="183"/>
                    </a:lnTo>
                    <a:lnTo>
                      <a:pt x="280" y="281"/>
                    </a:lnTo>
                    <a:lnTo>
                      <a:pt x="268" y="354"/>
                    </a:lnTo>
                    <a:lnTo>
                      <a:pt x="219" y="439"/>
                    </a:lnTo>
                    <a:lnTo>
                      <a:pt x="183" y="476"/>
                    </a:lnTo>
                    <a:lnTo>
                      <a:pt x="134" y="513"/>
                    </a:lnTo>
                    <a:lnTo>
                      <a:pt x="48" y="537"/>
                    </a:lnTo>
                    <a:lnTo>
                      <a:pt x="24" y="537"/>
                    </a:lnTo>
                    <a:lnTo>
                      <a:pt x="12" y="525"/>
                    </a:lnTo>
                    <a:lnTo>
                      <a:pt x="12" y="476"/>
                    </a:lnTo>
                    <a:lnTo>
                      <a:pt x="36" y="427"/>
                    </a:lnTo>
                    <a:lnTo>
                      <a:pt x="85" y="403"/>
                    </a:lnTo>
                    <a:lnTo>
                      <a:pt x="122" y="366"/>
                    </a:lnTo>
                    <a:lnTo>
                      <a:pt x="134" y="305"/>
                    </a:lnTo>
                    <a:lnTo>
                      <a:pt x="134" y="256"/>
                    </a:lnTo>
                    <a:lnTo>
                      <a:pt x="134" y="23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39" name="Freeform 45"/>
              <p:cNvSpPr>
                <a:spLocks/>
              </p:cNvSpPr>
              <p:nvPr>
                <p:custDataLst>
                  <p:tags r:id="rId36"/>
                </p:custDataLst>
              </p:nvPr>
            </p:nvSpPr>
            <p:spPr bwMode="auto">
              <a:xfrm>
                <a:off x="2933700" y="2351088"/>
                <a:ext cx="454025" cy="868362"/>
              </a:xfrm>
              <a:custGeom>
                <a:avLst/>
                <a:gdLst>
                  <a:gd name="T0" fmla="*/ 0 w 280"/>
                  <a:gd name="T1" fmla="*/ 0 h 537"/>
                  <a:gd name="T2" fmla="*/ 38876 w 280"/>
                  <a:gd name="T3" fmla="*/ 0 h 537"/>
                  <a:gd name="T4" fmla="*/ 98810 w 280"/>
                  <a:gd name="T5" fmla="*/ 0 h 537"/>
                  <a:gd name="T6" fmla="*/ 176562 w 280"/>
                  <a:gd name="T7" fmla="*/ 19437 h 537"/>
                  <a:gd name="T8" fmla="*/ 236497 w 280"/>
                  <a:gd name="T9" fmla="*/ 58311 h 537"/>
                  <a:gd name="T10" fmla="*/ 354745 w 280"/>
                  <a:gd name="T11" fmla="*/ 157115 h 537"/>
                  <a:gd name="T12" fmla="*/ 414679 w 280"/>
                  <a:gd name="T13" fmla="*/ 296413 h 537"/>
                  <a:gd name="T14" fmla="*/ 453555 w 280"/>
                  <a:gd name="T15" fmla="*/ 455148 h 537"/>
                  <a:gd name="T16" fmla="*/ 434117 w 280"/>
                  <a:gd name="T17" fmla="*/ 573390 h 537"/>
                  <a:gd name="T18" fmla="*/ 354745 w 280"/>
                  <a:gd name="T19" fmla="*/ 711068 h 537"/>
                  <a:gd name="T20" fmla="*/ 296431 w 280"/>
                  <a:gd name="T21" fmla="*/ 770999 h 537"/>
                  <a:gd name="T22" fmla="*/ 217058 w 280"/>
                  <a:gd name="T23" fmla="*/ 830929 h 537"/>
                  <a:gd name="T24" fmla="*/ 77752 w 280"/>
                  <a:gd name="T25" fmla="*/ 869803 h 537"/>
                  <a:gd name="T26" fmla="*/ 38876 w 280"/>
                  <a:gd name="T27" fmla="*/ 869803 h 537"/>
                  <a:gd name="T28" fmla="*/ 19438 w 280"/>
                  <a:gd name="T29" fmla="*/ 850366 h 537"/>
                  <a:gd name="T30" fmla="*/ 19438 w 280"/>
                  <a:gd name="T31" fmla="*/ 770999 h 537"/>
                  <a:gd name="T32" fmla="*/ 58314 w 280"/>
                  <a:gd name="T33" fmla="*/ 691631 h 537"/>
                  <a:gd name="T34" fmla="*/ 137686 w 280"/>
                  <a:gd name="T35" fmla="*/ 652757 h 537"/>
                  <a:gd name="T36" fmla="*/ 197620 w 280"/>
                  <a:gd name="T37" fmla="*/ 592827 h 537"/>
                  <a:gd name="T38" fmla="*/ 217058 w 280"/>
                  <a:gd name="T39" fmla="*/ 494022 h 537"/>
                  <a:gd name="T40" fmla="*/ 217058 w 280"/>
                  <a:gd name="T41" fmla="*/ 414655 h 537"/>
                  <a:gd name="T42" fmla="*/ 217058 w 280"/>
                  <a:gd name="T43" fmla="*/ 375781 h 5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537">
                    <a:moveTo>
                      <a:pt x="0" y="0"/>
                    </a:moveTo>
                    <a:lnTo>
                      <a:pt x="24" y="0"/>
                    </a:lnTo>
                    <a:lnTo>
                      <a:pt x="61" y="0"/>
                    </a:lnTo>
                    <a:lnTo>
                      <a:pt x="109" y="12"/>
                    </a:lnTo>
                    <a:lnTo>
                      <a:pt x="146" y="36"/>
                    </a:lnTo>
                    <a:lnTo>
                      <a:pt x="219" y="97"/>
                    </a:lnTo>
                    <a:lnTo>
                      <a:pt x="256" y="183"/>
                    </a:lnTo>
                    <a:lnTo>
                      <a:pt x="280" y="281"/>
                    </a:lnTo>
                    <a:lnTo>
                      <a:pt x="268" y="354"/>
                    </a:lnTo>
                    <a:lnTo>
                      <a:pt x="219" y="439"/>
                    </a:lnTo>
                    <a:lnTo>
                      <a:pt x="183" y="476"/>
                    </a:lnTo>
                    <a:lnTo>
                      <a:pt x="134" y="513"/>
                    </a:lnTo>
                    <a:lnTo>
                      <a:pt x="48" y="537"/>
                    </a:lnTo>
                    <a:lnTo>
                      <a:pt x="24" y="537"/>
                    </a:lnTo>
                    <a:lnTo>
                      <a:pt x="12" y="525"/>
                    </a:lnTo>
                    <a:lnTo>
                      <a:pt x="12" y="476"/>
                    </a:lnTo>
                    <a:lnTo>
                      <a:pt x="36" y="427"/>
                    </a:lnTo>
                    <a:lnTo>
                      <a:pt x="85" y="403"/>
                    </a:lnTo>
                    <a:lnTo>
                      <a:pt x="122" y="366"/>
                    </a:lnTo>
                    <a:lnTo>
                      <a:pt x="134" y="305"/>
                    </a:lnTo>
                    <a:lnTo>
                      <a:pt x="134" y="256"/>
                    </a:lnTo>
                    <a:lnTo>
                      <a:pt x="134" y="23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0" name="Line 46"/>
              <p:cNvSpPr>
                <a:spLocks noChangeShapeType="1"/>
              </p:cNvSpPr>
              <p:nvPr>
                <p:custDataLst>
                  <p:tags r:id="rId37"/>
                </p:custDataLst>
              </p:nvPr>
            </p:nvSpPr>
            <p:spPr bwMode="auto">
              <a:xfrm flipH="1">
                <a:off x="3151188" y="2725738"/>
                <a:ext cx="190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1" name="Oval 47"/>
              <p:cNvSpPr>
                <a:spLocks noChangeArrowheads="1"/>
              </p:cNvSpPr>
              <p:nvPr>
                <p:custDataLst>
                  <p:tags r:id="rId38"/>
                </p:custDataLst>
              </p:nvPr>
            </p:nvSpPr>
            <p:spPr bwMode="auto">
              <a:xfrm>
                <a:off x="2803525" y="2003425"/>
                <a:ext cx="376238" cy="415925"/>
              </a:xfrm>
              <a:prstGeom prst="ellipse">
                <a:avLst/>
              </a:prstGeom>
              <a:solidFill>
                <a:srgbClr val="FFFFFF"/>
              </a:solidFill>
              <a:ln w="19050">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2" name="Line 48"/>
              <p:cNvSpPr>
                <a:spLocks noChangeShapeType="1"/>
              </p:cNvSpPr>
              <p:nvPr>
                <p:custDataLst>
                  <p:tags r:id="rId39"/>
                </p:custDataLst>
              </p:nvPr>
            </p:nvSpPr>
            <p:spPr bwMode="auto">
              <a:xfrm>
                <a:off x="6632575" y="4170363"/>
                <a:ext cx="0" cy="217487"/>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3" name="Line 49"/>
              <p:cNvSpPr>
                <a:spLocks noChangeShapeType="1"/>
              </p:cNvSpPr>
              <p:nvPr>
                <p:custDataLst>
                  <p:tags r:id="rId40"/>
                </p:custDataLst>
              </p:nvPr>
            </p:nvSpPr>
            <p:spPr bwMode="auto">
              <a:xfrm>
                <a:off x="6672263" y="4170363"/>
                <a:ext cx="196850" cy="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4" name="Freeform 50"/>
              <p:cNvSpPr>
                <a:spLocks/>
              </p:cNvSpPr>
              <p:nvPr>
                <p:custDataLst>
                  <p:tags r:id="rId41"/>
                </p:custDataLst>
              </p:nvPr>
            </p:nvSpPr>
            <p:spPr bwMode="auto">
              <a:xfrm>
                <a:off x="5802313" y="3240088"/>
                <a:ext cx="750887" cy="415925"/>
              </a:xfrm>
              <a:custGeom>
                <a:avLst/>
                <a:gdLst>
                  <a:gd name="T0" fmla="*/ 751606 w 464"/>
                  <a:gd name="T1" fmla="*/ 0 h 257"/>
                  <a:gd name="T2" fmla="*/ 691672 w 464"/>
                  <a:gd name="T3" fmla="*/ 0 h 257"/>
                  <a:gd name="T4" fmla="*/ 633358 w 464"/>
                  <a:gd name="T5" fmla="*/ 21057 h 257"/>
                  <a:gd name="T6" fmla="*/ 612300 w 464"/>
                  <a:gd name="T7" fmla="*/ 40494 h 257"/>
                  <a:gd name="T8" fmla="*/ 553985 w 464"/>
                  <a:gd name="T9" fmla="*/ 79367 h 257"/>
                  <a:gd name="T10" fmla="*/ 494051 w 464"/>
                  <a:gd name="T11" fmla="*/ 119861 h 257"/>
                  <a:gd name="T12" fmla="*/ 474613 w 464"/>
                  <a:gd name="T13" fmla="*/ 199228 h 257"/>
                  <a:gd name="T14" fmla="*/ 434117 w 464"/>
                  <a:gd name="T15" fmla="*/ 238102 h 257"/>
                  <a:gd name="T16" fmla="*/ 356365 w 464"/>
                  <a:gd name="T17" fmla="*/ 276976 h 257"/>
                  <a:gd name="T18" fmla="*/ 296431 w 464"/>
                  <a:gd name="T19" fmla="*/ 276976 h 257"/>
                  <a:gd name="T20" fmla="*/ 236497 w 464"/>
                  <a:gd name="T21" fmla="*/ 238102 h 257"/>
                  <a:gd name="T22" fmla="*/ 197621 w 464"/>
                  <a:gd name="T23" fmla="*/ 199228 h 257"/>
                  <a:gd name="T24" fmla="*/ 178182 w 464"/>
                  <a:gd name="T25" fmla="*/ 178172 h 257"/>
                  <a:gd name="T26" fmla="*/ 118248 w 464"/>
                  <a:gd name="T27" fmla="*/ 139298 h 257"/>
                  <a:gd name="T28" fmla="*/ 38876 w 464"/>
                  <a:gd name="T29" fmla="*/ 119861 h 257"/>
                  <a:gd name="T30" fmla="*/ 0 w 464"/>
                  <a:gd name="T31" fmla="*/ 158735 h 257"/>
                  <a:gd name="T32" fmla="*/ 0 w 464"/>
                  <a:gd name="T33" fmla="*/ 199228 h 257"/>
                  <a:gd name="T34" fmla="*/ 19438 w 464"/>
                  <a:gd name="T35" fmla="*/ 238102 h 257"/>
                  <a:gd name="T36" fmla="*/ 79372 w 464"/>
                  <a:gd name="T37" fmla="*/ 298033 h 257"/>
                  <a:gd name="T38" fmla="*/ 157125 w 464"/>
                  <a:gd name="T39" fmla="*/ 356344 h 257"/>
                  <a:gd name="T40" fmla="*/ 217059 w 464"/>
                  <a:gd name="T41" fmla="*/ 396837 h 257"/>
                  <a:gd name="T42" fmla="*/ 296431 w 464"/>
                  <a:gd name="T43" fmla="*/ 416274 h 257"/>
                  <a:gd name="T44" fmla="*/ 395241 w 464"/>
                  <a:gd name="T45" fmla="*/ 416274 h 257"/>
                  <a:gd name="T46" fmla="*/ 494051 w 464"/>
                  <a:gd name="T47" fmla="*/ 375780 h 257"/>
                  <a:gd name="T48" fmla="*/ 573424 w 464"/>
                  <a:gd name="T49" fmla="*/ 317470 h 257"/>
                  <a:gd name="T50" fmla="*/ 612300 w 464"/>
                  <a:gd name="T51" fmla="*/ 298033 h 257"/>
                  <a:gd name="T52" fmla="*/ 751606 w 464"/>
                  <a:gd name="T53" fmla="*/ 0 h 2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64" h="257">
                    <a:moveTo>
                      <a:pt x="464" y="0"/>
                    </a:moveTo>
                    <a:lnTo>
                      <a:pt x="427" y="0"/>
                    </a:lnTo>
                    <a:lnTo>
                      <a:pt x="391" y="13"/>
                    </a:lnTo>
                    <a:lnTo>
                      <a:pt x="378" y="25"/>
                    </a:lnTo>
                    <a:lnTo>
                      <a:pt x="342" y="49"/>
                    </a:lnTo>
                    <a:lnTo>
                      <a:pt x="305" y="74"/>
                    </a:lnTo>
                    <a:lnTo>
                      <a:pt x="293" y="123"/>
                    </a:lnTo>
                    <a:lnTo>
                      <a:pt x="268" y="147"/>
                    </a:lnTo>
                    <a:lnTo>
                      <a:pt x="220" y="171"/>
                    </a:lnTo>
                    <a:lnTo>
                      <a:pt x="183" y="171"/>
                    </a:lnTo>
                    <a:lnTo>
                      <a:pt x="146" y="147"/>
                    </a:lnTo>
                    <a:lnTo>
                      <a:pt x="122" y="123"/>
                    </a:lnTo>
                    <a:lnTo>
                      <a:pt x="110" y="110"/>
                    </a:lnTo>
                    <a:lnTo>
                      <a:pt x="73" y="86"/>
                    </a:lnTo>
                    <a:lnTo>
                      <a:pt x="24" y="74"/>
                    </a:lnTo>
                    <a:lnTo>
                      <a:pt x="0" y="98"/>
                    </a:lnTo>
                    <a:lnTo>
                      <a:pt x="0" y="123"/>
                    </a:lnTo>
                    <a:lnTo>
                      <a:pt x="12" y="147"/>
                    </a:lnTo>
                    <a:lnTo>
                      <a:pt x="49" y="184"/>
                    </a:lnTo>
                    <a:lnTo>
                      <a:pt x="97" y="220"/>
                    </a:lnTo>
                    <a:lnTo>
                      <a:pt x="134" y="245"/>
                    </a:lnTo>
                    <a:lnTo>
                      <a:pt x="183" y="257"/>
                    </a:lnTo>
                    <a:lnTo>
                      <a:pt x="244" y="257"/>
                    </a:lnTo>
                    <a:lnTo>
                      <a:pt x="305" y="232"/>
                    </a:lnTo>
                    <a:lnTo>
                      <a:pt x="354" y="196"/>
                    </a:lnTo>
                    <a:lnTo>
                      <a:pt x="378" y="184"/>
                    </a:lnTo>
                    <a:lnTo>
                      <a:pt x="4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5" name="Freeform 51"/>
              <p:cNvSpPr>
                <a:spLocks/>
              </p:cNvSpPr>
              <p:nvPr>
                <p:custDataLst>
                  <p:tags r:id="rId42"/>
                </p:custDataLst>
              </p:nvPr>
            </p:nvSpPr>
            <p:spPr bwMode="auto">
              <a:xfrm>
                <a:off x="5802313" y="3240088"/>
                <a:ext cx="750887" cy="415925"/>
              </a:xfrm>
              <a:custGeom>
                <a:avLst/>
                <a:gdLst>
                  <a:gd name="T0" fmla="*/ 751606 w 464"/>
                  <a:gd name="T1" fmla="*/ 0 h 257"/>
                  <a:gd name="T2" fmla="*/ 691672 w 464"/>
                  <a:gd name="T3" fmla="*/ 0 h 257"/>
                  <a:gd name="T4" fmla="*/ 633358 w 464"/>
                  <a:gd name="T5" fmla="*/ 21057 h 257"/>
                  <a:gd name="T6" fmla="*/ 612300 w 464"/>
                  <a:gd name="T7" fmla="*/ 40494 h 257"/>
                  <a:gd name="T8" fmla="*/ 553985 w 464"/>
                  <a:gd name="T9" fmla="*/ 79367 h 257"/>
                  <a:gd name="T10" fmla="*/ 494051 w 464"/>
                  <a:gd name="T11" fmla="*/ 119861 h 257"/>
                  <a:gd name="T12" fmla="*/ 474613 w 464"/>
                  <a:gd name="T13" fmla="*/ 199228 h 257"/>
                  <a:gd name="T14" fmla="*/ 434117 w 464"/>
                  <a:gd name="T15" fmla="*/ 238102 h 257"/>
                  <a:gd name="T16" fmla="*/ 356365 w 464"/>
                  <a:gd name="T17" fmla="*/ 276976 h 257"/>
                  <a:gd name="T18" fmla="*/ 296431 w 464"/>
                  <a:gd name="T19" fmla="*/ 276976 h 257"/>
                  <a:gd name="T20" fmla="*/ 236497 w 464"/>
                  <a:gd name="T21" fmla="*/ 238102 h 257"/>
                  <a:gd name="T22" fmla="*/ 197621 w 464"/>
                  <a:gd name="T23" fmla="*/ 199228 h 257"/>
                  <a:gd name="T24" fmla="*/ 178182 w 464"/>
                  <a:gd name="T25" fmla="*/ 178172 h 257"/>
                  <a:gd name="T26" fmla="*/ 118248 w 464"/>
                  <a:gd name="T27" fmla="*/ 139298 h 257"/>
                  <a:gd name="T28" fmla="*/ 38876 w 464"/>
                  <a:gd name="T29" fmla="*/ 119861 h 257"/>
                  <a:gd name="T30" fmla="*/ 0 w 464"/>
                  <a:gd name="T31" fmla="*/ 158735 h 257"/>
                  <a:gd name="T32" fmla="*/ 0 w 464"/>
                  <a:gd name="T33" fmla="*/ 199228 h 257"/>
                  <a:gd name="T34" fmla="*/ 19438 w 464"/>
                  <a:gd name="T35" fmla="*/ 238102 h 257"/>
                  <a:gd name="T36" fmla="*/ 79372 w 464"/>
                  <a:gd name="T37" fmla="*/ 298033 h 257"/>
                  <a:gd name="T38" fmla="*/ 157125 w 464"/>
                  <a:gd name="T39" fmla="*/ 356344 h 257"/>
                  <a:gd name="T40" fmla="*/ 217059 w 464"/>
                  <a:gd name="T41" fmla="*/ 396837 h 257"/>
                  <a:gd name="T42" fmla="*/ 296431 w 464"/>
                  <a:gd name="T43" fmla="*/ 416274 h 257"/>
                  <a:gd name="T44" fmla="*/ 395241 w 464"/>
                  <a:gd name="T45" fmla="*/ 416274 h 257"/>
                  <a:gd name="T46" fmla="*/ 494051 w 464"/>
                  <a:gd name="T47" fmla="*/ 375780 h 257"/>
                  <a:gd name="T48" fmla="*/ 573424 w 464"/>
                  <a:gd name="T49" fmla="*/ 317470 h 257"/>
                  <a:gd name="T50" fmla="*/ 612300 w 464"/>
                  <a:gd name="T51" fmla="*/ 298033 h 2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4" h="257">
                    <a:moveTo>
                      <a:pt x="464" y="0"/>
                    </a:moveTo>
                    <a:lnTo>
                      <a:pt x="427" y="0"/>
                    </a:lnTo>
                    <a:lnTo>
                      <a:pt x="391" y="13"/>
                    </a:lnTo>
                    <a:lnTo>
                      <a:pt x="378" y="25"/>
                    </a:lnTo>
                    <a:lnTo>
                      <a:pt x="342" y="49"/>
                    </a:lnTo>
                    <a:lnTo>
                      <a:pt x="305" y="74"/>
                    </a:lnTo>
                    <a:lnTo>
                      <a:pt x="293" y="123"/>
                    </a:lnTo>
                    <a:lnTo>
                      <a:pt x="268" y="147"/>
                    </a:lnTo>
                    <a:lnTo>
                      <a:pt x="220" y="171"/>
                    </a:lnTo>
                    <a:lnTo>
                      <a:pt x="183" y="171"/>
                    </a:lnTo>
                    <a:lnTo>
                      <a:pt x="146" y="147"/>
                    </a:lnTo>
                    <a:lnTo>
                      <a:pt x="122" y="123"/>
                    </a:lnTo>
                    <a:lnTo>
                      <a:pt x="110" y="110"/>
                    </a:lnTo>
                    <a:lnTo>
                      <a:pt x="73" y="86"/>
                    </a:lnTo>
                    <a:lnTo>
                      <a:pt x="24" y="74"/>
                    </a:lnTo>
                    <a:lnTo>
                      <a:pt x="0" y="98"/>
                    </a:lnTo>
                    <a:lnTo>
                      <a:pt x="0" y="123"/>
                    </a:lnTo>
                    <a:lnTo>
                      <a:pt x="12" y="147"/>
                    </a:lnTo>
                    <a:lnTo>
                      <a:pt x="49" y="184"/>
                    </a:lnTo>
                    <a:lnTo>
                      <a:pt x="97" y="220"/>
                    </a:lnTo>
                    <a:lnTo>
                      <a:pt x="134" y="245"/>
                    </a:lnTo>
                    <a:lnTo>
                      <a:pt x="183" y="257"/>
                    </a:lnTo>
                    <a:lnTo>
                      <a:pt x="244" y="257"/>
                    </a:lnTo>
                    <a:lnTo>
                      <a:pt x="305" y="232"/>
                    </a:lnTo>
                    <a:lnTo>
                      <a:pt x="354" y="196"/>
                    </a:lnTo>
                    <a:lnTo>
                      <a:pt x="378" y="18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6" name="Freeform 52"/>
              <p:cNvSpPr>
                <a:spLocks/>
              </p:cNvSpPr>
              <p:nvPr>
                <p:custDataLst>
                  <p:tags r:id="rId43"/>
                </p:custDataLst>
              </p:nvPr>
            </p:nvSpPr>
            <p:spPr bwMode="auto">
              <a:xfrm>
                <a:off x="6513513" y="3240088"/>
                <a:ext cx="396875" cy="276225"/>
              </a:xfrm>
              <a:custGeom>
                <a:avLst/>
                <a:gdLst>
                  <a:gd name="T0" fmla="*/ 139306 w 245"/>
                  <a:gd name="T1" fmla="*/ 0 h 171"/>
                  <a:gd name="T2" fmla="*/ 178182 w 245"/>
                  <a:gd name="T3" fmla="*/ 0 h 171"/>
                  <a:gd name="T4" fmla="*/ 257555 w 245"/>
                  <a:gd name="T5" fmla="*/ 21057 h 171"/>
                  <a:gd name="T6" fmla="*/ 317489 w 245"/>
                  <a:gd name="T7" fmla="*/ 21057 h 171"/>
                  <a:gd name="T8" fmla="*/ 396861 w 245"/>
                  <a:gd name="T9" fmla="*/ 98804 h 171"/>
                  <a:gd name="T10" fmla="*/ 336927 w 245"/>
                  <a:gd name="T11" fmla="*/ 139298 h 171"/>
                  <a:gd name="T12" fmla="*/ 199240 w 245"/>
                  <a:gd name="T13" fmla="*/ 199228 h 171"/>
                  <a:gd name="T14" fmla="*/ 59934 w 245"/>
                  <a:gd name="T15" fmla="*/ 257539 h 171"/>
                  <a:gd name="T16" fmla="*/ 0 w 245"/>
                  <a:gd name="T17" fmla="*/ 276976 h 171"/>
                  <a:gd name="T18" fmla="*/ 139306 w 245"/>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5" h="171">
                    <a:moveTo>
                      <a:pt x="86" y="0"/>
                    </a:moveTo>
                    <a:lnTo>
                      <a:pt x="110" y="0"/>
                    </a:lnTo>
                    <a:lnTo>
                      <a:pt x="159" y="13"/>
                    </a:lnTo>
                    <a:lnTo>
                      <a:pt x="196" y="13"/>
                    </a:lnTo>
                    <a:lnTo>
                      <a:pt x="245" y="61"/>
                    </a:lnTo>
                    <a:lnTo>
                      <a:pt x="208" y="86"/>
                    </a:lnTo>
                    <a:lnTo>
                      <a:pt x="123" y="123"/>
                    </a:lnTo>
                    <a:lnTo>
                      <a:pt x="37" y="159"/>
                    </a:lnTo>
                    <a:lnTo>
                      <a:pt x="0" y="171"/>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7" name="Freeform 53"/>
              <p:cNvSpPr>
                <a:spLocks/>
              </p:cNvSpPr>
              <p:nvPr>
                <p:custDataLst>
                  <p:tags r:id="rId44"/>
                </p:custDataLst>
              </p:nvPr>
            </p:nvSpPr>
            <p:spPr bwMode="auto">
              <a:xfrm>
                <a:off x="6513513" y="3240088"/>
                <a:ext cx="396875" cy="276225"/>
              </a:xfrm>
              <a:custGeom>
                <a:avLst/>
                <a:gdLst>
                  <a:gd name="T0" fmla="*/ 139306 w 245"/>
                  <a:gd name="T1" fmla="*/ 0 h 171"/>
                  <a:gd name="T2" fmla="*/ 178182 w 245"/>
                  <a:gd name="T3" fmla="*/ 0 h 171"/>
                  <a:gd name="T4" fmla="*/ 257555 w 245"/>
                  <a:gd name="T5" fmla="*/ 21057 h 171"/>
                  <a:gd name="T6" fmla="*/ 317489 w 245"/>
                  <a:gd name="T7" fmla="*/ 21057 h 171"/>
                  <a:gd name="T8" fmla="*/ 396861 w 245"/>
                  <a:gd name="T9" fmla="*/ 98804 h 171"/>
                  <a:gd name="T10" fmla="*/ 336927 w 245"/>
                  <a:gd name="T11" fmla="*/ 139298 h 171"/>
                  <a:gd name="T12" fmla="*/ 199240 w 245"/>
                  <a:gd name="T13" fmla="*/ 199228 h 171"/>
                  <a:gd name="T14" fmla="*/ 59934 w 245"/>
                  <a:gd name="T15" fmla="*/ 257539 h 171"/>
                  <a:gd name="T16" fmla="*/ 0 w 245"/>
                  <a:gd name="T17" fmla="*/ 276976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5" h="171">
                    <a:moveTo>
                      <a:pt x="86" y="0"/>
                    </a:moveTo>
                    <a:lnTo>
                      <a:pt x="110" y="0"/>
                    </a:lnTo>
                    <a:lnTo>
                      <a:pt x="159" y="13"/>
                    </a:lnTo>
                    <a:lnTo>
                      <a:pt x="196" y="13"/>
                    </a:lnTo>
                    <a:lnTo>
                      <a:pt x="245" y="61"/>
                    </a:lnTo>
                    <a:lnTo>
                      <a:pt x="208" y="86"/>
                    </a:lnTo>
                    <a:lnTo>
                      <a:pt x="123" y="123"/>
                    </a:lnTo>
                    <a:lnTo>
                      <a:pt x="37" y="159"/>
                    </a:lnTo>
                    <a:lnTo>
                      <a:pt x="0" y="17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8" name="Line 54"/>
              <p:cNvSpPr>
                <a:spLocks noChangeShapeType="1"/>
              </p:cNvSpPr>
              <p:nvPr>
                <p:custDataLst>
                  <p:tags r:id="rId45"/>
                </p:custDataLst>
              </p:nvPr>
            </p:nvSpPr>
            <p:spPr bwMode="auto">
              <a:xfrm flipV="1">
                <a:off x="6513513" y="3516313"/>
                <a:ext cx="0" cy="206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49" name="Freeform 55"/>
              <p:cNvSpPr>
                <a:spLocks/>
              </p:cNvSpPr>
              <p:nvPr>
                <p:custDataLst>
                  <p:tags r:id="rId46"/>
                </p:custDataLst>
              </p:nvPr>
            </p:nvSpPr>
            <p:spPr bwMode="auto">
              <a:xfrm>
                <a:off x="6118225" y="3260725"/>
                <a:ext cx="219075" cy="157163"/>
              </a:xfrm>
              <a:custGeom>
                <a:avLst/>
                <a:gdLst>
                  <a:gd name="T0" fmla="*/ 218679 w 135"/>
                  <a:gd name="T1" fmla="*/ 38874 h 97"/>
                  <a:gd name="T2" fmla="*/ 158745 w 135"/>
                  <a:gd name="T3" fmla="*/ 19437 h 97"/>
                  <a:gd name="T4" fmla="*/ 98811 w 135"/>
                  <a:gd name="T5" fmla="*/ 0 h 97"/>
                  <a:gd name="T6" fmla="*/ 79372 w 135"/>
                  <a:gd name="T7" fmla="*/ 0 h 97"/>
                  <a:gd name="T8" fmla="*/ 19438 w 135"/>
                  <a:gd name="T9" fmla="*/ 19437 h 97"/>
                  <a:gd name="T10" fmla="*/ 0 w 135"/>
                  <a:gd name="T11" fmla="*/ 38874 h 97"/>
                  <a:gd name="T12" fmla="*/ 0 w 135"/>
                  <a:gd name="T13" fmla="*/ 77748 h 97"/>
                  <a:gd name="T14" fmla="*/ 40496 w 135"/>
                  <a:gd name="T15" fmla="*/ 98804 h 97"/>
                  <a:gd name="T16" fmla="*/ 59934 w 135"/>
                  <a:gd name="T17" fmla="*/ 98804 h 97"/>
                  <a:gd name="T18" fmla="*/ 98811 w 135"/>
                  <a:gd name="T19" fmla="*/ 137678 h 97"/>
                  <a:gd name="T20" fmla="*/ 158745 w 135"/>
                  <a:gd name="T21" fmla="*/ 157115 h 97"/>
                  <a:gd name="T22" fmla="*/ 218679 w 135"/>
                  <a:gd name="T23" fmla="*/ 38874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 h="97">
                    <a:moveTo>
                      <a:pt x="135" y="24"/>
                    </a:moveTo>
                    <a:lnTo>
                      <a:pt x="98" y="12"/>
                    </a:lnTo>
                    <a:lnTo>
                      <a:pt x="61" y="0"/>
                    </a:lnTo>
                    <a:lnTo>
                      <a:pt x="49" y="0"/>
                    </a:lnTo>
                    <a:lnTo>
                      <a:pt x="12" y="12"/>
                    </a:lnTo>
                    <a:lnTo>
                      <a:pt x="0" y="24"/>
                    </a:lnTo>
                    <a:lnTo>
                      <a:pt x="0" y="48"/>
                    </a:lnTo>
                    <a:lnTo>
                      <a:pt x="25" y="61"/>
                    </a:lnTo>
                    <a:lnTo>
                      <a:pt x="37" y="61"/>
                    </a:lnTo>
                    <a:lnTo>
                      <a:pt x="61" y="85"/>
                    </a:lnTo>
                    <a:lnTo>
                      <a:pt x="98" y="97"/>
                    </a:lnTo>
                    <a:lnTo>
                      <a:pt x="13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0" name="Freeform 56"/>
              <p:cNvSpPr>
                <a:spLocks/>
              </p:cNvSpPr>
              <p:nvPr>
                <p:custDataLst>
                  <p:tags r:id="rId47"/>
                </p:custDataLst>
              </p:nvPr>
            </p:nvSpPr>
            <p:spPr bwMode="auto">
              <a:xfrm>
                <a:off x="6118225" y="3260725"/>
                <a:ext cx="219075" cy="157163"/>
              </a:xfrm>
              <a:custGeom>
                <a:avLst/>
                <a:gdLst>
                  <a:gd name="T0" fmla="*/ 218679 w 135"/>
                  <a:gd name="T1" fmla="*/ 38874 h 97"/>
                  <a:gd name="T2" fmla="*/ 158745 w 135"/>
                  <a:gd name="T3" fmla="*/ 19437 h 97"/>
                  <a:gd name="T4" fmla="*/ 98811 w 135"/>
                  <a:gd name="T5" fmla="*/ 0 h 97"/>
                  <a:gd name="T6" fmla="*/ 79372 w 135"/>
                  <a:gd name="T7" fmla="*/ 0 h 97"/>
                  <a:gd name="T8" fmla="*/ 19438 w 135"/>
                  <a:gd name="T9" fmla="*/ 19437 h 97"/>
                  <a:gd name="T10" fmla="*/ 0 w 135"/>
                  <a:gd name="T11" fmla="*/ 38874 h 97"/>
                  <a:gd name="T12" fmla="*/ 0 w 135"/>
                  <a:gd name="T13" fmla="*/ 77748 h 97"/>
                  <a:gd name="T14" fmla="*/ 40496 w 135"/>
                  <a:gd name="T15" fmla="*/ 98804 h 97"/>
                  <a:gd name="T16" fmla="*/ 59934 w 135"/>
                  <a:gd name="T17" fmla="*/ 98804 h 97"/>
                  <a:gd name="T18" fmla="*/ 98811 w 135"/>
                  <a:gd name="T19" fmla="*/ 137678 h 97"/>
                  <a:gd name="T20" fmla="*/ 158745 w 135"/>
                  <a:gd name="T21" fmla="*/ 157115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97">
                    <a:moveTo>
                      <a:pt x="135" y="24"/>
                    </a:moveTo>
                    <a:lnTo>
                      <a:pt x="98" y="12"/>
                    </a:lnTo>
                    <a:lnTo>
                      <a:pt x="61" y="0"/>
                    </a:lnTo>
                    <a:lnTo>
                      <a:pt x="49" y="0"/>
                    </a:lnTo>
                    <a:lnTo>
                      <a:pt x="12" y="12"/>
                    </a:lnTo>
                    <a:lnTo>
                      <a:pt x="0" y="24"/>
                    </a:lnTo>
                    <a:lnTo>
                      <a:pt x="0" y="48"/>
                    </a:lnTo>
                    <a:lnTo>
                      <a:pt x="25" y="61"/>
                    </a:lnTo>
                    <a:lnTo>
                      <a:pt x="37" y="61"/>
                    </a:lnTo>
                    <a:lnTo>
                      <a:pt x="61" y="85"/>
                    </a:lnTo>
                    <a:lnTo>
                      <a:pt x="98" y="97"/>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1" name="Freeform 57"/>
              <p:cNvSpPr>
                <a:spLocks/>
              </p:cNvSpPr>
              <p:nvPr>
                <p:custDataLst>
                  <p:tags r:id="rId48"/>
                </p:custDataLst>
              </p:nvPr>
            </p:nvSpPr>
            <p:spPr bwMode="auto">
              <a:xfrm>
                <a:off x="5881688" y="3614738"/>
                <a:ext cx="652462" cy="812800"/>
              </a:xfrm>
              <a:custGeom>
                <a:avLst/>
                <a:gdLst>
                  <a:gd name="T0" fmla="*/ 414679 w 403"/>
                  <a:gd name="T1" fmla="*/ 0 h 501"/>
                  <a:gd name="T2" fmla="*/ 414679 w 403"/>
                  <a:gd name="T3" fmla="*/ 40494 h 501"/>
                  <a:gd name="T4" fmla="*/ 414679 w 403"/>
                  <a:gd name="T5" fmla="*/ 119861 h 501"/>
                  <a:gd name="T6" fmla="*/ 395241 w 403"/>
                  <a:gd name="T7" fmla="*/ 218666 h 501"/>
                  <a:gd name="T8" fmla="*/ 375803 w 403"/>
                  <a:gd name="T9" fmla="*/ 257539 h 501"/>
                  <a:gd name="T10" fmla="*/ 296431 w 403"/>
                  <a:gd name="T11" fmla="*/ 238102 h 501"/>
                  <a:gd name="T12" fmla="*/ 217059 w 403"/>
                  <a:gd name="T13" fmla="*/ 238102 h 501"/>
                  <a:gd name="T14" fmla="*/ 137687 w 403"/>
                  <a:gd name="T15" fmla="*/ 257539 h 501"/>
                  <a:gd name="T16" fmla="*/ 77752 w 403"/>
                  <a:gd name="T17" fmla="*/ 276976 h 501"/>
                  <a:gd name="T18" fmla="*/ 38876 w 403"/>
                  <a:gd name="T19" fmla="*/ 336907 h 501"/>
                  <a:gd name="T20" fmla="*/ 0 w 403"/>
                  <a:gd name="T21" fmla="*/ 416274 h 501"/>
                  <a:gd name="T22" fmla="*/ 0 w 403"/>
                  <a:gd name="T23" fmla="*/ 575009 h 501"/>
                  <a:gd name="T24" fmla="*/ 0 w 403"/>
                  <a:gd name="T25" fmla="*/ 673814 h 501"/>
                  <a:gd name="T26" fmla="*/ 0 w 403"/>
                  <a:gd name="T27" fmla="*/ 732125 h 501"/>
                  <a:gd name="T28" fmla="*/ 19438 w 403"/>
                  <a:gd name="T29" fmla="*/ 772618 h 501"/>
                  <a:gd name="T30" fmla="*/ 77752 w 403"/>
                  <a:gd name="T31" fmla="*/ 811492 h 501"/>
                  <a:gd name="T32" fmla="*/ 137687 w 403"/>
                  <a:gd name="T33" fmla="*/ 811492 h 501"/>
                  <a:gd name="T34" fmla="*/ 178183 w 403"/>
                  <a:gd name="T35" fmla="*/ 772618 h 501"/>
                  <a:gd name="T36" fmla="*/ 178183 w 403"/>
                  <a:gd name="T37" fmla="*/ 712688 h 501"/>
                  <a:gd name="T38" fmla="*/ 178183 w 403"/>
                  <a:gd name="T39" fmla="*/ 555572 h 501"/>
                  <a:gd name="T40" fmla="*/ 178183 w 403"/>
                  <a:gd name="T41" fmla="*/ 455148 h 501"/>
                  <a:gd name="T42" fmla="*/ 197621 w 403"/>
                  <a:gd name="T43" fmla="*/ 416274 h 501"/>
                  <a:gd name="T44" fmla="*/ 236497 w 403"/>
                  <a:gd name="T45" fmla="*/ 416274 h 501"/>
                  <a:gd name="T46" fmla="*/ 276993 w 403"/>
                  <a:gd name="T47" fmla="*/ 416274 h 501"/>
                  <a:gd name="T48" fmla="*/ 375803 w 403"/>
                  <a:gd name="T49" fmla="*/ 455148 h 501"/>
                  <a:gd name="T50" fmla="*/ 395241 w 403"/>
                  <a:gd name="T51" fmla="*/ 455148 h 501"/>
                  <a:gd name="T52" fmla="*/ 434117 w 403"/>
                  <a:gd name="T53" fmla="*/ 455148 h 501"/>
                  <a:gd name="T54" fmla="*/ 532928 w 403"/>
                  <a:gd name="T55" fmla="*/ 476205 h 501"/>
                  <a:gd name="T56" fmla="*/ 612300 w 403"/>
                  <a:gd name="T57" fmla="*/ 495642 h 501"/>
                  <a:gd name="T58" fmla="*/ 652796 w 403"/>
                  <a:gd name="T59" fmla="*/ 495642 h 501"/>
                  <a:gd name="T60" fmla="*/ 414679 w 403"/>
                  <a:gd name="T61" fmla="*/ 0 h 5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03" h="501">
                    <a:moveTo>
                      <a:pt x="256" y="0"/>
                    </a:moveTo>
                    <a:lnTo>
                      <a:pt x="256" y="25"/>
                    </a:lnTo>
                    <a:lnTo>
                      <a:pt x="256" y="74"/>
                    </a:lnTo>
                    <a:lnTo>
                      <a:pt x="244" y="135"/>
                    </a:lnTo>
                    <a:lnTo>
                      <a:pt x="232" y="159"/>
                    </a:lnTo>
                    <a:lnTo>
                      <a:pt x="183" y="147"/>
                    </a:lnTo>
                    <a:lnTo>
                      <a:pt x="134" y="147"/>
                    </a:lnTo>
                    <a:lnTo>
                      <a:pt x="85" y="159"/>
                    </a:lnTo>
                    <a:lnTo>
                      <a:pt x="48" y="171"/>
                    </a:lnTo>
                    <a:lnTo>
                      <a:pt x="24" y="208"/>
                    </a:lnTo>
                    <a:lnTo>
                      <a:pt x="0" y="257"/>
                    </a:lnTo>
                    <a:lnTo>
                      <a:pt x="0" y="355"/>
                    </a:lnTo>
                    <a:lnTo>
                      <a:pt x="0" y="416"/>
                    </a:lnTo>
                    <a:lnTo>
                      <a:pt x="0" y="452"/>
                    </a:lnTo>
                    <a:lnTo>
                      <a:pt x="12" y="477"/>
                    </a:lnTo>
                    <a:lnTo>
                      <a:pt x="48" y="501"/>
                    </a:lnTo>
                    <a:lnTo>
                      <a:pt x="85" y="501"/>
                    </a:lnTo>
                    <a:lnTo>
                      <a:pt x="110" y="477"/>
                    </a:lnTo>
                    <a:lnTo>
                      <a:pt x="110" y="440"/>
                    </a:lnTo>
                    <a:lnTo>
                      <a:pt x="110" y="343"/>
                    </a:lnTo>
                    <a:lnTo>
                      <a:pt x="110" y="281"/>
                    </a:lnTo>
                    <a:lnTo>
                      <a:pt x="122" y="257"/>
                    </a:lnTo>
                    <a:lnTo>
                      <a:pt x="146" y="257"/>
                    </a:lnTo>
                    <a:lnTo>
                      <a:pt x="171" y="257"/>
                    </a:lnTo>
                    <a:lnTo>
                      <a:pt x="232" y="281"/>
                    </a:lnTo>
                    <a:lnTo>
                      <a:pt x="244" y="281"/>
                    </a:lnTo>
                    <a:lnTo>
                      <a:pt x="268" y="281"/>
                    </a:lnTo>
                    <a:lnTo>
                      <a:pt x="329" y="294"/>
                    </a:lnTo>
                    <a:lnTo>
                      <a:pt x="378" y="306"/>
                    </a:lnTo>
                    <a:lnTo>
                      <a:pt x="403" y="306"/>
                    </a:lnTo>
                    <a:lnTo>
                      <a:pt x="2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2" name="Freeform 58"/>
              <p:cNvSpPr>
                <a:spLocks/>
              </p:cNvSpPr>
              <p:nvPr>
                <p:custDataLst>
                  <p:tags r:id="rId49"/>
                </p:custDataLst>
              </p:nvPr>
            </p:nvSpPr>
            <p:spPr bwMode="auto">
              <a:xfrm>
                <a:off x="5881688" y="3614738"/>
                <a:ext cx="652462" cy="812800"/>
              </a:xfrm>
              <a:custGeom>
                <a:avLst/>
                <a:gdLst>
                  <a:gd name="T0" fmla="*/ 414679 w 403"/>
                  <a:gd name="T1" fmla="*/ 0 h 501"/>
                  <a:gd name="T2" fmla="*/ 414679 w 403"/>
                  <a:gd name="T3" fmla="*/ 40494 h 501"/>
                  <a:gd name="T4" fmla="*/ 414679 w 403"/>
                  <a:gd name="T5" fmla="*/ 119861 h 501"/>
                  <a:gd name="T6" fmla="*/ 395241 w 403"/>
                  <a:gd name="T7" fmla="*/ 218666 h 501"/>
                  <a:gd name="T8" fmla="*/ 375803 w 403"/>
                  <a:gd name="T9" fmla="*/ 257539 h 501"/>
                  <a:gd name="T10" fmla="*/ 296431 w 403"/>
                  <a:gd name="T11" fmla="*/ 238102 h 501"/>
                  <a:gd name="T12" fmla="*/ 217059 w 403"/>
                  <a:gd name="T13" fmla="*/ 238102 h 501"/>
                  <a:gd name="T14" fmla="*/ 137687 w 403"/>
                  <a:gd name="T15" fmla="*/ 257539 h 501"/>
                  <a:gd name="T16" fmla="*/ 77752 w 403"/>
                  <a:gd name="T17" fmla="*/ 276976 h 501"/>
                  <a:gd name="T18" fmla="*/ 38876 w 403"/>
                  <a:gd name="T19" fmla="*/ 336907 h 501"/>
                  <a:gd name="T20" fmla="*/ 0 w 403"/>
                  <a:gd name="T21" fmla="*/ 416274 h 501"/>
                  <a:gd name="T22" fmla="*/ 0 w 403"/>
                  <a:gd name="T23" fmla="*/ 575009 h 501"/>
                  <a:gd name="T24" fmla="*/ 0 w 403"/>
                  <a:gd name="T25" fmla="*/ 673814 h 501"/>
                  <a:gd name="T26" fmla="*/ 0 w 403"/>
                  <a:gd name="T27" fmla="*/ 732125 h 501"/>
                  <a:gd name="T28" fmla="*/ 19438 w 403"/>
                  <a:gd name="T29" fmla="*/ 772618 h 501"/>
                  <a:gd name="T30" fmla="*/ 77752 w 403"/>
                  <a:gd name="T31" fmla="*/ 811492 h 501"/>
                  <a:gd name="T32" fmla="*/ 137687 w 403"/>
                  <a:gd name="T33" fmla="*/ 811492 h 501"/>
                  <a:gd name="T34" fmla="*/ 178183 w 403"/>
                  <a:gd name="T35" fmla="*/ 772618 h 501"/>
                  <a:gd name="T36" fmla="*/ 178183 w 403"/>
                  <a:gd name="T37" fmla="*/ 712688 h 501"/>
                  <a:gd name="T38" fmla="*/ 178183 w 403"/>
                  <a:gd name="T39" fmla="*/ 555572 h 501"/>
                  <a:gd name="T40" fmla="*/ 178183 w 403"/>
                  <a:gd name="T41" fmla="*/ 455148 h 501"/>
                  <a:gd name="T42" fmla="*/ 197621 w 403"/>
                  <a:gd name="T43" fmla="*/ 416274 h 501"/>
                  <a:gd name="T44" fmla="*/ 236497 w 403"/>
                  <a:gd name="T45" fmla="*/ 416274 h 501"/>
                  <a:gd name="T46" fmla="*/ 276993 w 403"/>
                  <a:gd name="T47" fmla="*/ 416274 h 501"/>
                  <a:gd name="T48" fmla="*/ 375803 w 403"/>
                  <a:gd name="T49" fmla="*/ 455148 h 501"/>
                  <a:gd name="T50" fmla="*/ 395241 w 403"/>
                  <a:gd name="T51" fmla="*/ 455148 h 501"/>
                  <a:gd name="T52" fmla="*/ 434117 w 403"/>
                  <a:gd name="T53" fmla="*/ 455148 h 501"/>
                  <a:gd name="T54" fmla="*/ 532928 w 403"/>
                  <a:gd name="T55" fmla="*/ 476205 h 501"/>
                  <a:gd name="T56" fmla="*/ 612300 w 403"/>
                  <a:gd name="T57" fmla="*/ 495642 h 501"/>
                  <a:gd name="T58" fmla="*/ 652796 w 403"/>
                  <a:gd name="T59" fmla="*/ 495642 h 5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3" h="501">
                    <a:moveTo>
                      <a:pt x="256" y="0"/>
                    </a:moveTo>
                    <a:lnTo>
                      <a:pt x="256" y="25"/>
                    </a:lnTo>
                    <a:lnTo>
                      <a:pt x="256" y="74"/>
                    </a:lnTo>
                    <a:lnTo>
                      <a:pt x="244" y="135"/>
                    </a:lnTo>
                    <a:lnTo>
                      <a:pt x="232" y="159"/>
                    </a:lnTo>
                    <a:lnTo>
                      <a:pt x="183" y="147"/>
                    </a:lnTo>
                    <a:lnTo>
                      <a:pt x="134" y="147"/>
                    </a:lnTo>
                    <a:lnTo>
                      <a:pt x="85" y="159"/>
                    </a:lnTo>
                    <a:lnTo>
                      <a:pt x="48" y="171"/>
                    </a:lnTo>
                    <a:lnTo>
                      <a:pt x="24" y="208"/>
                    </a:lnTo>
                    <a:lnTo>
                      <a:pt x="0" y="257"/>
                    </a:lnTo>
                    <a:lnTo>
                      <a:pt x="0" y="355"/>
                    </a:lnTo>
                    <a:lnTo>
                      <a:pt x="0" y="416"/>
                    </a:lnTo>
                    <a:lnTo>
                      <a:pt x="0" y="452"/>
                    </a:lnTo>
                    <a:lnTo>
                      <a:pt x="12" y="477"/>
                    </a:lnTo>
                    <a:lnTo>
                      <a:pt x="48" y="501"/>
                    </a:lnTo>
                    <a:lnTo>
                      <a:pt x="85" y="501"/>
                    </a:lnTo>
                    <a:lnTo>
                      <a:pt x="110" y="477"/>
                    </a:lnTo>
                    <a:lnTo>
                      <a:pt x="110" y="440"/>
                    </a:lnTo>
                    <a:lnTo>
                      <a:pt x="110" y="343"/>
                    </a:lnTo>
                    <a:lnTo>
                      <a:pt x="110" y="281"/>
                    </a:lnTo>
                    <a:lnTo>
                      <a:pt x="122" y="257"/>
                    </a:lnTo>
                    <a:lnTo>
                      <a:pt x="146" y="257"/>
                    </a:lnTo>
                    <a:lnTo>
                      <a:pt x="171" y="257"/>
                    </a:lnTo>
                    <a:lnTo>
                      <a:pt x="232" y="281"/>
                    </a:lnTo>
                    <a:lnTo>
                      <a:pt x="244" y="281"/>
                    </a:lnTo>
                    <a:lnTo>
                      <a:pt x="268" y="281"/>
                    </a:lnTo>
                    <a:lnTo>
                      <a:pt x="329" y="294"/>
                    </a:lnTo>
                    <a:lnTo>
                      <a:pt x="378" y="306"/>
                    </a:lnTo>
                    <a:lnTo>
                      <a:pt x="403" y="30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3" name="Line 59"/>
              <p:cNvSpPr>
                <a:spLocks noChangeShapeType="1"/>
              </p:cNvSpPr>
              <p:nvPr>
                <p:custDataLst>
                  <p:tags r:id="rId50"/>
                </p:custDataLst>
              </p:nvPr>
            </p:nvSpPr>
            <p:spPr bwMode="auto">
              <a:xfrm flipH="1">
                <a:off x="6534150" y="4111625"/>
                <a:ext cx="190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4" name="Freeform 60"/>
              <p:cNvSpPr>
                <a:spLocks/>
              </p:cNvSpPr>
              <p:nvPr>
                <p:custDataLst>
                  <p:tags r:id="rId51"/>
                </p:custDataLst>
              </p:nvPr>
            </p:nvSpPr>
            <p:spPr bwMode="auto">
              <a:xfrm>
                <a:off x="6078538" y="4032250"/>
                <a:ext cx="415925" cy="158750"/>
              </a:xfrm>
              <a:custGeom>
                <a:avLst/>
                <a:gdLst>
                  <a:gd name="T0" fmla="*/ 414679 w 256"/>
                  <a:gd name="T1" fmla="*/ 158735 h 98"/>
                  <a:gd name="T2" fmla="*/ 356365 w 256"/>
                  <a:gd name="T3" fmla="*/ 139298 h 98"/>
                  <a:gd name="T4" fmla="*/ 257555 w 256"/>
                  <a:gd name="T5" fmla="*/ 139298 h 98"/>
                  <a:gd name="T6" fmla="*/ 197620 w 256"/>
                  <a:gd name="T7" fmla="*/ 98804 h 98"/>
                  <a:gd name="T8" fmla="*/ 137686 w 256"/>
                  <a:gd name="T9" fmla="*/ 79368 h 98"/>
                  <a:gd name="T10" fmla="*/ 38876 w 256"/>
                  <a:gd name="T11" fmla="*/ 19437 h 98"/>
                  <a:gd name="T12" fmla="*/ 0 w 256"/>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 h="98">
                    <a:moveTo>
                      <a:pt x="256" y="98"/>
                    </a:moveTo>
                    <a:lnTo>
                      <a:pt x="220" y="86"/>
                    </a:lnTo>
                    <a:lnTo>
                      <a:pt x="159" y="86"/>
                    </a:lnTo>
                    <a:lnTo>
                      <a:pt x="122" y="61"/>
                    </a:lnTo>
                    <a:lnTo>
                      <a:pt x="85" y="49"/>
                    </a:lnTo>
                    <a:lnTo>
                      <a:pt x="24" y="12"/>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5" name="Freeform 61"/>
              <p:cNvSpPr>
                <a:spLocks/>
              </p:cNvSpPr>
              <p:nvPr>
                <p:custDataLst>
                  <p:tags r:id="rId52"/>
                </p:custDataLst>
              </p:nvPr>
            </p:nvSpPr>
            <p:spPr bwMode="auto">
              <a:xfrm>
                <a:off x="6078538" y="4130675"/>
                <a:ext cx="179387" cy="257175"/>
              </a:xfrm>
              <a:custGeom>
                <a:avLst/>
                <a:gdLst>
                  <a:gd name="T0" fmla="*/ 178182 w 110"/>
                  <a:gd name="T1" fmla="*/ 0 h 159"/>
                  <a:gd name="T2" fmla="*/ 178182 w 110"/>
                  <a:gd name="T3" fmla="*/ 19437 h 159"/>
                  <a:gd name="T4" fmla="*/ 178182 w 110"/>
                  <a:gd name="T5" fmla="*/ 79367 h 159"/>
                  <a:gd name="T6" fmla="*/ 157124 w 110"/>
                  <a:gd name="T7" fmla="*/ 178172 h 159"/>
                  <a:gd name="T8" fmla="*/ 137686 w 110"/>
                  <a:gd name="T9" fmla="*/ 238102 h 159"/>
                  <a:gd name="T10" fmla="*/ 79372 w 110"/>
                  <a:gd name="T11" fmla="*/ 257539 h 159"/>
                  <a:gd name="T12" fmla="*/ 19438 w 110"/>
                  <a:gd name="T13" fmla="*/ 238102 h 159"/>
                  <a:gd name="T14" fmla="*/ 0 w 110"/>
                  <a:gd name="T15" fmla="*/ 238102 h 1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159">
                    <a:moveTo>
                      <a:pt x="110" y="0"/>
                    </a:moveTo>
                    <a:lnTo>
                      <a:pt x="110" y="12"/>
                    </a:lnTo>
                    <a:lnTo>
                      <a:pt x="110" y="49"/>
                    </a:lnTo>
                    <a:lnTo>
                      <a:pt x="97" y="110"/>
                    </a:lnTo>
                    <a:lnTo>
                      <a:pt x="85" y="147"/>
                    </a:lnTo>
                    <a:lnTo>
                      <a:pt x="49" y="159"/>
                    </a:lnTo>
                    <a:lnTo>
                      <a:pt x="12" y="147"/>
                    </a:lnTo>
                    <a:lnTo>
                      <a:pt x="0" y="147"/>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6" name="Freeform 62"/>
              <p:cNvSpPr>
                <a:spLocks/>
              </p:cNvSpPr>
              <p:nvPr>
                <p:custDataLst>
                  <p:tags r:id="rId53"/>
                </p:custDataLst>
              </p:nvPr>
            </p:nvSpPr>
            <p:spPr bwMode="auto">
              <a:xfrm>
                <a:off x="6078538" y="3773488"/>
                <a:ext cx="217487" cy="79375"/>
              </a:xfrm>
              <a:custGeom>
                <a:avLst/>
                <a:gdLst>
                  <a:gd name="T0" fmla="*/ 217059 w 134"/>
                  <a:gd name="T1" fmla="*/ 19437 h 49"/>
                  <a:gd name="T2" fmla="*/ 178183 w 134"/>
                  <a:gd name="T3" fmla="*/ 0 h 49"/>
                  <a:gd name="T4" fmla="*/ 137687 w 134"/>
                  <a:gd name="T5" fmla="*/ 0 h 49"/>
                  <a:gd name="T6" fmla="*/ 118249 w 134"/>
                  <a:gd name="T7" fmla="*/ 0 h 49"/>
                  <a:gd name="T8" fmla="*/ 58314 w 134"/>
                  <a:gd name="T9" fmla="*/ 19437 h 49"/>
                  <a:gd name="T10" fmla="*/ 19438 w 134"/>
                  <a:gd name="T11" fmla="*/ 40493 h 49"/>
                  <a:gd name="T12" fmla="*/ 0 w 134"/>
                  <a:gd name="T13" fmla="*/ 7936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49">
                    <a:moveTo>
                      <a:pt x="134" y="12"/>
                    </a:moveTo>
                    <a:lnTo>
                      <a:pt x="110" y="0"/>
                    </a:lnTo>
                    <a:lnTo>
                      <a:pt x="85" y="0"/>
                    </a:lnTo>
                    <a:lnTo>
                      <a:pt x="73" y="0"/>
                    </a:lnTo>
                    <a:lnTo>
                      <a:pt x="36" y="12"/>
                    </a:lnTo>
                    <a:lnTo>
                      <a:pt x="12" y="25"/>
                    </a:lnTo>
                    <a:lnTo>
                      <a:pt x="0" y="4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7" name="Line 63"/>
              <p:cNvSpPr>
                <a:spLocks noChangeShapeType="1"/>
              </p:cNvSpPr>
              <p:nvPr>
                <p:custDataLst>
                  <p:tags r:id="rId54"/>
                </p:custDataLst>
              </p:nvPr>
            </p:nvSpPr>
            <p:spPr bwMode="auto">
              <a:xfrm>
                <a:off x="6315075" y="4348163"/>
                <a:ext cx="595313" cy="100012"/>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8" name="Line 64"/>
              <p:cNvSpPr>
                <a:spLocks noChangeShapeType="1"/>
              </p:cNvSpPr>
              <p:nvPr>
                <p:custDataLst>
                  <p:tags r:id="rId55"/>
                </p:custDataLst>
              </p:nvPr>
            </p:nvSpPr>
            <p:spPr bwMode="auto">
              <a:xfrm flipV="1">
                <a:off x="6375400" y="4308475"/>
                <a:ext cx="474663" cy="17780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59" name="Line 65"/>
              <p:cNvSpPr>
                <a:spLocks noChangeShapeType="1"/>
              </p:cNvSpPr>
              <p:nvPr>
                <p:custDataLst>
                  <p:tags r:id="rId56"/>
                </p:custDataLst>
              </p:nvPr>
            </p:nvSpPr>
            <p:spPr bwMode="auto">
              <a:xfrm>
                <a:off x="6494463" y="4289425"/>
                <a:ext cx="238125" cy="217488"/>
              </a:xfrm>
              <a:prstGeom prst="line">
                <a:avLst/>
              </a:prstGeom>
              <a:noFill/>
              <a:ln w="7778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0" name="Freeform 68"/>
              <p:cNvSpPr>
                <a:spLocks/>
              </p:cNvSpPr>
              <p:nvPr>
                <p:custDataLst>
                  <p:tags r:id="rId57"/>
                </p:custDataLst>
              </p:nvPr>
            </p:nvSpPr>
            <p:spPr bwMode="auto">
              <a:xfrm>
                <a:off x="6435725" y="3260725"/>
                <a:ext cx="236538" cy="354013"/>
              </a:xfrm>
              <a:custGeom>
                <a:avLst/>
                <a:gdLst>
                  <a:gd name="T0" fmla="*/ 98810 w 146"/>
                  <a:gd name="T1" fmla="*/ 0 h 219"/>
                  <a:gd name="T2" fmla="*/ 236497 w 146"/>
                  <a:gd name="T3" fmla="*/ 38874 h 219"/>
                  <a:gd name="T4" fmla="*/ 157125 w 146"/>
                  <a:gd name="T5" fmla="*/ 354724 h 219"/>
                  <a:gd name="T6" fmla="*/ 0 w 146"/>
                  <a:gd name="T7" fmla="*/ 296413 h 219"/>
                  <a:gd name="T8" fmla="*/ 98810 w 146"/>
                  <a:gd name="T9" fmla="*/ 0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219">
                    <a:moveTo>
                      <a:pt x="61" y="0"/>
                    </a:moveTo>
                    <a:lnTo>
                      <a:pt x="146" y="24"/>
                    </a:lnTo>
                    <a:lnTo>
                      <a:pt x="97" y="219"/>
                    </a:lnTo>
                    <a:lnTo>
                      <a:pt x="0" y="183"/>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1" name="Oval 69"/>
              <p:cNvSpPr>
                <a:spLocks noChangeArrowheads="1"/>
              </p:cNvSpPr>
              <p:nvPr>
                <p:custDataLst>
                  <p:tags r:id="rId58"/>
                </p:custDataLst>
              </p:nvPr>
            </p:nvSpPr>
            <p:spPr bwMode="auto">
              <a:xfrm>
                <a:off x="6405563" y="2835275"/>
                <a:ext cx="396875" cy="454025"/>
              </a:xfrm>
              <a:prstGeom prst="ellipse">
                <a:avLst/>
              </a:prstGeom>
              <a:solidFill>
                <a:srgbClr val="FFFFFF"/>
              </a:solidFill>
              <a:ln w="19050">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2" name="Freeform 70"/>
              <p:cNvSpPr>
                <a:spLocks/>
              </p:cNvSpPr>
              <p:nvPr>
                <p:custDataLst>
                  <p:tags r:id="rId59"/>
                </p:custDataLst>
              </p:nvPr>
            </p:nvSpPr>
            <p:spPr bwMode="auto">
              <a:xfrm>
                <a:off x="6473825" y="3298825"/>
                <a:ext cx="752475" cy="892175"/>
              </a:xfrm>
              <a:custGeom>
                <a:avLst/>
                <a:gdLst>
                  <a:gd name="T0" fmla="*/ 455175 w 464"/>
                  <a:gd name="T1" fmla="*/ 19437 h 550"/>
                  <a:gd name="T2" fmla="*/ 356365 w 464"/>
                  <a:gd name="T3" fmla="*/ 19437 h 550"/>
                  <a:gd name="T4" fmla="*/ 238117 w 464"/>
                  <a:gd name="T5" fmla="*/ 59931 h 550"/>
                  <a:gd name="T6" fmla="*/ 139306 w 464"/>
                  <a:gd name="T7" fmla="*/ 79368 h 550"/>
                  <a:gd name="T8" fmla="*/ 59934 w 464"/>
                  <a:gd name="T9" fmla="*/ 139298 h 550"/>
                  <a:gd name="T10" fmla="*/ 19438 w 464"/>
                  <a:gd name="T11" fmla="*/ 238103 h 550"/>
                  <a:gd name="T12" fmla="*/ 0 w 464"/>
                  <a:gd name="T13" fmla="*/ 336907 h 550"/>
                  <a:gd name="T14" fmla="*/ 0 w 464"/>
                  <a:gd name="T15" fmla="*/ 435712 h 550"/>
                  <a:gd name="T16" fmla="*/ 0 w 464"/>
                  <a:gd name="T17" fmla="*/ 633320 h 550"/>
                  <a:gd name="T18" fmla="*/ 0 w 464"/>
                  <a:gd name="T19" fmla="*/ 792056 h 550"/>
                  <a:gd name="T20" fmla="*/ 19438 w 464"/>
                  <a:gd name="T21" fmla="*/ 850366 h 550"/>
                  <a:gd name="T22" fmla="*/ 38876 w 464"/>
                  <a:gd name="T23" fmla="*/ 890860 h 550"/>
                  <a:gd name="T24" fmla="*/ 118248 w 464"/>
                  <a:gd name="T25" fmla="*/ 890860 h 550"/>
                  <a:gd name="T26" fmla="*/ 238117 w 464"/>
                  <a:gd name="T27" fmla="*/ 890860 h 550"/>
                  <a:gd name="T28" fmla="*/ 416299 w 464"/>
                  <a:gd name="T29" fmla="*/ 850366 h 550"/>
                  <a:gd name="T30" fmla="*/ 613920 w 464"/>
                  <a:gd name="T31" fmla="*/ 770999 h 550"/>
                  <a:gd name="T32" fmla="*/ 712730 w 464"/>
                  <a:gd name="T33" fmla="*/ 712688 h 550"/>
                  <a:gd name="T34" fmla="*/ 732168 w 464"/>
                  <a:gd name="T35" fmla="*/ 633320 h 550"/>
                  <a:gd name="T36" fmla="*/ 732168 w 464"/>
                  <a:gd name="T37" fmla="*/ 592827 h 550"/>
                  <a:gd name="T38" fmla="*/ 751606 w 464"/>
                  <a:gd name="T39" fmla="*/ 534516 h 550"/>
                  <a:gd name="T40" fmla="*/ 751606 w 464"/>
                  <a:gd name="T41" fmla="*/ 356344 h 550"/>
                  <a:gd name="T42" fmla="*/ 751606 w 464"/>
                  <a:gd name="T43" fmla="*/ 257540 h 550"/>
                  <a:gd name="T44" fmla="*/ 732168 w 464"/>
                  <a:gd name="T45" fmla="*/ 197609 h 550"/>
                  <a:gd name="T46" fmla="*/ 732168 w 464"/>
                  <a:gd name="T47" fmla="*/ 98804 h 550"/>
                  <a:gd name="T48" fmla="*/ 693292 w 464"/>
                  <a:gd name="T49" fmla="*/ 38874 h 550"/>
                  <a:gd name="T50" fmla="*/ 613920 w 464"/>
                  <a:gd name="T51" fmla="*/ 19437 h 550"/>
                  <a:gd name="T52" fmla="*/ 534547 w 464"/>
                  <a:gd name="T53" fmla="*/ 0 h 550"/>
                  <a:gd name="T54" fmla="*/ 474613 w 464"/>
                  <a:gd name="T55" fmla="*/ 0 h 550"/>
                  <a:gd name="T56" fmla="*/ 455175 w 464"/>
                  <a:gd name="T57" fmla="*/ 19437 h 5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4" h="550">
                    <a:moveTo>
                      <a:pt x="281" y="12"/>
                    </a:moveTo>
                    <a:lnTo>
                      <a:pt x="220" y="12"/>
                    </a:lnTo>
                    <a:lnTo>
                      <a:pt x="147" y="37"/>
                    </a:lnTo>
                    <a:lnTo>
                      <a:pt x="86" y="49"/>
                    </a:lnTo>
                    <a:lnTo>
                      <a:pt x="37" y="86"/>
                    </a:lnTo>
                    <a:lnTo>
                      <a:pt x="12" y="147"/>
                    </a:lnTo>
                    <a:lnTo>
                      <a:pt x="0" y="208"/>
                    </a:lnTo>
                    <a:lnTo>
                      <a:pt x="0" y="269"/>
                    </a:lnTo>
                    <a:lnTo>
                      <a:pt x="0" y="391"/>
                    </a:lnTo>
                    <a:lnTo>
                      <a:pt x="0" y="489"/>
                    </a:lnTo>
                    <a:lnTo>
                      <a:pt x="12" y="525"/>
                    </a:lnTo>
                    <a:lnTo>
                      <a:pt x="24" y="550"/>
                    </a:lnTo>
                    <a:lnTo>
                      <a:pt x="73" y="550"/>
                    </a:lnTo>
                    <a:lnTo>
                      <a:pt x="147" y="550"/>
                    </a:lnTo>
                    <a:lnTo>
                      <a:pt x="257" y="525"/>
                    </a:lnTo>
                    <a:lnTo>
                      <a:pt x="379" y="476"/>
                    </a:lnTo>
                    <a:lnTo>
                      <a:pt x="440" y="440"/>
                    </a:lnTo>
                    <a:lnTo>
                      <a:pt x="452" y="391"/>
                    </a:lnTo>
                    <a:lnTo>
                      <a:pt x="452" y="366"/>
                    </a:lnTo>
                    <a:lnTo>
                      <a:pt x="464" y="330"/>
                    </a:lnTo>
                    <a:lnTo>
                      <a:pt x="464" y="220"/>
                    </a:lnTo>
                    <a:lnTo>
                      <a:pt x="464" y="159"/>
                    </a:lnTo>
                    <a:lnTo>
                      <a:pt x="452" y="122"/>
                    </a:lnTo>
                    <a:lnTo>
                      <a:pt x="452" y="61"/>
                    </a:lnTo>
                    <a:lnTo>
                      <a:pt x="428" y="24"/>
                    </a:lnTo>
                    <a:lnTo>
                      <a:pt x="379" y="12"/>
                    </a:lnTo>
                    <a:lnTo>
                      <a:pt x="330" y="0"/>
                    </a:lnTo>
                    <a:lnTo>
                      <a:pt x="293" y="0"/>
                    </a:lnTo>
                    <a:lnTo>
                      <a:pt x="281" y="12"/>
                    </a:lnTo>
                    <a:close/>
                  </a:path>
                </a:pathLst>
              </a:custGeom>
              <a:solidFill>
                <a:srgbClr val="444444"/>
              </a:solidFill>
              <a:ln w="19050">
                <a:solidFill>
                  <a:srgbClr val="000000"/>
                </a:solidFill>
                <a:prstDash val="solid"/>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3" name="Line 71"/>
              <p:cNvSpPr>
                <a:spLocks noChangeShapeType="1"/>
              </p:cNvSpPr>
              <p:nvPr>
                <p:custDataLst>
                  <p:tags r:id="rId60"/>
                </p:custDataLst>
              </p:nvPr>
            </p:nvSpPr>
            <p:spPr bwMode="auto">
              <a:xfrm>
                <a:off x="6869113" y="3814763"/>
                <a:ext cx="22225" cy="35560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4" name="Oval 72"/>
              <p:cNvSpPr>
                <a:spLocks noChangeArrowheads="1"/>
              </p:cNvSpPr>
              <p:nvPr>
                <p:custDataLst>
                  <p:tags r:id="rId61"/>
                </p:custDataLst>
              </p:nvPr>
            </p:nvSpPr>
            <p:spPr bwMode="auto">
              <a:xfrm>
                <a:off x="6780213" y="3744913"/>
                <a:ext cx="180975" cy="196850"/>
              </a:xfrm>
              <a:prstGeom prst="ellipse">
                <a:avLst/>
              </a:prstGeom>
              <a:solidFill>
                <a:srgbClr val="000000"/>
              </a:solidFill>
              <a:ln w="58738">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5" name="Line 73"/>
              <p:cNvSpPr>
                <a:spLocks noChangeShapeType="1"/>
              </p:cNvSpPr>
              <p:nvPr>
                <p:custDataLst>
                  <p:tags r:id="rId62"/>
                </p:custDataLst>
              </p:nvPr>
            </p:nvSpPr>
            <p:spPr bwMode="auto">
              <a:xfrm flipV="1">
                <a:off x="2122488" y="4149725"/>
                <a:ext cx="0" cy="219075"/>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6" name="Line 74"/>
              <p:cNvSpPr>
                <a:spLocks noChangeShapeType="1"/>
              </p:cNvSpPr>
              <p:nvPr>
                <p:custDataLst>
                  <p:tags r:id="rId63"/>
                </p:custDataLst>
              </p:nvPr>
            </p:nvSpPr>
            <p:spPr bwMode="auto">
              <a:xfrm>
                <a:off x="1884363" y="4149725"/>
                <a:ext cx="196850" cy="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7" name="Freeform 75"/>
              <p:cNvSpPr>
                <a:spLocks/>
              </p:cNvSpPr>
              <p:nvPr>
                <p:custDataLst>
                  <p:tags r:id="rId64"/>
                </p:custDataLst>
              </p:nvPr>
            </p:nvSpPr>
            <p:spPr bwMode="auto">
              <a:xfrm>
                <a:off x="1844675" y="3219450"/>
                <a:ext cx="1108075" cy="417513"/>
              </a:xfrm>
              <a:custGeom>
                <a:avLst/>
                <a:gdLst>
                  <a:gd name="T0" fmla="*/ 356365 w 684"/>
                  <a:gd name="T1" fmla="*/ 0 h 257"/>
                  <a:gd name="T2" fmla="*/ 375803 w 684"/>
                  <a:gd name="T3" fmla="*/ 0 h 257"/>
                  <a:gd name="T4" fmla="*/ 414679 w 684"/>
                  <a:gd name="T5" fmla="*/ 0 h 257"/>
                  <a:gd name="T6" fmla="*/ 494051 w 684"/>
                  <a:gd name="T7" fmla="*/ 40494 h 257"/>
                  <a:gd name="T8" fmla="*/ 553986 w 684"/>
                  <a:gd name="T9" fmla="*/ 79367 h 257"/>
                  <a:gd name="T10" fmla="*/ 592862 w 684"/>
                  <a:gd name="T11" fmla="*/ 118241 h 257"/>
                  <a:gd name="T12" fmla="*/ 633358 w 684"/>
                  <a:gd name="T13" fmla="*/ 197609 h 257"/>
                  <a:gd name="T14" fmla="*/ 672234 w 684"/>
                  <a:gd name="T15" fmla="*/ 238102 h 257"/>
                  <a:gd name="T16" fmla="*/ 732168 w 684"/>
                  <a:gd name="T17" fmla="*/ 276976 h 257"/>
                  <a:gd name="T18" fmla="*/ 811540 w 684"/>
                  <a:gd name="T19" fmla="*/ 276976 h 257"/>
                  <a:gd name="T20" fmla="*/ 869854 w 684"/>
                  <a:gd name="T21" fmla="*/ 238102 h 257"/>
                  <a:gd name="T22" fmla="*/ 929789 w 684"/>
                  <a:gd name="T23" fmla="*/ 178172 h 257"/>
                  <a:gd name="T24" fmla="*/ 988103 w 684"/>
                  <a:gd name="T25" fmla="*/ 139298 h 257"/>
                  <a:gd name="T26" fmla="*/ 1048037 w 684"/>
                  <a:gd name="T27" fmla="*/ 118241 h 257"/>
                  <a:gd name="T28" fmla="*/ 1107971 w 684"/>
                  <a:gd name="T29" fmla="*/ 158735 h 257"/>
                  <a:gd name="T30" fmla="*/ 1107971 w 684"/>
                  <a:gd name="T31" fmla="*/ 197609 h 257"/>
                  <a:gd name="T32" fmla="*/ 1067475 w 684"/>
                  <a:gd name="T33" fmla="*/ 238102 h 257"/>
                  <a:gd name="T34" fmla="*/ 1028599 w 684"/>
                  <a:gd name="T35" fmla="*/ 296413 h 257"/>
                  <a:gd name="T36" fmla="*/ 949227 w 684"/>
                  <a:gd name="T37" fmla="*/ 356344 h 257"/>
                  <a:gd name="T38" fmla="*/ 889293 w 684"/>
                  <a:gd name="T39" fmla="*/ 395217 h 257"/>
                  <a:gd name="T40" fmla="*/ 790482 w 684"/>
                  <a:gd name="T41" fmla="*/ 416274 h 257"/>
                  <a:gd name="T42" fmla="*/ 711110 w 684"/>
                  <a:gd name="T43" fmla="*/ 416274 h 257"/>
                  <a:gd name="T44" fmla="*/ 612300 w 684"/>
                  <a:gd name="T45" fmla="*/ 375780 h 257"/>
                  <a:gd name="T46" fmla="*/ 494051 w 684"/>
                  <a:gd name="T47" fmla="*/ 336907 h 257"/>
                  <a:gd name="T48" fmla="*/ 276993 w 684"/>
                  <a:gd name="T49" fmla="*/ 276976 h 257"/>
                  <a:gd name="T50" fmla="*/ 79372 w 684"/>
                  <a:gd name="T51" fmla="*/ 238102 h 257"/>
                  <a:gd name="T52" fmla="*/ 19438 w 684"/>
                  <a:gd name="T53" fmla="*/ 218665 h 257"/>
                  <a:gd name="T54" fmla="*/ 0 w 684"/>
                  <a:gd name="T55" fmla="*/ 218665 h 257"/>
                  <a:gd name="T56" fmla="*/ 356365 w 684"/>
                  <a:gd name="T57" fmla="*/ 0 h 2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84" h="257">
                    <a:moveTo>
                      <a:pt x="220" y="0"/>
                    </a:moveTo>
                    <a:lnTo>
                      <a:pt x="232" y="0"/>
                    </a:lnTo>
                    <a:lnTo>
                      <a:pt x="256" y="0"/>
                    </a:lnTo>
                    <a:lnTo>
                      <a:pt x="305" y="25"/>
                    </a:lnTo>
                    <a:lnTo>
                      <a:pt x="342" y="49"/>
                    </a:lnTo>
                    <a:lnTo>
                      <a:pt x="366" y="73"/>
                    </a:lnTo>
                    <a:lnTo>
                      <a:pt x="391" y="122"/>
                    </a:lnTo>
                    <a:lnTo>
                      <a:pt x="415" y="147"/>
                    </a:lnTo>
                    <a:lnTo>
                      <a:pt x="452" y="171"/>
                    </a:lnTo>
                    <a:lnTo>
                      <a:pt x="501" y="171"/>
                    </a:lnTo>
                    <a:lnTo>
                      <a:pt x="537" y="147"/>
                    </a:lnTo>
                    <a:lnTo>
                      <a:pt x="574" y="110"/>
                    </a:lnTo>
                    <a:lnTo>
                      <a:pt x="610" y="86"/>
                    </a:lnTo>
                    <a:lnTo>
                      <a:pt x="647" y="73"/>
                    </a:lnTo>
                    <a:lnTo>
                      <a:pt x="684" y="98"/>
                    </a:lnTo>
                    <a:lnTo>
                      <a:pt x="684" y="122"/>
                    </a:lnTo>
                    <a:lnTo>
                      <a:pt x="659" y="147"/>
                    </a:lnTo>
                    <a:lnTo>
                      <a:pt x="635" y="183"/>
                    </a:lnTo>
                    <a:lnTo>
                      <a:pt x="586" y="220"/>
                    </a:lnTo>
                    <a:lnTo>
                      <a:pt x="549" y="244"/>
                    </a:lnTo>
                    <a:lnTo>
                      <a:pt x="488" y="257"/>
                    </a:lnTo>
                    <a:lnTo>
                      <a:pt x="439" y="257"/>
                    </a:lnTo>
                    <a:lnTo>
                      <a:pt x="378" y="232"/>
                    </a:lnTo>
                    <a:lnTo>
                      <a:pt x="305" y="208"/>
                    </a:lnTo>
                    <a:lnTo>
                      <a:pt x="171" y="171"/>
                    </a:lnTo>
                    <a:lnTo>
                      <a:pt x="49" y="147"/>
                    </a:lnTo>
                    <a:lnTo>
                      <a:pt x="12" y="135"/>
                    </a:lnTo>
                    <a:lnTo>
                      <a:pt x="0" y="135"/>
                    </a:lnTo>
                    <a:lnTo>
                      <a:pt x="2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8" name="Freeform 76"/>
              <p:cNvSpPr>
                <a:spLocks/>
              </p:cNvSpPr>
              <p:nvPr>
                <p:custDataLst>
                  <p:tags r:id="rId65"/>
                </p:custDataLst>
              </p:nvPr>
            </p:nvSpPr>
            <p:spPr bwMode="auto">
              <a:xfrm>
                <a:off x="1844675" y="3219450"/>
                <a:ext cx="1108075" cy="417513"/>
              </a:xfrm>
              <a:custGeom>
                <a:avLst/>
                <a:gdLst>
                  <a:gd name="T0" fmla="*/ 356365 w 684"/>
                  <a:gd name="T1" fmla="*/ 0 h 257"/>
                  <a:gd name="T2" fmla="*/ 375803 w 684"/>
                  <a:gd name="T3" fmla="*/ 0 h 257"/>
                  <a:gd name="T4" fmla="*/ 414679 w 684"/>
                  <a:gd name="T5" fmla="*/ 0 h 257"/>
                  <a:gd name="T6" fmla="*/ 494051 w 684"/>
                  <a:gd name="T7" fmla="*/ 40494 h 257"/>
                  <a:gd name="T8" fmla="*/ 553986 w 684"/>
                  <a:gd name="T9" fmla="*/ 79367 h 257"/>
                  <a:gd name="T10" fmla="*/ 592862 w 684"/>
                  <a:gd name="T11" fmla="*/ 118241 h 257"/>
                  <a:gd name="T12" fmla="*/ 633358 w 684"/>
                  <a:gd name="T13" fmla="*/ 197609 h 257"/>
                  <a:gd name="T14" fmla="*/ 672234 w 684"/>
                  <a:gd name="T15" fmla="*/ 238102 h 257"/>
                  <a:gd name="T16" fmla="*/ 732168 w 684"/>
                  <a:gd name="T17" fmla="*/ 276976 h 257"/>
                  <a:gd name="T18" fmla="*/ 811540 w 684"/>
                  <a:gd name="T19" fmla="*/ 276976 h 257"/>
                  <a:gd name="T20" fmla="*/ 869854 w 684"/>
                  <a:gd name="T21" fmla="*/ 238102 h 257"/>
                  <a:gd name="T22" fmla="*/ 929789 w 684"/>
                  <a:gd name="T23" fmla="*/ 178172 h 257"/>
                  <a:gd name="T24" fmla="*/ 988103 w 684"/>
                  <a:gd name="T25" fmla="*/ 139298 h 257"/>
                  <a:gd name="T26" fmla="*/ 1048037 w 684"/>
                  <a:gd name="T27" fmla="*/ 118241 h 257"/>
                  <a:gd name="T28" fmla="*/ 1107971 w 684"/>
                  <a:gd name="T29" fmla="*/ 158735 h 257"/>
                  <a:gd name="T30" fmla="*/ 1107971 w 684"/>
                  <a:gd name="T31" fmla="*/ 197609 h 257"/>
                  <a:gd name="T32" fmla="*/ 1067475 w 684"/>
                  <a:gd name="T33" fmla="*/ 238102 h 257"/>
                  <a:gd name="T34" fmla="*/ 1028599 w 684"/>
                  <a:gd name="T35" fmla="*/ 296413 h 257"/>
                  <a:gd name="T36" fmla="*/ 949227 w 684"/>
                  <a:gd name="T37" fmla="*/ 356344 h 257"/>
                  <a:gd name="T38" fmla="*/ 889293 w 684"/>
                  <a:gd name="T39" fmla="*/ 395217 h 257"/>
                  <a:gd name="T40" fmla="*/ 790482 w 684"/>
                  <a:gd name="T41" fmla="*/ 416274 h 257"/>
                  <a:gd name="T42" fmla="*/ 711110 w 684"/>
                  <a:gd name="T43" fmla="*/ 416274 h 257"/>
                  <a:gd name="T44" fmla="*/ 612300 w 684"/>
                  <a:gd name="T45" fmla="*/ 375780 h 257"/>
                  <a:gd name="T46" fmla="*/ 494051 w 684"/>
                  <a:gd name="T47" fmla="*/ 336907 h 257"/>
                  <a:gd name="T48" fmla="*/ 276993 w 684"/>
                  <a:gd name="T49" fmla="*/ 276976 h 257"/>
                  <a:gd name="T50" fmla="*/ 79372 w 684"/>
                  <a:gd name="T51" fmla="*/ 238102 h 257"/>
                  <a:gd name="T52" fmla="*/ 19438 w 684"/>
                  <a:gd name="T53" fmla="*/ 218665 h 257"/>
                  <a:gd name="T54" fmla="*/ 0 w 684"/>
                  <a:gd name="T55" fmla="*/ 218665 h 2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4" h="257">
                    <a:moveTo>
                      <a:pt x="220" y="0"/>
                    </a:moveTo>
                    <a:lnTo>
                      <a:pt x="232" y="0"/>
                    </a:lnTo>
                    <a:lnTo>
                      <a:pt x="256" y="0"/>
                    </a:lnTo>
                    <a:lnTo>
                      <a:pt x="305" y="25"/>
                    </a:lnTo>
                    <a:lnTo>
                      <a:pt x="342" y="49"/>
                    </a:lnTo>
                    <a:lnTo>
                      <a:pt x="366" y="73"/>
                    </a:lnTo>
                    <a:lnTo>
                      <a:pt x="391" y="122"/>
                    </a:lnTo>
                    <a:lnTo>
                      <a:pt x="415" y="147"/>
                    </a:lnTo>
                    <a:lnTo>
                      <a:pt x="452" y="171"/>
                    </a:lnTo>
                    <a:lnTo>
                      <a:pt x="501" y="171"/>
                    </a:lnTo>
                    <a:lnTo>
                      <a:pt x="537" y="147"/>
                    </a:lnTo>
                    <a:lnTo>
                      <a:pt x="574" y="110"/>
                    </a:lnTo>
                    <a:lnTo>
                      <a:pt x="610" y="86"/>
                    </a:lnTo>
                    <a:lnTo>
                      <a:pt x="647" y="73"/>
                    </a:lnTo>
                    <a:lnTo>
                      <a:pt x="684" y="98"/>
                    </a:lnTo>
                    <a:lnTo>
                      <a:pt x="684" y="122"/>
                    </a:lnTo>
                    <a:lnTo>
                      <a:pt x="659" y="147"/>
                    </a:lnTo>
                    <a:lnTo>
                      <a:pt x="635" y="183"/>
                    </a:lnTo>
                    <a:lnTo>
                      <a:pt x="586" y="220"/>
                    </a:lnTo>
                    <a:lnTo>
                      <a:pt x="549" y="244"/>
                    </a:lnTo>
                    <a:lnTo>
                      <a:pt x="488" y="257"/>
                    </a:lnTo>
                    <a:lnTo>
                      <a:pt x="439" y="257"/>
                    </a:lnTo>
                    <a:lnTo>
                      <a:pt x="378" y="232"/>
                    </a:lnTo>
                    <a:lnTo>
                      <a:pt x="305" y="208"/>
                    </a:lnTo>
                    <a:lnTo>
                      <a:pt x="171" y="171"/>
                    </a:lnTo>
                    <a:lnTo>
                      <a:pt x="49" y="147"/>
                    </a:lnTo>
                    <a:lnTo>
                      <a:pt x="12" y="135"/>
                    </a:lnTo>
                    <a:lnTo>
                      <a:pt x="0" y="13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69" name="Freeform 77"/>
              <p:cNvSpPr>
                <a:spLocks/>
              </p:cNvSpPr>
              <p:nvPr>
                <p:custDataLst>
                  <p:tags r:id="rId66"/>
                </p:custDataLst>
              </p:nvPr>
            </p:nvSpPr>
            <p:spPr bwMode="auto">
              <a:xfrm>
                <a:off x="1824038" y="3219450"/>
                <a:ext cx="415925" cy="317500"/>
              </a:xfrm>
              <a:custGeom>
                <a:avLst/>
                <a:gdLst>
                  <a:gd name="T0" fmla="*/ 276993 w 257"/>
                  <a:gd name="T1" fmla="*/ 0 h 196"/>
                  <a:gd name="T2" fmla="*/ 218679 w 257"/>
                  <a:gd name="T3" fmla="*/ 0 h 196"/>
                  <a:gd name="T4" fmla="*/ 178183 w 257"/>
                  <a:gd name="T5" fmla="*/ 0 h 196"/>
                  <a:gd name="T6" fmla="*/ 158745 w 257"/>
                  <a:gd name="T7" fmla="*/ 19437 h 196"/>
                  <a:gd name="T8" fmla="*/ 100430 w 257"/>
                  <a:gd name="T9" fmla="*/ 19437 h 196"/>
                  <a:gd name="T10" fmla="*/ 40496 w 257"/>
                  <a:gd name="T11" fmla="*/ 59931 h 196"/>
                  <a:gd name="T12" fmla="*/ 0 w 257"/>
                  <a:gd name="T13" fmla="*/ 79368 h 196"/>
                  <a:gd name="T14" fmla="*/ 0 w 257"/>
                  <a:gd name="T15" fmla="*/ 79368 h 196"/>
                  <a:gd name="T16" fmla="*/ 59934 w 257"/>
                  <a:gd name="T17" fmla="*/ 118241 h 196"/>
                  <a:gd name="T18" fmla="*/ 199241 w 257"/>
                  <a:gd name="T19" fmla="*/ 197609 h 196"/>
                  <a:gd name="T20" fmla="*/ 356366 w 257"/>
                  <a:gd name="T21" fmla="*/ 276976 h 196"/>
                  <a:gd name="T22" fmla="*/ 416300 w 257"/>
                  <a:gd name="T23" fmla="*/ 317470 h 196"/>
                  <a:gd name="T24" fmla="*/ 276993 w 257"/>
                  <a:gd name="T25" fmla="*/ 0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7" h="196">
                    <a:moveTo>
                      <a:pt x="171" y="0"/>
                    </a:moveTo>
                    <a:lnTo>
                      <a:pt x="135" y="0"/>
                    </a:lnTo>
                    <a:lnTo>
                      <a:pt x="110" y="0"/>
                    </a:lnTo>
                    <a:lnTo>
                      <a:pt x="98" y="12"/>
                    </a:lnTo>
                    <a:lnTo>
                      <a:pt x="62" y="12"/>
                    </a:lnTo>
                    <a:lnTo>
                      <a:pt x="25" y="37"/>
                    </a:lnTo>
                    <a:lnTo>
                      <a:pt x="0" y="49"/>
                    </a:lnTo>
                    <a:lnTo>
                      <a:pt x="37" y="73"/>
                    </a:lnTo>
                    <a:lnTo>
                      <a:pt x="123" y="122"/>
                    </a:lnTo>
                    <a:lnTo>
                      <a:pt x="220" y="171"/>
                    </a:lnTo>
                    <a:lnTo>
                      <a:pt x="257" y="196"/>
                    </a:lnTo>
                    <a:lnTo>
                      <a:pt x="1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0" name="Freeform 78"/>
              <p:cNvSpPr>
                <a:spLocks/>
              </p:cNvSpPr>
              <p:nvPr>
                <p:custDataLst>
                  <p:tags r:id="rId67"/>
                </p:custDataLst>
              </p:nvPr>
            </p:nvSpPr>
            <p:spPr bwMode="auto">
              <a:xfrm>
                <a:off x="1824038" y="3219450"/>
                <a:ext cx="415925" cy="317500"/>
              </a:xfrm>
              <a:custGeom>
                <a:avLst/>
                <a:gdLst>
                  <a:gd name="T0" fmla="*/ 276993 w 257"/>
                  <a:gd name="T1" fmla="*/ 0 h 196"/>
                  <a:gd name="T2" fmla="*/ 218679 w 257"/>
                  <a:gd name="T3" fmla="*/ 0 h 196"/>
                  <a:gd name="T4" fmla="*/ 178183 w 257"/>
                  <a:gd name="T5" fmla="*/ 0 h 196"/>
                  <a:gd name="T6" fmla="*/ 158745 w 257"/>
                  <a:gd name="T7" fmla="*/ 19437 h 196"/>
                  <a:gd name="T8" fmla="*/ 100430 w 257"/>
                  <a:gd name="T9" fmla="*/ 19437 h 196"/>
                  <a:gd name="T10" fmla="*/ 40496 w 257"/>
                  <a:gd name="T11" fmla="*/ 59931 h 196"/>
                  <a:gd name="T12" fmla="*/ 0 w 257"/>
                  <a:gd name="T13" fmla="*/ 79368 h 196"/>
                  <a:gd name="T14" fmla="*/ 0 w 257"/>
                  <a:gd name="T15" fmla="*/ 79368 h 196"/>
                  <a:gd name="T16" fmla="*/ 59934 w 257"/>
                  <a:gd name="T17" fmla="*/ 118241 h 196"/>
                  <a:gd name="T18" fmla="*/ 199241 w 257"/>
                  <a:gd name="T19" fmla="*/ 197609 h 196"/>
                  <a:gd name="T20" fmla="*/ 356366 w 257"/>
                  <a:gd name="T21" fmla="*/ 276976 h 196"/>
                  <a:gd name="T22" fmla="*/ 416300 w 257"/>
                  <a:gd name="T23" fmla="*/ 317470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 h="196">
                    <a:moveTo>
                      <a:pt x="171" y="0"/>
                    </a:moveTo>
                    <a:lnTo>
                      <a:pt x="135" y="0"/>
                    </a:lnTo>
                    <a:lnTo>
                      <a:pt x="110" y="0"/>
                    </a:lnTo>
                    <a:lnTo>
                      <a:pt x="98" y="12"/>
                    </a:lnTo>
                    <a:lnTo>
                      <a:pt x="62" y="12"/>
                    </a:lnTo>
                    <a:lnTo>
                      <a:pt x="25" y="37"/>
                    </a:lnTo>
                    <a:lnTo>
                      <a:pt x="0" y="49"/>
                    </a:lnTo>
                    <a:lnTo>
                      <a:pt x="37" y="73"/>
                    </a:lnTo>
                    <a:lnTo>
                      <a:pt x="123" y="122"/>
                    </a:lnTo>
                    <a:lnTo>
                      <a:pt x="220" y="171"/>
                    </a:lnTo>
                    <a:lnTo>
                      <a:pt x="257" y="19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1" name="Line 79"/>
              <p:cNvSpPr>
                <a:spLocks noChangeShapeType="1"/>
              </p:cNvSpPr>
              <p:nvPr>
                <p:custDataLst>
                  <p:tags r:id="rId68"/>
                </p:custDataLst>
              </p:nvPr>
            </p:nvSpPr>
            <p:spPr bwMode="auto">
              <a:xfrm flipH="1" flipV="1">
                <a:off x="2239963" y="3536950"/>
                <a:ext cx="19050" cy="20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2" name="Freeform 80"/>
              <p:cNvSpPr>
                <a:spLocks/>
              </p:cNvSpPr>
              <p:nvPr>
                <p:custDataLst>
                  <p:tags r:id="rId69"/>
                </p:custDataLst>
              </p:nvPr>
            </p:nvSpPr>
            <p:spPr bwMode="auto">
              <a:xfrm>
                <a:off x="2417763" y="3240088"/>
                <a:ext cx="217487" cy="158750"/>
              </a:xfrm>
              <a:custGeom>
                <a:avLst/>
                <a:gdLst>
                  <a:gd name="T0" fmla="*/ 0 w 134"/>
                  <a:gd name="T1" fmla="*/ 40494 h 98"/>
                  <a:gd name="T2" fmla="*/ 38876 w 134"/>
                  <a:gd name="T3" fmla="*/ 21057 h 98"/>
                  <a:gd name="T4" fmla="*/ 137687 w 134"/>
                  <a:gd name="T5" fmla="*/ 0 h 98"/>
                  <a:gd name="T6" fmla="*/ 197621 w 134"/>
                  <a:gd name="T7" fmla="*/ 21057 h 98"/>
                  <a:gd name="T8" fmla="*/ 217059 w 134"/>
                  <a:gd name="T9" fmla="*/ 40494 h 98"/>
                  <a:gd name="T10" fmla="*/ 217059 w 134"/>
                  <a:gd name="T11" fmla="*/ 79368 h 98"/>
                  <a:gd name="T12" fmla="*/ 178183 w 134"/>
                  <a:gd name="T13" fmla="*/ 98804 h 98"/>
                  <a:gd name="T14" fmla="*/ 98810 w 134"/>
                  <a:gd name="T15" fmla="*/ 139298 h 98"/>
                  <a:gd name="T16" fmla="*/ 59934 w 134"/>
                  <a:gd name="T17" fmla="*/ 158735 h 98"/>
                  <a:gd name="T18" fmla="*/ 0 w 134"/>
                  <a:gd name="T19" fmla="*/ 40494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98">
                    <a:moveTo>
                      <a:pt x="0" y="25"/>
                    </a:moveTo>
                    <a:lnTo>
                      <a:pt x="24" y="13"/>
                    </a:lnTo>
                    <a:lnTo>
                      <a:pt x="85" y="0"/>
                    </a:lnTo>
                    <a:lnTo>
                      <a:pt x="122" y="13"/>
                    </a:lnTo>
                    <a:lnTo>
                      <a:pt x="134" y="25"/>
                    </a:lnTo>
                    <a:lnTo>
                      <a:pt x="134" y="49"/>
                    </a:lnTo>
                    <a:lnTo>
                      <a:pt x="110" y="61"/>
                    </a:lnTo>
                    <a:lnTo>
                      <a:pt x="61" y="86"/>
                    </a:lnTo>
                    <a:lnTo>
                      <a:pt x="37" y="98"/>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3" name="Freeform 81"/>
              <p:cNvSpPr>
                <a:spLocks/>
              </p:cNvSpPr>
              <p:nvPr>
                <p:custDataLst>
                  <p:tags r:id="rId70"/>
                </p:custDataLst>
              </p:nvPr>
            </p:nvSpPr>
            <p:spPr bwMode="auto">
              <a:xfrm>
                <a:off x="2417763" y="3240088"/>
                <a:ext cx="217487" cy="158750"/>
              </a:xfrm>
              <a:custGeom>
                <a:avLst/>
                <a:gdLst>
                  <a:gd name="T0" fmla="*/ 0 w 134"/>
                  <a:gd name="T1" fmla="*/ 40494 h 98"/>
                  <a:gd name="T2" fmla="*/ 38876 w 134"/>
                  <a:gd name="T3" fmla="*/ 21057 h 98"/>
                  <a:gd name="T4" fmla="*/ 137687 w 134"/>
                  <a:gd name="T5" fmla="*/ 0 h 98"/>
                  <a:gd name="T6" fmla="*/ 197621 w 134"/>
                  <a:gd name="T7" fmla="*/ 21057 h 98"/>
                  <a:gd name="T8" fmla="*/ 217059 w 134"/>
                  <a:gd name="T9" fmla="*/ 40494 h 98"/>
                  <a:gd name="T10" fmla="*/ 217059 w 134"/>
                  <a:gd name="T11" fmla="*/ 79368 h 98"/>
                  <a:gd name="T12" fmla="*/ 178183 w 134"/>
                  <a:gd name="T13" fmla="*/ 98804 h 98"/>
                  <a:gd name="T14" fmla="*/ 98810 w 134"/>
                  <a:gd name="T15" fmla="*/ 139298 h 98"/>
                  <a:gd name="T16" fmla="*/ 59934 w 134"/>
                  <a:gd name="T17" fmla="*/ 158735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98">
                    <a:moveTo>
                      <a:pt x="0" y="25"/>
                    </a:moveTo>
                    <a:lnTo>
                      <a:pt x="24" y="13"/>
                    </a:lnTo>
                    <a:lnTo>
                      <a:pt x="85" y="0"/>
                    </a:lnTo>
                    <a:lnTo>
                      <a:pt x="122" y="13"/>
                    </a:lnTo>
                    <a:lnTo>
                      <a:pt x="134" y="25"/>
                    </a:lnTo>
                    <a:lnTo>
                      <a:pt x="134" y="49"/>
                    </a:lnTo>
                    <a:lnTo>
                      <a:pt x="110" y="61"/>
                    </a:lnTo>
                    <a:lnTo>
                      <a:pt x="61" y="86"/>
                    </a:lnTo>
                    <a:lnTo>
                      <a:pt x="37" y="9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4" name="Line 82"/>
              <p:cNvSpPr>
                <a:spLocks noChangeShapeType="1"/>
              </p:cNvSpPr>
              <p:nvPr>
                <p:custDataLst>
                  <p:tags r:id="rId71"/>
                </p:custDataLst>
              </p:nvPr>
            </p:nvSpPr>
            <p:spPr bwMode="auto">
              <a:xfrm flipH="1">
                <a:off x="2478088" y="3398838"/>
                <a:ext cx="190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5" name="Freeform 83"/>
              <p:cNvSpPr>
                <a:spLocks/>
              </p:cNvSpPr>
              <p:nvPr>
                <p:custDataLst>
                  <p:tags r:id="rId72"/>
                </p:custDataLst>
              </p:nvPr>
            </p:nvSpPr>
            <p:spPr bwMode="auto">
              <a:xfrm>
                <a:off x="2220913" y="3595688"/>
                <a:ext cx="652462" cy="811212"/>
              </a:xfrm>
              <a:custGeom>
                <a:avLst/>
                <a:gdLst>
                  <a:gd name="T0" fmla="*/ 217059 w 403"/>
                  <a:gd name="T1" fmla="*/ 0 h 501"/>
                  <a:gd name="T2" fmla="*/ 217059 w 403"/>
                  <a:gd name="T3" fmla="*/ 40494 h 501"/>
                  <a:gd name="T4" fmla="*/ 217059 w 403"/>
                  <a:gd name="T5" fmla="*/ 119861 h 501"/>
                  <a:gd name="T6" fmla="*/ 236497 w 403"/>
                  <a:gd name="T7" fmla="*/ 218666 h 501"/>
                  <a:gd name="T8" fmla="*/ 276993 w 403"/>
                  <a:gd name="T9" fmla="*/ 257539 h 501"/>
                  <a:gd name="T10" fmla="*/ 356365 w 403"/>
                  <a:gd name="T11" fmla="*/ 238102 h 501"/>
                  <a:gd name="T12" fmla="*/ 435737 w 403"/>
                  <a:gd name="T13" fmla="*/ 238102 h 501"/>
                  <a:gd name="T14" fmla="*/ 513490 w 403"/>
                  <a:gd name="T15" fmla="*/ 257539 h 501"/>
                  <a:gd name="T16" fmla="*/ 573424 w 403"/>
                  <a:gd name="T17" fmla="*/ 276976 h 501"/>
                  <a:gd name="T18" fmla="*/ 612300 w 403"/>
                  <a:gd name="T19" fmla="*/ 336907 h 501"/>
                  <a:gd name="T20" fmla="*/ 652796 w 403"/>
                  <a:gd name="T21" fmla="*/ 416274 h 501"/>
                  <a:gd name="T22" fmla="*/ 652796 w 403"/>
                  <a:gd name="T23" fmla="*/ 575009 h 501"/>
                  <a:gd name="T24" fmla="*/ 652796 w 403"/>
                  <a:gd name="T25" fmla="*/ 673814 h 501"/>
                  <a:gd name="T26" fmla="*/ 652796 w 403"/>
                  <a:gd name="T27" fmla="*/ 732125 h 501"/>
                  <a:gd name="T28" fmla="*/ 633358 w 403"/>
                  <a:gd name="T29" fmla="*/ 772618 h 501"/>
                  <a:gd name="T30" fmla="*/ 573424 w 403"/>
                  <a:gd name="T31" fmla="*/ 811492 h 501"/>
                  <a:gd name="T32" fmla="*/ 513490 w 403"/>
                  <a:gd name="T33" fmla="*/ 811492 h 501"/>
                  <a:gd name="T34" fmla="*/ 474613 w 403"/>
                  <a:gd name="T35" fmla="*/ 772618 h 501"/>
                  <a:gd name="T36" fmla="*/ 474613 w 403"/>
                  <a:gd name="T37" fmla="*/ 712688 h 501"/>
                  <a:gd name="T38" fmla="*/ 474613 w 403"/>
                  <a:gd name="T39" fmla="*/ 553953 h 501"/>
                  <a:gd name="T40" fmla="*/ 474613 w 403"/>
                  <a:gd name="T41" fmla="*/ 455148 h 501"/>
                  <a:gd name="T42" fmla="*/ 455175 w 403"/>
                  <a:gd name="T43" fmla="*/ 416274 h 501"/>
                  <a:gd name="T44" fmla="*/ 414679 w 403"/>
                  <a:gd name="T45" fmla="*/ 416274 h 501"/>
                  <a:gd name="T46" fmla="*/ 276993 w 403"/>
                  <a:gd name="T47" fmla="*/ 455148 h 501"/>
                  <a:gd name="T48" fmla="*/ 118248 w 403"/>
                  <a:gd name="T49" fmla="*/ 474585 h 501"/>
                  <a:gd name="T50" fmla="*/ 38876 w 403"/>
                  <a:gd name="T51" fmla="*/ 495642 h 501"/>
                  <a:gd name="T52" fmla="*/ 0 w 403"/>
                  <a:gd name="T53" fmla="*/ 495642 h 501"/>
                  <a:gd name="T54" fmla="*/ 217059 w 403"/>
                  <a:gd name="T55" fmla="*/ 0 h 5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3" h="501">
                    <a:moveTo>
                      <a:pt x="134" y="0"/>
                    </a:moveTo>
                    <a:lnTo>
                      <a:pt x="134" y="25"/>
                    </a:lnTo>
                    <a:lnTo>
                      <a:pt x="134" y="74"/>
                    </a:lnTo>
                    <a:lnTo>
                      <a:pt x="146" y="135"/>
                    </a:lnTo>
                    <a:lnTo>
                      <a:pt x="171" y="159"/>
                    </a:lnTo>
                    <a:lnTo>
                      <a:pt x="220" y="147"/>
                    </a:lnTo>
                    <a:lnTo>
                      <a:pt x="269" y="147"/>
                    </a:lnTo>
                    <a:lnTo>
                      <a:pt x="317" y="159"/>
                    </a:lnTo>
                    <a:lnTo>
                      <a:pt x="354" y="171"/>
                    </a:lnTo>
                    <a:lnTo>
                      <a:pt x="378" y="208"/>
                    </a:lnTo>
                    <a:lnTo>
                      <a:pt x="403" y="257"/>
                    </a:lnTo>
                    <a:lnTo>
                      <a:pt x="403" y="355"/>
                    </a:lnTo>
                    <a:lnTo>
                      <a:pt x="403" y="416"/>
                    </a:lnTo>
                    <a:lnTo>
                      <a:pt x="403" y="452"/>
                    </a:lnTo>
                    <a:lnTo>
                      <a:pt x="391" y="477"/>
                    </a:lnTo>
                    <a:lnTo>
                      <a:pt x="354" y="501"/>
                    </a:lnTo>
                    <a:lnTo>
                      <a:pt x="317" y="501"/>
                    </a:lnTo>
                    <a:lnTo>
                      <a:pt x="293" y="477"/>
                    </a:lnTo>
                    <a:lnTo>
                      <a:pt x="293" y="440"/>
                    </a:lnTo>
                    <a:lnTo>
                      <a:pt x="293" y="342"/>
                    </a:lnTo>
                    <a:lnTo>
                      <a:pt x="293" y="281"/>
                    </a:lnTo>
                    <a:lnTo>
                      <a:pt x="281" y="257"/>
                    </a:lnTo>
                    <a:lnTo>
                      <a:pt x="256" y="257"/>
                    </a:lnTo>
                    <a:lnTo>
                      <a:pt x="171" y="281"/>
                    </a:lnTo>
                    <a:lnTo>
                      <a:pt x="73" y="293"/>
                    </a:lnTo>
                    <a:lnTo>
                      <a:pt x="24" y="306"/>
                    </a:lnTo>
                    <a:lnTo>
                      <a:pt x="0" y="306"/>
                    </a:lnTo>
                    <a:lnTo>
                      <a:pt x="1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6" name="Freeform 84"/>
              <p:cNvSpPr>
                <a:spLocks/>
              </p:cNvSpPr>
              <p:nvPr>
                <p:custDataLst>
                  <p:tags r:id="rId73"/>
                </p:custDataLst>
              </p:nvPr>
            </p:nvSpPr>
            <p:spPr bwMode="auto">
              <a:xfrm>
                <a:off x="2220913" y="3595688"/>
                <a:ext cx="652462" cy="811212"/>
              </a:xfrm>
              <a:custGeom>
                <a:avLst/>
                <a:gdLst>
                  <a:gd name="T0" fmla="*/ 217059 w 403"/>
                  <a:gd name="T1" fmla="*/ 0 h 501"/>
                  <a:gd name="T2" fmla="*/ 217059 w 403"/>
                  <a:gd name="T3" fmla="*/ 40494 h 501"/>
                  <a:gd name="T4" fmla="*/ 217059 w 403"/>
                  <a:gd name="T5" fmla="*/ 119861 h 501"/>
                  <a:gd name="T6" fmla="*/ 236497 w 403"/>
                  <a:gd name="T7" fmla="*/ 218666 h 501"/>
                  <a:gd name="T8" fmla="*/ 276993 w 403"/>
                  <a:gd name="T9" fmla="*/ 257539 h 501"/>
                  <a:gd name="T10" fmla="*/ 356365 w 403"/>
                  <a:gd name="T11" fmla="*/ 238102 h 501"/>
                  <a:gd name="T12" fmla="*/ 435737 w 403"/>
                  <a:gd name="T13" fmla="*/ 238102 h 501"/>
                  <a:gd name="T14" fmla="*/ 513490 w 403"/>
                  <a:gd name="T15" fmla="*/ 257539 h 501"/>
                  <a:gd name="T16" fmla="*/ 573424 w 403"/>
                  <a:gd name="T17" fmla="*/ 276976 h 501"/>
                  <a:gd name="T18" fmla="*/ 612300 w 403"/>
                  <a:gd name="T19" fmla="*/ 336907 h 501"/>
                  <a:gd name="T20" fmla="*/ 652796 w 403"/>
                  <a:gd name="T21" fmla="*/ 416274 h 501"/>
                  <a:gd name="T22" fmla="*/ 652796 w 403"/>
                  <a:gd name="T23" fmla="*/ 575009 h 501"/>
                  <a:gd name="T24" fmla="*/ 652796 w 403"/>
                  <a:gd name="T25" fmla="*/ 673814 h 501"/>
                  <a:gd name="T26" fmla="*/ 652796 w 403"/>
                  <a:gd name="T27" fmla="*/ 732125 h 501"/>
                  <a:gd name="T28" fmla="*/ 633358 w 403"/>
                  <a:gd name="T29" fmla="*/ 772618 h 501"/>
                  <a:gd name="T30" fmla="*/ 573424 w 403"/>
                  <a:gd name="T31" fmla="*/ 811492 h 501"/>
                  <a:gd name="T32" fmla="*/ 513490 w 403"/>
                  <a:gd name="T33" fmla="*/ 811492 h 501"/>
                  <a:gd name="T34" fmla="*/ 474613 w 403"/>
                  <a:gd name="T35" fmla="*/ 772618 h 501"/>
                  <a:gd name="T36" fmla="*/ 474613 w 403"/>
                  <a:gd name="T37" fmla="*/ 712688 h 501"/>
                  <a:gd name="T38" fmla="*/ 474613 w 403"/>
                  <a:gd name="T39" fmla="*/ 553953 h 501"/>
                  <a:gd name="T40" fmla="*/ 474613 w 403"/>
                  <a:gd name="T41" fmla="*/ 455148 h 501"/>
                  <a:gd name="T42" fmla="*/ 455175 w 403"/>
                  <a:gd name="T43" fmla="*/ 416274 h 501"/>
                  <a:gd name="T44" fmla="*/ 414679 w 403"/>
                  <a:gd name="T45" fmla="*/ 416274 h 501"/>
                  <a:gd name="T46" fmla="*/ 276993 w 403"/>
                  <a:gd name="T47" fmla="*/ 455148 h 501"/>
                  <a:gd name="T48" fmla="*/ 118248 w 403"/>
                  <a:gd name="T49" fmla="*/ 474585 h 501"/>
                  <a:gd name="T50" fmla="*/ 38876 w 403"/>
                  <a:gd name="T51" fmla="*/ 495642 h 501"/>
                  <a:gd name="T52" fmla="*/ 0 w 403"/>
                  <a:gd name="T53" fmla="*/ 495642 h 5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3" h="501">
                    <a:moveTo>
                      <a:pt x="134" y="0"/>
                    </a:moveTo>
                    <a:lnTo>
                      <a:pt x="134" y="25"/>
                    </a:lnTo>
                    <a:lnTo>
                      <a:pt x="134" y="74"/>
                    </a:lnTo>
                    <a:lnTo>
                      <a:pt x="146" y="135"/>
                    </a:lnTo>
                    <a:lnTo>
                      <a:pt x="171" y="159"/>
                    </a:lnTo>
                    <a:lnTo>
                      <a:pt x="220" y="147"/>
                    </a:lnTo>
                    <a:lnTo>
                      <a:pt x="269" y="147"/>
                    </a:lnTo>
                    <a:lnTo>
                      <a:pt x="317" y="159"/>
                    </a:lnTo>
                    <a:lnTo>
                      <a:pt x="354" y="171"/>
                    </a:lnTo>
                    <a:lnTo>
                      <a:pt x="378" y="208"/>
                    </a:lnTo>
                    <a:lnTo>
                      <a:pt x="403" y="257"/>
                    </a:lnTo>
                    <a:lnTo>
                      <a:pt x="403" y="355"/>
                    </a:lnTo>
                    <a:lnTo>
                      <a:pt x="403" y="416"/>
                    </a:lnTo>
                    <a:lnTo>
                      <a:pt x="403" y="452"/>
                    </a:lnTo>
                    <a:lnTo>
                      <a:pt x="391" y="477"/>
                    </a:lnTo>
                    <a:lnTo>
                      <a:pt x="354" y="501"/>
                    </a:lnTo>
                    <a:lnTo>
                      <a:pt x="317" y="501"/>
                    </a:lnTo>
                    <a:lnTo>
                      <a:pt x="293" y="477"/>
                    </a:lnTo>
                    <a:lnTo>
                      <a:pt x="293" y="440"/>
                    </a:lnTo>
                    <a:lnTo>
                      <a:pt x="293" y="342"/>
                    </a:lnTo>
                    <a:lnTo>
                      <a:pt x="293" y="281"/>
                    </a:lnTo>
                    <a:lnTo>
                      <a:pt x="281" y="257"/>
                    </a:lnTo>
                    <a:lnTo>
                      <a:pt x="256" y="257"/>
                    </a:lnTo>
                    <a:lnTo>
                      <a:pt x="171" y="281"/>
                    </a:lnTo>
                    <a:lnTo>
                      <a:pt x="73" y="293"/>
                    </a:lnTo>
                    <a:lnTo>
                      <a:pt x="24" y="306"/>
                    </a:lnTo>
                    <a:lnTo>
                      <a:pt x="0" y="30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7" name="Oval 85"/>
              <p:cNvSpPr>
                <a:spLocks noChangeArrowheads="1"/>
              </p:cNvSpPr>
              <p:nvPr>
                <p:custDataLst>
                  <p:tags r:id="rId74"/>
                </p:custDataLst>
              </p:nvPr>
            </p:nvSpPr>
            <p:spPr bwMode="auto">
              <a:xfrm>
                <a:off x="1973263" y="2814638"/>
                <a:ext cx="376237" cy="455612"/>
              </a:xfrm>
              <a:prstGeom prst="ellipse">
                <a:avLst/>
              </a:prstGeom>
              <a:solidFill>
                <a:srgbClr val="FFFFFF"/>
              </a:solidFill>
              <a:ln w="19050">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8" name="Freeform 86"/>
              <p:cNvSpPr>
                <a:spLocks/>
              </p:cNvSpPr>
              <p:nvPr>
                <p:custDataLst>
                  <p:tags r:id="rId75"/>
                </p:custDataLst>
              </p:nvPr>
            </p:nvSpPr>
            <p:spPr bwMode="auto">
              <a:xfrm>
                <a:off x="2239963" y="4011613"/>
                <a:ext cx="436562" cy="158750"/>
              </a:xfrm>
              <a:custGeom>
                <a:avLst/>
                <a:gdLst>
                  <a:gd name="T0" fmla="*/ 0 w 269"/>
                  <a:gd name="T1" fmla="*/ 158735 h 98"/>
                  <a:gd name="T2" fmla="*/ 19438 w 269"/>
                  <a:gd name="T3" fmla="*/ 158735 h 98"/>
                  <a:gd name="T4" fmla="*/ 59934 w 269"/>
                  <a:gd name="T5" fmla="*/ 137678 h 98"/>
                  <a:gd name="T6" fmla="*/ 158745 w 269"/>
                  <a:gd name="T7" fmla="*/ 137678 h 98"/>
                  <a:gd name="T8" fmla="*/ 296431 w 269"/>
                  <a:gd name="T9" fmla="*/ 79368 h 98"/>
                  <a:gd name="T10" fmla="*/ 375804 w 269"/>
                  <a:gd name="T11" fmla="*/ 19437 h 98"/>
                  <a:gd name="T12" fmla="*/ 435738 w 269"/>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98">
                    <a:moveTo>
                      <a:pt x="0" y="98"/>
                    </a:moveTo>
                    <a:lnTo>
                      <a:pt x="12" y="98"/>
                    </a:lnTo>
                    <a:lnTo>
                      <a:pt x="37" y="85"/>
                    </a:lnTo>
                    <a:lnTo>
                      <a:pt x="98" y="85"/>
                    </a:lnTo>
                    <a:lnTo>
                      <a:pt x="183" y="49"/>
                    </a:lnTo>
                    <a:lnTo>
                      <a:pt x="232" y="12"/>
                    </a:lnTo>
                    <a:lnTo>
                      <a:pt x="26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79" name="Freeform 87"/>
              <p:cNvSpPr>
                <a:spLocks/>
              </p:cNvSpPr>
              <p:nvPr>
                <p:custDataLst>
                  <p:tags r:id="rId76"/>
                </p:custDataLst>
              </p:nvPr>
            </p:nvSpPr>
            <p:spPr bwMode="auto">
              <a:xfrm>
                <a:off x="2497138" y="4111625"/>
                <a:ext cx="179387" cy="257175"/>
              </a:xfrm>
              <a:custGeom>
                <a:avLst/>
                <a:gdLst>
                  <a:gd name="T0" fmla="*/ 0 w 110"/>
                  <a:gd name="T1" fmla="*/ 0 h 159"/>
                  <a:gd name="T2" fmla="*/ 0 w 110"/>
                  <a:gd name="T3" fmla="*/ 19437 h 159"/>
                  <a:gd name="T4" fmla="*/ 0 w 110"/>
                  <a:gd name="T5" fmla="*/ 79367 h 159"/>
                  <a:gd name="T6" fmla="*/ 0 w 110"/>
                  <a:gd name="T7" fmla="*/ 178172 h 159"/>
                  <a:gd name="T8" fmla="*/ 38876 w 110"/>
                  <a:gd name="T9" fmla="*/ 236482 h 159"/>
                  <a:gd name="T10" fmla="*/ 79372 w 110"/>
                  <a:gd name="T11" fmla="*/ 257539 h 159"/>
                  <a:gd name="T12" fmla="*/ 137686 w 110"/>
                  <a:gd name="T13" fmla="*/ 236482 h 159"/>
                  <a:gd name="T14" fmla="*/ 178182 w 110"/>
                  <a:gd name="T15" fmla="*/ 236482 h 159"/>
                  <a:gd name="T16" fmla="*/ 0 w 110"/>
                  <a:gd name="T17" fmla="*/ 0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0" h="159">
                    <a:moveTo>
                      <a:pt x="0" y="0"/>
                    </a:moveTo>
                    <a:lnTo>
                      <a:pt x="0" y="12"/>
                    </a:lnTo>
                    <a:lnTo>
                      <a:pt x="0" y="49"/>
                    </a:lnTo>
                    <a:lnTo>
                      <a:pt x="0" y="110"/>
                    </a:lnTo>
                    <a:lnTo>
                      <a:pt x="24" y="146"/>
                    </a:lnTo>
                    <a:lnTo>
                      <a:pt x="49" y="159"/>
                    </a:lnTo>
                    <a:lnTo>
                      <a:pt x="85" y="146"/>
                    </a:lnTo>
                    <a:lnTo>
                      <a:pt x="110" y="14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0" name="Freeform 88"/>
              <p:cNvSpPr>
                <a:spLocks/>
              </p:cNvSpPr>
              <p:nvPr>
                <p:custDataLst>
                  <p:tags r:id="rId77"/>
                </p:custDataLst>
              </p:nvPr>
            </p:nvSpPr>
            <p:spPr bwMode="auto">
              <a:xfrm>
                <a:off x="2497138" y="4111625"/>
                <a:ext cx="179387" cy="257175"/>
              </a:xfrm>
              <a:custGeom>
                <a:avLst/>
                <a:gdLst>
                  <a:gd name="T0" fmla="*/ 0 w 110"/>
                  <a:gd name="T1" fmla="*/ 0 h 159"/>
                  <a:gd name="T2" fmla="*/ 0 w 110"/>
                  <a:gd name="T3" fmla="*/ 19437 h 159"/>
                  <a:gd name="T4" fmla="*/ 0 w 110"/>
                  <a:gd name="T5" fmla="*/ 79367 h 159"/>
                  <a:gd name="T6" fmla="*/ 0 w 110"/>
                  <a:gd name="T7" fmla="*/ 178172 h 159"/>
                  <a:gd name="T8" fmla="*/ 38876 w 110"/>
                  <a:gd name="T9" fmla="*/ 236482 h 159"/>
                  <a:gd name="T10" fmla="*/ 79372 w 110"/>
                  <a:gd name="T11" fmla="*/ 257539 h 159"/>
                  <a:gd name="T12" fmla="*/ 137686 w 110"/>
                  <a:gd name="T13" fmla="*/ 236482 h 159"/>
                  <a:gd name="T14" fmla="*/ 178182 w 110"/>
                  <a:gd name="T15" fmla="*/ 236482 h 1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159">
                    <a:moveTo>
                      <a:pt x="0" y="0"/>
                    </a:moveTo>
                    <a:lnTo>
                      <a:pt x="0" y="12"/>
                    </a:lnTo>
                    <a:lnTo>
                      <a:pt x="0" y="49"/>
                    </a:lnTo>
                    <a:lnTo>
                      <a:pt x="0" y="110"/>
                    </a:lnTo>
                    <a:lnTo>
                      <a:pt x="24" y="146"/>
                    </a:lnTo>
                    <a:lnTo>
                      <a:pt x="49" y="159"/>
                    </a:lnTo>
                    <a:lnTo>
                      <a:pt x="85" y="146"/>
                    </a:lnTo>
                    <a:lnTo>
                      <a:pt x="110" y="14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1" name="Freeform 89"/>
              <p:cNvSpPr>
                <a:spLocks/>
              </p:cNvSpPr>
              <p:nvPr>
                <p:custDataLst>
                  <p:tags r:id="rId78"/>
                </p:custDataLst>
              </p:nvPr>
            </p:nvSpPr>
            <p:spPr bwMode="auto">
              <a:xfrm>
                <a:off x="2457450" y="3754438"/>
                <a:ext cx="219075" cy="79375"/>
              </a:xfrm>
              <a:custGeom>
                <a:avLst/>
                <a:gdLst>
                  <a:gd name="T0" fmla="*/ 0 w 135"/>
                  <a:gd name="T1" fmla="*/ 19437 h 49"/>
                  <a:gd name="T2" fmla="*/ 40496 w 135"/>
                  <a:gd name="T3" fmla="*/ 0 h 49"/>
                  <a:gd name="T4" fmla="*/ 98811 w 135"/>
                  <a:gd name="T5" fmla="*/ 0 h 49"/>
                  <a:gd name="T6" fmla="*/ 158745 w 135"/>
                  <a:gd name="T7" fmla="*/ 19437 h 49"/>
                  <a:gd name="T8" fmla="*/ 199241 w 135"/>
                  <a:gd name="T9" fmla="*/ 38874 h 49"/>
                  <a:gd name="T10" fmla="*/ 218679 w 135"/>
                  <a:gd name="T11" fmla="*/ 79367 h 49"/>
                  <a:gd name="T12" fmla="*/ 0 w 135"/>
                  <a:gd name="T13" fmla="*/ 1943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49">
                    <a:moveTo>
                      <a:pt x="0" y="12"/>
                    </a:moveTo>
                    <a:lnTo>
                      <a:pt x="25" y="0"/>
                    </a:lnTo>
                    <a:lnTo>
                      <a:pt x="61" y="0"/>
                    </a:lnTo>
                    <a:lnTo>
                      <a:pt x="98" y="12"/>
                    </a:lnTo>
                    <a:lnTo>
                      <a:pt x="123" y="24"/>
                    </a:lnTo>
                    <a:lnTo>
                      <a:pt x="135" y="49"/>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2" name="Freeform 90"/>
              <p:cNvSpPr>
                <a:spLocks/>
              </p:cNvSpPr>
              <p:nvPr>
                <p:custDataLst>
                  <p:tags r:id="rId79"/>
                </p:custDataLst>
              </p:nvPr>
            </p:nvSpPr>
            <p:spPr bwMode="auto">
              <a:xfrm>
                <a:off x="2457450" y="3754438"/>
                <a:ext cx="219075" cy="79375"/>
              </a:xfrm>
              <a:custGeom>
                <a:avLst/>
                <a:gdLst>
                  <a:gd name="T0" fmla="*/ 0 w 135"/>
                  <a:gd name="T1" fmla="*/ 19437 h 49"/>
                  <a:gd name="T2" fmla="*/ 40496 w 135"/>
                  <a:gd name="T3" fmla="*/ 0 h 49"/>
                  <a:gd name="T4" fmla="*/ 98811 w 135"/>
                  <a:gd name="T5" fmla="*/ 0 h 49"/>
                  <a:gd name="T6" fmla="*/ 158745 w 135"/>
                  <a:gd name="T7" fmla="*/ 19437 h 49"/>
                  <a:gd name="T8" fmla="*/ 199241 w 135"/>
                  <a:gd name="T9" fmla="*/ 38874 h 49"/>
                  <a:gd name="T10" fmla="*/ 218679 w 135"/>
                  <a:gd name="T11" fmla="*/ 79367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49">
                    <a:moveTo>
                      <a:pt x="0" y="12"/>
                    </a:moveTo>
                    <a:lnTo>
                      <a:pt x="25" y="0"/>
                    </a:lnTo>
                    <a:lnTo>
                      <a:pt x="61" y="0"/>
                    </a:lnTo>
                    <a:lnTo>
                      <a:pt x="98" y="12"/>
                    </a:lnTo>
                    <a:lnTo>
                      <a:pt x="123" y="24"/>
                    </a:lnTo>
                    <a:lnTo>
                      <a:pt x="135" y="4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3" name="Line 91"/>
              <p:cNvSpPr>
                <a:spLocks noChangeShapeType="1"/>
              </p:cNvSpPr>
              <p:nvPr>
                <p:custDataLst>
                  <p:tags r:id="rId80"/>
                </p:custDataLst>
              </p:nvPr>
            </p:nvSpPr>
            <p:spPr bwMode="auto">
              <a:xfrm flipH="1">
                <a:off x="2676525" y="3833813"/>
                <a:ext cx="190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4" name="Line 92"/>
              <p:cNvSpPr>
                <a:spLocks noChangeShapeType="1"/>
              </p:cNvSpPr>
              <p:nvPr>
                <p:custDataLst>
                  <p:tags r:id="rId81"/>
                </p:custDataLst>
              </p:nvPr>
            </p:nvSpPr>
            <p:spPr bwMode="auto">
              <a:xfrm flipV="1">
                <a:off x="1844675" y="4327525"/>
                <a:ext cx="593725" cy="100013"/>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5" name="Line 93"/>
              <p:cNvSpPr>
                <a:spLocks noChangeShapeType="1"/>
              </p:cNvSpPr>
              <p:nvPr>
                <p:custDataLst>
                  <p:tags r:id="rId82"/>
                </p:custDataLst>
              </p:nvPr>
            </p:nvSpPr>
            <p:spPr bwMode="auto">
              <a:xfrm>
                <a:off x="1903413" y="4289425"/>
                <a:ext cx="455612" cy="17780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6" name="Line 94"/>
              <p:cNvSpPr>
                <a:spLocks noChangeShapeType="1"/>
              </p:cNvSpPr>
              <p:nvPr>
                <p:custDataLst>
                  <p:tags r:id="rId83"/>
                </p:custDataLst>
              </p:nvPr>
            </p:nvSpPr>
            <p:spPr bwMode="auto">
              <a:xfrm flipV="1">
                <a:off x="2022475" y="4270375"/>
                <a:ext cx="236538" cy="215900"/>
              </a:xfrm>
              <a:prstGeom prst="line">
                <a:avLst/>
              </a:prstGeom>
              <a:noFill/>
              <a:ln w="7778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7" name="Rectangle 96"/>
              <p:cNvSpPr>
                <a:spLocks noChangeArrowheads="1"/>
              </p:cNvSpPr>
              <p:nvPr>
                <p:custDataLst>
                  <p:tags r:id="rId84"/>
                </p:custDataLst>
              </p:nvPr>
            </p:nvSpPr>
            <p:spPr bwMode="auto">
              <a:xfrm>
                <a:off x="2289175" y="3506788"/>
                <a:ext cx="60325" cy="98425"/>
              </a:xfrm>
              <a:prstGeom prst="rect">
                <a:avLst/>
              </a:prstGeom>
              <a:solidFill>
                <a:srgbClr val="FFFFFF"/>
              </a:solidFill>
              <a:ln w="19050">
                <a:solidFill>
                  <a:srgbClr val="FFFFFF"/>
                </a:solidFill>
                <a:miter lim="800000"/>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8" name="Freeform 97"/>
              <p:cNvSpPr>
                <a:spLocks/>
              </p:cNvSpPr>
              <p:nvPr>
                <p:custDataLst>
                  <p:tags r:id="rId85"/>
                </p:custDataLst>
              </p:nvPr>
            </p:nvSpPr>
            <p:spPr bwMode="auto">
              <a:xfrm>
                <a:off x="1527175" y="3279775"/>
                <a:ext cx="752475" cy="890588"/>
              </a:xfrm>
              <a:custGeom>
                <a:avLst/>
                <a:gdLst>
                  <a:gd name="T0" fmla="*/ 296431 w 464"/>
                  <a:gd name="T1" fmla="*/ 19437 h 550"/>
                  <a:gd name="T2" fmla="*/ 317489 w 464"/>
                  <a:gd name="T3" fmla="*/ 19437 h 550"/>
                  <a:gd name="T4" fmla="*/ 375803 w 464"/>
                  <a:gd name="T5" fmla="*/ 19437 h 550"/>
                  <a:gd name="T6" fmla="*/ 455175 w 464"/>
                  <a:gd name="T7" fmla="*/ 38874 h 550"/>
                  <a:gd name="T8" fmla="*/ 515109 w 464"/>
                  <a:gd name="T9" fmla="*/ 38874 h 550"/>
                  <a:gd name="T10" fmla="*/ 613920 w 464"/>
                  <a:gd name="T11" fmla="*/ 79368 h 550"/>
                  <a:gd name="T12" fmla="*/ 693292 w 464"/>
                  <a:gd name="T13" fmla="*/ 137678 h 550"/>
                  <a:gd name="T14" fmla="*/ 732168 w 464"/>
                  <a:gd name="T15" fmla="*/ 217046 h 550"/>
                  <a:gd name="T16" fmla="*/ 732168 w 464"/>
                  <a:gd name="T17" fmla="*/ 335287 h 550"/>
                  <a:gd name="T18" fmla="*/ 732168 w 464"/>
                  <a:gd name="T19" fmla="*/ 435712 h 550"/>
                  <a:gd name="T20" fmla="*/ 751606 w 464"/>
                  <a:gd name="T21" fmla="*/ 612264 h 550"/>
                  <a:gd name="T22" fmla="*/ 751606 w 464"/>
                  <a:gd name="T23" fmla="*/ 712688 h 550"/>
                  <a:gd name="T24" fmla="*/ 732168 w 464"/>
                  <a:gd name="T25" fmla="*/ 770999 h 550"/>
                  <a:gd name="T26" fmla="*/ 732168 w 464"/>
                  <a:gd name="T27" fmla="*/ 850366 h 550"/>
                  <a:gd name="T28" fmla="*/ 712730 w 464"/>
                  <a:gd name="T29" fmla="*/ 869803 h 550"/>
                  <a:gd name="T30" fmla="*/ 633358 w 464"/>
                  <a:gd name="T31" fmla="*/ 890860 h 550"/>
                  <a:gd name="T32" fmla="*/ 515109 w 464"/>
                  <a:gd name="T33" fmla="*/ 890860 h 550"/>
                  <a:gd name="T34" fmla="*/ 336927 w 464"/>
                  <a:gd name="T35" fmla="*/ 830929 h 550"/>
                  <a:gd name="T36" fmla="*/ 139306 w 464"/>
                  <a:gd name="T37" fmla="*/ 770999 h 550"/>
                  <a:gd name="T38" fmla="*/ 59934 w 464"/>
                  <a:gd name="T39" fmla="*/ 712688 h 550"/>
                  <a:gd name="T40" fmla="*/ 40496 w 464"/>
                  <a:gd name="T41" fmla="*/ 691631 h 550"/>
                  <a:gd name="T42" fmla="*/ 19438 w 464"/>
                  <a:gd name="T43" fmla="*/ 633320 h 550"/>
                  <a:gd name="T44" fmla="*/ 0 w 464"/>
                  <a:gd name="T45" fmla="*/ 592827 h 550"/>
                  <a:gd name="T46" fmla="*/ 0 w 464"/>
                  <a:gd name="T47" fmla="*/ 534516 h 550"/>
                  <a:gd name="T48" fmla="*/ 0 w 464"/>
                  <a:gd name="T49" fmla="*/ 356344 h 550"/>
                  <a:gd name="T50" fmla="*/ 0 w 464"/>
                  <a:gd name="T51" fmla="*/ 178172 h 550"/>
                  <a:gd name="T52" fmla="*/ 0 w 464"/>
                  <a:gd name="T53" fmla="*/ 118241 h 550"/>
                  <a:gd name="T54" fmla="*/ 19438 w 464"/>
                  <a:gd name="T55" fmla="*/ 98804 h 550"/>
                  <a:gd name="T56" fmla="*/ 59934 w 464"/>
                  <a:gd name="T57" fmla="*/ 38874 h 550"/>
                  <a:gd name="T58" fmla="*/ 139306 w 464"/>
                  <a:gd name="T59" fmla="*/ 0 h 550"/>
                  <a:gd name="T60" fmla="*/ 218678 w 464"/>
                  <a:gd name="T61" fmla="*/ 0 h 550"/>
                  <a:gd name="T62" fmla="*/ 257555 w 464"/>
                  <a:gd name="T63" fmla="*/ 0 h 550"/>
                  <a:gd name="T64" fmla="*/ 296431 w 464"/>
                  <a:gd name="T65" fmla="*/ 19437 h 5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4" h="550">
                    <a:moveTo>
                      <a:pt x="183" y="12"/>
                    </a:moveTo>
                    <a:lnTo>
                      <a:pt x="196" y="12"/>
                    </a:lnTo>
                    <a:lnTo>
                      <a:pt x="232" y="12"/>
                    </a:lnTo>
                    <a:lnTo>
                      <a:pt x="281" y="24"/>
                    </a:lnTo>
                    <a:lnTo>
                      <a:pt x="318" y="24"/>
                    </a:lnTo>
                    <a:lnTo>
                      <a:pt x="379" y="49"/>
                    </a:lnTo>
                    <a:lnTo>
                      <a:pt x="428" y="85"/>
                    </a:lnTo>
                    <a:lnTo>
                      <a:pt x="452" y="134"/>
                    </a:lnTo>
                    <a:lnTo>
                      <a:pt x="452" y="207"/>
                    </a:lnTo>
                    <a:lnTo>
                      <a:pt x="452" y="269"/>
                    </a:lnTo>
                    <a:lnTo>
                      <a:pt x="464" y="378"/>
                    </a:lnTo>
                    <a:lnTo>
                      <a:pt x="464" y="440"/>
                    </a:lnTo>
                    <a:lnTo>
                      <a:pt x="452" y="476"/>
                    </a:lnTo>
                    <a:lnTo>
                      <a:pt x="452" y="525"/>
                    </a:lnTo>
                    <a:lnTo>
                      <a:pt x="440" y="537"/>
                    </a:lnTo>
                    <a:lnTo>
                      <a:pt x="391" y="550"/>
                    </a:lnTo>
                    <a:lnTo>
                      <a:pt x="318" y="550"/>
                    </a:lnTo>
                    <a:lnTo>
                      <a:pt x="208" y="513"/>
                    </a:lnTo>
                    <a:lnTo>
                      <a:pt x="86" y="476"/>
                    </a:lnTo>
                    <a:lnTo>
                      <a:pt x="37" y="440"/>
                    </a:lnTo>
                    <a:lnTo>
                      <a:pt x="25" y="427"/>
                    </a:lnTo>
                    <a:lnTo>
                      <a:pt x="12" y="391"/>
                    </a:lnTo>
                    <a:lnTo>
                      <a:pt x="0" y="366"/>
                    </a:lnTo>
                    <a:lnTo>
                      <a:pt x="0" y="330"/>
                    </a:lnTo>
                    <a:lnTo>
                      <a:pt x="0" y="220"/>
                    </a:lnTo>
                    <a:lnTo>
                      <a:pt x="0" y="110"/>
                    </a:lnTo>
                    <a:lnTo>
                      <a:pt x="0" y="73"/>
                    </a:lnTo>
                    <a:lnTo>
                      <a:pt x="12" y="61"/>
                    </a:lnTo>
                    <a:lnTo>
                      <a:pt x="37" y="24"/>
                    </a:lnTo>
                    <a:lnTo>
                      <a:pt x="86" y="0"/>
                    </a:lnTo>
                    <a:lnTo>
                      <a:pt x="135" y="0"/>
                    </a:lnTo>
                    <a:lnTo>
                      <a:pt x="159" y="0"/>
                    </a:lnTo>
                    <a:lnTo>
                      <a:pt x="183" y="12"/>
                    </a:lnTo>
                    <a:close/>
                  </a:path>
                </a:pathLst>
              </a:custGeom>
              <a:solidFill>
                <a:srgbClr val="444444"/>
              </a:solidFill>
              <a:ln w="19050">
                <a:solidFill>
                  <a:srgbClr val="000000"/>
                </a:solidFill>
                <a:prstDash val="solid"/>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89" name="Line 98"/>
              <p:cNvSpPr>
                <a:spLocks noChangeShapeType="1"/>
              </p:cNvSpPr>
              <p:nvPr>
                <p:custDataLst>
                  <p:tags r:id="rId86"/>
                </p:custDataLst>
              </p:nvPr>
            </p:nvSpPr>
            <p:spPr bwMode="auto">
              <a:xfrm flipV="1">
                <a:off x="1863725" y="3794125"/>
                <a:ext cx="20638" cy="35560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0" name="Oval 99"/>
              <p:cNvSpPr>
                <a:spLocks noChangeArrowheads="1"/>
              </p:cNvSpPr>
              <p:nvPr>
                <p:custDataLst>
                  <p:tags r:id="rId87"/>
                </p:custDataLst>
              </p:nvPr>
            </p:nvSpPr>
            <p:spPr bwMode="auto">
              <a:xfrm>
                <a:off x="1814513" y="3724275"/>
                <a:ext cx="179387" cy="198438"/>
              </a:xfrm>
              <a:prstGeom prst="ellipse">
                <a:avLst/>
              </a:prstGeom>
              <a:solidFill>
                <a:srgbClr val="000000"/>
              </a:solidFill>
              <a:ln w="58738">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1" name="Line 100"/>
              <p:cNvSpPr>
                <a:spLocks noChangeShapeType="1"/>
              </p:cNvSpPr>
              <p:nvPr>
                <p:custDataLst>
                  <p:tags r:id="rId88"/>
                </p:custDataLst>
              </p:nvPr>
            </p:nvSpPr>
            <p:spPr bwMode="auto">
              <a:xfrm flipV="1">
                <a:off x="3367088" y="4586288"/>
                <a:ext cx="0" cy="21590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2" name="Line 101"/>
              <p:cNvSpPr>
                <a:spLocks noChangeShapeType="1"/>
              </p:cNvSpPr>
              <p:nvPr>
                <p:custDataLst>
                  <p:tags r:id="rId89"/>
                </p:custDataLst>
              </p:nvPr>
            </p:nvSpPr>
            <p:spPr bwMode="auto">
              <a:xfrm>
                <a:off x="3130550" y="4586288"/>
                <a:ext cx="198438" cy="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3" name="Freeform 102"/>
              <p:cNvSpPr>
                <a:spLocks/>
              </p:cNvSpPr>
              <p:nvPr>
                <p:custDataLst>
                  <p:tags r:id="rId90"/>
                </p:custDataLst>
              </p:nvPr>
            </p:nvSpPr>
            <p:spPr bwMode="auto">
              <a:xfrm>
                <a:off x="3090863" y="3656013"/>
                <a:ext cx="1108075" cy="414337"/>
              </a:xfrm>
              <a:custGeom>
                <a:avLst/>
                <a:gdLst>
                  <a:gd name="T0" fmla="*/ 356365 w 684"/>
                  <a:gd name="T1" fmla="*/ 0 h 256"/>
                  <a:gd name="T2" fmla="*/ 375803 w 684"/>
                  <a:gd name="T3" fmla="*/ 0 h 256"/>
                  <a:gd name="T4" fmla="*/ 416299 w 684"/>
                  <a:gd name="T5" fmla="*/ 0 h 256"/>
                  <a:gd name="T6" fmla="*/ 495671 w 684"/>
                  <a:gd name="T7" fmla="*/ 38874 h 256"/>
                  <a:gd name="T8" fmla="*/ 553986 w 684"/>
                  <a:gd name="T9" fmla="*/ 79368 h 256"/>
                  <a:gd name="T10" fmla="*/ 594482 w 684"/>
                  <a:gd name="T11" fmla="*/ 118241 h 256"/>
                  <a:gd name="T12" fmla="*/ 633358 w 684"/>
                  <a:gd name="T13" fmla="*/ 197609 h 256"/>
                  <a:gd name="T14" fmla="*/ 673854 w 684"/>
                  <a:gd name="T15" fmla="*/ 236483 h 256"/>
                  <a:gd name="T16" fmla="*/ 732168 w 684"/>
                  <a:gd name="T17" fmla="*/ 276977 h 256"/>
                  <a:gd name="T18" fmla="*/ 811540 w 684"/>
                  <a:gd name="T19" fmla="*/ 276977 h 256"/>
                  <a:gd name="T20" fmla="*/ 871474 w 684"/>
                  <a:gd name="T21" fmla="*/ 236483 h 256"/>
                  <a:gd name="T22" fmla="*/ 929789 w 684"/>
                  <a:gd name="T23" fmla="*/ 178172 h 256"/>
                  <a:gd name="T24" fmla="*/ 989723 w 684"/>
                  <a:gd name="T25" fmla="*/ 137678 h 256"/>
                  <a:gd name="T26" fmla="*/ 1049657 w 684"/>
                  <a:gd name="T27" fmla="*/ 118241 h 256"/>
                  <a:gd name="T28" fmla="*/ 1107971 w 684"/>
                  <a:gd name="T29" fmla="*/ 158735 h 256"/>
                  <a:gd name="T30" fmla="*/ 1107971 w 684"/>
                  <a:gd name="T31" fmla="*/ 197609 h 256"/>
                  <a:gd name="T32" fmla="*/ 1069095 w 684"/>
                  <a:gd name="T33" fmla="*/ 236483 h 256"/>
                  <a:gd name="T34" fmla="*/ 1028599 w 684"/>
                  <a:gd name="T35" fmla="*/ 296414 h 256"/>
                  <a:gd name="T36" fmla="*/ 950846 w 684"/>
                  <a:gd name="T37" fmla="*/ 356344 h 256"/>
                  <a:gd name="T38" fmla="*/ 890912 w 684"/>
                  <a:gd name="T39" fmla="*/ 395218 h 256"/>
                  <a:gd name="T40" fmla="*/ 792102 w 684"/>
                  <a:gd name="T41" fmla="*/ 414655 h 256"/>
                  <a:gd name="T42" fmla="*/ 712730 w 684"/>
                  <a:gd name="T43" fmla="*/ 414655 h 256"/>
                  <a:gd name="T44" fmla="*/ 613920 w 684"/>
                  <a:gd name="T45" fmla="*/ 375781 h 256"/>
                  <a:gd name="T46" fmla="*/ 495671 w 684"/>
                  <a:gd name="T47" fmla="*/ 336907 h 256"/>
                  <a:gd name="T48" fmla="*/ 276993 w 684"/>
                  <a:gd name="T49" fmla="*/ 276977 h 256"/>
                  <a:gd name="T50" fmla="*/ 79372 w 684"/>
                  <a:gd name="T51" fmla="*/ 236483 h 256"/>
                  <a:gd name="T52" fmla="*/ 19438 w 684"/>
                  <a:gd name="T53" fmla="*/ 217046 h 256"/>
                  <a:gd name="T54" fmla="*/ 0 w 684"/>
                  <a:gd name="T55" fmla="*/ 217046 h 256"/>
                  <a:gd name="T56" fmla="*/ 356365 w 684"/>
                  <a:gd name="T57" fmla="*/ 0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84" h="256">
                    <a:moveTo>
                      <a:pt x="220" y="0"/>
                    </a:moveTo>
                    <a:lnTo>
                      <a:pt x="232" y="0"/>
                    </a:lnTo>
                    <a:lnTo>
                      <a:pt x="257" y="0"/>
                    </a:lnTo>
                    <a:lnTo>
                      <a:pt x="306" y="24"/>
                    </a:lnTo>
                    <a:lnTo>
                      <a:pt x="342" y="49"/>
                    </a:lnTo>
                    <a:lnTo>
                      <a:pt x="367" y="73"/>
                    </a:lnTo>
                    <a:lnTo>
                      <a:pt x="391" y="122"/>
                    </a:lnTo>
                    <a:lnTo>
                      <a:pt x="416" y="146"/>
                    </a:lnTo>
                    <a:lnTo>
                      <a:pt x="452" y="171"/>
                    </a:lnTo>
                    <a:lnTo>
                      <a:pt x="501" y="171"/>
                    </a:lnTo>
                    <a:lnTo>
                      <a:pt x="538" y="146"/>
                    </a:lnTo>
                    <a:lnTo>
                      <a:pt x="574" y="110"/>
                    </a:lnTo>
                    <a:lnTo>
                      <a:pt x="611" y="85"/>
                    </a:lnTo>
                    <a:lnTo>
                      <a:pt x="648" y="73"/>
                    </a:lnTo>
                    <a:lnTo>
                      <a:pt x="684" y="98"/>
                    </a:lnTo>
                    <a:lnTo>
                      <a:pt x="684" y="122"/>
                    </a:lnTo>
                    <a:lnTo>
                      <a:pt x="660" y="146"/>
                    </a:lnTo>
                    <a:lnTo>
                      <a:pt x="635" y="183"/>
                    </a:lnTo>
                    <a:lnTo>
                      <a:pt x="587" y="220"/>
                    </a:lnTo>
                    <a:lnTo>
                      <a:pt x="550" y="244"/>
                    </a:lnTo>
                    <a:lnTo>
                      <a:pt x="489" y="256"/>
                    </a:lnTo>
                    <a:lnTo>
                      <a:pt x="440" y="256"/>
                    </a:lnTo>
                    <a:lnTo>
                      <a:pt x="379" y="232"/>
                    </a:lnTo>
                    <a:lnTo>
                      <a:pt x="306" y="208"/>
                    </a:lnTo>
                    <a:lnTo>
                      <a:pt x="171" y="171"/>
                    </a:lnTo>
                    <a:lnTo>
                      <a:pt x="49" y="146"/>
                    </a:lnTo>
                    <a:lnTo>
                      <a:pt x="12" y="134"/>
                    </a:lnTo>
                    <a:lnTo>
                      <a:pt x="0" y="134"/>
                    </a:lnTo>
                    <a:lnTo>
                      <a:pt x="2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4" name="Freeform 103"/>
              <p:cNvSpPr>
                <a:spLocks/>
              </p:cNvSpPr>
              <p:nvPr>
                <p:custDataLst>
                  <p:tags r:id="rId91"/>
                </p:custDataLst>
              </p:nvPr>
            </p:nvSpPr>
            <p:spPr bwMode="auto">
              <a:xfrm>
                <a:off x="3090863" y="3656013"/>
                <a:ext cx="1108075" cy="414337"/>
              </a:xfrm>
              <a:custGeom>
                <a:avLst/>
                <a:gdLst>
                  <a:gd name="T0" fmla="*/ 356365 w 684"/>
                  <a:gd name="T1" fmla="*/ 0 h 256"/>
                  <a:gd name="T2" fmla="*/ 375803 w 684"/>
                  <a:gd name="T3" fmla="*/ 0 h 256"/>
                  <a:gd name="T4" fmla="*/ 416299 w 684"/>
                  <a:gd name="T5" fmla="*/ 0 h 256"/>
                  <a:gd name="T6" fmla="*/ 495671 w 684"/>
                  <a:gd name="T7" fmla="*/ 38874 h 256"/>
                  <a:gd name="T8" fmla="*/ 553986 w 684"/>
                  <a:gd name="T9" fmla="*/ 79368 h 256"/>
                  <a:gd name="T10" fmla="*/ 594482 w 684"/>
                  <a:gd name="T11" fmla="*/ 118241 h 256"/>
                  <a:gd name="T12" fmla="*/ 633358 w 684"/>
                  <a:gd name="T13" fmla="*/ 197609 h 256"/>
                  <a:gd name="T14" fmla="*/ 673854 w 684"/>
                  <a:gd name="T15" fmla="*/ 236483 h 256"/>
                  <a:gd name="T16" fmla="*/ 732168 w 684"/>
                  <a:gd name="T17" fmla="*/ 276977 h 256"/>
                  <a:gd name="T18" fmla="*/ 811540 w 684"/>
                  <a:gd name="T19" fmla="*/ 276977 h 256"/>
                  <a:gd name="T20" fmla="*/ 871474 w 684"/>
                  <a:gd name="T21" fmla="*/ 236483 h 256"/>
                  <a:gd name="T22" fmla="*/ 929789 w 684"/>
                  <a:gd name="T23" fmla="*/ 178172 h 256"/>
                  <a:gd name="T24" fmla="*/ 989723 w 684"/>
                  <a:gd name="T25" fmla="*/ 137678 h 256"/>
                  <a:gd name="T26" fmla="*/ 1049657 w 684"/>
                  <a:gd name="T27" fmla="*/ 118241 h 256"/>
                  <a:gd name="T28" fmla="*/ 1107971 w 684"/>
                  <a:gd name="T29" fmla="*/ 158735 h 256"/>
                  <a:gd name="T30" fmla="*/ 1107971 w 684"/>
                  <a:gd name="T31" fmla="*/ 197609 h 256"/>
                  <a:gd name="T32" fmla="*/ 1069095 w 684"/>
                  <a:gd name="T33" fmla="*/ 236483 h 256"/>
                  <a:gd name="T34" fmla="*/ 1028599 w 684"/>
                  <a:gd name="T35" fmla="*/ 296414 h 256"/>
                  <a:gd name="T36" fmla="*/ 950846 w 684"/>
                  <a:gd name="T37" fmla="*/ 356344 h 256"/>
                  <a:gd name="T38" fmla="*/ 890912 w 684"/>
                  <a:gd name="T39" fmla="*/ 395218 h 256"/>
                  <a:gd name="T40" fmla="*/ 792102 w 684"/>
                  <a:gd name="T41" fmla="*/ 414655 h 256"/>
                  <a:gd name="T42" fmla="*/ 712730 w 684"/>
                  <a:gd name="T43" fmla="*/ 414655 h 256"/>
                  <a:gd name="T44" fmla="*/ 613920 w 684"/>
                  <a:gd name="T45" fmla="*/ 375781 h 256"/>
                  <a:gd name="T46" fmla="*/ 495671 w 684"/>
                  <a:gd name="T47" fmla="*/ 336907 h 256"/>
                  <a:gd name="T48" fmla="*/ 276993 w 684"/>
                  <a:gd name="T49" fmla="*/ 276977 h 256"/>
                  <a:gd name="T50" fmla="*/ 79372 w 684"/>
                  <a:gd name="T51" fmla="*/ 236483 h 256"/>
                  <a:gd name="T52" fmla="*/ 19438 w 684"/>
                  <a:gd name="T53" fmla="*/ 217046 h 256"/>
                  <a:gd name="T54" fmla="*/ 0 w 684"/>
                  <a:gd name="T55" fmla="*/ 217046 h 2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4" h="256">
                    <a:moveTo>
                      <a:pt x="220" y="0"/>
                    </a:moveTo>
                    <a:lnTo>
                      <a:pt x="232" y="0"/>
                    </a:lnTo>
                    <a:lnTo>
                      <a:pt x="257" y="0"/>
                    </a:lnTo>
                    <a:lnTo>
                      <a:pt x="306" y="24"/>
                    </a:lnTo>
                    <a:lnTo>
                      <a:pt x="342" y="49"/>
                    </a:lnTo>
                    <a:lnTo>
                      <a:pt x="367" y="73"/>
                    </a:lnTo>
                    <a:lnTo>
                      <a:pt x="391" y="122"/>
                    </a:lnTo>
                    <a:lnTo>
                      <a:pt x="416" y="146"/>
                    </a:lnTo>
                    <a:lnTo>
                      <a:pt x="452" y="171"/>
                    </a:lnTo>
                    <a:lnTo>
                      <a:pt x="501" y="171"/>
                    </a:lnTo>
                    <a:lnTo>
                      <a:pt x="538" y="146"/>
                    </a:lnTo>
                    <a:lnTo>
                      <a:pt x="574" y="110"/>
                    </a:lnTo>
                    <a:lnTo>
                      <a:pt x="611" y="85"/>
                    </a:lnTo>
                    <a:lnTo>
                      <a:pt x="648" y="73"/>
                    </a:lnTo>
                    <a:lnTo>
                      <a:pt x="684" y="98"/>
                    </a:lnTo>
                    <a:lnTo>
                      <a:pt x="684" y="122"/>
                    </a:lnTo>
                    <a:lnTo>
                      <a:pt x="660" y="146"/>
                    </a:lnTo>
                    <a:lnTo>
                      <a:pt x="635" y="183"/>
                    </a:lnTo>
                    <a:lnTo>
                      <a:pt x="587" y="220"/>
                    </a:lnTo>
                    <a:lnTo>
                      <a:pt x="550" y="244"/>
                    </a:lnTo>
                    <a:lnTo>
                      <a:pt x="489" y="256"/>
                    </a:lnTo>
                    <a:lnTo>
                      <a:pt x="440" y="256"/>
                    </a:lnTo>
                    <a:lnTo>
                      <a:pt x="379" y="232"/>
                    </a:lnTo>
                    <a:lnTo>
                      <a:pt x="306" y="208"/>
                    </a:lnTo>
                    <a:lnTo>
                      <a:pt x="171" y="171"/>
                    </a:lnTo>
                    <a:lnTo>
                      <a:pt x="49" y="146"/>
                    </a:lnTo>
                    <a:lnTo>
                      <a:pt x="12" y="134"/>
                    </a:lnTo>
                    <a:lnTo>
                      <a:pt x="0" y="13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5" name="Freeform 104"/>
              <p:cNvSpPr>
                <a:spLocks/>
              </p:cNvSpPr>
              <p:nvPr>
                <p:custDataLst>
                  <p:tags r:id="rId92"/>
                </p:custDataLst>
              </p:nvPr>
            </p:nvSpPr>
            <p:spPr bwMode="auto">
              <a:xfrm>
                <a:off x="3071813" y="3656013"/>
                <a:ext cx="415925" cy="315912"/>
              </a:xfrm>
              <a:custGeom>
                <a:avLst/>
                <a:gdLst>
                  <a:gd name="T0" fmla="*/ 276993 w 257"/>
                  <a:gd name="T1" fmla="*/ 0 h 195"/>
                  <a:gd name="T2" fmla="*/ 217059 w 257"/>
                  <a:gd name="T3" fmla="*/ 0 h 195"/>
                  <a:gd name="T4" fmla="*/ 178183 w 257"/>
                  <a:gd name="T5" fmla="*/ 0 h 195"/>
                  <a:gd name="T6" fmla="*/ 158745 w 257"/>
                  <a:gd name="T7" fmla="*/ 19437 h 195"/>
                  <a:gd name="T8" fmla="*/ 98811 w 257"/>
                  <a:gd name="T9" fmla="*/ 19437 h 195"/>
                  <a:gd name="T10" fmla="*/ 38876 w 257"/>
                  <a:gd name="T11" fmla="*/ 59931 h 195"/>
                  <a:gd name="T12" fmla="*/ 0 w 257"/>
                  <a:gd name="T13" fmla="*/ 79367 h 195"/>
                  <a:gd name="T14" fmla="*/ 0 w 257"/>
                  <a:gd name="T15" fmla="*/ 79367 h 195"/>
                  <a:gd name="T16" fmla="*/ 59934 w 257"/>
                  <a:gd name="T17" fmla="*/ 118241 h 195"/>
                  <a:gd name="T18" fmla="*/ 197621 w 257"/>
                  <a:gd name="T19" fmla="*/ 197609 h 195"/>
                  <a:gd name="T20" fmla="*/ 356366 w 257"/>
                  <a:gd name="T21" fmla="*/ 276976 h 195"/>
                  <a:gd name="T22" fmla="*/ 416300 w 257"/>
                  <a:gd name="T23" fmla="*/ 315850 h 195"/>
                  <a:gd name="T24" fmla="*/ 276993 w 257"/>
                  <a:gd name="T25" fmla="*/ 0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7" h="195">
                    <a:moveTo>
                      <a:pt x="171" y="0"/>
                    </a:moveTo>
                    <a:lnTo>
                      <a:pt x="134" y="0"/>
                    </a:lnTo>
                    <a:lnTo>
                      <a:pt x="110" y="0"/>
                    </a:lnTo>
                    <a:lnTo>
                      <a:pt x="98" y="12"/>
                    </a:lnTo>
                    <a:lnTo>
                      <a:pt x="61" y="12"/>
                    </a:lnTo>
                    <a:lnTo>
                      <a:pt x="24" y="37"/>
                    </a:lnTo>
                    <a:lnTo>
                      <a:pt x="0" y="49"/>
                    </a:lnTo>
                    <a:lnTo>
                      <a:pt x="37" y="73"/>
                    </a:lnTo>
                    <a:lnTo>
                      <a:pt x="122" y="122"/>
                    </a:lnTo>
                    <a:lnTo>
                      <a:pt x="220" y="171"/>
                    </a:lnTo>
                    <a:lnTo>
                      <a:pt x="257" y="195"/>
                    </a:lnTo>
                    <a:lnTo>
                      <a:pt x="1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6" name="Freeform 105"/>
              <p:cNvSpPr>
                <a:spLocks/>
              </p:cNvSpPr>
              <p:nvPr>
                <p:custDataLst>
                  <p:tags r:id="rId93"/>
                </p:custDataLst>
              </p:nvPr>
            </p:nvSpPr>
            <p:spPr bwMode="auto">
              <a:xfrm>
                <a:off x="3071813" y="3656013"/>
                <a:ext cx="415925" cy="315912"/>
              </a:xfrm>
              <a:custGeom>
                <a:avLst/>
                <a:gdLst>
                  <a:gd name="T0" fmla="*/ 276993 w 257"/>
                  <a:gd name="T1" fmla="*/ 0 h 195"/>
                  <a:gd name="T2" fmla="*/ 217059 w 257"/>
                  <a:gd name="T3" fmla="*/ 0 h 195"/>
                  <a:gd name="T4" fmla="*/ 178183 w 257"/>
                  <a:gd name="T5" fmla="*/ 0 h 195"/>
                  <a:gd name="T6" fmla="*/ 158745 w 257"/>
                  <a:gd name="T7" fmla="*/ 19437 h 195"/>
                  <a:gd name="T8" fmla="*/ 98811 w 257"/>
                  <a:gd name="T9" fmla="*/ 19437 h 195"/>
                  <a:gd name="T10" fmla="*/ 38876 w 257"/>
                  <a:gd name="T11" fmla="*/ 59931 h 195"/>
                  <a:gd name="T12" fmla="*/ 0 w 257"/>
                  <a:gd name="T13" fmla="*/ 79367 h 195"/>
                  <a:gd name="T14" fmla="*/ 0 w 257"/>
                  <a:gd name="T15" fmla="*/ 79367 h 195"/>
                  <a:gd name="T16" fmla="*/ 59934 w 257"/>
                  <a:gd name="T17" fmla="*/ 118241 h 195"/>
                  <a:gd name="T18" fmla="*/ 197621 w 257"/>
                  <a:gd name="T19" fmla="*/ 197609 h 195"/>
                  <a:gd name="T20" fmla="*/ 356366 w 257"/>
                  <a:gd name="T21" fmla="*/ 276976 h 195"/>
                  <a:gd name="T22" fmla="*/ 416300 w 257"/>
                  <a:gd name="T23" fmla="*/ 315850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 h="195">
                    <a:moveTo>
                      <a:pt x="171" y="0"/>
                    </a:moveTo>
                    <a:lnTo>
                      <a:pt x="134" y="0"/>
                    </a:lnTo>
                    <a:lnTo>
                      <a:pt x="110" y="0"/>
                    </a:lnTo>
                    <a:lnTo>
                      <a:pt x="98" y="12"/>
                    </a:lnTo>
                    <a:lnTo>
                      <a:pt x="61" y="12"/>
                    </a:lnTo>
                    <a:lnTo>
                      <a:pt x="24" y="37"/>
                    </a:lnTo>
                    <a:lnTo>
                      <a:pt x="0" y="49"/>
                    </a:lnTo>
                    <a:lnTo>
                      <a:pt x="37" y="73"/>
                    </a:lnTo>
                    <a:lnTo>
                      <a:pt x="122" y="122"/>
                    </a:lnTo>
                    <a:lnTo>
                      <a:pt x="220" y="171"/>
                    </a:lnTo>
                    <a:lnTo>
                      <a:pt x="257" y="19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7" name="Line 106"/>
              <p:cNvSpPr>
                <a:spLocks noChangeShapeType="1"/>
              </p:cNvSpPr>
              <p:nvPr>
                <p:custDataLst>
                  <p:tags r:id="rId94"/>
                </p:custDataLst>
              </p:nvPr>
            </p:nvSpPr>
            <p:spPr bwMode="auto">
              <a:xfrm flipH="1" flipV="1">
                <a:off x="3487738" y="3971925"/>
                <a:ext cx="19050" cy="206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8" name="Freeform 107"/>
              <p:cNvSpPr>
                <a:spLocks/>
              </p:cNvSpPr>
              <p:nvPr>
                <p:custDataLst>
                  <p:tags r:id="rId95"/>
                </p:custDataLst>
              </p:nvPr>
            </p:nvSpPr>
            <p:spPr bwMode="auto">
              <a:xfrm>
                <a:off x="3663950" y="3675063"/>
                <a:ext cx="219075" cy="158750"/>
              </a:xfrm>
              <a:custGeom>
                <a:avLst/>
                <a:gdLst>
                  <a:gd name="T0" fmla="*/ 0 w 135"/>
                  <a:gd name="T1" fmla="*/ 40494 h 98"/>
                  <a:gd name="T2" fmla="*/ 40496 w 135"/>
                  <a:gd name="T3" fmla="*/ 19437 h 98"/>
                  <a:gd name="T4" fmla="*/ 139307 w 135"/>
                  <a:gd name="T5" fmla="*/ 0 h 98"/>
                  <a:gd name="T6" fmla="*/ 199241 w 135"/>
                  <a:gd name="T7" fmla="*/ 19437 h 98"/>
                  <a:gd name="T8" fmla="*/ 218679 w 135"/>
                  <a:gd name="T9" fmla="*/ 40494 h 98"/>
                  <a:gd name="T10" fmla="*/ 218679 w 135"/>
                  <a:gd name="T11" fmla="*/ 79368 h 98"/>
                  <a:gd name="T12" fmla="*/ 178183 w 135"/>
                  <a:gd name="T13" fmla="*/ 98804 h 98"/>
                  <a:gd name="T14" fmla="*/ 100430 w 135"/>
                  <a:gd name="T15" fmla="*/ 139298 h 98"/>
                  <a:gd name="T16" fmla="*/ 59934 w 135"/>
                  <a:gd name="T17" fmla="*/ 158735 h 98"/>
                  <a:gd name="T18" fmla="*/ 0 w 135"/>
                  <a:gd name="T19" fmla="*/ 40494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98">
                    <a:moveTo>
                      <a:pt x="0" y="25"/>
                    </a:moveTo>
                    <a:lnTo>
                      <a:pt x="25" y="12"/>
                    </a:lnTo>
                    <a:lnTo>
                      <a:pt x="86" y="0"/>
                    </a:lnTo>
                    <a:lnTo>
                      <a:pt x="123" y="12"/>
                    </a:lnTo>
                    <a:lnTo>
                      <a:pt x="135" y="25"/>
                    </a:lnTo>
                    <a:lnTo>
                      <a:pt x="135" y="49"/>
                    </a:lnTo>
                    <a:lnTo>
                      <a:pt x="110" y="61"/>
                    </a:lnTo>
                    <a:lnTo>
                      <a:pt x="62" y="86"/>
                    </a:lnTo>
                    <a:lnTo>
                      <a:pt x="37" y="98"/>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99" name="Freeform 108"/>
              <p:cNvSpPr>
                <a:spLocks/>
              </p:cNvSpPr>
              <p:nvPr>
                <p:custDataLst>
                  <p:tags r:id="rId96"/>
                </p:custDataLst>
              </p:nvPr>
            </p:nvSpPr>
            <p:spPr bwMode="auto">
              <a:xfrm>
                <a:off x="3663950" y="3675063"/>
                <a:ext cx="219075" cy="158750"/>
              </a:xfrm>
              <a:custGeom>
                <a:avLst/>
                <a:gdLst>
                  <a:gd name="T0" fmla="*/ 0 w 135"/>
                  <a:gd name="T1" fmla="*/ 40494 h 98"/>
                  <a:gd name="T2" fmla="*/ 40496 w 135"/>
                  <a:gd name="T3" fmla="*/ 19437 h 98"/>
                  <a:gd name="T4" fmla="*/ 139307 w 135"/>
                  <a:gd name="T5" fmla="*/ 0 h 98"/>
                  <a:gd name="T6" fmla="*/ 199241 w 135"/>
                  <a:gd name="T7" fmla="*/ 19437 h 98"/>
                  <a:gd name="T8" fmla="*/ 218679 w 135"/>
                  <a:gd name="T9" fmla="*/ 40494 h 98"/>
                  <a:gd name="T10" fmla="*/ 218679 w 135"/>
                  <a:gd name="T11" fmla="*/ 79368 h 98"/>
                  <a:gd name="T12" fmla="*/ 178183 w 135"/>
                  <a:gd name="T13" fmla="*/ 98804 h 98"/>
                  <a:gd name="T14" fmla="*/ 100430 w 135"/>
                  <a:gd name="T15" fmla="*/ 139298 h 98"/>
                  <a:gd name="T16" fmla="*/ 59934 w 135"/>
                  <a:gd name="T17" fmla="*/ 158735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5" h="98">
                    <a:moveTo>
                      <a:pt x="0" y="25"/>
                    </a:moveTo>
                    <a:lnTo>
                      <a:pt x="25" y="12"/>
                    </a:lnTo>
                    <a:lnTo>
                      <a:pt x="86" y="0"/>
                    </a:lnTo>
                    <a:lnTo>
                      <a:pt x="123" y="12"/>
                    </a:lnTo>
                    <a:lnTo>
                      <a:pt x="135" y="25"/>
                    </a:lnTo>
                    <a:lnTo>
                      <a:pt x="135" y="49"/>
                    </a:lnTo>
                    <a:lnTo>
                      <a:pt x="110" y="61"/>
                    </a:lnTo>
                    <a:lnTo>
                      <a:pt x="62" y="86"/>
                    </a:lnTo>
                    <a:lnTo>
                      <a:pt x="37" y="9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0" name="Line 109"/>
              <p:cNvSpPr>
                <a:spLocks noChangeShapeType="1"/>
              </p:cNvSpPr>
              <p:nvPr>
                <p:custDataLst>
                  <p:tags r:id="rId97"/>
                </p:custDataLst>
              </p:nvPr>
            </p:nvSpPr>
            <p:spPr bwMode="auto">
              <a:xfrm flipH="1">
                <a:off x="3724275" y="3833813"/>
                <a:ext cx="190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1" name="Oval 110"/>
              <p:cNvSpPr>
                <a:spLocks noChangeArrowheads="1"/>
              </p:cNvSpPr>
              <p:nvPr>
                <p:custDataLst>
                  <p:tags r:id="rId98"/>
                </p:custDataLst>
              </p:nvPr>
            </p:nvSpPr>
            <p:spPr bwMode="auto">
              <a:xfrm>
                <a:off x="3221038" y="3249613"/>
                <a:ext cx="374650" cy="455612"/>
              </a:xfrm>
              <a:prstGeom prst="ellipse">
                <a:avLst/>
              </a:prstGeom>
              <a:solidFill>
                <a:srgbClr val="FFFFFF"/>
              </a:solidFill>
              <a:ln w="19050">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2" name="Freeform 111"/>
              <p:cNvSpPr>
                <a:spLocks/>
              </p:cNvSpPr>
              <p:nvPr>
                <p:custDataLst>
                  <p:tags r:id="rId99"/>
                </p:custDataLst>
              </p:nvPr>
            </p:nvSpPr>
            <p:spPr bwMode="auto">
              <a:xfrm>
                <a:off x="3487738" y="4448175"/>
                <a:ext cx="433387" cy="157163"/>
              </a:xfrm>
              <a:custGeom>
                <a:avLst/>
                <a:gdLst>
                  <a:gd name="T0" fmla="*/ 0 w 268"/>
                  <a:gd name="T1" fmla="*/ 98804 h 97"/>
                  <a:gd name="T2" fmla="*/ 0 w 268"/>
                  <a:gd name="T3" fmla="*/ 118241 h 97"/>
                  <a:gd name="T4" fmla="*/ 38876 w 268"/>
                  <a:gd name="T5" fmla="*/ 157115 h 97"/>
                  <a:gd name="T6" fmla="*/ 98810 w 268"/>
                  <a:gd name="T7" fmla="*/ 137678 h 97"/>
                  <a:gd name="T8" fmla="*/ 157124 w 268"/>
                  <a:gd name="T9" fmla="*/ 137678 h 97"/>
                  <a:gd name="T10" fmla="*/ 296431 w 268"/>
                  <a:gd name="T11" fmla="*/ 77748 h 97"/>
                  <a:gd name="T12" fmla="*/ 375803 w 268"/>
                  <a:gd name="T13" fmla="*/ 19437 h 97"/>
                  <a:gd name="T14" fmla="*/ 434117 w 268"/>
                  <a:gd name="T15" fmla="*/ 0 h 97"/>
                  <a:gd name="T16" fmla="*/ 0 w 268"/>
                  <a:gd name="T17" fmla="*/ 9880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8" h="97">
                    <a:moveTo>
                      <a:pt x="0" y="61"/>
                    </a:moveTo>
                    <a:lnTo>
                      <a:pt x="0" y="73"/>
                    </a:lnTo>
                    <a:lnTo>
                      <a:pt x="24" y="97"/>
                    </a:lnTo>
                    <a:lnTo>
                      <a:pt x="61" y="85"/>
                    </a:lnTo>
                    <a:lnTo>
                      <a:pt x="97" y="85"/>
                    </a:lnTo>
                    <a:lnTo>
                      <a:pt x="183" y="48"/>
                    </a:lnTo>
                    <a:lnTo>
                      <a:pt x="232" y="12"/>
                    </a:lnTo>
                    <a:lnTo>
                      <a:pt x="268" y="0"/>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3" name="Freeform 112"/>
              <p:cNvSpPr>
                <a:spLocks/>
              </p:cNvSpPr>
              <p:nvPr>
                <p:custDataLst>
                  <p:tags r:id="rId100"/>
                </p:custDataLst>
              </p:nvPr>
            </p:nvSpPr>
            <p:spPr bwMode="auto">
              <a:xfrm>
                <a:off x="3487738" y="4448175"/>
                <a:ext cx="433387" cy="157163"/>
              </a:xfrm>
              <a:custGeom>
                <a:avLst/>
                <a:gdLst>
                  <a:gd name="T0" fmla="*/ 0 w 268"/>
                  <a:gd name="T1" fmla="*/ 98804 h 97"/>
                  <a:gd name="T2" fmla="*/ 0 w 268"/>
                  <a:gd name="T3" fmla="*/ 118241 h 97"/>
                  <a:gd name="T4" fmla="*/ 38876 w 268"/>
                  <a:gd name="T5" fmla="*/ 157115 h 97"/>
                  <a:gd name="T6" fmla="*/ 98810 w 268"/>
                  <a:gd name="T7" fmla="*/ 137678 h 97"/>
                  <a:gd name="T8" fmla="*/ 157124 w 268"/>
                  <a:gd name="T9" fmla="*/ 137678 h 97"/>
                  <a:gd name="T10" fmla="*/ 296431 w 268"/>
                  <a:gd name="T11" fmla="*/ 77748 h 97"/>
                  <a:gd name="T12" fmla="*/ 375803 w 268"/>
                  <a:gd name="T13" fmla="*/ 19437 h 97"/>
                  <a:gd name="T14" fmla="*/ 434117 w 268"/>
                  <a:gd name="T15" fmla="*/ 0 h 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8" h="97">
                    <a:moveTo>
                      <a:pt x="0" y="61"/>
                    </a:moveTo>
                    <a:lnTo>
                      <a:pt x="0" y="73"/>
                    </a:lnTo>
                    <a:lnTo>
                      <a:pt x="24" y="97"/>
                    </a:lnTo>
                    <a:lnTo>
                      <a:pt x="61" y="85"/>
                    </a:lnTo>
                    <a:lnTo>
                      <a:pt x="97" y="85"/>
                    </a:lnTo>
                    <a:lnTo>
                      <a:pt x="183" y="48"/>
                    </a:lnTo>
                    <a:lnTo>
                      <a:pt x="232" y="12"/>
                    </a:lnTo>
                    <a:lnTo>
                      <a:pt x="268"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4" name="Freeform 113"/>
              <p:cNvSpPr>
                <a:spLocks/>
              </p:cNvSpPr>
              <p:nvPr>
                <p:custDataLst>
                  <p:tags r:id="rId101"/>
                </p:custDataLst>
              </p:nvPr>
            </p:nvSpPr>
            <p:spPr bwMode="auto">
              <a:xfrm>
                <a:off x="3705225" y="4191000"/>
                <a:ext cx="215900" cy="79375"/>
              </a:xfrm>
              <a:custGeom>
                <a:avLst/>
                <a:gdLst>
                  <a:gd name="T0" fmla="*/ 0 w 134"/>
                  <a:gd name="T1" fmla="*/ 19437 h 49"/>
                  <a:gd name="T2" fmla="*/ 38876 w 134"/>
                  <a:gd name="T3" fmla="*/ 0 h 49"/>
                  <a:gd name="T4" fmla="*/ 98810 w 134"/>
                  <a:gd name="T5" fmla="*/ 0 h 49"/>
                  <a:gd name="T6" fmla="*/ 158745 w 134"/>
                  <a:gd name="T7" fmla="*/ 19437 h 49"/>
                  <a:gd name="T8" fmla="*/ 197621 w 134"/>
                  <a:gd name="T9" fmla="*/ 38874 h 49"/>
                  <a:gd name="T10" fmla="*/ 217059 w 134"/>
                  <a:gd name="T11" fmla="*/ 79367 h 49"/>
                  <a:gd name="T12" fmla="*/ 0 w 134"/>
                  <a:gd name="T13" fmla="*/ 19437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49">
                    <a:moveTo>
                      <a:pt x="0" y="12"/>
                    </a:moveTo>
                    <a:lnTo>
                      <a:pt x="24" y="0"/>
                    </a:lnTo>
                    <a:lnTo>
                      <a:pt x="61" y="0"/>
                    </a:lnTo>
                    <a:lnTo>
                      <a:pt x="98" y="12"/>
                    </a:lnTo>
                    <a:lnTo>
                      <a:pt x="122" y="24"/>
                    </a:lnTo>
                    <a:lnTo>
                      <a:pt x="134" y="49"/>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5" name="Freeform 114"/>
              <p:cNvSpPr>
                <a:spLocks/>
              </p:cNvSpPr>
              <p:nvPr>
                <p:custDataLst>
                  <p:tags r:id="rId102"/>
                </p:custDataLst>
              </p:nvPr>
            </p:nvSpPr>
            <p:spPr bwMode="auto">
              <a:xfrm>
                <a:off x="3705225" y="4191000"/>
                <a:ext cx="215900" cy="79375"/>
              </a:xfrm>
              <a:custGeom>
                <a:avLst/>
                <a:gdLst>
                  <a:gd name="T0" fmla="*/ 0 w 134"/>
                  <a:gd name="T1" fmla="*/ 19437 h 49"/>
                  <a:gd name="T2" fmla="*/ 38876 w 134"/>
                  <a:gd name="T3" fmla="*/ 0 h 49"/>
                  <a:gd name="T4" fmla="*/ 98810 w 134"/>
                  <a:gd name="T5" fmla="*/ 0 h 49"/>
                  <a:gd name="T6" fmla="*/ 158745 w 134"/>
                  <a:gd name="T7" fmla="*/ 19437 h 49"/>
                  <a:gd name="T8" fmla="*/ 197621 w 134"/>
                  <a:gd name="T9" fmla="*/ 38874 h 49"/>
                  <a:gd name="T10" fmla="*/ 217059 w 134"/>
                  <a:gd name="T11" fmla="*/ 79367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49">
                    <a:moveTo>
                      <a:pt x="0" y="12"/>
                    </a:moveTo>
                    <a:lnTo>
                      <a:pt x="24" y="0"/>
                    </a:lnTo>
                    <a:lnTo>
                      <a:pt x="61" y="0"/>
                    </a:lnTo>
                    <a:lnTo>
                      <a:pt x="98" y="12"/>
                    </a:lnTo>
                    <a:lnTo>
                      <a:pt x="122" y="24"/>
                    </a:lnTo>
                    <a:lnTo>
                      <a:pt x="134" y="4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6" name="Line 115"/>
              <p:cNvSpPr>
                <a:spLocks noChangeShapeType="1"/>
              </p:cNvSpPr>
              <p:nvPr>
                <p:custDataLst>
                  <p:tags r:id="rId103"/>
                </p:custDataLst>
              </p:nvPr>
            </p:nvSpPr>
            <p:spPr bwMode="auto">
              <a:xfrm flipH="1">
                <a:off x="3921125" y="4270375"/>
                <a:ext cx="222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7" name="Line 116"/>
              <p:cNvSpPr>
                <a:spLocks noChangeShapeType="1"/>
              </p:cNvSpPr>
              <p:nvPr>
                <p:custDataLst>
                  <p:tags r:id="rId104"/>
                </p:custDataLst>
              </p:nvPr>
            </p:nvSpPr>
            <p:spPr bwMode="auto">
              <a:xfrm flipV="1">
                <a:off x="3090863" y="4764088"/>
                <a:ext cx="593725" cy="98425"/>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8" name="Line 117"/>
              <p:cNvSpPr>
                <a:spLocks noChangeShapeType="1"/>
              </p:cNvSpPr>
              <p:nvPr>
                <p:custDataLst>
                  <p:tags r:id="rId105"/>
                </p:custDataLst>
              </p:nvPr>
            </p:nvSpPr>
            <p:spPr bwMode="auto">
              <a:xfrm>
                <a:off x="3151188" y="4724400"/>
                <a:ext cx="454025" cy="176213"/>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09" name="Line 118"/>
              <p:cNvSpPr>
                <a:spLocks noChangeShapeType="1"/>
              </p:cNvSpPr>
              <p:nvPr>
                <p:custDataLst>
                  <p:tags r:id="rId106"/>
                </p:custDataLst>
              </p:nvPr>
            </p:nvSpPr>
            <p:spPr bwMode="auto">
              <a:xfrm flipV="1">
                <a:off x="3268663" y="4703763"/>
                <a:ext cx="238125" cy="219075"/>
              </a:xfrm>
              <a:prstGeom prst="line">
                <a:avLst/>
              </a:prstGeom>
              <a:noFill/>
              <a:ln w="7778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0" name="Rectangle 120"/>
              <p:cNvSpPr>
                <a:spLocks noChangeArrowheads="1"/>
              </p:cNvSpPr>
              <p:nvPr>
                <p:custDataLst>
                  <p:tags r:id="rId107"/>
                </p:custDataLst>
              </p:nvPr>
            </p:nvSpPr>
            <p:spPr bwMode="auto">
              <a:xfrm>
                <a:off x="3535363" y="3941763"/>
                <a:ext cx="60325" cy="100012"/>
              </a:xfrm>
              <a:prstGeom prst="rect">
                <a:avLst/>
              </a:prstGeom>
              <a:solidFill>
                <a:srgbClr val="FFFFFF"/>
              </a:solidFill>
              <a:ln w="19050">
                <a:solidFill>
                  <a:srgbClr val="FFFFFF"/>
                </a:solidFill>
                <a:miter lim="800000"/>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1" name="Freeform 121"/>
              <p:cNvSpPr>
                <a:spLocks/>
              </p:cNvSpPr>
              <p:nvPr>
                <p:custDataLst>
                  <p:tags r:id="rId108"/>
                </p:custDataLst>
              </p:nvPr>
            </p:nvSpPr>
            <p:spPr bwMode="auto">
              <a:xfrm>
                <a:off x="2774950" y="3716338"/>
                <a:ext cx="750888" cy="889000"/>
              </a:xfrm>
              <a:custGeom>
                <a:avLst/>
                <a:gdLst>
                  <a:gd name="T0" fmla="*/ 296431 w 464"/>
                  <a:gd name="T1" fmla="*/ 19437 h 549"/>
                  <a:gd name="T2" fmla="*/ 315869 w 464"/>
                  <a:gd name="T3" fmla="*/ 19437 h 549"/>
                  <a:gd name="T4" fmla="*/ 375803 w 464"/>
                  <a:gd name="T5" fmla="*/ 19437 h 549"/>
                  <a:gd name="T6" fmla="*/ 455175 w 464"/>
                  <a:gd name="T7" fmla="*/ 38874 h 549"/>
                  <a:gd name="T8" fmla="*/ 513489 w 464"/>
                  <a:gd name="T9" fmla="*/ 38874 h 549"/>
                  <a:gd name="T10" fmla="*/ 612300 w 464"/>
                  <a:gd name="T11" fmla="*/ 77748 h 549"/>
                  <a:gd name="T12" fmla="*/ 691672 w 464"/>
                  <a:gd name="T13" fmla="*/ 137678 h 549"/>
                  <a:gd name="T14" fmla="*/ 732168 w 464"/>
                  <a:gd name="T15" fmla="*/ 217046 h 549"/>
                  <a:gd name="T16" fmla="*/ 732168 w 464"/>
                  <a:gd name="T17" fmla="*/ 335287 h 549"/>
                  <a:gd name="T18" fmla="*/ 732168 w 464"/>
                  <a:gd name="T19" fmla="*/ 434091 h 549"/>
                  <a:gd name="T20" fmla="*/ 751606 w 464"/>
                  <a:gd name="T21" fmla="*/ 612263 h 549"/>
                  <a:gd name="T22" fmla="*/ 751606 w 464"/>
                  <a:gd name="T23" fmla="*/ 711067 h 549"/>
                  <a:gd name="T24" fmla="*/ 732168 w 464"/>
                  <a:gd name="T25" fmla="*/ 770998 h 549"/>
                  <a:gd name="T26" fmla="*/ 732168 w 464"/>
                  <a:gd name="T27" fmla="*/ 850365 h 549"/>
                  <a:gd name="T28" fmla="*/ 712730 w 464"/>
                  <a:gd name="T29" fmla="*/ 869802 h 549"/>
                  <a:gd name="T30" fmla="*/ 633358 w 464"/>
                  <a:gd name="T31" fmla="*/ 889239 h 549"/>
                  <a:gd name="T32" fmla="*/ 513489 w 464"/>
                  <a:gd name="T33" fmla="*/ 889239 h 549"/>
                  <a:gd name="T34" fmla="*/ 335307 w 464"/>
                  <a:gd name="T35" fmla="*/ 830928 h 549"/>
                  <a:gd name="T36" fmla="*/ 137686 w 464"/>
                  <a:gd name="T37" fmla="*/ 770998 h 549"/>
                  <a:gd name="T38" fmla="*/ 58314 w 464"/>
                  <a:gd name="T39" fmla="*/ 711067 h 549"/>
                  <a:gd name="T40" fmla="*/ 38876 w 464"/>
                  <a:gd name="T41" fmla="*/ 691630 h 549"/>
                  <a:gd name="T42" fmla="*/ 19438 w 464"/>
                  <a:gd name="T43" fmla="*/ 631700 h 549"/>
                  <a:gd name="T44" fmla="*/ 0 w 464"/>
                  <a:gd name="T45" fmla="*/ 592826 h 549"/>
                  <a:gd name="T46" fmla="*/ 0 w 464"/>
                  <a:gd name="T47" fmla="*/ 532896 h 549"/>
                  <a:gd name="T48" fmla="*/ 0 w 464"/>
                  <a:gd name="T49" fmla="*/ 354724 h 549"/>
                  <a:gd name="T50" fmla="*/ 0 w 464"/>
                  <a:gd name="T51" fmla="*/ 176552 h 549"/>
                  <a:gd name="T52" fmla="*/ 0 w 464"/>
                  <a:gd name="T53" fmla="*/ 118241 h 549"/>
                  <a:gd name="T54" fmla="*/ 19438 w 464"/>
                  <a:gd name="T55" fmla="*/ 98804 h 549"/>
                  <a:gd name="T56" fmla="*/ 58314 w 464"/>
                  <a:gd name="T57" fmla="*/ 38874 h 549"/>
                  <a:gd name="T58" fmla="*/ 137686 w 464"/>
                  <a:gd name="T59" fmla="*/ 0 h 549"/>
                  <a:gd name="T60" fmla="*/ 217059 w 464"/>
                  <a:gd name="T61" fmla="*/ 0 h 549"/>
                  <a:gd name="T62" fmla="*/ 257555 w 464"/>
                  <a:gd name="T63" fmla="*/ 0 h 549"/>
                  <a:gd name="T64" fmla="*/ 296431 w 464"/>
                  <a:gd name="T65" fmla="*/ 19437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4" h="549">
                    <a:moveTo>
                      <a:pt x="183" y="12"/>
                    </a:moveTo>
                    <a:lnTo>
                      <a:pt x="195" y="12"/>
                    </a:lnTo>
                    <a:lnTo>
                      <a:pt x="232" y="12"/>
                    </a:lnTo>
                    <a:lnTo>
                      <a:pt x="281" y="24"/>
                    </a:lnTo>
                    <a:lnTo>
                      <a:pt x="317" y="24"/>
                    </a:lnTo>
                    <a:lnTo>
                      <a:pt x="378" y="48"/>
                    </a:lnTo>
                    <a:lnTo>
                      <a:pt x="427" y="85"/>
                    </a:lnTo>
                    <a:lnTo>
                      <a:pt x="452" y="134"/>
                    </a:lnTo>
                    <a:lnTo>
                      <a:pt x="452" y="207"/>
                    </a:lnTo>
                    <a:lnTo>
                      <a:pt x="452" y="268"/>
                    </a:lnTo>
                    <a:lnTo>
                      <a:pt x="464" y="378"/>
                    </a:lnTo>
                    <a:lnTo>
                      <a:pt x="464" y="439"/>
                    </a:lnTo>
                    <a:lnTo>
                      <a:pt x="452" y="476"/>
                    </a:lnTo>
                    <a:lnTo>
                      <a:pt x="452" y="525"/>
                    </a:lnTo>
                    <a:lnTo>
                      <a:pt x="440" y="537"/>
                    </a:lnTo>
                    <a:lnTo>
                      <a:pt x="391" y="549"/>
                    </a:lnTo>
                    <a:lnTo>
                      <a:pt x="317" y="549"/>
                    </a:lnTo>
                    <a:lnTo>
                      <a:pt x="207" y="513"/>
                    </a:lnTo>
                    <a:lnTo>
                      <a:pt x="85" y="476"/>
                    </a:lnTo>
                    <a:lnTo>
                      <a:pt x="36" y="439"/>
                    </a:lnTo>
                    <a:lnTo>
                      <a:pt x="24" y="427"/>
                    </a:lnTo>
                    <a:lnTo>
                      <a:pt x="12" y="390"/>
                    </a:lnTo>
                    <a:lnTo>
                      <a:pt x="0" y="366"/>
                    </a:lnTo>
                    <a:lnTo>
                      <a:pt x="0" y="329"/>
                    </a:lnTo>
                    <a:lnTo>
                      <a:pt x="0" y="219"/>
                    </a:lnTo>
                    <a:lnTo>
                      <a:pt x="0" y="109"/>
                    </a:lnTo>
                    <a:lnTo>
                      <a:pt x="0" y="73"/>
                    </a:lnTo>
                    <a:lnTo>
                      <a:pt x="12" y="61"/>
                    </a:lnTo>
                    <a:lnTo>
                      <a:pt x="36" y="24"/>
                    </a:lnTo>
                    <a:lnTo>
                      <a:pt x="85" y="0"/>
                    </a:lnTo>
                    <a:lnTo>
                      <a:pt x="134" y="0"/>
                    </a:lnTo>
                    <a:lnTo>
                      <a:pt x="159" y="0"/>
                    </a:lnTo>
                    <a:lnTo>
                      <a:pt x="183" y="12"/>
                    </a:lnTo>
                    <a:close/>
                  </a:path>
                </a:pathLst>
              </a:custGeom>
              <a:solidFill>
                <a:srgbClr val="444444"/>
              </a:solidFill>
              <a:ln w="19050">
                <a:solidFill>
                  <a:srgbClr val="000000"/>
                </a:solidFill>
                <a:prstDash val="solid"/>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2" name="Line 122"/>
              <p:cNvSpPr>
                <a:spLocks noChangeShapeType="1"/>
              </p:cNvSpPr>
              <p:nvPr>
                <p:custDataLst>
                  <p:tags r:id="rId109"/>
                </p:custDataLst>
              </p:nvPr>
            </p:nvSpPr>
            <p:spPr bwMode="auto">
              <a:xfrm flipV="1">
                <a:off x="3109913" y="4229100"/>
                <a:ext cx="20637" cy="357188"/>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3" name="Oval 123"/>
              <p:cNvSpPr>
                <a:spLocks noChangeArrowheads="1"/>
              </p:cNvSpPr>
              <p:nvPr>
                <p:custDataLst>
                  <p:tags r:id="rId110"/>
                </p:custDataLst>
              </p:nvPr>
            </p:nvSpPr>
            <p:spPr bwMode="auto">
              <a:xfrm>
                <a:off x="3062288" y="4159250"/>
                <a:ext cx="177800" cy="200025"/>
              </a:xfrm>
              <a:prstGeom prst="ellipse">
                <a:avLst/>
              </a:prstGeom>
              <a:solidFill>
                <a:srgbClr val="000000"/>
              </a:solidFill>
              <a:ln w="58738">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4" name="Line 124"/>
              <p:cNvSpPr>
                <a:spLocks noChangeShapeType="1"/>
              </p:cNvSpPr>
              <p:nvPr>
                <p:custDataLst>
                  <p:tags r:id="rId111"/>
                </p:custDataLst>
              </p:nvPr>
            </p:nvSpPr>
            <p:spPr bwMode="auto">
              <a:xfrm>
                <a:off x="5307013" y="4565650"/>
                <a:ext cx="0" cy="217488"/>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5" name="Line 125"/>
              <p:cNvSpPr>
                <a:spLocks noChangeShapeType="1"/>
              </p:cNvSpPr>
              <p:nvPr>
                <p:custDataLst>
                  <p:tags r:id="rId112"/>
                </p:custDataLst>
              </p:nvPr>
            </p:nvSpPr>
            <p:spPr bwMode="auto">
              <a:xfrm>
                <a:off x="5346700" y="4565650"/>
                <a:ext cx="198438" cy="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6" name="Freeform 126"/>
              <p:cNvSpPr>
                <a:spLocks/>
              </p:cNvSpPr>
              <p:nvPr>
                <p:custDataLst>
                  <p:tags r:id="rId113"/>
                </p:custDataLst>
              </p:nvPr>
            </p:nvSpPr>
            <p:spPr bwMode="auto">
              <a:xfrm>
                <a:off x="4475163" y="3636963"/>
                <a:ext cx="752475" cy="414337"/>
              </a:xfrm>
              <a:custGeom>
                <a:avLst/>
                <a:gdLst>
                  <a:gd name="T0" fmla="*/ 751606 w 464"/>
                  <a:gd name="T1" fmla="*/ 0 h 256"/>
                  <a:gd name="T2" fmla="*/ 693292 w 464"/>
                  <a:gd name="T3" fmla="*/ 0 h 256"/>
                  <a:gd name="T4" fmla="*/ 633358 w 464"/>
                  <a:gd name="T5" fmla="*/ 19437 h 256"/>
                  <a:gd name="T6" fmla="*/ 613920 w 464"/>
                  <a:gd name="T7" fmla="*/ 38874 h 256"/>
                  <a:gd name="T8" fmla="*/ 553985 w 464"/>
                  <a:gd name="T9" fmla="*/ 79368 h 256"/>
                  <a:gd name="T10" fmla="*/ 495671 w 464"/>
                  <a:gd name="T11" fmla="*/ 118241 h 256"/>
                  <a:gd name="T12" fmla="*/ 474613 w 464"/>
                  <a:gd name="T13" fmla="*/ 197609 h 256"/>
                  <a:gd name="T14" fmla="*/ 435737 w 464"/>
                  <a:gd name="T15" fmla="*/ 236483 h 256"/>
                  <a:gd name="T16" fmla="*/ 356365 w 464"/>
                  <a:gd name="T17" fmla="*/ 276977 h 256"/>
                  <a:gd name="T18" fmla="*/ 298051 w 464"/>
                  <a:gd name="T19" fmla="*/ 276977 h 256"/>
                  <a:gd name="T20" fmla="*/ 238117 w 464"/>
                  <a:gd name="T21" fmla="*/ 236483 h 256"/>
                  <a:gd name="T22" fmla="*/ 197621 w 464"/>
                  <a:gd name="T23" fmla="*/ 197609 h 256"/>
                  <a:gd name="T24" fmla="*/ 178182 w 464"/>
                  <a:gd name="T25" fmla="*/ 178172 h 256"/>
                  <a:gd name="T26" fmla="*/ 119868 w 464"/>
                  <a:gd name="T27" fmla="*/ 137678 h 256"/>
                  <a:gd name="T28" fmla="*/ 40496 w 464"/>
                  <a:gd name="T29" fmla="*/ 118241 h 256"/>
                  <a:gd name="T30" fmla="*/ 0 w 464"/>
                  <a:gd name="T31" fmla="*/ 157115 h 256"/>
                  <a:gd name="T32" fmla="*/ 0 w 464"/>
                  <a:gd name="T33" fmla="*/ 197609 h 256"/>
                  <a:gd name="T34" fmla="*/ 21058 w 464"/>
                  <a:gd name="T35" fmla="*/ 236483 h 256"/>
                  <a:gd name="T36" fmla="*/ 79372 w 464"/>
                  <a:gd name="T37" fmla="*/ 296414 h 256"/>
                  <a:gd name="T38" fmla="*/ 158744 w 464"/>
                  <a:gd name="T39" fmla="*/ 356344 h 256"/>
                  <a:gd name="T40" fmla="*/ 218678 w 464"/>
                  <a:gd name="T41" fmla="*/ 395218 h 256"/>
                  <a:gd name="T42" fmla="*/ 298051 w 464"/>
                  <a:gd name="T43" fmla="*/ 414655 h 256"/>
                  <a:gd name="T44" fmla="*/ 396861 w 464"/>
                  <a:gd name="T45" fmla="*/ 414655 h 256"/>
                  <a:gd name="T46" fmla="*/ 495671 w 464"/>
                  <a:gd name="T47" fmla="*/ 375781 h 256"/>
                  <a:gd name="T48" fmla="*/ 575043 w 464"/>
                  <a:gd name="T49" fmla="*/ 315850 h 256"/>
                  <a:gd name="T50" fmla="*/ 613920 w 464"/>
                  <a:gd name="T51" fmla="*/ 296414 h 256"/>
                  <a:gd name="T52" fmla="*/ 751606 w 464"/>
                  <a:gd name="T53" fmla="*/ 0 h 2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64" h="256">
                    <a:moveTo>
                      <a:pt x="464" y="0"/>
                    </a:moveTo>
                    <a:lnTo>
                      <a:pt x="428" y="0"/>
                    </a:lnTo>
                    <a:lnTo>
                      <a:pt x="391" y="12"/>
                    </a:lnTo>
                    <a:lnTo>
                      <a:pt x="379" y="24"/>
                    </a:lnTo>
                    <a:lnTo>
                      <a:pt x="342" y="49"/>
                    </a:lnTo>
                    <a:lnTo>
                      <a:pt x="306" y="73"/>
                    </a:lnTo>
                    <a:lnTo>
                      <a:pt x="293" y="122"/>
                    </a:lnTo>
                    <a:lnTo>
                      <a:pt x="269" y="146"/>
                    </a:lnTo>
                    <a:lnTo>
                      <a:pt x="220" y="171"/>
                    </a:lnTo>
                    <a:lnTo>
                      <a:pt x="184" y="171"/>
                    </a:lnTo>
                    <a:lnTo>
                      <a:pt x="147" y="146"/>
                    </a:lnTo>
                    <a:lnTo>
                      <a:pt x="122" y="122"/>
                    </a:lnTo>
                    <a:lnTo>
                      <a:pt x="110" y="110"/>
                    </a:lnTo>
                    <a:lnTo>
                      <a:pt x="74" y="85"/>
                    </a:lnTo>
                    <a:lnTo>
                      <a:pt x="25" y="73"/>
                    </a:lnTo>
                    <a:lnTo>
                      <a:pt x="0" y="97"/>
                    </a:lnTo>
                    <a:lnTo>
                      <a:pt x="0" y="122"/>
                    </a:lnTo>
                    <a:lnTo>
                      <a:pt x="13" y="146"/>
                    </a:lnTo>
                    <a:lnTo>
                      <a:pt x="49" y="183"/>
                    </a:lnTo>
                    <a:lnTo>
                      <a:pt x="98" y="220"/>
                    </a:lnTo>
                    <a:lnTo>
                      <a:pt x="135" y="244"/>
                    </a:lnTo>
                    <a:lnTo>
                      <a:pt x="184" y="256"/>
                    </a:lnTo>
                    <a:lnTo>
                      <a:pt x="245" y="256"/>
                    </a:lnTo>
                    <a:lnTo>
                      <a:pt x="306" y="232"/>
                    </a:lnTo>
                    <a:lnTo>
                      <a:pt x="355" y="195"/>
                    </a:lnTo>
                    <a:lnTo>
                      <a:pt x="379" y="183"/>
                    </a:lnTo>
                    <a:lnTo>
                      <a:pt x="4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7" name="Freeform 127"/>
              <p:cNvSpPr>
                <a:spLocks/>
              </p:cNvSpPr>
              <p:nvPr>
                <p:custDataLst>
                  <p:tags r:id="rId114"/>
                </p:custDataLst>
              </p:nvPr>
            </p:nvSpPr>
            <p:spPr bwMode="auto">
              <a:xfrm>
                <a:off x="4475163" y="3636963"/>
                <a:ext cx="752475" cy="414337"/>
              </a:xfrm>
              <a:custGeom>
                <a:avLst/>
                <a:gdLst>
                  <a:gd name="T0" fmla="*/ 751606 w 464"/>
                  <a:gd name="T1" fmla="*/ 0 h 256"/>
                  <a:gd name="T2" fmla="*/ 693292 w 464"/>
                  <a:gd name="T3" fmla="*/ 0 h 256"/>
                  <a:gd name="T4" fmla="*/ 633358 w 464"/>
                  <a:gd name="T5" fmla="*/ 19437 h 256"/>
                  <a:gd name="T6" fmla="*/ 613920 w 464"/>
                  <a:gd name="T7" fmla="*/ 38874 h 256"/>
                  <a:gd name="T8" fmla="*/ 553985 w 464"/>
                  <a:gd name="T9" fmla="*/ 79368 h 256"/>
                  <a:gd name="T10" fmla="*/ 495671 w 464"/>
                  <a:gd name="T11" fmla="*/ 118241 h 256"/>
                  <a:gd name="T12" fmla="*/ 474613 w 464"/>
                  <a:gd name="T13" fmla="*/ 197609 h 256"/>
                  <a:gd name="T14" fmla="*/ 435737 w 464"/>
                  <a:gd name="T15" fmla="*/ 236483 h 256"/>
                  <a:gd name="T16" fmla="*/ 356365 w 464"/>
                  <a:gd name="T17" fmla="*/ 276977 h 256"/>
                  <a:gd name="T18" fmla="*/ 298051 w 464"/>
                  <a:gd name="T19" fmla="*/ 276977 h 256"/>
                  <a:gd name="T20" fmla="*/ 238117 w 464"/>
                  <a:gd name="T21" fmla="*/ 236483 h 256"/>
                  <a:gd name="T22" fmla="*/ 197621 w 464"/>
                  <a:gd name="T23" fmla="*/ 197609 h 256"/>
                  <a:gd name="T24" fmla="*/ 178182 w 464"/>
                  <a:gd name="T25" fmla="*/ 178172 h 256"/>
                  <a:gd name="T26" fmla="*/ 119868 w 464"/>
                  <a:gd name="T27" fmla="*/ 137678 h 256"/>
                  <a:gd name="T28" fmla="*/ 40496 w 464"/>
                  <a:gd name="T29" fmla="*/ 118241 h 256"/>
                  <a:gd name="T30" fmla="*/ 0 w 464"/>
                  <a:gd name="T31" fmla="*/ 157115 h 256"/>
                  <a:gd name="T32" fmla="*/ 0 w 464"/>
                  <a:gd name="T33" fmla="*/ 197609 h 256"/>
                  <a:gd name="T34" fmla="*/ 21058 w 464"/>
                  <a:gd name="T35" fmla="*/ 236483 h 256"/>
                  <a:gd name="T36" fmla="*/ 79372 w 464"/>
                  <a:gd name="T37" fmla="*/ 296414 h 256"/>
                  <a:gd name="T38" fmla="*/ 158744 w 464"/>
                  <a:gd name="T39" fmla="*/ 356344 h 256"/>
                  <a:gd name="T40" fmla="*/ 218678 w 464"/>
                  <a:gd name="T41" fmla="*/ 395218 h 256"/>
                  <a:gd name="T42" fmla="*/ 298051 w 464"/>
                  <a:gd name="T43" fmla="*/ 414655 h 256"/>
                  <a:gd name="T44" fmla="*/ 396861 w 464"/>
                  <a:gd name="T45" fmla="*/ 414655 h 256"/>
                  <a:gd name="T46" fmla="*/ 495671 w 464"/>
                  <a:gd name="T47" fmla="*/ 375781 h 256"/>
                  <a:gd name="T48" fmla="*/ 575043 w 464"/>
                  <a:gd name="T49" fmla="*/ 315850 h 256"/>
                  <a:gd name="T50" fmla="*/ 613920 w 464"/>
                  <a:gd name="T51" fmla="*/ 296414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4" h="256">
                    <a:moveTo>
                      <a:pt x="464" y="0"/>
                    </a:moveTo>
                    <a:lnTo>
                      <a:pt x="428" y="0"/>
                    </a:lnTo>
                    <a:lnTo>
                      <a:pt x="391" y="12"/>
                    </a:lnTo>
                    <a:lnTo>
                      <a:pt x="379" y="24"/>
                    </a:lnTo>
                    <a:lnTo>
                      <a:pt x="342" y="49"/>
                    </a:lnTo>
                    <a:lnTo>
                      <a:pt x="306" y="73"/>
                    </a:lnTo>
                    <a:lnTo>
                      <a:pt x="293" y="122"/>
                    </a:lnTo>
                    <a:lnTo>
                      <a:pt x="269" y="146"/>
                    </a:lnTo>
                    <a:lnTo>
                      <a:pt x="220" y="171"/>
                    </a:lnTo>
                    <a:lnTo>
                      <a:pt x="184" y="171"/>
                    </a:lnTo>
                    <a:lnTo>
                      <a:pt x="147" y="146"/>
                    </a:lnTo>
                    <a:lnTo>
                      <a:pt x="122" y="122"/>
                    </a:lnTo>
                    <a:lnTo>
                      <a:pt x="110" y="110"/>
                    </a:lnTo>
                    <a:lnTo>
                      <a:pt x="74" y="85"/>
                    </a:lnTo>
                    <a:lnTo>
                      <a:pt x="25" y="73"/>
                    </a:lnTo>
                    <a:lnTo>
                      <a:pt x="0" y="97"/>
                    </a:lnTo>
                    <a:lnTo>
                      <a:pt x="0" y="122"/>
                    </a:lnTo>
                    <a:lnTo>
                      <a:pt x="13" y="146"/>
                    </a:lnTo>
                    <a:lnTo>
                      <a:pt x="49" y="183"/>
                    </a:lnTo>
                    <a:lnTo>
                      <a:pt x="98" y="220"/>
                    </a:lnTo>
                    <a:lnTo>
                      <a:pt x="135" y="244"/>
                    </a:lnTo>
                    <a:lnTo>
                      <a:pt x="184" y="256"/>
                    </a:lnTo>
                    <a:lnTo>
                      <a:pt x="245" y="256"/>
                    </a:lnTo>
                    <a:lnTo>
                      <a:pt x="306" y="232"/>
                    </a:lnTo>
                    <a:lnTo>
                      <a:pt x="355" y="195"/>
                    </a:lnTo>
                    <a:lnTo>
                      <a:pt x="379" y="18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8" name="Freeform 128"/>
              <p:cNvSpPr>
                <a:spLocks/>
              </p:cNvSpPr>
              <p:nvPr>
                <p:custDataLst>
                  <p:tags r:id="rId115"/>
                </p:custDataLst>
              </p:nvPr>
            </p:nvSpPr>
            <p:spPr bwMode="auto">
              <a:xfrm>
                <a:off x="5187950" y="3636963"/>
                <a:ext cx="395288" cy="276225"/>
              </a:xfrm>
              <a:custGeom>
                <a:avLst/>
                <a:gdLst>
                  <a:gd name="T0" fmla="*/ 139306 w 244"/>
                  <a:gd name="T1" fmla="*/ 0 h 171"/>
                  <a:gd name="T2" fmla="*/ 178182 w 244"/>
                  <a:gd name="T3" fmla="*/ 0 h 171"/>
                  <a:gd name="T4" fmla="*/ 257555 w 244"/>
                  <a:gd name="T5" fmla="*/ 19437 h 171"/>
                  <a:gd name="T6" fmla="*/ 315869 w 244"/>
                  <a:gd name="T7" fmla="*/ 19437 h 171"/>
                  <a:gd name="T8" fmla="*/ 395241 w 244"/>
                  <a:gd name="T9" fmla="*/ 98804 h 171"/>
                  <a:gd name="T10" fmla="*/ 336927 w 244"/>
                  <a:gd name="T11" fmla="*/ 137678 h 171"/>
                  <a:gd name="T12" fmla="*/ 197621 w 244"/>
                  <a:gd name="T13" fmla="*/ 197609 h 171"/>
                  <a:gd name="T14" fmla="*/ 59934 w 244"/>
                  <a:gd name="T15" fmla="*/ 255919 h 171"/>
                  <a:gd name="T16" fmla="*/ 0 w 244"/>
                  <a:gd name="T17" fmla="*/ 276976 h 171"/>
                  <a:gd name="T18" fmla="*/ 139306 w 244"/>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 h="171">
                    <a:moveTo>
                      <a:pt x="86" y="0"/>
                    </a:moveTo>
                    <a:lnTo>
                      <a:pt x="110" y="0"/>
                    </a:lnTo>
                    <a:lnTo>
                      <a:pt x="159" y="12"/>
                    </a:lnTo>
                    <a:lnTo>
                      <a:pt x="195" y="12"/>
                    </a:lnTo>
                    <a:lnTo>
                      <a:pt x="244" y="61"/>
                    </a:lnTo>
                    <a:lnTo>
                      <a:pt x="208" y="85"/>
                    </a:lnTo>
                    <a:lnTo>
                      <a:pt x="122" y="122"/>
                    </a:lnTo>
                    <a:lnTo>
                      <a:pt x="37" y="158"/>
                    </a:lnTo>
                    <a:lnTo>
                      <a:pt x="0" y="171"/>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19" name="Freeform 129"/>
              <p:cNvSpPr>
                <a:spLocks/>
              </p:cNvSpPr>
              <p:nvPr>
                <p:custDataLst>
                  <p:tags r:id="rId116"/>
                </p:custDataLst>
              </p:nvPr>
            </p:nvSpPr>
            <p:spPr bwMode="auto">
              <a:xfrm>
                <a:off x="5187950" y="3636963"/>
                <a:ext cx="395288" cy="276225"/>
              </a:xfrm>
              <a:custGeom>
                <a:avLst/>
                <a:gdLst>
                  <a:gd name="T0" fmla="*/ 139306 w 244"/>
                  <a:gd name="T1" fmla="*/ 0 h 171"/>
                  <a:gd name="T2" fmla="*/ 178182 w 244"/>
                  <a:gd name="T3" fmla="*/ 0 h 171"/>
                  <a:gd name="T4" fmla="*/ 257555 w 244"/>
                  <a:gd name="T5" fmla="*/ 19437 h 171"/>
                  <a:gd name="T6" fmla="*/ 315869 w 244"/>
                  <a:gd name="T7" fmla="*/ 19437 h 171"/>
                  <a:gd name="T8" fmla="*/ 395241 w 244"/>
                  <a:gd name="T9" fmla="*/ 98804 h 171"/>
                  <a:gd name="T10" fmla="*/ 336927 w 244"/>
                  <a:gd name="T11" fmla="*/ 137678 h 171"/>
                  <a:gd name="T12" fmla="*/ 197621 w 244"/>
                  <a:gd name="T13" fmla="*/ 197609 h 171"/>
                  <a:gd name="T14" fmla="*/ 59934 w 244"/>
                  <a:gd name="T15" fmla="*/ 255919 h 171"/>
                  <a:gd name="T16" fmla="*/ 0 w 244"/>
                  <a:gd name="T17" fmla="*/ 276976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171">
                    <a:moveTo>
                      <a:pt x="86" y="0"/>
                    </a:moveTo>
                    <a:lnTo>
                      <a:pt x="110" y="0"/>
                    </a:lnTo>
                    <a:lnTo>
                      <a:pt x="159" y="12"/>
                    </a:lnTo>
                    <a:lnTo>
                      <a:pt x="195" y="12"/>
                    </a:lnTo>
                    <a:lnTo>
                      <a:pt x="244" y="61"/>
                    </a:lnTo>
                    <a:lnTo>
                      <a:pt x="208" y="85"/>
                    </a:lnTo>
                    <a:lnTo>
                      <a:pt x="122" y="122"/>
                    </a:lnTo>
                    <a:lnTo>
                      <a:pt x="37" y="158"/>
                    </a:lnTo>
                    <a:lnTo>
                      <a:pt x="0" y="17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0" name="Line 130"/>
              <p:cNvSpPr>
                <a:spLocks noChangeShapeType="1"/>
              </p:cNvSpPr>
              <p:nvPr>
                <p:custDataLst>
                  <p:tags r:id="rId117"/>
                </p:custDataLst>
              </p:nvPr>
            </p:nvSpPr>
            <p:spPr bwMode="auto">
              <a:xfrm flipV="1">
                <a:off x="5187950" y="3913188"/>
                <a:ext cx="0" cy="190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1" name="Freeform 131"/>
              <p:cNvSpPr>
                <a:spLocks/>
              </p:cNvSpPr>
              <p:nvPr>
                <p:custDataLst>
                  <p:tags r:id="rId118"/>
                </p:custDataLst>
              </p:nvPr>
            </p:nvSpPr>
            <p:spPr bwMode="auto">
              <a:xfrm>
                <a:off x="4792663" y="3656013"/>
                <a:ext cx="217487" cy="158750"/>
              </a:xfrm>
              <a:custGeom>
                <a:avLst/>
                <a:gdLst>
                  <a:gd name="T0" fmla="*/ 217059 w 134"/>
                  <a:gd name="T1" fmla="*/ 38874 h 98"/>
                  <a:gd name="T2" fmla="*/ 157125 w 134"/>
                  <a:gd name="T3" fmla="*/ 19437 h 98"/>
                  <a:gd name="T4" fmla="*/ 98810 w 134"/>
                  <a:gd name="T5" fmla="*/ 0 h 98"/>
                  <a:gd name="T6" fmla="*/ 79372 w 134"/>
                  <a:gd name="T7" fmla="*/ 0 h 98"/>
                  <a:gd name="T8" fmla="*/ 19438 w 134"/>
                  <a:gd name="T9" fmla="*/ 19437 h 98"/>
                  <a:gd name="T10" fmla="*/ 0 w 134"/>
                  <a:gd name="T11" fmla="*/ 38874 h 98"/>
                  <a:gd name="T12" fmla="*/ 0 w 134"/>
                  <a:gd name="T13" fmla="*/ 79368 h 98"/>
                  <a:gd name="T14" fmla="*/ 38876 w 134"/>
                  <a:gd name="T15" fmla="*/ 98804 h 98"/>
                  <a:gd name="T16" fmla="*/ 58314 w 134"/>
                  <a:gd name="T17" fmla="*/ 98804 h 98"/>
                  <a:gd name="T18" fmla="*/ 98810 w 134"/>
                  <a:gd name="T19" fmla="*/ 137678 h 98"/>
                  <a:gd name="T20" fmla="*/ 157125 w 134"/>
                  <a:gd name="T21" fmla="*/ 158735 h 98"/>
                  <a:gd name="T22" fmla="*/ 217059 w 134"/>
                  <a:gd name="T23" fmla="*/ 38874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 h="98">
                    <a:moveTo>
                      <a:pt x="134" y="24"/>
                    </a:moveTo>
                    <a:lnTo>
                      <a:pt x="97" y="12"/>
                    </a:lnTo>
                    <a:lnTo>
                      <a:pt x="61" y="0"/>
                    </a:lnTo>
                    <a:lnTo>
                      <a:pt x="49" y="0"/>
                    </a:lnTo>
                    <a:lnTo>
                      <a:pt x="12" y="12"/>
                    </a:lnTo>
                    <a:lnTo>
                      <a:pt x="0" y="24"/>
                    </a:lnTo>
                    <a:lnTo>
                      <a:pt x="0" y="49"/>
                    </a:lnTo>
                    <a:lnTo>
                      <a:pt x="24" y="61"/>
                    </a:lnTo>
                    <a:lnTo>
                      <a:pt x="36" y="61"/>
                    </a:lnTo>
                    <a:lnTo>
                      <a:pt x="61" y="85"/>
                    </a:lnTo>
                    <a:lnTo>
                      <a:pt x="97" y="98"/>
                    </a:lnTo>
                    <a:lnTo>
                      <a:pt x="13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2" name="Freeform 132"/>
              <p:cNvSpPr>
                <a:spLocks/>
              </p:cNvSpPr>
              <p:nvPr>
                <p:custDataLst>
                  <p:tags r:id="rId119"/>
                </p:custDataLst>
              </p:nvPr>
            </p:nvSpPr>
            <p:spPr bwMode="auto">
              <a:xfrm>
                <a:off x="4792663" y="3656013"/>
                <a:ext cx="217487" cy="158750"/>
              </a:xfrm>
              <a:custGeom>
                <a:avLst/>
                <a:gdLst>
                  <a:gd name="T0" fmla="*/ 217059 w 134"/>
                  <a:gd name="T1" fmla="*/ 38874 h 98"/>
                  <a:gd name="T2" fmla="*/ 157125 w 134"/>
                  <a:gd name="T3" fmla="*/ 19437 h 98"/>
                  <a:gd name="T4" fmla="*/ 98810 w 134"/>
                  <a:gd name="T5" fmla="*/ 0 h 98"/>
                  <a:gd name="T6" fmla="*/ 79372 w 134"/>
                  <a:gd name="T7" fmla="*/ 0 h 98"/>
                  <a:gd name="T8" fmla="*/ 19438 w 134"/>
                  <a:gd name="T9" fmla="*/ 19437 h 98"/>
                  <a:gd name="T10" fmla="*/ 0 w 134"/>
                  <a:gd name="T11" fmla="*/ 38874 h 98"/>
                  <a:gd name="T12" fmla="*/ 0 w 134"/>
                  <a:gd name="T13" fmla="*/ 79368 h 98"/>
                  <a:gd name="T14" fmla="*/ 38876 w 134"/>
                  <a:gd name="T15" fmla="*/ 98804 h 98"/>
                  <a:gd name="T16" fmla="*/ 58314 w 134"/>
                  <a:gd name="T17" fmla="*/ 98804 h 98"/>
                  <a:gd name="T18" fmla="*/ 98810 w 134"/>
                  <a:gd name="T19" fmla="*/ 137678 h 98"/>
                  <a:gd name="T20" fmla="*/ 157125 w 134"/>
                  <a:gd name="T21" fmla="*/ 158735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 h="98">
                    <a:moveTo>
                      <a:pt x="134" y="24"/>
                    </a:moveTo>
                    <a:lnTo>
                      <a:pt x="97" y="12"/>
                    </a:lnTo>
                    <a:lnTo>
                      <a:pt x="61" y="0"/>
                    </a:lnTo>
                    <a:lnTo>
                      <a:pt x="49" y="0"/>
                    </a:lnTo>
                    <a:lnTo>
                      <a:pt x="12" y="12"/>
                    </a:lnTo>
                    <a:lnTo>
                      <a:pt x="0" y="24"/>
                    </a:lnTo>
                    <a:lnTo>
                      <a:pt x="0" y="49"/>
                    </a:lnTo>
                    <a:lnTo>
                      <a:pt x="24" y="61"/>
                    </a:lnTo>
                    <a:lnTo>
                      <a:pt x="36" y="61"/>
                    </a:lnTo>
                    <a:lnTo>
                      <a:pt x="61" y="85"/>
                    </a:lnTo>
                    <a:lnTo>
                      <a:pt x="97" y="9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3" name="Freeform 133"/>
              <p:cNvSpPr>
                <a:spLocks/>
              </p:cNvSpPr>
              <p:nvPr>
                <p:custDataLst>
                  <p:tags r:id="rId120"/>
                </p:custDataLst>
              </p:nvPr>
            </p:nvSpPr>
            <p:spPr bwMode="auto">
              <a:xfrm>
                <a:off x="4554538" y="4011613"/>
                <a:ext cx="652462" cy="811212"/>
              </a:xfrm>
              <a:custGeom>
                <a:avLst/>
                <a:gdLst>
                  <a:gd name="T0" fmla="*/ 416299 w 403"/>
                  <a:gd name="T1" fmla="*/ 0 h 501"/>
                  <a:gd name="T2" fmla="*/ 416299 w 403"/>
                  <a:gd name="T3" fmla="*/ 38874 h 501"/>
                  <a:gd name="T4" fmla="*/ 416299 w 403"/>
                  <a:gd name="T5" fmla="*/ 118241 h 501"/>
                  <a:gd name="T6" fmla="*/ 395241 w 403"/>
                  <a:gd name="T7" fmla="*/ 217046 h 501"/>
                  <a:gd name="T8" fmla="*/ 375803 w 403"/>
                  <a:gd name="T9" fmla="*/ 257539 h 501"/>
                  <a:gd name="T10" fmla="*/ 296431 w 403"/>
                  <a:gd name="T11" fmla="*/ 236483 h 501"/>
                  <a:gd name="T12" fmla="*/ 218679 w 403"/>
                  <a:gd name="T13" fmla="*/ 236483 h 501"/>
                  <a:gd name="T14" fmla="*/ 139306 w 403"/>
                  <a:gd name="T15" fmla="*/ 257539 h 501"/>
                  <a:gd name="T16" fmla="*/ 79372 w 403"/>
                  <a:gd name="T17" fmla="*/ 276976 h 501"/>
                  <a:gd name="T18" fmla="*/ 40496 w 403"/>
                  <a:gd name="T19" fmla="*/ 335287 h 501"/>
                  <a:gd name="T20" fmla="*/ 0 w 403"/>
                  <a:gd name="T21" fmla="*/ 414655 h 501"/>
                  <a:gd name="T22" fmla="*/ 0 w 403"/>
                  <a:gd name="T23" fmla="*/ 573390 h 501"/>
                  <a:gd name="T24" fmla="*/ 0 w 403"/>
                  <a:gd name="T25" fmla="*/ 672194 h 501"/>
                  <a:gd name="T26" fmla="*/ 0 w 403"/>
                  <a:gd name="T27" fmla="*/ 732125 h 501"/>
                  <a:gd name="T28" fmla="*/ 19438 w 403"/>
                  <a:gd name="T29" fmla="*/ 770998 h 501"/>
                  <a:gd name="T30" fmla="*/ 79372 w 403"/>
                  <a:gd name="T31" fmla="*/ 811492 h 501"/>
                  <a:gd name="T32" fmla="*/ 139306 w 403"/>
                  <a:gd name="T33" fmla="*/ 811492 h 501"/>
                  <a:gd name="T34" fmla="*/ 178183 w 403"/>
                  <a:gd name="T35" fmla="*/ 770998 h 501"/>
                  <a:gd name="T36" fmla="*/ 178183 w 403"/>
                  <a:gd name="T37" fmla="*/ 712688 h 501"/>
                  <a:gd name="T38" fmla="*/ 178183 w 403"/>
                  <a:gd name="T39" fmla="*/ 553953 h 501"/>
                  <a:gd name="T40" fmla="*/ 178183 w 403"/>
                  <a:gd name="T41" fmla="*/ 455148 h 501"/>
                  <a:gd name="T42" fmla="*/ 197621 w 403"/>
                  <a:gd name="T43" fmla="*/ 414655 h 501"/>
                  <a:gd name="T44" fmla="*/ 238117 w 403"/>
                  <a:gd name="T45" fmla="*/ 414655 h 501"/>
                  <a:gd name="T46" fmla="*/ 276993 w 403"/>
                  <a:gd name="T47" fmla="*/ 414655 h 501"/>
                  <a:gd name="T48" fmla="*/ 375803 w 403"/>
                  <a:gd name="T49" fmla="*/ 455148 h 501"/>
                  <a:gd name="T50" fmla="*/ 395241 w 403"/>
                  <a:gd name="T51" fmla="*/ 455148 h 501"/>
                  <a:gd name="T52" fmla="*/ 435737 w 403"/>
                  <a:gd name="T53" fmla="*/ 455148 h 501"/>
                  <a:gd name="T54" fmla="*/ 534548 w 403"/>
                  <a:gd name="T55" fmla="*/ 474585 h 501"/>
                  <a:gd name="T56" fmla="*/ 613920 w 403"/>
                  <a:gd name="T57" fmla="*/ 494022 h 501"/>
                  <a:gd name="T58" fmla="*/ 652796 w 403"/>
                  <a:gd name="T59" fmla="*/ 494022 h 501"/>
                  <a:gd name="T60" fmla="*/ 416299 w 403"/>
                  <a:gd name="T61" fmla="*/ 0 h 5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03" h="501">
                    <a:moveTo>
                      <a:pt x="257" y="0"/>
                    </a:moveTo>
                    <a:lnTo>
                      <a:pt x="257" y="24"/>
                    </a:lnTo>
                    <a:lnTo>
                      <a:pt x="257" y="73"/>
                    </a:lnTo>
                    <a:lnTo>
                      <a:pt x="244" y="134"/>
                    </a:lnTo>
                    <a:lnTo>
                      <a:pt x="232" y="159"/>
                    </a:lnTo>
                    <a:lnTo>
                      <a:pt x="183" y="146"/>
                    </a:lnTo>
                    <a:lnTo>
                      <a:pt x="135" y="146"/>
                    </a:lnTo>
                    <a:lnTo>
                      <a:pt x="86" y="159"/>
                    </a:lnTo>
                    <a:lnTo>
                      <a:pt x="49" y="171"/>
                    </a:lnTo>
                    <a:lnTo>
                      <a:pt x="25" y="207"/>
                    </a:lnTo>
                    <a:lnTo>
                      <a:pt x="0" y="256"/>
                    </a:lnTo>
                    <a:lnTo>
                      <a:pt x="0" y="354"/>
                    </a:lnTo>
                    <a:lnTo>
                      <a:pt x="0" y="415"/>
                    </a:lnTo>
                    <a:lnTo>
                      <a:pt x="0" y="452"/>
                    </a:lnTo>
                    <a:lnTo>
                      <a:pt x="12" y="476"/>
                    </a:lnTo>
                    <a:lnTo>
                      <a:pt x="49" y="501"/>
                    </a:lnTo>
                    <a:lnTo>
                      <a:pt x="86" y="501"/>
                    </a:lnTo>
                    <a:lnTo>
                      <a:pt x="110" y="476"/>
                    </a:lnTo>
                    <a:lnTo>
                      <a:pt x="110" y="440"/>
                    </a:lnTo>
                    <a:lnTo>
                      <a:pt x="110" y="342"/>
                    </a:lnTo>
                    <a:lnTo>
                      <a:pt x="110" y="281"/>
                    </a:lnTo>
                    <a:lnTo>
                      <a:pt x="122" y="256"/>
                    </a:lnTo>
                    <a:lnTo>
                      <a:pt x="147" y="256"/>
                    </a:lnTo>
                    <a:lnTo>
                      <a:pt x="171" y="256"/>
                    </a:lnTo>
                    <a:lnTo>
                      <a:pt x="232" y="281"/>
                    </a:lnTo>
                    <a:lnTo>
                      <a:pt x="244" y="281"/>
                    </a:lnTo>
                    <a:lnTo>
                      <a:pt x="269" y="281"/>
                    </a:lnTo>
                    <a:lnTo>
                      <a:pt x="330" y="293"/>
                    </a:lnTo>
                    <a:lnTo>
                      <a:pt x="379" y="305"/>
                    </a:lnTo>
                    <a:lnTo>
                      <a:pt x="403" y="305"/>
                    </a:lnTo>
                    <a:lnTo>
                      <a:pt x="2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4" name="Freeform 134"/>
              <p:cNvSpPr>
                <a:spLocks/>
              </p:cNvSpPr>
              <p:nvPr>
                <p:custDataLst>
                  <p:tags r:id="rId121"/>
                </p:custDataLst>
              </p:nvPr>
            </p:nvSpPr>
            <p:spPr bwMode="auto">
              <a:xfrm>
                <a:off x="4554538" y="4011613"/>
                <a:ext cx="652462" cy="811212"/>
              </a:xfrm>
              <a:custGeom>
                <a:avLst/>
                <a:gdLst>
                  <a:gd name="T0" fmla="*/ 416299 w 403"/>
                  <a:gd name="T1" fmla="*/ 0 h 501"/>
                  <a:gd name="T2" fmla="*/ 416299 w 403"/>
                  <a:gd name="T3" fmla="*/ 38874 h 501"/>
                  <a:gd name="T4" fmla="*/ 416299 w 403"/>
                  <a:gd name="T5" fmla="*/ 118241 h 501"/>
                  <a:gd name="T6" fmla="*/ 395241 w 403"/>
                  <a:gd name="T7" fmla="*/ 217046 h 501"/>
                  <a:gd name="T8" fmla="*/ 375803 w 403"/>
                  <a:gd name="T9" fmla="*/ 257539 h 501"/>
                  <a:gd name="T10" fmla="*/ 296431 w 403"/>
                  <a:gd name="T11" fmla="*/ 236483 h 501"/>
                  <a:gd name="T12" fmla="*/ 218679 w 403"/>
                  <a:gd name="T13" fmla="*/ 236483 h 501"/>
                  <a:gd name="T14" fmla="*/ 139306 w 403"/>
                  <a:gd name="T15" fmla="*/ 257539 h 501"/>
                  <a:gd name="T16" fmla="*/ 79372 w 403"/>
                  <a:gd name="T17" fmla="*/ 276976 h 501"/>
                  <a:gd name="T18" fmla="*/ 40496 w 403"/>
                  <a:gd name="T19" fmla="*/ 335287 h 501"/>
                  <a:gd name="T20" fmla="*/ 0 w 403"/>
                  <a:gd name="T21" fmla="*/ 414655 h 501"/>
                  <a:gd name="T22" fmla="*/ 0 w 403"/>
                  <a:gd name="T23" fmla="*/ 573390 h 501"/>
                  <a:gd name="T24" fmla="*/ 0 w 403"/>
                  <a:gd name="T25" fmla="*/ 672194 h 501"/>
                  <a:gd name="T26" fmla="*/ 0 w 403"/>
                  <a:gd name="T27" fmla="*/ 732125 h 501"/>
                  <a:gd name="T28" fmla="*/ 19438 w 403"/>
                  <a:gd name="T29" fmla="*/ 770998 h 501"/>
                  <a:gd name="T30" fmla="*/ 79372 w 403"/>
                  <a:gd name="T31" fmla="*/ 811492 h 501"/>
                  <a:gd name="T32" fmla="*/ 139306 w 403"/>
                  <a:gd name="T33" fmla="*/ 811492 h 501"/>
                  <a:gd name="T34" fmla="*/ 178183 w 403"/>
                  <a:gd name="T35" fmla="*/ 770998 h 501"/>
                  <a:gd name="T36" fmla="*/ 178183 w 403"/>
                  <a:gd name="T37" fmla="*/ 712688 h 501"/>
                  <a:gd name="T38" fmla="*/ 178183 w 403"/>
                  <a:gd name="T39" fmla="*/ 553953 h 501"/>
                  <a:gd name="T40" fmla="*/ 178183 w 403"/>
                  <a:gd name="T41" fmla="*/ 455148 h 501"/>
                  <a:gd name="T42" fmla="*/ 197621 w 403"/>
                  <a:gd name="T43" fmla="*/ 414655 h 501"/>
                  <a:gd name="T44" fmla="*/ 238117 w 403"/>
                  <a:gd name="T45" fmla="*/ 414655 h 501"/>
                  <a:gd name="T46" fmla="*/ 276993 w 403"/>
                  <a:gd name="T47" fmla="*/ 414655 h 501"/>
                  <a:gd name="T48" fmla="*/ 375803 w 403"/>
                  <a:gd name="T49" fmla="*/ 455148 h 501"/>
                  <a:gd name="T50" fmla="*/ 395241 w 403"/>
                  <a:gd name="T51" fmla="*/ 455148 h 501"/>
                  <a:gd name="T52" fmla="*/ 435737 w 403"/>
                  <a:gd name="T53" fmla="*/ 455148 h 501"/>
                  <a:gd name="T54" fmla="*/ 534548 w 403"/>
                  <a:gd name="T55" fmla="*/ 474585 h 501"/>
                  <a:gd name="T56" fmla="*/ 613920 w 403"/>
                  <a:gd name="T57" fmla="*/ 494022 h 501"/>
                  <a:gd name="T58" fmla="*/ 652796 w 403"/>
                  <a:gd name="T59" fmla="*/ 494022 h 5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3" h="501">
                    <a:moveTo>
                      <a:pt x="257" y="0"/>
                    </a:moveTo>
                    <a:lnTo>
                      <a:pt x="257" y="24"/>
                    </a:lnTo>
                    <a:lnTo>
                      <a:pt x="257" y="73"/>
                    </a:lnTo>
                    <a:lnTo>
                      <a:pt x="244" y="134"/>
                    </a:lnTo>
                    <a:lnTo>
                      <a:pt x="232" y="159"/>
                    </a:lnTo>
                    <a:lnTo>
                      <a:pt x="183" y="146"/>
                    </a:lnTo>
                    <a:lnTo>
                      <a:pt x="135" y="146"/>
                    </a:lnTo>
                    <a:lnTo>
                      <a:pt x="86" y="159"/>
                    </a:lnTo>
                    <a:lnTo>
                      <a:pt x="49" y="171"/>
                    </a:lnTo>
                    <a:lnTo>
                      <a:pt x="25" y="207"/>
                    </a:lnTo>
                    <a:lnTo>
                      <a:pt x="0" y="256"/>
                    </a:lnTo>
                    <a:lnTo>
                      <a:pt x="0" y="354"/>
                    </a:lnTo>
                    <a:lnTo>
                      <a:pt x="0" y="415"/>
                    </a:lnTo>
                    <a:lnTo>
                      <a:pt x="0" y="452"/>
                    </a:lnTo>
                    <a:lnTo>
                      <a:pt x="12" y="476"/>
                    </a:lnTo>
                    <a:lnTo>
                      <a:pt x="49" y="501"/>
                    </a:lnTo>
                    <a:lnTo>
                      <a:pt x="86" y="501"/>
                    </a:lnTo>
                    <a:lnTo>
                      <a:pt x="110" y="476"/>
                    </a:lnTo>
                    <a:lnTo>
                      <a:pt x="110" y="440"/>
                    </a:lnTo>
                    <a:lnTo>
                      <a:pt x="110" y="342"/>
                    </a:lnTo>
                    <a:lnTo>
                      <a:pt x="110" y="281"/>
                    </a:lnTo>
                    <a:lnTo>
                      <a:pt x="122" y="256"/>
                    </a:lnTo>
                    <a:lnTo>
                      <a:pt x="147" y="256"/>
                    </a:lnTo>
                    <a:lnTo>
                      <a:pt x="171" y="256"/>
                    </a:lnTo>
                    <a:lnTo>
                      <a:pt x="232" y="281"/>
                    </a:lnTo>
                    <a:lnTo>
                      <a:pt x="244" y="281"/>
                    </a:lnTo>
                    <a:lnTo>
                      <a:pt x="269" y="281"/>
                    </a:lnTo>
                    <a:lnTo>
                      <a:pt x="330" y="293"/>
                    </a:lnTo>
                    <a:lnTo>
                      <a:pt x="379" y="305"/>
                    </a:lnTo>
                    <a:lnTo>
                      <a:pt x="403" y="30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5" name="Line 135"/>
              <p:cNvSpPr>
                <a:spLocks noChangeShapeType="1"/>
              </p:cNvSpPr>
              <p:nvPr>
                <p:custDataLst>
                  <p:tags r:id="rId122"/>
                </p:custDataLst>
              </p:nvPr>
            </p:nvSpPr>
            <p:spPr bwMode="auto">
              <a:xfrm flipH="1">
                <a:off x="5207000" y="4506913"/>
                <a:ext cx="206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6" name="Freeform 136"/>
              <p:cNvSpPr>
                <a:spLocks/>
              </p:cNvSpPr>
              <p:nvPr>
                <p:custDataLst>
                  <p:tags r:id="rId123"/>
                </p:custDataLst>
              </p:nvPr>
            </p:nvSpPr>
            <p:spPr bwMode="auto">
              <a:xfrm>
                <a:off x="4733925" y="4448175"/>
                <a:ext cx="177800" cy="334963"/>
              </a:xfrm>
              <a:custGeom>
                <a:avLst/>
                <a:gdLst>
                  <a:gd name="T0" fmla="*/ 178182 w 110"/>
                  <a:gd name="T1" fmla="*/ 38874 h 207"/>
                  <a:gd name="T2" fmla="*/ 178182 w 110"/>
                  <a:gd name="T3" fmla="*/ 77748 h 207"/>
                  <a:gd name="T4" fmla="*/ 178182 w 110"/>
                  <a:gd name="T5" fmla="*/ 137678 h 207"/>
                  <a:gd name="T6" fmla="*/ 178182 w 110"/>
                  <a:gd name="T7" fmla="*/ 197609 h 207"/>
                  <a:gd name="T8" fmla="*/ 178182 w 110"/>
                  <a:gd name="T9" fmla="*/ 255920 h 207"/>
                  <a:gd name="T10" fmla="*/ 158744 w 110"/>
                  <a:gd name="T11" fmla="*/ 315850 h 207"/>
                  <a:gd name="T12" fmla="*/ 98810 w 110"/>
                  <a:gd name="T13" fmla="*/ 335287 h 207"/>
                  <a:gd name="T14" fmla="*/ 59934 w 110"/>
                  <a:gd name="T15" fmla="*/ 335287 h 207"/>
                  <a:gd name="T16" fmla="*/ 19438 w 110"/>
                  <a:gd name="T17" fmla="*/ 315850 h 207"/>
                  <a:gd name="T18" fmla="*/ 0 w 110"/>
                  <a:gd name="T19" fmla="*/ 255920 h 207"/>
                  <a:gd name="T20" fmla="*/ 0 w 110"/>
                  <a:gd name="T21" fmla="*/ 157115 h 207"/>
                  <a:gd name="T22" fmla="*/ 19438 w 110"/>
                  <a:gd name="T23" fmla="*/ 38874 h 207"/>
                  <a:gd name="T24" fmla="*/ 19438 w 110"/>
                  <a:gd name="T25" fmla="*/ 0 h 207"/>
                  <a:gd name="T26" fmla="*/ 178182 w 110"/>
                  <a:gd name="T27" fmla="*/ 38874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207">
                    <a:moveTo>
                      <a:pt x="110" y="24"/>
                    </a:moveTo>
                    <a:lnTo>
                      <a:pt x="110" y="48"/>
                    </a:lnTo>
                    <a:lnTo>
                      <a:pt x="110" y="85"/>
                    </a:lnTo>
                    <a:lnTo>
                      <a:pt x="110" y="122"/>
                    </a:lnTo>
                    <a:lnTo>
                      <a:pt x="110" y="158"/>
                    </a:lnTo>
                    <a:lnTo>
                      <a:pt x="98" y="195"/>
                    </a:lnTo>
                    <a:lnTo>
                      <a:pt x="61" y="207"/>
                    </a:lnTo>
                    <a:lnTo>
                      <a:pt x="37" y="207"/>
                    </a:lnTo>
                    <a:lnTo>
                      <a:pt x="12" y="195"/>
                    </a:lnTo>
                    <a:lnTo>
                      <a:pt x="0" y="158"/>
                    </a:lnTo>
                    <a:lnTo>
                      <a:pt x="0" y="97"/>
                    </a:lnTo>
                    <a:lnTo>
                      <a:pt x="12" y="24"/>
                    </a:lnTo>
                    <a:lnTo>
                      <a:pt x="12" y="0"/>
                    </a:lnTo>
                    <a:lnTo>
                      <a:pt x="11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7" name="Freeform 137"/>
              <p:cNvSpPr>
                <a:spLocks/>
              </p:cNvSpPr>
              <p:nvPr>
                <p:custDataLst>
                  <p:tags r:id="rId124"/>
                </p:custDataLst>
              </p:nvPr>
            </p:nvSpPr>
            <p:spPr bwMode="auto">
              <a:xfrm>
                <a:off x="4733925" y="4448175"/>
                <a:ext cx="177800" cy="334963"/>
              </a:xfrm>
              <a:custGeom>
                <a:avLst/>
                <a:gdLst>
                  <a:gd name="T0" fmla="*/ 178182 w 110"/>
                  <a:gd name="T1" fmla="*/ 38874 h 207"/>
                  <a:gd name="T2" fmla="*/ 178182 w 110"/>
                  <a:gd name="T3" fmla="*/ 77748 h 207"/>
                  <a:gd name="T4" fmla="*/ 178182 w 110"/>
                  <a:gd name="T5" fmla="*/ 137678 h 207"/>
                  <a:gd name="T6" fmla="*/ 178182 w 110"/>
                  <a:gd name="T7" fmla="*/ 197609 h 207"/>
                  <a:gd name="T8" fmla="*/ 178182 w 110"/>
                  <a:gd name="T9" fmla="*/ 255920 h 207"/>
                  <a:gd name="T10" fmla="*/ 158744 w 110"/>
                  <a:gd name="T11" fmla="*/ 315850 h 207"/>
                  <a:gd name="T12" fmla="*/ 98810 w 110"/>
                  <a:gd name="T13" fmla="*/ 335287 h 207"/>
                  <a:gd name="T14" fmla="*/ 59934 w 110"/>
                  <a:gd name="T15" fmla="*/ 335287 h 207"/>
                  <a:gd name="T16" fmla="*/ 19438 w 110"/>
                  <a:gd name="T17" fmla="*/ 315850 h 207"/>
                  <a:gd name="T18" fmla="*/ 0 w 110"/>
                  <a:gd name="T19" fmla="*/ 255920 h 207"/>
                  <a:gd name="T20" fmla="*/ 0 w 110"/>
                  <a:gd name="T21" fmla="*/ 157115 h 207"/>
                  <a:gd name="T22" fmla="*/ 19438 w 110"/>
                  <a:gd name="T23" fmla="*/ 38874 h 207"/>
                  <a:gd name="T24" fmla="*/ 19438 w 110"/>
                  <a:gd name="T25" fmla="*/ 0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207">
                    <a:moveTo>
                      <a:pt x="110" y="24"/>
                    </a:moveTo>
                    <a:lnTo>
                      <a:pt x="110" y="48"/>
                    </a:lnTo>
                    <a:lnTo>
                      <a:pt x="110" y="85"/>
                    </a:lnTo>
                    <a:lnTo>
                      <a:pt x="110" y="122"/>
                    </a:lnTo>
                    <a:lnTo>
                      <a:pt x="110" y="158"/>
                    </a:lnTo>
                    <a:lnTo>
                      <a:pt x="98" y="195"/>
                    </a:lnTo>
                    <a:lnTo>
                      <a:pt x="61" y="207"/>
                    </a:lnTo>
                    <a:lnTo>
                      <a:pt x="37" y="207"/>
                    </a:lnTo>
                    <a:lnTo>
                      <a:pt x="12" y="195"/>
                    </a:lnTo>
                    <a:lnTo>
                      <a:pt x="0" y="158"/>
                    </a:lnTo>
                    <a:lnTo>
                      <a:pt x="0" y="97"/>
                    </a:lnTo>
                    <a:lnTo>
                      <a:pt x="12" y="24"/>
                    </a:lnTo>
                    <a:lnTo>
                      <a:pt x="12"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8" name="Freeform 138"/>
              <p:cNvSpPr>
                <a:spLocks/>
              </p:cNvSpPr>
              <p:nvPr>
                <p:custDataLst>
                  <p:tags r:id="rId125"/>
                </p:custDataLst>
              </p:nvPr>
            </p:nvSpPr>
            <p:spPr bwMode="auto">
              <a:xfrm>
                <a:off x="4752975" y="4170363"/>
                <a:ext cx="219075" cy="77787"/>
              </a:xfrm>
              <a:custGeom>
                <a:avLst/>
                <a:gdLst>
                  <a:gd name="T0" fmla="*/ 218679 w 135"/>
                  <a:gd name="T1" fmla="*/ 19437 h 48"/>
                  <a:gd name="T2" fmla="*/ 178183 w 135"/>
                  <a:gd name="T3" fmla="*/ 0 h 48"/>
                  <a:gd name="T4" fmla="*/ 139307 w 135"/>
                  <a:gd name="T5" fmla="*/ 0 h 48"/>
                  <a:gd name="T6" fmla="*/ 119868 w 135"/>
                  <a:gd name="T7" fmla="*/ 0 h 48"/>
                  <a:gd name="T8" fmla="*/ 59934 w 135"/>
                  <a:gd name="T9" fmla="*/ 19437 h 48"/>
                  <a:gd name="T10" fmla="*/ 21058 w 135"/>
                  <a:gd name="T11" fmla="*/ 38874 h 48"/>
                  <a:gd name="T12" fmla="*/ 0 w 135"/>
                  <a:gd name="T13" fmla="*/ 777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48">
                    <a:moveTo>
                      <a:pt x="135" y="12"/>
                    </a:moveTo>
                    <a:lnTo>
                      <a:pt x="110" y="0"/>
                    </a:lnTo>
                    <a:lnTo>
                      <a:pt x="86" y="0"/>
                    </a:lnTo>
                    <a:lnTo>
                      <a:pt x="74" y="0"/>
                    </a:lnTo>
                    <a:lnTo>
                      <a:pt x="37" y="12"/>
                    </a:lnTo>
                    <a:lnTo>
                      <a:pt x="13" y="24"/>
                    </a:lnTo>
                    <a:lnTo>
                      <a:pt x="0" y="4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29" name="Line 139"/>
              <p:cNvSpPr>
                <a:spLocks noChangeShapeType="1"/>
              </p:cNvSpPr>
              <p:nvPr>
                <p:custDataLst>
                  <p:tags r:id="rId126"/>
                </p:custDataLst>
              </p:nvPr>
            </p:nvSpPr>
            <p:spPr bwMode="auto">
              <a:xfrm>
                <a:off x="4991100" y="4743450"/>
                <a:ext cx="592138" cy="100013"/>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0" name="Line 140"/>
              <p:cNvSpPr>
                <a:spLocks noChangeShapeType="1"/>
              </p:cNvSpPr>
              <p:nvPr>
                <p:custDataLst>
                  <p:tags r:id="rId127"/>
                </p:custDataLst>
              </p:nvPr>
            </p:nvSpPr>
            <p:spPr bwMode="auto">
              <a:xfrm flipV="1">
                <a:off x="5051425" y="4703763"/>
                <a:ext cx="473075" cy="17780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1" name="Line 141"/>
              <p:cNvSpPr>
                <a:spLocks noChangeShapeType="1"/>
              </p:cNvSpPr>
              <p:nvPr>
                <p:custDataLst>
                  <p:tags r:id="rId128"/>
                </p:custDataLst>
              </p:nvPr>
            </p:nvSpPr>
            <p:spPr bwMode="auto">
              <a:xfrm>
                <a:off x="5168900" y="4684713"/>
                <a:ext cx="236538" cy="215900"/>
              </a:xfrm>
              <a:prstGeom prst="line">
                <a:avLst/>
              </a:prstGeom>
              <a:noFill/>
              <a:ln w="7778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2" name="Freeform 144"/>
              <p:cNvSpPr>
                <a:spLocks/>
              </p:cNvSpPr>
              <p:nvPr>
                <p:custDataLst>
                  <p:tags r:id="rId129"/>
                </p:custDataLst>
              </p:nvPr>
            </p:nvSpPr>
            <p:spPr bwMode="auto">
              <a:xfrm>
                <a:off x="5108575" y="3656013"/>
                <a:ext cx="238125" cy="355600"/>
              </a:xfrm>
              <a:custGeom>
                <a:avLst/>
                <a:gdLst>
                  <a:gd name="T0" fmla="*/ 98810 w 147"/>
                  <a:gd name="T1" fmla="*/ 0 h 220"/>
                  <a:gd name="T2" fmla="*/ 238117 w 147"/>
                  <a:gd name="T3" fmla="*/ 38874 h 220"/>
                  <a:gd name="T4" fmla="*/ 158745 w 147"/>
                  <a:gd name="T5" fmla="*/ 356344 h 220"/>
                  <a:gd name="T6" fmla="*/ 0 w 147"/>
                  <a:gd name="T7" fmla="*/ 296413 h 220"/>
                  <a:gd name="T8" fmla="*/ 98810 w 147"/>
                  <a:gd name="T9" fmla="*/ 0 h 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20">
                    <a:moveTo>
                      <a:pt x="61" y="0"/>
                    </a:moveTo>
                    <a:lnTo>
                      <a:pt x="147" y="24"/>
                    </a:lnTo>
                    <a:lnTo>
                      <a:pt x="98" y="220"/>
                    </a:lnTo>
                    <a:lnTo>
                      <a:pt x="0" y="183"/>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3" name="Oval 145"/>
              <p:cNvSpPr>
                <a:spLocks noChangeArrowheads="1"/>
              </p:cNvSpPr>
              <p:nvPr>
                <p:custDataLst>
                  <p:tags r:id="rId130"/>
                </p:custDataLst>
              </p:nvPr>
            </p:nvSpPr>
            <p:spPr bwMode="auto">
              <a:xfrm>
                <a:off x="5080000" y="3230563"/>
                <a:ext cx="395288" cy="454025"/>
              </a:xfrm>
              <a:prstGeom prst="ellipse">
                <a:avLst/>
              </a:prstGeom>
              <a:solidFill>
                <a:srgbClr val="FFFFFF"/>
              </a:solidFill>
              <a:ln w="19050">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4" name="Freeform 146"/>
              <p:cNvSpPr>
                <a:spLocks/>
              </p:cNvSpPr>
              <p:nvPr>
                <p:custDataLst>
                  <p:tags r:id="rId131"/>
                </p:custDataLst>
              </p:nvPr>
            </p:nvSpPr>
            <p:spPr bwMode="auto">
              <a:xfrm>
                <a:off x="5149850" y="3694113"/>
                <a:ext cx="750888" cy="892175"/>
              </a:xfrm>
              <a:custGeom>
                <a:avLst/>
                <a:gdLst>
                  <a:gd name="T0" fmla="*/ 455175 w 464"/>
                  <a:gd name="T1" fmla="*/ 21057 h 550"/>
                  <a:gd name="T2" fmla="*/ 354745 w 464"/>
                  <a:gd name="T3" fmla="*/ 21057 h 550"/>
                  <a:gd name="T4" fmla="*/ 236497 w 464"/>
                  <a:gd name="T5" fmla="*/ 59931 h 550"/>
                  <a:gd name="T6" fmla="*/ 137686 w 464"/>
                  <a:gd name="T7" fmla="*/ 79368 h 550"/>
                  <a:gd name="T8" fmla="*/ 58314 w 464"/>
                  <a:gd name="T9" fmla="*/ 139298 h 550"/>
                  <a:gd name="T10" fmla="*/ 19438 w 464"/>
                  <a:gd name="T11" fmla="*/ 238103 h 550"/>
                  <a:gd name="T12" fmla="*/ 0 w 464"/>
                  <a:gd name="T13" fmla="*/ 336907 h 550"/>
                  <a:gd name="T14" fmla="*/ 0 w 464"/>
                  <a:gd name="T15" fmla="*/ 435712 h 550"/>
                  <a:gd name="T16" fmla="*/ 0 w 464"/>
                  <a:gd name="T17" fmla="*/ 633320 h 550"/>
                  <a:gd name="T18" fmla="*/ 0 w 464"/>
                  <a:gd name="T19" fmla="*/ 792056 h 550"/>
                  <a:gd name="T20" fmla="*/ 19438 w 464"/>
                  <a:gd name="T21" fmla="*/ 851986 h 550"/>
                  <a:gd name="T22" fmla="*/ 38876 w 464"/>
                  <a:gd name="T23" fmla="*/ 890860 h 550"/>
                  <a:gd name="T24" fmla="*/ 118248 w 464"/>
                  <a:gd name="T25" fmla="*/ 890860 h 550"/>
                  <a:gd name="T26" fmla="*/ 236497 w 464"/>
                  <a:gd name="T27" fmla="*/ 890860 h 550"/>
                  <a:gd name="T28" fmla="*/ 414679 w 464"/>
                  <a:gd name="T29" fmla="*/ 851986 h 550"/>
                  <a:gd name="T30" fmla="*/ 612300 w 464"/>
                  <a:gd name="T31" fmla="*/ 772619 h 550"/>
                  <a:gd name="T32" fmla="*/ 711110 w 464"/>
                  <a:gd name="T33" fmla="*/ 712688 h 550"/>
                  <a:gd name="T34" fmla="*/ 732168 w 464"/>
                  <a:gd name="T35" fmla="*/ 633320 h 550"/>
                  <a:gd name="T36" fmla="*/ 732168 w 464"/>
                  <a:gd name="T37" fmla="*/ 594447 h 550"/>
                  <a:gd name="T38" fmla="*/ 751606 w 464"/>
                  <a:gd name="T39" fmla="*/ 534516 h 550"/>
                  <a:gd name="T40" fmla="*/ 751606 w 464"/>
                  <a:gd name="T41" fmla="*/ 356344 h 550"/>
                  <a:gd name="T42" fmla="*/ 751606 w 464"/>
                  <a:gd name="T43" fmla="*/ 257540 h 550"/>
                  <a:gd name="T44" fmla="*/ 732168 w 464"/>
                  <a:gd name="T45" fmla="*/ 197609 h 550"/>
                  <a:gd name="T46" fmla="*/ 732168 w 464"/>
                  <a:gd name="T47" fmla="*/ 98804 h 550"/>
                  <a:gd name="T48" fmla="*/ 691672 w 464"/>
                  <a:gd name="T49" fmla="*/ 40494 h 550"/>
                  <a:gd name="T50" fmla="*/ 612300 w 464"/>
                  <a:gd name="T51" fmla="*/ 21057 h 550"/>
                  <a:gd name="T52" fmla="*/ 532928 w 464"/>
                  <a:gd name="T53" fmla="*/ 0 h 550"/>
                  <a:gd name="T54" fmla="*/ 474613 w 464"/>
                  <a:gd name="T55" fmla="*/ 0 h 550"/>
                  <a:gd name="T56" fmla="*/ 455175 w 464"/>
                  <a:gd name="T57" fmla="*/ 21057 h 5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4" h="550">
                    <a:moveTo>
                      <a:pt x="281" y="13"/>
                    </a:moveTo>
                    <a:lnTo>
                      <a:pt x="219" y="13"/>
                    </a:lnTo>
                    <a:lnTo>
                      <a:pt x="146" y="37"/>
                    </a:lnTo>
                    <a:lnTo>
                      <a:pt x="85" y="49"/>
                    </a:lnTo>
                    <a:lnTo>
                      <a:pt x="36" y="86"/>
                    </a:lnTo>
                    <a:lnTo>
                      <a:pt x="12" y="147"/>
                    </a:lnTo>
                    <a:lnTo>
                      <a:pt x="0" y="208"/>
                    </a:lnTo>
                    <a:lnTo>
                      <a:pt x="0" y="269"/>
                    </a:lnTo>
                    <a:lnTo>
                      <a:pt x="0" y="391"/>
                    </a:lnTo>
                    <a:lnTo>
                      <a:pt x="0" y="489"/>
                    </a:lnTo>
                    <a:lnTo>
                      <a:pt x="12" y="526"/>
                    </a:lnTo>
                    <a:lnTo>
                      <a:pt x="24" y="550"/>
                    </a:lnTo>
                    <a:lnTo>
                      <a:pt x="73" y="550"/>
                    </a:lnTo>
                    <a:lnTo>
                      <a:pt x="146" y="550"/>
                    </a:lnTo>
                    <a:lnTo>
                      <a:pt x="256" y="526"/>
                    </a:lnTo>
                    <a:lnTo>
                      <a:pt x="378" y="477"/>
                    </a:lnTo>
                    <a:lnTo>
                      <a:pt x="439" y="440"/>
                    </a:lnTo>
                    <a:lnTo>
                      <a:pt x="452" y="391"/>
                    </a:lnTo>
                    <a:lnTo>
                      <a:pt x="452" y="367"/>
                    </a:lnTo>
                    <a:lnTo>
                      <a:pt x="464" y="330"/>
                    </a:lnTo>
                    <a:lnTo>
                      <a:pt x="464" y="220"/>
                    </a:lnTo>
                    <a:lnTo>
                      <a:pt x="464" y="159"/>
                    </a:lnTo>
                    <a:lnTo>
                      <a:pt x="452" y="122"/>
                    </a:lnTo>
                    <a:lnTo>
                      <a:pt x="452" y="61"/>
                    </a:lnTo>
                    <a:lnTo>
                      <a:pt x="427" y="25"/>
                    </a:lnTo>
                    <a:lnTo>
                      <a:pt x="378" y="13"/>
                    </a:lnTo>
                    <a:lnTo>
                      <a:pt x="329" y="0"/>
                    </a:lnTo>
                    <a:lnTo>
                      <a:pt x="293" y="0"/>
                    </a:lnTo>
                    <a:lnTo>
                      <a:pt x="281" y="13"/>
                    </a:lnTo>
                    <a:close/>
                  </a:path>
                </a:pathLst>
              </a:custGeom>
              <a:solidFill>
                <a:srgbClr val="444444"/>
              </a:solidFill>
              <a:ln w="19050">
                <a:solidFill>
                  <a:srgbClr val="000000"/>
                </a:solidFill>
                <a:prstDash val="solid"/>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5" name="Line 147"/>
              <p:cNvSpPr>
                <a:spLocks noChangeShapeType="1"/>
              </p:cNvSpPr>
              <p:nvPr>
                <p:custDataLst>
                  <p:tags r:id="rId132"/>
                </p:custDataLst>
              </p:nvPr>
            </p:nvSpPr>
            <p:spPr bwMode="auto">
              <a:xfrm>
                <a:off x="5545138" y="4210050"/>
                <a:ext cx="19050" cy="355600"/>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6" name="Oval 148"/>
              <p:cNvSpPr>
                <a:spLocks noChangeArrowheads="1"/>
              </p:cNvSpPr>
              <p:nvPr>
                <p:custDataLst>
                  <p:tags r:id="rId133"/>
                </p:custDataLst>
              </p:nvPr>
            </p:nvSpPr>
            <p:spPr bwMode="auto">
              <a:xfrm>
                <a:off x="5456238" y="4140200"/>
                <a:ext cx="177800" cy="198438"/>
              </a:xfrm>
              <a:prstGeom prst="ellipse">
                <a:avLst/>
              </a:prstGeom>
              <a:solidFill>
                <a:srgbClr val="000000"/>
              </a:solidFill>
              <a:ln w="58738">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7" name="Freeform 149"/>
              <p:cNvSpPr>
                <a:spLocks/>
              </p:cNvSpPr>
              <p:nvPr>
                <p:custDataLst>
                  <p:tags r:id="rId134"/>
                </p:custDataLst>
              </p:nvPr>
            </p:nvSpPr>
            <p:spPr bwMode="auto">
              <a:xfrm>
                <a:off x="3743325" y="4448175"/>
                <a:ext cx="177800" cy="354013"/>
              </a:xfrm>
              <a:custGeom>
                <a:avLst/>
                <a:gdLst>
                  <a:gd name="T0" fmla="*/ 0 w 110"/>
                  <a:gd name="T1" fmla="*/ 98804 h 219"/>
                  <a:gd name="T2" fmla="*/ 0 w 110"/>
                  <a:gd name="T3" fmla="*/ 118241 h 219"/>
                  <a:gd name="T4" fmla="*/ 0 w 110"/>
                  <a:gd name="T5" fmla="*/ 176552 h 219"/>
                  <a:gd name="T6" fmla="*/ 0 w 110"/>
                  <a:gd name="T7" fmla="*/ 276976 h 219"/>
                  <a:gd name="T8" fmla="*/ 40496 w 110"/>
                  <a:gd name="T9" fmla="*/ 335287 h 219"/>
                  <a:gd name="T10" fmla="*/ 79372 w 110"/>
                  <a:gd name="T11" fmla="*/ 354724 h 219"/>
                  <a:gd name="T12" fmla="*/ 119868 w 110"/>
                  <a:gd name="T13" fmla="*/ 335287 h 219"/>
                  <a:gd name="T14" fmla="*/ 178182 w 110"/>
                  <a:gd name="T15" fmla="*/ 335287 h 219"/>
                  <a:gd name="T16" fmla="*/ 178182 w 110"/>
                  <a:gd name="T17" fmla="*/ 276976 h 219"/>
                  <a:gd name="T18" fmla="*/ 178182 w 110"/>
                  <a:gd name="T19" fmla="*/ 217046 h 219"/>
                  <a:gd name="T20" fmla="*/ 178182 w 110"/>
                  <a:gd name="T21" fmla="*/ 157115 h 219"/>
                  <a:gd name="T22" fmla="*/ 178182 w 110"/>
                  <a:gd name="T23" fmla="*/ 38874 h 219"/>
                  <a:gd name="T24" fmla="*/ 178182 w 110"/>
                  <a:gd name="T25" fmla="*/ 0 h 219"/>
                  <a:gd name="T26" fmla="*/ 0 w 110"/>
                  <a:gd name="T27" fmla="*/ 98804 h 2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 h="219">
                    <a:moveTo>
                      <a:pt x="0" y="61"/>
                    </a:moveTo>
                    <a:lnTo>
                      <a:pt x="0" y="73"/>
                    </a:lnTo>
                    <a:lnTo>
                      <a:pt x="0" y="109"/>
                    </a:lnTo>
                    <a:lnTo>
                      <a:pt x="0" y="171"/>
                    </a:lnTo>
                    <a:lnTo>
                      <a:pt x="25" y="207"/>
                    </a:lnTo>
                    <a:lnTo>
                      <a:pt x="49" y="219"/>
                    </a:lnTo>
                    <a:lnTo>
                      <a:pt x="74" y="207"/>
                    </a:lnTo>
                    <a:lnTo>
                      <a:pt x="110" y="207"/>
                    </a:lnTo>
                    <a:lnTo>
                      <a:pt x="110" y="171"/>
                    </a:lnTo>
                    <a:lnTo>
                      <a:pt x="110" y="134"/>
                    </a:lnTo>
                    <a:lnTo>
                      <a:pt x="110" y="97"/>
                    </a:lnTo>
                    <a:lnTo>
                      <a:pt x="110" y="24"/>
                    </a:lnTo>
                    <a:lnTo>
                      <a:pt x="110" y="0"/>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8" name="Freeform 150"/>
              <p:cNvSpPr>
                <a:spLocks/>
              </p:cNvSpPr>
              <p:nvPr>
                <p:custDataLst>
                  <p:tags r:id="rId135"/>
                </p:custDataLst>
              </p:nvPr>
            </p:nvSpPr>
            <p:spPr bwMode="auto">
              <a:xfrm>
                <a:off x="3743325" y="4448175"/>
                <a:ext cx="177800" cy="354013"/>
              </a:xfrm>
              <a:custGeom>
                <a:avLst/>
                <a:gdLst>
                  <a:gd name="T0" fmla="*/ 0 w 110"/>
                  <a:gd name="T1" fmla="*/ 98804 h 219"/>
                  <a:gd name="T2" fmla="*/ 0 w 110"/>
                  <a:gd name="T3" fmla="*/ 118241 h 219"/>
                  <a:gd name="T4" fmla="*/ 0 w 110"/>
                  <a:gd name="T5" fmla="*/ 176552 h 219"/>
                  <a:gd name="T6" fmla="*/ 0 w 110"/>
                  <a:gd name="T7" fmla="*/ 276976 h 219"/>
                  <a:gd name="T8" fmla="*/ 40496 w 110"/>
                  <a:gd name="T9" fmla="*/ 335287 h 219"/>
                  <a:gd name="T10" fmla="*/ 79372 w 110"/>
                  <a:gd name="T11" fmla="*/ 354724 h 219"/>
                  <a:gd name="T12" fmla="*/ 119868 w 110"/>
                  <a:gd name="T13" fmla="*/ 335287 h 219"/>
                  <a:gd name="T14" fmla="*/ 178182 w 110"/>
                  <a:gd name="T15" fmla="*/ 335287 h 219"/>
                  <a:gd name="T16" fmla="*/ 178182 w 110"/>
                  <a:gd name="T17" fmla="*/ 276976 h 219"/>
                  <a:gd name="T18" fmla="*/ 178182 w 110"/>
                  <a:gd name="T19" fmla="*/ 217046 h 219"/>
                  <a:gd name="T20" fmla="*/ 178182 w 110"/>
                  <a:gd name="T21" fmla="*/ 157115 h 219"/>
                  <a:gd name="T22" fmla="*/ 178182 w 110"/>
                  <a:gd name="T23" fmla="*/ 38874 h 219"/>
                  <a:gd name="T24" fmla="*/ 178182 w 110"/>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219">
                    <a:moveTo>
                      <a:pt x="0" y="61"/>
                    </a:moveTo>
                    <a:lnTo>
                      <a:pt x="0" y="73"/>
                    </a:lnTo>
                    <a:lnTo>
                      <a:pt x="0" y="109"/>
                    </a:lnTo>
                    <a:lnTo>
                      <a:pt x="0" y="171"/>
                    </a:lnTo>
                    <a:lnTo>
                      <a:pt x="25" y="207"/>
                    </a:lnTo>
                    <a:lnTo>
                      <a:pt x="49" y="219"/>
                    </a:lnTo>
                    <a:lnTo>
                      <a:pt x="74" y="207"/>
                    </a:lnTo>
                    <a:lnTo>
                      <a:pt x="110" y="207"/>
                    </a:lnTo>
                    <a:lnTo>
                      <a:pt x="110" y="171"/>
                    </a:lnTo>
                    <a:lnTo>
                      <a:pt x="110" y="134"/>
                    </a:lnTo>
                    <a:lnTo>
                      <a:pt x="110" y="97"/>
                    </a:lnTo>
                    <a:lnTo>
                      <a:pt x="110" y="24"/>
                    </a:lnTo>
                    <a:lnTo>
                      <a:pt x="11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39" name="Freeform 151"/>
              <p:cNvSpPr>
                <a:spLocks/>
              </p:cNvSpPr>
              <p:nvPr>
                <p:custDataLst>
                  <p:tags r:id="rId136"/>
                </p:custDataLst>
              </p:nvPr>
            </p:nvSpPr>
            <p:spPr bwMode="auto">
              <a:xfrm>
                <a:off x="3525838" y="4032250"/>
                <a:ext cx="593725" cy="811213"/>
              </a:xfrm>
              <a:custGeom>
                <a:avLst/>
                <a:gdLst>
                  <a:gd name="T0" fmla="*/ 158744 w 366"/>
                  <a:gd name="T1" fmla="*/ 0 h 501"/>
                  <a:gd name="T2" fmla="*/ 158744 w 366"/>
                  <a:gd name="T3" fmla="*/ 38874 h 501"/>
                  <a:gd name="T4" fmla="*/ 158744 w 366"/>
                  <a:gd name="T5" fmla="*/ 118241 h 501"/>
                  <a:gd name="T6" fmla="*/ 178183 w 366"/>
                  <a:gd name="T7" fmla="*/ 217046 h 501"/>
                  <a:gd name="T8" fmla="*/ 217059 w 366"/>
                  <a:gd name="T9" fmla="*/ 257539 h 501"/>
                  <a:gd name="T10" fmla="*/ 296431 w 366"/>
                  <a:gd name="T11" fmla="*/ 238102 h 501"/>
                  <a:gd name="T12" fmla="*/ 375803 w 366"/>
                  <a:gd name="T13" fmla="*/ 238102 h 501"/>
                  <a:gd name="T14" fmla="*/ 455175 w 366"/>
                  <a:gd name="T15" fmla="*/ 257539 h 501"/>
                  <a:gd name="T16" fmla="*/ 515110 w 366"/>
                  <a:gd name="T17" fmla="*/ 276976 h 501"/>
                  <a:gd name="T18" fmla="*/ 553986 w 366"/>
                  <a:gd name="T19" fmla="*/ 336907 h 501"/>
                  <a:gd name="T20" fmla="*/ 592862 w 366"/>
                  <a:gd name="T21" fmla="*/ 416274 h 501"/>
                  <a:gd name="T22" fmla="*/ 592862 w 366"/>
                  <a:gd name="T23" fmla="*/ 573390 h 501"/>
                  <a:gd name="T24" fmla="*/ 592862 w 366"/>
                  <a:gd name="T25" fmla="*/ 672194 h 501"/>
                  <a:gd name="T26" fmla="*/ 592862 w 366"/>
                  <a:gd name="T27" fmla="*/ 732125 h 501"/>
                  <a:gd name="T28" fmla="*/ 573424 w 366"/>
                  <a:gd name="T29" fmla="*/ 770998 h 501"/>
                  <a:gd name="T30" fmla="*/ 515110 w 366"/>
                  <a:gd name="T31" fmla="*/ 811492 h 501"/>
                  <a:gd name="T32" fmla="*/ 455175 w 366"/>
                  <a:gd name="T33" fmla="*/ 811492 h 501"/>
                  <a:gd name="T34" fmla="*/ 416299 w 366"/>
                  <a:gd name="T35" fmla="*/ 770998 h 501"/>
                  <a:gd name="T36" fmla="*/ 416299 w 366"/>
                  <a:gd name="T37" fmla="*/ 712688 h 501"/>
                  <a:gd name="T38" fmla="*/ 416299 w 366"/>
                  <a:gd name="T39" fmla="*/ 553953 h 501"/>
                  <a:gd name="T40" fmla="*/ 416299 w 366"/>
                  <a:gd name="T41" fmla="*/ 455148 h 501"/>
                  <a:gd name="T42" fmla="*/ 395241 w 366"/>
                  <a:gd name="T43" fmla="*/ 416274 h 501"/>
                  <a:gd name="T44" fmla="*/ 356365 w 366"/>
                  <a:gd name="T45" fmla="*/ 416274 h 501"/>
                  <a:gd name="T46" fmla="*/ 217059 w 366"/>
                  <a:gd name="T47" fmla="*/ 455148 h 501"/>
                  <a:gd name="T48" fmla="*/ 79372 w 366"/>
                  <a:gd name="T49" fmla="*/ 474585 h 501"/>
                  <a:gd name="T50" fmla="*/ 19438 w 366"/>
                  <a:gd name="T51" fmla="*/ 494022 h 501"/>
                  <a:gd name="T52" fmla="*/ 0 w 366"/>
                  <a:gd name="T53" fmla="*/ 494022 h 501"/>
                  <a:gd name="T54" fmla="*/ 158744 w 366"/>
                  <a:gd name="T55" fmla="*/ 0 h 5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6" h="501">
                    <a:moveTo>
                      <a:pt x="98" y="0"/>
                    </a:moveTo>
                    <a:lnTo>
                      <a:pt x="98" y="24"/>
                    </a:lnTo>
                    <a:lnTo>
                      <a:pt x="98" y="73"/>
                    </a:lnTo>
                    <a:lnTo>
                      <a:pt x="110" y="134"/>
                    </a:lnTo>
                    <a:lnTo>
                      <a:pt x="134" y="159"/>
                    </a:lnTo>
                    <a:lnTo>
                      <a:pt x="183" y="147"/>
                    </a:lnTo>
                    <a:lnTo>
                      <a:pt x="232" y="147"/>
                    </a:lnTo>
                    <a:lnTo>
                      <a:pt x="281" y="159"/>
                    </a:lnTo>
                    <a:lnTo>
                      <a:pt x="318" y="171"/>
                    </a:lnTo>
                    <a:lnTo>
                      <a:pt x="342" y="208"/>
                    </a:lnTo>
                    <a:lnTo>
                      <a:pt x="366" y="257"/>
                    </a:lnTo>
                    <a:lnTo>
                      <a:pt x="366" y="354"/>
                    </a:lnTo>
                    <a:lnTo>
                      <a:pt x="366" y="415"/>
                    </a:lnTo>
                    <a:lnTo>
                      <a:pt x="366" y="452"/>
                    </a:lnTo>
                    <a:lnTo>
                      <a:pt x="354" y="476"/>
                    </a:lnTo>
                    <a:lnTo>
                      <a:pt x="318" y="501"/>
                    </a:lnTo>
                    <a:lnTo>
                      <a:pt x="281" y="501"/>
                    </a:lnTo>
                    <a:lnTo>
                      <a:pt x="257" y="476"/>
                    </a:lnTo>
                    <a:lnTo>
                      <a:pt x="257" y="440"/>
                    </a:lnTo>
                    <a:lnTo>
                      <a:pt x="257" y="342"/>
                    </a:lnTo>
                    <a:lnTo>
                      <a:pt x="257" y="281"/>
                    </a:lnTo>
                    <a:lnTo>
                      <a:pt x="244" y="257"/>
                    </a:lnTo>
                    <a:lnTo>
                      <a:pt x="220" y="257"/>
                    </a:lnTo>
                    <a:lnTo>
                      <a:pt x="134" y="281"/>
                    </a:lnTo>
                    <a:lnTo>
                      <a:pt x="49" y="293"/>
                    </a:lnTo>
                    <a:lnTo>
                      <a:pt x="12" y="305"/>
                    </a:lnTo>
                    <a:lnTo>
                      <a:pt x="0" y="305"/>
                    </a:lnTo>
                    <a:lnTo>
                      <a:pt x="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40" name="Freeform 152"/>
              <p:cNvSpPr>
                <a:spLocks/>
              </p:cNvSpPr>
              <p:nvPr>
                <p:custDataLst>
                  <p:tags r:id="rId137"/>
                </p:custDataLst>
              </p:nvPr>
            </p:nvSpPr>
            <p:spPr bwMode="auto">
              <a:xfrm>
                <a:off x="3525838" y="4032250"/>
                <a:ext cx="593725" cy="811213"/>
              </a:xfrm>
              <a:custGeom>
                <a:avLst/>
                <a:gdLst>
                  <a:gd name="T0" fmla="*/ 158744 w 366"/>
                  <a:gd name="T1" fmla="*/ 0 h 501"/>
                  <a:gd name="T2" fmla="*/ 158744 w 366"/>
                  <a:gd name="T3" fmla="*/ 38874 h 501"/>
                  <a:gd name="T4" fmla="*/ 158744 w 366"/>
                  <a:gd name="T5" fmla="*/ 118241 h 501"/>
                  <a:gd name="T6" fmla="*/ 178183 w 366"/>
                  <a:gd name="T7" fmla="*/ 217046 h 501"/>
                  <a:gd name="T8" fmla="*/ 217059 w 366"/>
                  <a:gd name="T9" fmla="*/ 257539 h 501"/>
                  <a:gd name="T10" fmla="*/ 296431 w 366"/>
                  <a:gd name="T11" fmla="*/ 238102 h 501"/>
                  <a:gd name="T12" fmla="*/ 375803 w 366"/>
                  <a:gd name="T13" fmla="*/ 238102 h 501"/>
                  <a:gd name="T14" fmla="*/ 455175 w 366"/>
                  <a:gd name="T15" fmla="*/ 257539 h 501"/>
                  <a:gd name="T16" fmla="*/ 515110 w 366"/>
                  <a:gd name="T17" fmla="*/ 276976 h 501"/>
                  <a:gd name="T18" fmla="*/ 553986 w 366"/>
                  <a:gd name="T19" fmla="*/ 336907 h 501"/>
                  <a:gd name="T20" fmla="*/ 592862 w 366"/>
                  <a:gd name="T21" fmla="*/ 416274 h 501"/>
                  <a:gd name="T22" fmla="*/ 592862 w 366"/>
                  <a:gd name="T23" fmla="*/ 573390 h 501"/>
                  <a:gd name="T24" fmla="*/ 592862 w 366"/>
                  <a:gd name="T25" fmla="*/ 672194 h 501"/>
                  <a:gd name="T26" fmla="*/ 592862 w 366"/>
                  <a:gd name="T27" fmla="*/ 732125 h 501"/>
                  <a:gd name="T28" fmla="*/ 573424 w 366"/>
                  <a:gd name="T29" fmla="*/ 770998 h 501"/>
                  <a:gd name="T30" fmla="*/ 515110 w 366"/>
                  <a:gd name="T31" fmla="*/ 811492 h 501"/>
                  <a:gd name="T32" fmla="*/ 455175 w 366"/>
                  <a:gd name="T33" fmla="*/ 811492 h 501"/>
                  <a:gd name="T34" fmla="*/ 416299 w 366"/>
                  <a:gd name="T35" fmla="*/ 770998 h 501"/>
                  <a:gd name="T36" fmla="*/ 416299 w 366"/>
                  <a:gd name="T37" fmla="*/ 712688 h 501"/>
                  <a:gd name="T38" fmla="*/ 416299 w 366"/>
                  <a:gd name="T39" fmla="*/ 553953 h 501"/>
                  <a:gd name="T40" fmla="*/ 416299 w 366"/>
                  <a:gd name="T41" fmla="*/ 455148 h 501"/>
                  <a:gd name="T42" fmla="*/ 395241 w 366"/>
                  <a:gd name="T43" fmla="*/ 416274 h 501"/>
                  <a:gd name="T44" fmla="*/ 356365 w 366"/>
                  <a:gd name="T45" fmla="*/ 416274 h 501"/>
                  <a:gd name="T46" fmla="*/ 217059 w 366"/>
                  <a:gd name="T47" fmla="*/ 455148 h 501"/>
                  <a:gd name="T48" fmla="*/ 79372 w 366"/>
                  <a:gd name="T49" fmla="*/ 474585 h 501"/>
                  <a:gd name="T50" fmla="*/ 19438 w 366"/>
                  <a:gd name="T51" fmla="*/ 494022 h 501"/>
                  <a:gd name="T52" fmla="*/ 0 w 366"/>
                  <a:gd name="T53" fmla="*/ 494022 h 5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6" h="501">
                    <a:moveTo>
                      <a:pt x="98" y="0"/>
                    </a:moveTo>
                    <a:lnTo>
                      <a:pt x="98" y="24"/>
                    </a:lnTo>
                    <a:lnTo>
                      <a:pt x="98" y="73"/>
                    </a:lnTo>
                    <a:lnTo>
                      <a:pt x="110" y="134"/>
                    </a:lnTo>
                    <a:lnTo>
                      <a:pt x="134" y="159"/>
                    </a:lnTo>
                    <a:lnTo>
                      <a:pt x="183" y="147"/>
                    </a:lnTo>
                    <a:lnTo>
                      <a:pt x="232" y="147"/>
                    </a:lnTo>
                    <a:lnTo>
                      <a:pt x="281" y="159"/>
                    </a:lnTo>
                    <a:lnTo>
                      <a:pt x="318" y="171"/>
                    </a:lnTo>
                    <a:lnTo>
                      <a:pt x="342" y="208"/>
                    </a:lnTo>
                    <a:lnTo>
                      <a:pt x="366" y="257"/>
                    </a:lnTo>
                    <a:lnTo>
                      <a:pt x="366" y="354"/>
                    </a:lnTo>
                    <a:lnTo>
                      <a:pt x="366" y="415"/>
                    </a:lnTo>
                    <a:lnTo>
                      <a:pt x="366" y="452"/>
                    </a:lnTo>
                    <a:lnTo>
                      <a:pt x="354" y="476"/>
                    </a:lnTo>
                    <a:lnTo>
                      <a:pt x="318" y="501"/>
                    </a:lnTo>
                    <a:lnTo>
                      <a:pt x="281" y="501"/>
                    </a:lnTo>
                    <a:lnTo>
                      <a:pt x="257" y="476"/>
                    </a:lnTo>
                    <a:lnTo>
                      <a:pt x="257" y="440"/>
                    </a:lnTo>
                    <a:lnTo>
                      <a:pt x="257" y="342"/>
                    </a:lnTo>
                    <a:lnTo>
                      <a:pt x="257" y="281"/>
                    </a:lnTo>
                    <a:lnTo>
                      <a:pt x="244" y="257"/>
                    </a:lnTo>
                    <a:lnTo>
                      <a:pt x="220" y="257"/>
                    </a:lnTo>
                    <a:lnTo>
                      <a:pt x="134" y="281"/>
                    </a:lnTo>
                    <a:lnTo>
                      <a:pt x="49" y="293"/>
                    </a:lnTo>
                    <a:lnTo>
                      <a:pt x="12" y="305"/>
                    </a:lnTo>
                    <a:lnTo>
                      <a:pt x="0" y="30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41" name="Freeform 153"/>
              <p:cNvSpPr>
                <a:spLocks/>
              </p:cNvSpPr>
              <p:nvPr>
                <p:custDataLst>
                  <p:tags r:id="rId138"/>
                </p:custDataLst>
              </p:nvPr>
            </p:nvSpPr>
            <p:spPr bwMode="auto">
              <a:xfrm>
                <a:off x="4752975" y="4427538"/>
                <a:ext cx="415925" cy="158750"/>
              </a:xfrm>
              <a:custGeom>
                <a:avLst/>
                <a:gdLst>
                  <a:gd name="T0" fmla="*/ 416300 w 257"/>
                  <a:gd name="T1" fmla="*/ 119861 h 98"/>
                  <a:gd name="T2" fmla="*/ 416300 w 257"/>
                  <a:gd name="T3" fmla="*/ 158735 h 98"/>
                  <a:gd name="T4" fmla="*/ 336928 w 257"/>
                  <a:gd name="T5" fmla="*/ 139298 h 98"/>
                  <a:gd name="T6" fmla="*/ 257555 w 257"/>
                  <a:gd name="T7" fmla="*/ 139298 h 98"/>
                  <a:gd name="T8" fmla="*/ 197621 w 257"/>
                  <a:gd name="T9" fmla="*/ 98804 h 98"/>
                  <a:gd name="T10" fmla="*/ 139307 w 257"/>
                  <a:gd name="T11" fmla="*/ 79368 h 98"/>
                  <a:gd name="T12" fmla="*/ 40496 w 257"/>
                  <a:gd name="T13" fmla="*/ 21057 h 98"/>
                  <a:gd name="T14" fmla="*/ 0 w 257"/>
                  <a:gd name="T15" fmla="*/ 0 h 98"/>
                  <a:gd name="T16" fmla="*/ 416300 w 257"/>
                  <a:gd name="T17" fmla="*/ 119861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 h="98">
                    <a:moveTo>
                      <a:pt x="257" y="74"/>
                    </a:moveTo>
                    <a:lnTo>
                      <a:pt x="257" y="98"/>
                    </a:lnTo>
                    <a:lnTo>
                      <a:pt x="208" y="86"/>
                    </a:lnTo>
                    <a:lnTo>
                      <a:pt x="159" y="86"/>
                    </a:lnTo>
                    <a:lnTo>
                      <a:pt x="122" y="61"/>
                    </a:lnTo>
                    <a:lnTo>
                      <a:pt x="86" y="49"/>
                    </a:lnTo>
                    <a:lnTo>
                      <a:pt x="25" y="13"/>
                    </a:lnTo>
                    <a:lnTo>
                      <a:pt x="0" y="0"/>
                    </a:lnTo>
                    <a:lnTo>
                      <a:pt x="257"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42" name="Freeform 154"/>
              <p:cNvSpPr>
                <a:spLocks/>
              </p:cNvSpPr>
              <p:nvPr>
                <p:custDataLst>
                  <p:tags r:id="rId139"/>
                </p:custDataLst>
              </p:nvPr>
            </p:nvSpPr>
            <p:spPr bwMode="auto">
              <a:xfrm>
                <a:off x="4752975" y="4427538"/>
                <a:ext cx="415925" cy="158750"/>
              </a:xfrm>
              <a:custGeom>
                <a:avLst/>
                <a:gdLst>
                  <a:gd name="T0" fmla="*/ 416300 w 257"/>
                  <a:gd name="T1" fmla="*/ 119861 h 98"/>
                  <a:gd name="T2" fmla="*/ 416300 w 257"/>
                  <a:gd name="T3" fmla="*/ 158735 h 98"/>
                  <a:gd name="T4" fmla="*/ 336928 w 257"/>
                  <a:gd name="T5" fmla="*/ 139298 h 98"/>
                  <a:gd name="T6" fmla="*/ 257555 w 257"/>
                  <a:gd name="T7" fmla="*/ 139298 h 98"/>
                  <a:gd name="T8" fmla="*/ 197621 w 257"/>
                  <a:gd name="T9" fmla="*/ 98804 h 98"/>
                  <a:gd name="T10" fmla="*/ 139307 w 257"/>
                  <a:gd name="T11" fmla="*/ 79368 h 98"/>
                  <a:gd name="T12" fmla="*/ 40496 w 257"/>
                  <a:gd name="T13" fmla="*/ 21057 h 98"/>
                  <a:gd name="T14" fmla="*/ 0 w 257"/>
                  <a:gd name="T15" fmla="*/ 0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7" h="98">
                    <a:moveTo>
                      <a:pt x="257" y="74"/>
                    </a:moveTo>
                    <a:lnTo>
                      <a:pt x="257" y="98"/>
                    </a:lnTo>
                    <a:lnTo>
                      <a:pt x="208" y="86"/>
                    </a:lnTo>
                    <a:lnTo>
                      <a:pt x="159" y="86"/>
                    </a:lnTo>
                    <a:lnTo>
                      <a:pt x="122" y="61"/>
                    </a:lnTo>
                    <a:lnTo>
                      <a:pt x="86" y="49"/>
                    </a:lnTo>
                    <a:lnTo>
                      <a:pt x="25" y="13"/>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43" name="Rectangle 155"/>
              <p:cNvSpPr>
                <a:spLocks noChangeArrowheads="1"/>
              </p:cNvSpPr>
              <p:nvPr>
                <p:custDataLst>
                  <p:tags r:id="rId140"/>
                </p:custDataLst>
              </p:nvPr>
            </p:nvSpPr>
            <p:spPr bwMode="auto">
              <a:xfrm>
                <a:off x="4376738" y="1262063"/>
                <a:ext cx="62000" cy="28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27100"/>
                <a:r>
                  <a:rPr lang="en-US" sz="1500" b="1">
                    <a:solidFill>
                      <a:srgbClr val="000000"/>
                    </a:solidFill>
                    <a:latin typeface="Arial" panose="020B0604020202020204" pitchFamily="34" charset="0"/>
                    <a:cs typeface="Arial" panose="020B0604020202020204" pitchFamily="34" charset="0"/>
                  </a:rPr>
                  <a:t> </a:t>
                </a:r>
                <a:endParaRPr lang="en-US" sz="1500">
                  <a:latin typeface="Arial" panose="020B0604020202020204" pitchFamily="34" charset="0"/>
                  <a:cs typeface="Arial" panose="020B0604020202020204" pitchFamily="34" charset="0"/>
                </a:endParaRPr>
              </a:p>
            </p:txBody>
          </p:sp>
          <p:sp>
            <p:nvSpPr>
              <p:cNvPr id="145" name="Freeform 166"/>
              <p:cNvSpPr>
                <a:spLocks/>
              </p:cNvSpPr>
              <p:nvPr>
                <p:custDataLst>
                  <p:tags r:id="rId141"/>
                </p:custDataLst>
              </p:nvPr>
            </p:nvSpPr>
            <p:spPr bwMode="auto">
              <a:xfrm>
                <a:off x="4100513" y="2428875"/>
                <a:ext cx="355600" cy="454025"/>
              </a:xfrm>
              <a:custGeom>
                <a:avLst/>
                <a:gdLst>
                  <a:gd name="T0" fmla="*/ 40496 w 220"/>
                  <a:gd name="T1" fmla="*/ 453529 h 280"/>
                  <a:gd name="T2" fmla="*/ 336927 w 220"/>
                  <a:gd name="T3" fmla="*/ 453529 h 280"/>
                  <a:gd name="T4" fmla="*/ 356365 w 220"/>
                  <a:gd name="T5" fmla="*/ 414655 h 280"/>
                  <a:gd name="T6" fmla="*/ 356365 w 220"/>
                  <a:gd name="T7" fmla="*/ 255920 h 280"/>
                  <a:gd name="T8" fmla="*/ 218679 w 220"/>
                  <a:gd name="T9" fmla="*/ 0 h 280"/>
                  <a:gd name="T10" fmla="*/ 139306 w 220"/>
                  <a:gd name="T11" fmla="*/ 0 h 280"/>
                  <a:gd name="T12" fmla="*/ 0 w 220"/>
                  <a:gd name="T13" fmla="*/ 276977 h 280"/>
                  <a:gd name="T14" fmla="*/ 0 w 220"/>
                  <a:gd name="T15" fmla="*/ 414655 h 280"/>
                  <a:gd name="T16" fmla="*/ 40496 w 220"/>
                  <a:gd name="T17" fmla="*/ 453529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280">
                    <a:moveTo>
                      <a:pt x="25" y="280"/>
                    </a:moveTo>
                    <a:lnTo>
                      <a:pt x="208" y="280"/>
                    </a:lnTo>
                    <a:lnTo>
                      <a:pt x="220" y="256"/>
                    </a:lnTo>
                    <a:lnTo>
                      <a:pt x="220" y="158"/>
                    </a:lnTo>
                    <a:lnTo>
                      <a:pt x="135" y="0"/>
                    </a:lnTo>
                    <a:lnTo>
                      <a:pt x="86" y="0"/>
                    </a:lnTo>
                    <a:lnTo>
                      <a:pt x="0" y="171"/>
                    </a:lnTo>
                    <a:lnTo>
                      <a:pt x="0" y="256"/>
                    </a:lnTo>
                    <a:lnTo>
                      <a:pt x="25" y="28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46" name="Freeform 42"/>
              <p:cNvSpPr>
                <a:spLocks/>
              </p:cNvSpPr>
              <p:nvPr>
                <p:custDataLst>
                  <p:tags r:id="rId142"/>
                </p:custDataLst>
              </p:nvPr>
            </p:nvSpPr>
            <p:spPr bwMode="auto">
              <a:xfrm>
                <a:off x="4946650" y="2352675"/>
                <a:ext cx="414338" cy="869950"/>
              </a:xfrm>
              <a:custGeom>
                <a:avLst/>
                <a:gdLst>
                  <a:gd name="T0" fmla="*/ 414679 w 256"/>
                  <a:gd name="T1" fmla="*/ 0 h 537"/>
                  <a:gd name="T2" fmla="*/ 315869 w 256"/>
                  <a:gd name="T3" fmla="*/ 0 h 537"/>
                  <a:gd name="T4" fmla="*/ 197620 w 256"/>
                  <a:gd name="T5" fmla="*/ 58311 h 537"/>
                  <a:gd name="T6" fmla="*/ 98810 w 256"/>
                  <a:gd name="T7" fmla="*/ 157115 h 537"/>
                  <a:gd name="T8" fmla="*/ 38876 w 256"/>
                  <a:gd name="T9" fmla="*/ 296413 h 537"/>
                  <a:gd name="T10" fmla="*/ 0 w 256"/>
                  <a:gd name="T11" fmla="*/ 455148 h 537"/>
                  <a:gd name="T12" fmla="*/ 19438 w 256"/>
                  <a:gd name="T13" fmla="*/ 573390 h 537"/>
                  <a:gd name="T14" fmla="*/ 79372 w 256"/>
                  <a:gd name="T15" fmla="*/ 711068 h 537"/>
                  <a:gd name="T16" fmla="*/ 217059 w 256"/>
                  <a:gd name="T17" fmla="*/ 830929 h 537"/>
                  <a:gd name="T18" fmla="*/ 335307 w 256"/>
                  <a:gd name="T19" fmla="*/ 869803 h 537"/>
                  <a:gd name="T20" fmla="*/ 395241 w 256"/>
                  <a:gd name="T21" fmla="*/ 850366 h 537"/>
                  <a:gd name="T22" fmla="*/ 414679 w 256"/>
                  <a:gd name="T23" fmla="*/ 770999 h 537"/>
                  <a:gd name="T24" fmla="*/ 375803 w 256"/>
                  <a:gd name="T25" fmla="*/ 691631 h 537"/>
                  <a:gd name="T26" fmla="*/ 296431 w 256"/>
                  <a:gd name="T27" fmla="*/ 652757 h 537"/>
                  <a:gd name="T28" fmla="*/ 236497 w 256"/>
                  <a:gd name="T29" fmla="*/ 592827 h 537"/>
                  <a:gd name="T30" fmla="*/ 217059 w 256"/>
                  <a:gd name="T31" fmla="*/ 494022 h 537"/>
                  <a:gd name="T32" fmla="*/ 197620 w 256"/>
                  <a:gd name="T33" fmla="*/ 414655 h 537"/>
                  <a:gd name="T34" fmla="*/ 217059 w 256"/>
                  <a:gd name="T35" fmla="*/ 375781 h 537"/>
                  <a:gd name="T36" fmla="*/ 414679 w 256"/>
                  <a:gd name="T37" fmla="*/ 0 h 5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6" h="537">
                    <a:moveTo>
                      <a:pt x="256" y="0"/>
                    </a:moveTo>
                    <a:lnTo>
                      <a:pt x="195" y="0"/>
                    </a:lnTo>
                    <a:lnTo>
                      <a:pt x="122" y="36"/>
                    </a:lnTo>
                    <a:lnTo>
                      <a:pt x="61" y="97"/>
                    </a:lnTo>
                    <a:lnTo>
                      <a:pt x="24" y="183"/>
                    </a:lnTo>
                    <a:lnTo>
                      <a:pt x="0" y="281"/>
                    </a:lnTo>
                    <a:lnTo>
                      <a:pt x="12" y="354"/>
                    </a:lnTo>
                    <a:lnTo>
                      <a:pt x="49" y="439"/>
                    </a:lnTo>
                    <a:lnTo>
                      <a:pt x="134" y="513"/>
                    </a:lnTo>
                    <a:lnTo>
                      <a:pt x="207" y="537"/>
                    </a:lnTo>
                    <a:lnTo>
                      <a:pt x="244" y="525"/>
                    </a:lnTo>
                    <a:lnTo>
                      <a:pt x="256" y="476"/>
                    </a:lnTo>
                    <a:lnTo>
                      <a:pt x="232" y="427"/>
                    </a:lnTo>
                    <a:lnTo>
                      <a:pt x="183" y="403"/>
                    </a:lnTo>
                    <a:lnTo>
                      <a:pt x="146" y="366"/>
                    </a:lnTo>
                    <a:lnTo>
                      <a:pt x="134" y="305"/>
                    </a:lnTo>
                    <a:lnTo>
                      <a:pt x="122" y="256"/>
                    </a:lnTo>
                    <a:lnTo>
                      <a:pt x="134" y="232"/>
                    </a:lnTo>
                    <a:lnTo>
                      <a:pt x="2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47" name="Freeform 44"/>
              <p:cNvSpPr>
                <a:spLocks/>
              </p:cNvSpPr>
              <p:nvPr>
                <p:custDataLst>
                  <p:tags r:id="rId143"/>
                </p:custDataLst>
              </p:nvPr>
            </p:nvSpPr>
            <p:spPr bwMode="auto">
              <a:xfrm>
                <a:off x="5303838" y="2352675"/>
                <a:ext cx="452437" cy="869950"/>
              </a:xfrm>
              <a:custGeom>
                <a:avLst/>
                <a:gdLst>
                  <a:gd name="T0" fmla="*/ 0 w 280"/>
                  <a:gd name="T1" fmla="*/ 0 h 537"/>
                  <a:gd name="T2" fmla="*/ 38876 w 280"/>
                  <a:gd name="T3" fmla="*/ 0 h 537"/>
                  <a:gd name="T4" fmla="*/ 98810 w 280"/>
                  <a:gd name="T5" fmla="*/ 0 h 537"/>
                  <a:gd name="T6" fmla="*/ 176562 w 280"/>
                  <a:gd name="T7" fmla="*/ 19437 h 537"/>
                  <a:gd name="T8" fmla="*/ 236497 w 280"/>
                  <a:gd name="T9" fmla="*/ 58311 h 537"/>
                  <a:gd name="T10" fmla="*/ 354745 w 280"/>
                  <a:gd name="T11" fmla="*/ 157115 h 537"/>
                  <a:gd name="T12" fmla="*/ 414679 w 280"/>
                  <a:gd name="T13" fmla="*/ 296413 h 537"/>
                  <a:gd name="T14" fmla="*/ 453555 w 280"/>
                  <a:gd name="T15" fmla="*/ 455148 h 537"/>
                  <a:gd name="T16" fmla="*/ 434117 w 280"/>
                  <a:gd name="T17" fmla="*/ 573390 h 537"/>
                  <a:gd name="T18" fmla="*/ 354745 w 280"/>
                  <a:gd name="T19" fmla="*/ 711068 h 537"/>
                  <a:gd name="T20" fmla="*/ 296431 w 280"/>
                  <a:gd name="T21" fmla="*/ 770999 h 537"/>
                  <a:gd name="T22" fmla="*/ 217058 w 280"/>
                  <a:gd name="T23" fmla="*/ 830929 h 537"/>
                  <a:gd name="T24" fmla="*/ 77752 w 280"/>
                  <a:gd name="T25" fmla="*/ 869803 h 537"/>
                  <a:gd name="T26" fmla="*/ 38876 w 280"/>
                  <a:gd name="T27" fmla="*/ 869803 h 537"/>
                  <a:gd name="T28" fmla="*/ 19438 w 280"/>
                  <a:gd name="T29" fmla="*/ 850366 h 537"/>
                  <a:gd name="T30" fmla="*/ 19438 w 280"/>
                  <a:gd name="T31" fmla="*/ 770999 h 537"/>
                  <a:gd name="T32" fmla="*/ 58314 w 280"/>
                  <a:gd name="T33" fmla="*/ 691631 h 537"/>
                  <a:gd name="T34" fmla="*/ 137686 w 280"/>
                  <a:gd name="T35" fmla="*/ 652757 h 537"/>
                  <a:gd name="T36" fmla="*/ 197620 w 280"/>
                  <a:gd name="T37" fmla="*/ 592827 h 537"/>
                  <a:gd name="T38" fmla="*/ 217058 w 280"/>
                  <a:gd name="T39" fmla="*/ 494022 h 537"/>
                  <a:gd name="T40" fmla="*/ 217058 w 280"/>
                  <a:gd name="T41" fmla="*/ 414655 h 537"/>
                  <a:gd name="T42" fmla="*/ 217058 w 280"/>
                  <a:gd name="T43" fmla="*/ 375781 h 537"/>
                  <a:gd name="T44" fmla="*/ 0 w 280"/>
                  <a:gd name="T45" fmla="*/ 0 h 5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0" h="537">
                    <a:moveTo>
                      <a:pt x="0" y="0"/>
                    </a:moveTo>
                    <a:lnTo>
                      <a:pt x="24" y="0"/>
                    </a:lnTo>
                    <a:lnTo>
                      <a:pt x="61" y="0"/>
                    </a:lnTo>
                    <a:lnTo>
                      <a:pt x="109" y="12"/>
                    </a:lnTo>
                    <a:lnTo>
                      <a:pt x="146" y="36"/>
                    </a:lnTo>
                    <a:lnTo>
                      <a:pt x="219" y="97"/>
                    </a:lnTo>
                    <a:lnTo>
                      <a:pt x="256" y="183"/>
                    </a:lnTo>
                    <a:lnTo>
                      <a:pt x="280" y="281"/>
                    </a:lnTo>
                    <a:lnTo>
                      <a:pt x="268" y="354"/>
                    </a:lnTo>
                    <a:lnTo>
                      <a:pt x="219" y="439"/>
                    </a:lnTo>
                    <a:lnTo>
                      <a:pt x="183" y="476"/>
                    </a:lnTo>
                    <a:lnTo>
                      <a:pt x="134" y="513"/>
                    </a:lnTo>
                    <a:lnTo>
                      <a:pt x="48" y="537"/>
                    </a:lnTo>
                    <a:lnTo>
                      <a:pt x="24" y="537"/>
                    </a:lnTo>
                    <a:lnTo>
                      <a:pt x="12" y="525"/>
                    </a:lnTo>
                    <a:lnTo>
                      <a:pt x="12" y="476"/>
                    </a:lnTo>
                    <a:lnTo>
                      <a:pt x="36" y="427"/>
                    </a:lnTo>
                    <a:lnTo>
                      <a:pt x="85" y="403"/>
                    </a:lnTo>
                    <a:lnTo>
                      <a:pt x="122" y="366"/>
                    </a:lnTo>
                    <a:lnTo>
                      <a:pt x="134" y="305"/>
                    </a:lnTo>
                    <a:lnTo>
                      <a:pt x="134" y="256"/>
                    </a:lnTo>
                    <a:lnTo>
                      <a:pt x="134" y="23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48" name="Freeform 45"/>
              <p:cNvSpPr>
                <a:spLocks/>
              </p:cNvSpPr>
              <p:nvPr>
                <p:custDataLst>
                  <p:tags r:id="rId144"/>
                </p:custDataLst>
              </p:nvPr>
            </p:nvSpPr>
            <p:spPr bwMode="auto">
              <a:xfrm>
                <a:off x="5289550" y="2338388"/>
                <a:ext cx="454025" cy="869950"/>
              </a:xfrm>
              <a:custGeom>
                <a:avLst/>
                <a:gdLst>
                  <a:gd name="T0" fmla="*/ 0 w 280"/>
                  <a:gd name="T1" fmla="*/ 0 h 537"/>
                  <a:gd name="T2" fmla="*/ 38876 w 280"/>
                  <a:gd name="T3" fmla="*/ 0 h 537"/>
                  <a:gd name="T4" fmla="*/ 98810 w 280"/>
                  <a:gd name="T5" fmla="*/ 0 h 537"/>
                  <a:gd name="T6" fmla="*/ 176562 w 280"/>
                  <a:gd name="T7" fmla="*/ 19437 h 537"/>
                  <a:gd name="T8" fmla="*/ 236497 w 280"/>
                  <a:gd name="T9" fmla="*/ 58311 h 537"/>
                  <a:gd name="T10" fmla="*/ 354745 w 280"/>
                  <a:gd name="T11" fmla="*/ 157115 h 537"/>
                  <a:gd name="T12" fmla="*/ 414679 w 280"/>
                  <a:gd name="T13" fmla="*/ 296413 h 537"/>
                  <a:gd name="T14" fmla="*/ 453555 w 280"/>
                  <a:gd name="T15" fmla="*/ 455148 h 537"/>
                  <a:gd name="T16" fmla="*/ 434117 w 280"/>
                  <a:gd name="T17" fmla="*/ 573390 h 537"/>
                  <a:gd name="T18" fmla="*/ 354745 w 280"/>
                  <a:gd name="T19" fmla="*/ 711068 h 537"/>
                  <a:gd name="T20" fmla="*/ 296431 w 280"/>
                  <a:gd name="T21" fmla="*/ 770999 h 537"/>
                  <a:gd name="T22" fmla="*/ 217058 w 280"/>
                  <a:gd name="T23" fmla="*/ 830929 h 537"/>
                  <a:gd name="T24" fmla="*/ 77752 w 280"/>
                  <a:gd name="T25" fmla="*/ 869803 h 537"/>
                  <a:gd name="T26" fmla="*/ 38876 w 280"/>
                  <a:gd name="T27" fmla="*/ 869803 h 537"/>
                  <a:gd name="T28" fmla="*/ 19438 w 280"/>
                  <a:gd name="T29" fmla="*/ 850366 h 537"/>
                  <a:gd name="T30" fmla="*/ 19438 w 280"/>
                  <a:gd name="T31" fmla="*/ 770999 h 537"/>
                  <a:gd name="T32" fmla="*/ 58314 w 280"/>
                  <a:gd name="T33" fmla="*/ 691631 h 537"/>
                  <a:gd name="T34" fmla="*/ 137686 w 280"/>
                  <a:gd name="T35" fmla="*/ 652757 h 537"/>
                  <a:gd name="T36" fmla="*/ 197620 w 280"/>
                  <a:gd name="T37" fmla="*/ 592827 h 537"/>
                  <a:gd name="T38" fmla="*/ 217058 w 280"/>
                  <a:gd name="T39" fmla="*/ 494022 h 537"/>
                  <a:gd name="T40" fmla="*/ 217058 w 280"/>
                  <a:gd name="T41" fmla="*/ 414655 h 537"/>
                  <a:gd name="T42" fmla="*/ 217058 w 280"/>
                  <a:gd name="T43" fmla="*/ 375781 h 5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537">
                    <a:moveTo>
                      <a:pt x="0" y="0"/>
                    </a:moveTo>
                    <a:lnTo>
                      <a:pt x="24" y="0"/>
                    </a:lnTo>
                    <a:lnTo>
                      <a:pt x="61" y="0"/>
                    </a:lnTo>
                    <a:lnTo>
                      <a:pt x="109" y="12"/>
                    </a:lnTo>
                    <a:lnTo>
                      <a:pt x="146" y="36"/>
                    </a:lnTo>
                    <a:lnTo>
                      <a:pt x="219" y="97"/>
                    </a:lnTo>
                    <a:lnTo>
                      <a:pt x="256" y="183"/>
                    </a:lnTo>
                    <a:lnTo>
                      <a:pt x="280" y="281"/>
                    </a:lnTo>
                    <a:lnTo>
                      <a:pt x="268" y="354"/>
                    </a:lnTo>
                    <a:lnTo>
                      <a:pt x="219" y="439"/>
                    </a:lnTo>
                    <a:lnTo>
                      <a:pt x="183" y="476"/>
                    </a:lnTo>
                    <a:lnTo>
                      <a:pt x="134" y="513"/>
                    </a:lnTo>
                    <a:lnTo>
                      <a:pt x="48" y="537"/>
                    </a:lnTo>
                    <a:lnTo>
                      <a:pt x="24" y="537"/>
                    </a:lnTo>
                    <a:lnTo>
                      <a:pt x="12" y="525"/>
                    </a:lnTo>
                    <a:lnTo>
                      <a:pt x="12" y="476"/>
                    </a:lnTo>
                    <a:lnTo>
                      <a:pt x="36" y="427"/>
                    </a:lnTo>
                    <a:lnTo>
                      <a:pt x="85" y="403"/>
                    </a:lnTo>
                    <a:lnTo>
                      <a:pt x="122" y="366"/>
                    </a:lnTo>
                    <a:lnTo>
                      <a:pt x="134" y="305"/>
                    </a:lnTo>
                    <a:lnTo>
                      <a:pt x="134" y="256"/>
                    </a:lnTo>
                    <a:lnTo>
                      <a:pt x="134" y="23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49" name="Freeform 43"/>
              <p:cNvSpPr>
                <a:spLocks/>
              </p:cNvSpPr>
              <p:nvPr>
                <p:custDataLst>
                  <p:tags r:id="rId145"/>
                </p:custDataLst>
              </p:nvPr>
            </p:nvSpPr>
            <p:spPr bwMode="auto">
              <a:xfrm>
                <a:off x="4919663" y="2338388"/>
                <a:ext cx="414337" cy="869950"/>
              </a:xfrm>
              <a:custGeom>
                <a:avLst/>
                <a:gdLst>
                  <a:gd name="T0" fmla="*/ 414679 w 256"/>
                  <a:gd name="T1" fmla="*/ 0 h 537"/>
                  <a:gd name="T2" fmla="*/ 315869 w 256"/>
                  <a:gd name="T3" fmla="*/ 0 h 537"/>
                  <a:gd name="T4" fmla="*/ 197620 w 256"/>
                  <a:gd name="T5" fmla="*/ 58311 h 537"/>
                  <a:gd name="T6" fmla="*/ 98810 w 256"/>
                  <a:gd name="T7" fmla="*/ 157115 h 537"/>
                  <a:gd name="T8" fmla="*/ 38876 w 256"/>
                  <a:gd name="T9" fmla="*/ 296413 h 537"/>
                  <a:gd name="T10" fmla="*/ 0 w 256"/>
                  <a:gd name="T11" fmla="*/ 455148 h 537"/>
                  <a:gd name="T12" fmla="*/ 19438 w 256"/>
                  <a:gd name="T13" fmla="*/ 573390 h 537"/>
                  <a:gd name="T14" fmla="*/ 79372 w 256"/>
                  <a:gd name="T15" fmla="*/ 711068 h 537"/>
                  <a:gd name="T16" fmla="*/ 217059 w 256"/>
                  <a:gd name="T17" fmla="*/ 830929 h 537"/>
                  <a:gd name="T18" fmla="*/ 335307 w 256"/>
                  <a:gd name="T19" fmla="*/ 869803 h 537"/>
                  <a:gd name="T20" fmla="*/ 395241 w 256"/>
                  <a:gd name="T21" fmla="*/ 850366 h 537"/>
                  <a:gd name="T22" fmla="*/ 414679 w 256"/>
                  <a:gd name="T23" fmla="*/ 770999 h 537"/>
                  <a:gd name="T24" fmla="*/ 375803 w 256"/>
                  <a:gd name="T25" fmla="*/ 691631 h 537"/>
                  <a:gd name="T26" fmla="*/ 296431 w 256"/>
                  <a:gd name="T27" fmla="*/ 652757 h 537"/>
                  <a:gd name="T28" fmla="*/ 236497 w 256"/>
                  <a:gd name="T29" fmla="*/ 592827 h 537"/>
                  <a:gd name="T30" fmla="*/ 217059 w 256"/>
                  <a:gd name="T31" fmla="*/ 494022 h 537"/>
                  <a:gd name="T32" fmla="*/ 197620 w 256"/>
                  <a:gd name="T33" fmla="*/ 414655 h 537"/>
                  <a:gd name="T34" fmla="*/ 217059 w 256"/>
                  <a:gd name="T35" fmla="*/ 375781 h 5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6" h="537">
                    <a:moveTo>
                      <a:pt x="256" y="0"/>
                    </a:moveTo>
                    <a:lnTo>
                      <a:pt x="195" y="0"/>
                    </a:lnTo>
                    <a:lnTo>
                      <a:pt x="122" y="36"/>
                    </a:lnTo>
                    <a:lnTo>
                      <a:pt x="61" y="97"/>
                    </a:lnTo>
                    <a:lnTo>
                      <a:pt x="24" y="183"/>
                    </a:lnTo>
                    <a:lnTo>
                      <a:pt x="0" y="281"/>
                    </a:lnTo>
                    <a:lnTo>
                      <a:pt x="12" y="354"/>
                    </a:lnTo>
                    <a:lnTo>
                      <a:pt x="49" y="439"/>
                    </a:lnTo>
                    <a:lnTo>
                      <a:pt x="134" y="513"/>
                    </a:lnTo>
                    <a:lnTo>
                      <a:pt x="207" y="537"/>
                    </a:lnTo>
                    <a:lnTo>
                      <a:pt x="244" y="525"/>
                    </a:lnTo>
                    <a:lnTo>
                      <a:pt x="256" y="476"/>
                    </a:lnTo>
                    <a:lnTo>
                      <a:pt x="232" y="427"/>
                    </a:lnTo>
                    <a:lnTo>
                      <a:pt x="183" y="403"/>
                    </a:lnTo>
                    <a:lnTo>
                      <a:pt x="146" y="366"/>
                    </a:lnTo>
                    <a:lnTo>
                      <a:pt x="134" y="305"/>
                    </a:lnTo>
                    <a:lnTo>
                      <a:pt x="122" y="256"/>
                    </a:lnTo>
                    <a:lnTo>
                      <a:pt x="134" y="23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50" name="Oval 47"/>
              <p:cNvSpPr>
                <a:spLocks noChangeArrowheads="1"/>
              </p:cNvSpPr>
              <p:nvPr>
                <p:custDataLst>
                  <p:tags r:id="rId146"/>
                </p:custDataLst>
              </p:nvPr>
            </p:nvSpPr>
            <p:spPr bwMode="auto">
              <a:xfrm>
                <a:off x="5173663" y="2006600"/>
                <a:ext cx="376237" cy="415925"/>
              </a:xfrm>
              <a:prstGeom prst="ellipse">
                <a:avLst/>
              </a:prstGeom>
              <a:solidFill>
                <a:srgbClr val="FFFFFF"/>
              </a:solidFill>
              <a:ln w="19050">
                <a:solidFill>
                  <a:srgbClr val="000000"/>
                </a:solidFill>
                <a:round/>
                <a:headEnd/>
                <a:tailEnd/>
              </a:ln>
            </p:spPr>
            <p:txBody>
              <a:bodyPr lIns="92816" tIns="46413" rIns="92816" bIns="46413"/>
              <a:lstStyle/>
              <a:p>
                <a:endParaRPr lang="en-US" sz="1500">
                  <a:latin typeface="Arial" panose="020B0604020202020204" pitchFamily="34" charset="0"/>
                  <a:cs typeface="Arial" panose="020B0604020202020204" pitchFamily="34" charset="0"/>
                </a:endParaRPr>
              </a:p>
            </p:txBody>
          </p:sp>
          <p:sp>
            <p:nvSpPr>
              <p:cNvPr id="155" name="Speech Bubble: Oval 154"/>
              <p:cNvSpPr/>
              <p:nvPr/>
            </p:nvSpPr>
            <p:spPr>
              <a:xfrm>
                <a:off x="6346825" y="985192"/>
                <a:ext cx="1204349" cy="727334"/>
              </a:xfrm>
              <a:prstGeom prst="wedgeEllipseCallout">
                <a:avLst/>
              </a:prstGeom>
              <a:solidFill>
                <a:srgbClr val="011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rial" panose="020B0604020202020204" pitchFamily="34" charset="0"/>
                    <a:cs typeface="Arial" panose="020B0604020202020204" pitchFamily="34" charset="0"/>
                  </a:rPr>
                  <a:t>Why?</a:t>
                </a:r>
              </a:p>
            </p:txBody>
          </p:sp>
          <p:sp>
            <p:nvSpPr>
              <p:cNvPr id="156" name="Speech Bubble: Oval 155"/>
              <p:cNvSpPr/>
              <p:nvPr/>
            </p:nvSpPr>
            <p:spPr>
              <a:xfrm>
                <a:off x="6802438" y="2038091"/>
                <a:ext cx="1204349" cy="727334"/>
              </a:xfrm>
              <a:prstGeom prst="wedgeEllipseCallout">
                <a:avLst/>
              </a:prstGeom>
              <a:solidFill>
                <a:srgbClr val="011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rial" panose="020B0604020202020204" pitchFamily="34" charset="0"/>
                    <a:cs typeface="Arial" panose="020B0604020202020204" pitchFamily="34" charset="0"/>
                  </a:rPr>
                  <a:t>How?</a:t>
                </a:r>
              </a:p>
            </p:txBody>
          </p:sp>
          <p:sp>
            <p:nvSpPr>
              <p:cNvPr id="157" name="Speech Bubble: Oval 156"/>
              <p:cNvSpPr/>
              <p:nvPr/>
            </p:nvSpPr>
            <p:spPr>
              <a:xfrm>
                <a:off x="739505" y="1127125"/>
                <a:ext cx="1233759" cy="727334"/>
              </a:xfrm>
              <a:prstGeom prst="wedgeEllipseCallout">
                <a:avLst>
                  <a:gd name="adj1" fmla="val 35498"/>
                  <a:gd name="adj2" fmla="val 56011"/>
                </a:avLst>
              </a:prstGeom>
              <a:solidFill>
                <a:srgbClr val="011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rial" panose="020B0604020202020204" pitchFamily="34" charset="0"/>
                    <a:cs typeface="Arial" panose="020B0604020202020204" pitchFamily="34" charset="0"/>
                  </a:rPr>
                  <a:t>Who?</a:t>
                </a:r>
              </a:p>
            </p:txBody>
          </p:sp>
          <p:sp>
            <p:nvSpPr>
              <p:cNvPr id="158" name="Speech Bubble: Oval 157"/>
              <p:cNvSpPr/>
              <p:nvPr/>
            </p:nvSpPr>
            <p:spPr>
              <a:xfrm>
                <a:off x="193281" y="2354328"/>
                <a:ext cx="1291744" cy="727334"/>
              </a:xfrm>
              <a:prstGeom prst="wedgeEllipseCallout">
                <a:avLst>
                  <a:gd name="adj1" fmla="val 35498"/>
                  <a:gd name="adj2" fmla="val 56011"/>
                </a:avLst>
              </a:prstGeom>
              <a:solidFill>
                <a:srgbClr val="0118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b="1" dirty="0">
                    <a:latin typeface="Arial" panose="020B0604020202020204" pitchFamily="34" charset="0"/>
                    <a:cs typeface="Arial" panose="020B0604020202020204" pitchFamily="34" charset="0"/>
                  </a:rPr>
                  <a:t>Where?</a:t>
                </a:r>
              </a:p>
            </p:txBody>
          </p:sp>
        </p:grpSp>
        <p:sp>
          <p:nvSpPr>
            <p:cNvPr id="161" name="Speech Bubble: Oval 160"/>
            <p:cNvSpPr/>
            <p:nvPr/>
          </p:nvSpPr>
          <p:spPr>
            <a:xfrm>
              <a:off x="2981816" y="902140"/>
              <a:ext cx="2650451" cy="733163"/>
            </a:xfrm>
            <a:prstGeom prst="wedgeEllipseCallout">
              <a:avLst>
                <a:gd name="adj1" fmla="val 7573"/>
                <a:gd name="adj2" fmla="val 69254"/>
              </a:avLst>
            </a:prstGeom>
            <a:solidFill>
              <a:srgbClr val="011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Arial" panose="020B0604020202020204" pitchFamily="34" charset="0"/>
                  <a:cs typeface="Arial" panose="020B0604020202020204" pitchFamily="34" charset="0"/>
                </a:rPr>
                <a:t>Which is the best intervention?</a:t>
              </a:r>
            </a:p>
          </p:txBody>
        </p:sp>
      </p:grpSp>
      <p:grpSp>
        <p:nvGrpSpPr>
          <p:cNvPr id="164" name="Group 163">
            <a:extLst>
              <a:ext uri="{FF2B5EF4-FFF2-40B4-BE49-F238E27FC236}">
                <a16:creationId xmlns:a16="http://schemas.microsoft.com/office/drawing/2014/main" xmlns="" id="{5EF859E8-0D5D-054B-9827-64953FD6EEED}"/>
              </a:ext>
            </a:extLst>
          </p:cNvPr>
          <p:cNvGrpSpPr/>
          <p:nvPr/>
        </p:nvGrpSpPr>
        <p:grpSpPr>
          <a:xfrm>
            <a:off x="7156268" y="4705539"/>
            <a:ext cx="3681416" cy="2014861"/>
            <a:chOff x="6045392" y="4358993"/>
            <a:chExt cx="3681416" cy="2014861"/>
          </a:xfrm>
        </p:grpSpPr>
        <p:sp>
          <p:nvSpPr>
            <p:cNvPr id="153" name="Rectangle 152"/>
            <p:cNvSpPr/>
            <p:nvPr/>
          </p:nvSpPr>
          <p:spPr>
            <a:xfrm>
              <a:off x="6045392" y="4358993"/>
              <a:ext cx="3657600" cy="2014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Data Driven Decision Making in Practice</a:t>
              </a:r>
            </a:p>
          </p:txBody>
        </p:sp>
        <p:sp>
          <p:nvSpPr>
            <p:cNvPr id="144" name="TextBox 143"/>
            <p:cNvSpPr txBox="1"/>
            <p:nvPr/>
          </p:nvSpPr>
          <p:spPr>
            <a:xfrm>
              <a:off x="6045392" y="5049107"/>
              <a:ext cx="143483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Increase in malaria cases</a:t>
              </a:r>
            </a:p>
          </p:txBody>
        </p:sp>
        <p:sp>
          <p:nvSpPr>
            <p:cNvPr id="151" name="Arrow: Right 150"/>
            <p:cNvSpPr/>
            <p:nvPr/>
          </p:nvSpPr>
          <p:spPr>
            <a:xfrm>
              <a:off x="7407337" y="5008909"/>
              <a:ext cx="761956" cy="603615"/>
            </a:xfrm>
            <a:prstGeom prst="rightArrow">
              <a:avLst/>
            </a:prstGeom>
            <a:solidFill>
              <a:srgbClr val="011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8169293" y="5022815"/>
              <a:ext cx="1557515" cy="1169551"/>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CHWs</a:t>
              </a:r>
              <a:r>
                <a:rPr lang="en-US" sz="1400" dirty="0">
                  <a:latin typeface="Arial" panose="020B0604020202020204" pitchFamily="34" charset="0"/>
                  <a:cs typeface="Arial" panose="020B0604020202020204" pitchFamily="34" charset="0"/>
                </a:rPr>
                <a:t> to focus on sensitization and testing at the household level</a:t>
              </a:r>
            </a:p>
            <a:p>
              <a:pPr algn="ctr"/>
              <a:r>
                <a:rPr lang="en-US" sz="1400" dirty="0">
                  <a:latin typeface="Arial" panose="020B0604020202020204" pitchFamily="34" charset="0"/>
                  <a:cs typeface="Arial" panose="020B0604020202020204" pitchFamily="34" charset="0"/>
                </a:rPr>
                <a:t>-Adult treatment</a:t>
              </a:r>
            </a:p>
          </p:txBody>
        </p:sp>
        <p:pic>
          <p:nvPicPr>
            <p:cNvPr id="154" name="Picture 153"/>
            <p:cNvPicPr>
              <a:picLocks noChangeAspect="1"/>
            </p:cNvPicPr>
            <p:nvPr/>
          </p:nvPicPr>
          <p:blipFill rotWithShape="1">
            <a:blip r:embed="rId148" cstate="print">
              <a:extLst>
                <a:ext uri="{BEBA8EAE-BF5A-486C-A8C5-ECC9F3942E4B}">
                  <a14:imgProps xmlns:a14="http://schemas.microsoft.com/office/drawing/2010/main">
                    <a14:imgLayer r:embed="rId149">
                      <a14:imgEffect>
                        <a14:colorTemperature colorTemp="4700"/>
                      </a14:imgEffect>
                    </a14:imgLayer>
                  </a14:imgProps>
                </a:ext>
                <a:ext uri="{28A0092B-C50C-407E-A947-70E740481C1C}">
                  <a14:useLocalDpi xmlns:a14="http://schemas.microsoft.com/office/drawing/2010/main"/>
                </a:ext>
              </a:extLst>
            </a:blip>
            <a:srcRect l="6269" t="4577" r="2943" b="3961"/>
            <a:stretch/>
          </p:blipFill>
          <p:spPr>
            <a:xfrm>
              <a:off x="6358344" y="5566852"/>
              <a:ext cx="808930" cy="805177"/>
            </a:xfrm>
            <a:prstGeom prst="ellipse">
              <a:avLst/>
            </a:prstGeom>
          </p:spPr>
        </p:pic>
      </p:grpSp>
    </p:spTree>
    <p:extLst>
      <p:ext uri="{BB962C8B-B14F-4D97-AF65-F5344CB8AC3E}">
        <p14:creationId xmlns:p14="http://schemas.microsoft.com/office/powerpoint/2010/main" val="71166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365760" tIns="45720" rIns="182880" bIns="45720" rtlCol="0" anchor="ctr">
            <a:normAutofit/>
          </a:bodyPr>
          <a:lstStyle/>
          <a:p>
            <a:r>
              <a:rPr lang="en-US" dirty="0"/>
              <a:t>Sustainability</a:t>
            </a:r>
          </a:p>
        </p:txBody>
      </p:sp>
      <p:sp>
        <p:nvSpPr>
          <p:cNvPr id="3" name="Slide Number Placeholder 2"/>
          <p:cNvSpPr>
            <a:spLocks noGrp="1"/>
          </p:cNvSpPr>
          <p:nvPr>
            <p:ph type="sldNum" sz="quarter" idx="4294967295"/>
          </p:nvPr>
        </p:nvSpPr>
        <p:spPr>
          <a:xfrm>
            <a:off x="9448800" y="6356350"/>
            <a:ext cx="2743200" cy="365125"/>
          </a:xfrm>
        </p:spPr>
        <p:txBody>
          <a:bodyPr/>
          <a:lstStyle/>
          <a:p>
            <a:fld id="{07D9EBF7-4809-4C9D-951F-44BC93937D2B}" type="slidenum">
              <a:rPr lang="en-US" smtClean="0"/>
              <a:t>9</a:t>
            </a:fld>
            <a:endParaRPr lang="en-US"/>
          </a:p>
        </p:txBody>
      </p:sp>
      <p:sp>
        <p:nvSpPr>
          <p:cNvPr id="4" name="Content Placeholder 2"/>
          <p:cNvSpPr txBox="1">
            <a:spLocks/>
          </p:cNvSpPr>
          <p:nvPr/>
        </p:nvSpPr>
        <p:spPr>
          <a:xfrm>
            <a:off x="2114303" y="3077696"/>
            <a:ext cx="8153400" cy="3780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2000" b="1" dirty="0">
                <a:latin typeface="Helvetica" pitchFamily="2" charset="0"/>
                <a:cs typeface="Arial" panose="020B0604020202020204" pitchFamily="34" charset="0"/>
              </a:rPr>
              <a:t>Mitigation Mechanisms</a:t>
            </a:r>
          </a:p>
          <a:p>
            <a:r>
              <a:rPr lang="en-US" sz="1600" b="1" dirty="0">
                <a:latin typeface="Helvetica" pitchFamily="2" charset="0"/>
                <a:cs typeface="Helvetica" panose="020B0604020202020204" pitchFamily="34" charset="0"/>
              </a:rPr>
              <a:t>Standardized Training Materials</a:t>
            </a:r>
            <a:r>
              <a:rPr lang="en-US" sz="1600" dirty="0">
                <a:latin typeface="Helvetica" pitchFamily="2" charset="0"/>
                <a:cs typeface="Helvetica" panose="020B0604020202020204" pitchFamily="34" charset="0"/>
              </a:rPr>
              <a:t>: Developed standardized training materials</a:t>
            </a:r>
          </a:p>
          <a:p>
            <a:r>
              <a:rPr lang="en-US" sz="1600" b="1" dirty="0">
                <a:latin typeface="Helvetica" pitchFamily="2" charset="0"/>
                <a:cs typeface="Helvetica" panose="020B0604020202020204" pitchFamily="34" charset="0"/>
              </a:rPr>
              <a:t>District Level Training:</a:t>
            </a:r>
            <a:r>
              <a:rPr lang="en-US" sz="1600" dirty="0">
                <a:latin typeface="Helvetica" pitchFamily="2" charset="0"/>
                <a:cs typeface="Helvetica" panose="020B0604020202020204" pitchFamily="34" charset="0"/>
              </a:rPr>
              <a:t> Districts are responsible for training new staff at HFs </a:t>
            </a:r>
          </a:p>
          <a:p>
            <a:r>
              <a:rPr lang="en-US" sz="1600" b="1" dirty="0">
                <a:latin typeface="Helvetica" pitchFamily="2" charset="0"/>
                <a:cs typeface="Helvetica" panose="020B0604020202020204" pitchFamily="34" charset="0"/>
              </a:rPr>
              <a:t>Central Level Training</a:t>
            </a:r>
            <a:r>
              <a:rPr lang="en-US" sz="1600" dirty="0">
                <a:latin typeface="Helvetica" pitchFamily="2" charset="0"/>
                <a:cs typeface="Helvetica" panose="020B0604020202020204" pitchFamily="34" charset="0"/>
              </a:rPr>
              <a:t>: DHIS Academy (annual) that intends to build capacities of program staff and regional technicians</a:t>
            </a:r>
          </a:p>
          <a:p>
            <a:pPr lvl="1">
              <a:buSzPct val="80000"/>
              <a:buFont typeface="Courier New" panose="02070309020205020404" pitchFamily="49" charset="0"/>
              <a:buChar char="o"/>
            </a:pPr>
            <a:r>
              <a:rPr lang="en-US" sz="1600" dirty="0">
                <a:latin typeface="Helvetica" pitchFamily="2" charset="0"/>
                <a:cs typeface="Helvetica" panose="020B0604020202020204" pitchFamily="34" charset="0"/>
              </a:rPr>
              <a:t>Trained &gt;20 Rwandans to serve their respective programs</a:t>
            </a:r>
          </a:p>
          <a:p>
            <a:pPr lvl="1">
              <a:buSzPct val="80000"/>
              <a:buFont typeface="Courier New" panose="02070309020205020404" pitchFamily="49" charset="0"/>
              <a:buChar char="o"/>
            </a:pPr>
            <a:r>
              <a:rPr lang="en-US" sz="1600" dirty="0">
                <a:latin typeface="Helvetica" pitchFamily="2" charset="0"/>
                <a:cs typeface="Helvetica" panose="020B0604020202020204" pitchFamily="34" charset="0"/>
              </a:rPr>
              <a:t>Gained skills on system and server management</a:t>
            </a:r>
          </a:p>
          <a:p>
            <a:pPr lvl="1">
              <a:buSzPct val="80000"/>
              <a:buFont typeface="Courier New" panose="02070309020205020404" pitchFamily="49" charset="0"/>
              <a:buChar char="o"/>
            </a:pPr>
            <a:r>
              <a:rPr lang="en-US" sz="1600" dirty="0">
                <a:latin typeface="Helvetica" pitchFamily="2" charset="0"/>
                <a:cs typeface="Helvetica" panose="020B0604020202020204" pitchFamily="34" charset="0"/>
              </a:rPr>
              <a:t>Exposed technicians to regional experiences</a:t>
            </a:r>
          </a:p>
          <a:p>
            <a:pPr marL="457200" lvl="1" indent="0">
              <a:buSzPct val="80000"/>
              <a:buNone/>
            </a:pPr>
            <a:endParaRPr lang="en-US" sz="2000" dirty="0">
              <a:latin typeface="Helvetica" pitchFamily="2" charset="0"/>
              <a:cs typeface="Arial" panose="020B0604020202020204" pitchFamily="34" charset="0"/>
            </a:endParaRPr>
          </a:p>
        </p:txBody>
      </p:sp>
      <p:sp>
        <p:nvSpPr>
          <p:cNvPr id="5" name="Rectangle 4"/>
          <p:cNvSpPr/>
          <p:nvPr/>
        </p:nvSpPr>
        <p:spPr>
          <a:xfrm>
            <a:off x="3406583" y="1306711"/>
            <a:ext cx="5378834" cy="596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Helvetica" pitchFamily="2" charset="0"/>
              </a:rPr>
              <a:t>Issue: Turnover of M&amp;E staff at health facilities</a:t>
            </a:r>
          </a:p>
        </p:txBody>
      </p:sp>
      <p:sp>
        <p:nvSpPr>
          <p:cNvPr id="6" name="Arrow: Down 5"/>
          <p:cNvSpPr/>
          <p:nvPr/>
        </p:nvSpPr>
        <p:spPr>
          <a:xfrm>
            <a:off x="4040074" y="1984861"/>
            <a:ext cx="4111852" cy="929230"/>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671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TspYeLe70WGdejtAwyU.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x5d9fN7ZUeAYwJBDs8Or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ybQVMUITykKiMbKzXYhJk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zW9IQenr5k.0dIl..FOvo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9Q_auXvBUkWcaSi3b3D1a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aUh5miRaXU2Y_NFz4cwoB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stVsIBN3Xk2bQ3Eu1DTtv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hlTL4kO4BUWhWXTROUsH4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VqzV0Vt7PkKAEUB_UE7jG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UzBePPsV_k2CxHh0MFVP0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Dv_MOhxtAkeNqigxK8M5u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vRFkyMyW406kjQM_Lw.J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yCVT4.6PkGCPdwoDrBGN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UL8GhYJFF0iOJ0bnauH6a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J2qcPI_MN0.BP.PObJq_z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Ypo88X8TFUCrUM2_Zp55o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qwl_q8qRFkG_SXDfH8Pj0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gcEUb1eMsEa1PeY4bTM7G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ULkO0zOH02sJNDYUccj7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hw78n3hmbEWMdgEud5Cbv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AkmnIK1gzkOdxCMcJ0Vjk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aP4ork2npEiRZDziYAKhl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bp3B98PpzkavdPbJqafz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_PwSCkYDEeDQVRTlgDsk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mcglx3HW80SlibHuIIXEg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aQkcJ83bXESQjhsaKet.Z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AflL_wC5L0WjiaaTmcLFd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06tmnteVgUqgo2RfX9WCS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N3razXBT0ahKuxPEpWZs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zcLeTFL7I0q51JaRKzURZ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zoKEiMh1n0KmFeHuu9Yh0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0hIvpnWfyU.470H50iX_F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v7X8jmK.5EivIOVfZAAW0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I2l7gbfUBEuCbO4RRuAb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fjNE66cs0KV4QykOfOcW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1OtA7LJXTE.YRqJshTvsg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g.L3o3Zv0yPItbHCfSh2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JMhVfyzQIEqw96Ehu4VQ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0TQ2PYfaRkCLLD_xzT6Nx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VsLTdhW9TEWtmQdzg.7oh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XTRcZlIGiECwpLJ4lpB3x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E14_HgChj0ihQnX3TkqfI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n9lK9XC3t0OzX9pcBG0q5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4LrMuf0mk.u4qrRfF5WE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DIXcdkiqVUedPl0l5LHf0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j_2KOkFbkWUtc35DfPVV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O4slv97X0GHEHrML_f3Y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hzz2liSGxkWaNrU3PzWGh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wWjTfhoOcEuuVhPkNp_Q8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WkoTwO_8TkKyRzoPnsNf_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UHHHRlz6Yk6UKFYU1odD7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uLzX0AyTIE69HXPvR7ITB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iAb1i5FjkEGGGv6EDyiD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cD5ySJDskGxnhbJFGnq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jFpOBqnWESCUaP320aA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MZv2n.7AEyFWF9GCy86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FkM8FCELUu..8g_ftF02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geGhX9oGEUyrZdRi_17I7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E9RlsMnT0mKPnKAPD4C.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3HXMdJhHkSpiE1CQTh4w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b8TrIk5tEO2REfoXJ1X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zgcAxMxj0a0uWGKUJMs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ieM5aXDp0OItZOcrik3x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VjC4vdSUSkQ6D9GCLjR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BnXnC74JkSOlNMLBeD.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ndT3gj66UyTPV.WjyeO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mL5AMc0T0qNIfYO4wklS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YwPzS9BsEOX_KcR_5_K7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0YZs7avmUEG4B69_MaTu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TuXoQkjokqs2UlHfG8HT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7bcCMCXpEClVLVzGVPZ0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PBTeRCY1UGwsw6dhqSy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mbWD2PVQUuh7ihjtwujX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C0agUdLQkib.Yy7deRtS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CcVx3m38O06H4d00Xoxjz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o9ro9A1lUeH_scC8u_qY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zlRmyz2VrUGfWk6REzCg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dr0zxNTYEyDWhkFiE0qg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PE1KhDfAkqd5Wd78EOt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1uelAQDLUSG_45Dh.H4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zlT7C_5A0uBhHEwZY3d0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x90OseQVkKoRTZK6oSDd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wZWcQ3HG00CC8ohd5lUAY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9D6fjkzfCUqFcRQL12.Bj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_DtIV5LNUOu68sStHXpp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iZUJCfgpUybjeVkxZFCd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KNtUYXmikmMJVbOq_7hv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UshqjVyPEKDew82y8dGV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JRmMaaY5l0K4ZwMlLUB7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VVNBc9yLU2JsUhPJbeme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HMQZoUIlekuM7f563JoH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buvF_LM5UOL8m1mjW.eR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12kMMwtrmkGwCh.w_MfTD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HjwxaWOd0S22C_NGtrgD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JvA2w_m2UW8xV5j98o2g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usuVUCVuSUqBGog.66eDN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aAe1Oh9fEGxAStqQM76M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FtFSDE3xE6j1eb49zAVa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ttxGhFpLUq5Bi7DasuQ0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lzBIJS3DkW8Xzjq.cWmv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4mP32ploU2.k6JzcnU88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biPXBgQakuove1g0iHh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z8MFahWc0a7pKOyXOcKr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1rVDIW0TmE2KnatqLAosL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uul68Ll7E2uhvldILS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vlXPuAYwkCtqM44fyw5C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5FK9FtWtUqZ2CTxUabSs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_wRKO4bP0i5tZtGluTvU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Ngfn.lMNSkWioAmLUdfoh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5jhhi8kE_kqy0E7vX4MGD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Z79atrnvpkaBYcE7idDd1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16u6ee4ISkOzcTtBy_rn.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taGuKKDUO0OAfmNZbVKW5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YU77zsFV065KzxAsXrcd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0sSW43EWEUugrvHONncLG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OccLa5Trn06f5.QEU_Nur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vpaMpE_S0WxmYdU9qZE2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u1hq0pnNU.ertTRC.lg1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wM4ZY9LtZECij1fbCCM2F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JItm1glYl02jJo4LiU.IX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cn_NhqdCek.r8ZcX7Qe4o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jRqc_9lbl02s6aM2N8NfQ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s8ky4YwB70azYbMTLH22E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GxtHrv4ZDEWi7o1sl8Lql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fPmHNK0JkeetG6R_GVK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jNr.xIrXn0KI6YL6gxzk9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jiKiNTJ_X0.EdI2F0ykgD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m1uMxTKFhkiy2Xb6DOwEE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uZTjm6n7061ka2_UrvXM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d_wLHfTPn0qeFEKqPF8DT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94kRIZ0b1UGZ.h_.u4Qvw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6.MUQaSIE2j0fPt26aUz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kbxieAzFREiTjQNlipku1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2zetw_XxpEm2cbcM72p7.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4YbXr0h4NkqsSUmK0XwM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xkQQ8YDU0.xfgFUnRhn3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_Ev0yQvqlkCVXB6U7_5wQ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87apQT3CpEyaNJoUp9Lv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CUWn8DeOAEq6LhHeMMai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SmEr4OafDkarzm1tLTjwf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qXs3t2cnqE.wVw9pxV8J4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_2C.uZ.RckCBkZQLQVh4U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Ox0T6X1TVkWZWar7nvyi3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HoIE3yRNJ0WwCbeKxMAFp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jwVxMQi606H2cd7BUU4z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y4.PJMImpU6o1_9OmkvoOQ"/>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2890D3"/>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490</Words>
  <Application>Microsoft Macintosh PowerPoint</Application>
  <PresentationFormat>Custom</PresentationFormat>
  <Paragraphs>94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DHIS2 and Information Technology in the  Surgical Space</vt:lpstr>
      <vt:lpstr>DHIS2</vt:lpstr>
      <vt:lpstr>DHIS2 Capabilities</vt:lpstr>
      <vt:lpstr>DHIS2 Capabilities</vt:lpstr>
      <vt:lpstr>DHIS2 Capabilities</vt:lpstr>
      <vt:lpstr>What is the cost? </vt:lpstr>
      <vt:lpstr>Rwanda Experience</vt:lpstr>
      <vt:lpstr>Data Use</vt:lpstr>
      <vt:lpstr>Sustainability</vt:lpstr>
      <vt:lpstr>Future Plans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Citron, Isabelle</dc:creator>
  <cp:lastModifiedBy>Kate Wall</cp:lastModifiedBy>
  <cp:revision>22</cp:revision>
  <dcterms:created xsi:type="dcterms:W3CDTF">2018-02-05T20:28:02Z</dcterms:created>
  <dcterms:modified xsi:type="dcterms:W3CDTF">2018-03-28T14:54:28Z</dcterms:modified>
</cp:coreProperties>
</file>