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8" r:id="rId3"/>
    <p:sldId id="259" r:id="rId4"/>
    <p:sldId id="273" r:id="rId5"/>
    <p:sldId id="280" r:id="rId6"/>
    <p:sldId id="290" r:id="rId7"/>
    <p:sldId id="294" r:id="rId8"/>
    <p:sldId id="291" r:id="rId9"/>
    <p:sldId id="296" r:id="rId10"/>
    <p:sldId id="295" r:id="rId11"/>
    <p:sldId id="293" r:id="rId12"/>
    <p:sldId id="292" r:id="rId13"/>
    <p:sldId id="299" r:id="rId14"/>
    <p:sldId id="301" r:id="rId15"/>
    <p:sldId id="303" r:id="rId16"/>
    <p:sldId id="275" r:id="rId17"/>
    <p:sldId id="279" r:id="rId18"/>
    <p:sldId id="297" r:id="rId19"/>
    <p:sldId id="305" r:id="rId20"/>
    <p:sldId id="283" r:id="rId21"/>
    <p:sldId id="306" r:id="rId22"/>
    <p:sldId id="311" r:id="rId23"/>
    <p:sldId id="270" r:id="rId24"/>
    <p:sldId id="317" r:id="rId25"/>
    <p:sldId id="313" r:id="rId26"/>
    <p:sldId id="316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MOU [6]" lastIdx="1" clrIdx="6">
    <p:extLst/>
  </p:cmAuthor>
  <p:cmAuthor id="1" name="Microsoft Office User" initials="MOU" lastIdx="1" clrIdx="0">
    <p:extLst/>
  </p:cmAuthor>
  <p:cmAuthor id="8" name="Microsoft Office User" initials="MOU [7]" lastIdx="1" clrIdx="7">
    <p:extLst/>
  </p:cmAuthor>
  <p:cmAuthor id="2" name="Microsoft Office User" initials="MOU [2]" lastIdx="1" clrIdx="1">
    <p:extLst/>
  </p:cmAuthor>
  <p:cmAuthor id="9" name="Katherine T. Iverson" initials="KTI" lastIdx="4" clrIdx="8">
    <p:extLst/>
  </p:cmAuthor>
  <p:cmAuthor id="3" name="Microsoft Office User" initials="MOU [3]" lastIdx="1" clrIdx="2">
    <p:extLst/>
  </p:cmAuthor>
  <p:cmAuthor id="4" name="Microsoft Office User" initials="MOU [4]" lastIdx="1" clrIdx="3">
    <p:extLst/>
  </p:cmAuthor>
  <p:cmAuthor id="5" name="Microsoft Office User" initials="MOU [5]" lastIdx="1" clrIdx="4">
    <p:extLst/>
  </p:cmAuthor>
  <p:cmAuthor id="6" name="Microsoft Office User" initials="MOU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7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0"/>
    <p:restoredTop sz="75766" autoAdjust="0"/>
  </p:normalViewPr>
  <p:slideViewPr>
    <p:cSldViewPr snapToGrid="0" snapToObjects="1">
      <p:cViewPr varScale="1">
        <p:scale>
          <a:sx n="57" d="100"/>
          <a:sy n="57" d="100"/>
        </p:scale>
        <p:origin x="11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E977DE-22B5-CE4B-A89E-955605132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807347-EB87-FB4C-A3AF-1D85B26B1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D5C5-445A-DA42-839B-BB32A48FC29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6E6367-732E-C041-9038-D68BD2CB5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B59B48-300F-E542-918B-FCB28E0782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06BD-9924-0243-8C10-A6A91CC1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901B-A41B-4A4A-9BA6-AED71E66445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6DDE-569D-4744-9EA3-D6F1FDE2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Stakeholder diversity ensured that SaLTS strategies reflected the needs of surgical providers.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Surgical</a:t>
            </a:r>
            <a:r>
              <a:rPr lang="en-US" baseline="0" dirty="0"/>
              <a:t> Volume is major surgeries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Surgical</a:t>
            </a:r>
            <a:r>
              <a:rPr lang="en-US" baseline="0" dirty="0"/>
              <a:t> Volume is major surgeries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6DDE-569D-4744-9EA3-D6F1FDE27C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5144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5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85EB7-F78A-1244-A0BC-7855F012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4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44E63B-96AC-B74E-BEB8-E3F747D99CA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8CAAD0-F821-2242-BC2D-41A7673EA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DB4337-DCCC-3143-9F74-AC5FFFCF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7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32D1D4-4195-314D-9969-89AA32F543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2004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921EB1E-A86C-5B43-9B4B-B7886A6F4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851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65BCB6-59B5-9E4E-B5D6-74B46533CF5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152F15-4B6A-C14F-B4CF-81D3C1D3C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5EA3-166A-3D42-B370-8C03BDD810F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78A7-1DA5-A841-A371-362AF01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systems/topics/stewardship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systems/topics/stewardship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DC967-6B05-894C-B27C-F1003640D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         	</a:t>
            </a:r>
            <a:br>
              <a:rPr lang="is-IS" dirty="0"/>
            </a:br>
            <a:r>
              <a:rPr lang="en-US" dirty="0"/>
              <a:t>Establishing NSOAP Governance and M&amp;E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950100-7933-464E-A639-C6096D92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747" y="3733865"/>
            <a:ext cx="10108903" cy="2633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Samuel </a:t>
            </a:r>
            <a:r>
              <a:rPr lang="en-US" dirty="0" err="1">
                <a:solidFill>
                  <a:schemeClr val="bg1"/>
                </a:solidFill>
              </a:rPr>
              <a:t>Zemenfeskudus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/>
              <a:t>Health Service Quality Directorate</a:t>
            </a:r>
          </a:p>
          <a:p>
            <a:r>
              <a:rPr lang="en-US" sz="1800" dirty="0"/>
              <a:t>Ethiopian Federal Ministry of Health</a:t>
            </a:r>
          </a:p>
          <a:p>
            <a:r>
              <a:rPr lang="en-US" sz="1800" dirty="0"/>
              <a:t>Thursday, 22 March, 2018</a:t>
            </a:r>
          </a:p>
          <a:p>
            <a:r>
              <a:rPr lang="is-IS" sz="1800" dirty="0"/>
              <a:t>8:30 – 9:15 A.M.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965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4916886" y="1959428"/>
            <a:ext cx="1758128" cy="3113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39005" y="509914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GOVERNANCE: Background (cont’d)</a:t>
            </a:r>
          </a:p>
        </p:txBody>
      </p:sp>
    </p:spTree>
    <p:extLst>
      <p:ext uri="{BB962C8B-B14F-4D97-AF65-F5344CB8AC3E}">
        <p14:creationId xmlns:p14="http://schemas.microsoft.com/office/powerpoint/2010/main" val="204601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93818"/>
            <a:ext cx="10515600" cy="435133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Most </a:t>
            </a:r>
            <a:r>
              <a:rPr lang="en-US" b="1" dirty="0">
                <a:latin typeface="Arial"/>
                <a:cs typeface="Arial"/>
              </a:rPr>
              <a:t>crucial</a:t>
            </a:r>
            <a:r>
              <a:rPr lang="en-US" dirty="0">
                <a:latin typeface="Arial"/>
                <a:cs typeface="Arial"/>
              </a:rPr>
              <a:t> element to surgical system reform: </a:t>
            </a: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Establishing strong leadership and commitment </a:t>
            </a:r>
          </a:p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in government at ALL LEVELS </a:t>
            </a:r>
          </a:p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(from FMOH </a:t>
            </a:r>
            <a:r>
              <a:rPr lang="en-US" sz="2800" i="1" dirty="0">
                <a:latin typeface="Arial"/>
                <a:cs typeface="Arial"/>
                <a:sym typeface="Wingdings"/>
              </a:rPr>
              <a:t> surgical teams on-the-ground)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II. GOVERNANCE: Background</a:t>
            </a:r>
          </a:p>
        </p:txBody>
      </p:sp>
      <p:pic>
        <p:nvPicPr>
          <p:cNvPr id="5" name="Picture 4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0" y="1145888"/>
            <a:ext cx="936000" cy="165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13863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pic>
        <p:nvPicPr>
          <p:cNvPr id="3" name="Picture 2" descr="268_2017_4271_Fig2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15" y="1212357"/>
            <a:ext cx="4156094" cy="4499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34670"/>
            <a:ext cx="3994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2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leadership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 </a:t>
            </a:r>
            <a:r>
              <a:rPr lang="pl-PL" dirty="0" err="1"/>
              <a:t>stratified</a:t>
            </a:r>
            <a:r>
              <a:rPr lang="pl-PL" dirty="0"/>
              <a:t> by </a:t>
            </a:r>
            <a:r>
              <a:rPr lang="pl-PL" dirty="0" err="1"/>
              <a:t>national</a:t>
            </a:r>
            <a:r>
              <a:rPr lang="pl-PL" dirty="0"/>
              <a:t>, </a:t>
            </a:r>
            <a:r>
              <a:rPr lang="pl-PL" dirty="0" err="1"/>
              <a:t>regional</a:t>
            </a:r>
            <a:r>
              <a:rPr lang="pl-PL" dirty="0"/>
              <a:t>, and </a:t>
            </a:r>
            <a:r>
              <a:rPr lang="pl-PL" dirty="0" err="1"/>
              <a:t>facility</a:t>
            </a:r>
            <a:r>
              <a:rPr lang="pl-PL" dirty="0"/>
              <a:t> </a:t>
            </a:r>
            <a:r>
              <a:rPr lang="pl-PL" dirty="0" err="1"/>
              <a:t>levels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4000" dirty="0"/>
              <a:t>II. GOVERNANCE: Background</a:t>
            </a:r>
          </a:p>
        </p:txBody>
      </p:sp>
      <p:pic>
        <p:nvPicPr>
          <p:cNvPr id="8" name="Picture 7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0" y="1245870"/>
            <a:ext cx="1123874" cy="19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2190" y="1431060"/>
            <a:ext cx="9821610" cy="40140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r>
              <a:rPr lang="en-US" dirty="0"/>
              <a:t>Establishment of clear accountability throughout surgical hierarchy</a:t>
            </a:r>
          </a:p>
          <a:p>
            <a:r>
              <a:rPr lang="en-US" dirty="0"/>
              <a:t>Designated personnel responsible for implementation of SaLTS activities at each level</a:t>
            </a:r>
          </a:p>
          <a:p>
            <a:r>
              <a:rPr lang="en-US" dirty="0"/>
              <a:t>Hospitals organized into clusters, co-led by university hospitals and identified lead hospitals</a:t>
            </a:r>
          </a:p>
          <a:p>
            <a:pPr lvl="1"/>
            <a:r>
              <a:rPr lang="en-US" dirty="0"/>
              <a:t>Personnel deployed to cluster hospitals from lead facilities for mentorship &amp; on-site training:</a:t>
            </a:r>
          </a:p>
          <a:p>
            <a:pPr lvl="2"/>
            <a:r>
              <a:rPr lang="en-US" sz="2000" dirty="0"/>
              <a:t>Physicians, residents, medical students</a:t>
            </a:r>
            <a:endParaRPr lang="en-US" sz="2000" dirty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II. GOVERNANCE: Background</a:t>
            </a:r>
          </a:p>
        </p:txBody>
      </p:sp>
      <p:pic>
        <p:nvPicPr>
          <p:cNvPr id="5" name="Picture 4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0" y="1245870"/>
            <a:ext cx="1123874" cy="1990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289243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3874" y="1188094"/>
            <a:ext cx="10637874" cy="49474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i="1" dirty="0"/>
              <a:t>National Leadership and Mentorship Training  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Arial"/>
              </a:rPr>
              <a:t>Surgical leadership training disseminated nationally to multidisciplinary facility teams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cs typeface="Arial"/>
              </a:rPr>
              <a:t>Goal: Train and empower surgical team members to:</a:t>
            </a:r>
          </a:p>
          <a:p>
            <a:pPr lvl="2">
              <a:lnSpc>
                <a:spcPct val="120000"/>
              </a:lnSpc>
            </a:pPr>
            <a:r>
              <a:rPr lang="en-US" sz="2400" b="1" dirty="0">
                <a:cs typeface="Arial"/>
              </a:rPr>
              <a:t>Identify facility-level problems</a:t>
            </a:r>
          </a:p>
          <a:p>
            <a:pPr lvl="2">
              <a:lnSpc>
                <a:spcPct val="120000"/>
              </a:lnSpc>
            </a:pPr>
            <a:r>
              <a:rPr lang="en-US" sz="2400" b="1" dirty="0">
                <a:cs typeface="Arial"/>
              </a:rPr>
              <a:t>Design and implement effective solutions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Arial"/>
              </a:rPr>
              <a:t>Leadership training followed by 9 months of supportive supervision &amp; mentorship visits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cs typeface="Arial"/>
              </a:rPr>
              <a:t>Goal: Ensure implementation of lessons learned in training</a:t>
            </a:r>
          </a:p>
          <a:p>
            <a:pPr lvl="1">
              <a:lnSpc>
                <a:spcPct val="120000"/>
              </a:lnSpc>
            </a:pP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cs typeface="Arial"/>
              </a:rPr>
              <a:t>Multi-partner initiative under Safe Surgery 2020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cs typeface="Arial"/>
              </a:rPr>
              <a:t>Jhpiego</a:t>
            </a:r>
            <a:r>
              <a:rPr lang="en-US" dirty="0">
                <a:cs typeface="Arial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Arial"/>
              </a:rPr>
              <a:t>Surgical Society of </a:t>
            </a:r>
            <a:r>
              <a:rPr lang="en-US" dirty="0">
                <a:cs typeface="Arial"/>
              </a:rPr>
              <a:t>Ethiopia</a:t>
            </a:r>
            <a:endParaRPr lang="en-US" dirty="0">
              <a:solidFill>
                <a:srgbClr val="C00000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cs typeface="Arial"/>
              </a:rPr>
              <a:t>Funding: GE Foundation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III. GOVERNANCE: Intervention</a:t>
            </a:r>
          </a:p>
        </p:txBody>
      </p:sp>
      <p:pic>
        <p:nvPicPr>
          <p:cNvPr id="4" name="Picture 3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0" y="0"/>
            <a:ext cx="927784" cy="1642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142510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86395"/>
            <a:ext cx="10934700" cy="481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b="1" i="1" dirty="0"/>
              <a:t>Leadership training provided to 700 regional leaders and surgical team members through program scale-up by FMOH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Arial"/>
              </a:rPr>
              <a:t>Early success in two regions prompted expansion to surgical teams from all regions of Ethiopia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Arial"/>
              </a:rPr>
              <a:t>Following national-level leadership training, one round of mentorship conducted thus far by the national project team and members of the TWG at 38 hospitals across all regions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III. GOVERNANCE: Results</a:t>
            </a:r>
          </a:p>
        </p:txBody>
      </p:sp>
      <p:pic>
        <p:nvPicPr>
          <p:cNvPr id="4" name="Picture 3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-15585" y="1"/>
            <a:ext cx="915460" cy="1620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57091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4800" y="941070"/>
            <a:ext cx="10325100" cy="5501432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200" b="1" dirty="0"/>
              <a:t>Effective SaLTS leadership and management </a:t>
            </a:r>
            <a:r>
              <a:rPr lang="en-US" sz="4300" b="1" dirty="0"/>
              <a:t>established at a national </a:t>
            </a:r>
            <a:r>
              <a:rPr lang="en-US" sz="4200" b="1" dirty="0"/>
              <a:t>level</a:t>
            </a:r>
          </a:p>
          <a:p>
            <a:pPr marL="0" indent="0" algn="ctr">
              <a:buNone/>
            </a:pPr>
            <a:endParaRPr lang="en-US" sz="3100" b="1" dirty="0"/>
          </a:p>
          <a:p>
            <a:pPr marL="0" indent="0">
              <a:buNone/>
            </a:pPr>
            <a:r>
              <a:rPr lang="en-US" sz="3100" b="1" i="1" dirty="0"/>
              <a:t>KEYS TO IMPLEMENTATION</a:t>
            </a:r>
          </a:p>
          <a:p>
            <a:r>
              <a:rPr lang="en-US" sz="3100" dirty="0"/>
              <a:t>Formation of the SaLTS project management team at the FMOH </a:t>
            </a:r>
          </a:p>
          <a:p>
            <a:r>
              <a:rPr lang="en-US" sz="3100" dirty="0"/>
              <a:t>Early engagement of potential stakeholders including:</a:t>
            </a:r>
          </a:p>
          <a:p>
            <a:pPr lvl="2"/>
            <a:r>
              <a:rPr lang="en-US" sz="2600" dirty="0"/>
              <a:t>Clinicians</a:t>
            </a:r>
          </a:p>
          <a:p>
            <a:pPr lvl="2"/>
            <a:r>
              <a:rPr lang="en-US" sz="2600" dirty="0"/>
              <a:t>Funders</a:t>
            </a:r>
          </a:p>
          <a:p>
            <a:pPr lvl="2"/>
            <a:r>
              <a:rPr lang="en-US" sz="2600" dirty="0"/>
              <a:t>Implementers</a:t>
            </a:r>
          </a:p>
          <a:p>
            <a:r>
              <a:rPr lang="en-US" sz="3100" dirty="0"/>
              <a:t>FMOH established and led </a:t>
            </a:r>
            <a:r>
              <a:rPr lang="en-US" sz="3100" dirty="0" err="1"/>
              <a:t>SaLTS</a:t>
            </a:r>
            <a:r>
              <a:rPr lang="en-US" sz="3100" dirty="0"/>
              <a:t> national TWG of &gt;19 stakeholders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100" dirty="0"/>
              <a:t>Early involvement of implementing and funding partners and creation of regional and facility SaLTS teams </a:t>
            </a:r>
            <a:r>
              <a:rPr lang="en-US" sz="3100" b="1" dirty="0"/>
              <a:t>ensured increased capacity for implementation </a:t>
            </a:r>
            <a:r>
              <a:rPr lang="en-US" sz="3100" dirty="0"/>
              <a:t>beyond the FMOH alone</a:t>
            </a:r>
            <a:endParaRPr lang="en-US" sz="3100" b="1" dirty="0"/>
          </a:p>
          <a:p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III. GOVERNANCE: Results</a:t>
            </a:r>
          </a:p>
        </p:txBody>
      </p:sp>
      <p:pic>
        <p:nvPicPr>
          <p:cNvPr id="5" name="Picture 4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2" r="87114" b="48951"/>
          <a:stretch/>
        </p:blipFill>
        <p:spPr>
          <a:xfrm>
            <a:off x="0" y="67714"/>
            <a:ext cx="986468" cy="1746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406920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II. Monitoring and Evaluation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romanUcPeriod"/>
            </a:pPr>
            <a:r>
              <a:rPr lang="en-GB" dirty="0"/>
              <a:t>Importance of M&amp;E</a:t>
            </a:r>
            <a:endParaRPr lang="en-US" dirty="0"/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Background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II. Monitoring and Evaluation (M&amp;E)</a:t>
            </a:r>
          </a:p>
        </p:txBody>
      </p:sp>
    </p:spTree>
    <p:extLst>
      <p:ext uri="{BB962C8B-B14F-4D97-AF65-F5344CB8AC3E}">
        <p14:creationId xmlns:p14="http://schemas.microsoft.com/office/powerpoint/2010/main" val="397771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12" y="13246"/>
            <a:ext cx="6781450" cy="583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8579740" y="1154875"/>
            <a:ext cx="1187714" cy="1941615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5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5126571" y="2082799"/>
            <a:ext cx="2033410" cy="3593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85476" y="444500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M&amp;E: Background</a:t>
            </a:r>
          </a:p>
        </p:txBody>
      </p:sp>
    </p:spTree>
    <p:extLst>
      <p:ext uri="{BB962C8B-B14F-4D97-AF65-F5344CB8AC3E}">
        <p14:creationId xmlns:p14="http://schemas.microsoft.com/office/powerpoint/2010/main" val="399226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9" y="143054"/>
            <a:ext cx="6609634" cy="5687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6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497913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M&amp;E: 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96999" y="1236131"/>
            <a:ext cx="9956801" cy="492336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Needed to develop a comprehensive system to measure surgical data that could be scaled nationally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Needed to select data that would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Incentivize facility-level data collection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Collect nationally useful data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Selected indicators for measurement that were a combination of:</a:t>
            </a:r>
          </a:p>
          <a:p>
            <a:pPr lvl="2"/>
            <a:r>
              <a:rPr lang="en-US" dirty="0"/>
              <a:t>High-level indicators reflecting longitudinal change </a:t>
            </a:r>
          </a:p>
          <a:p>
            <a:pPr lvl="2"/>
            <a:r>
              <a:rPr lang="en-US" dirty="0"/>
              <a:t>Short-term indicators indicating surgical team performance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Example: National density of surgical, </a:t>
            </a:r>
            <a:r>
              <a:rPr lang="en-US" sz="1900" dirty="0" err="1"/>
              <a:t>anaesthetic</a:t>
            </a:r>
            <a:r>
              <a:rPr lang="en-US" sz="1900" dirty="0"/>
              <a:t>, and obstetric workforce</a:t>
            </a:r>
          </a:p>
          <a:p>
            <a:pPr lvl="2"/>
            <a:r>
              <a:rPr lang="en-US" b="1" dirty="0"/>
              <a:t>FMOH: </a:t>
            </a:r>
          </a:p>
          <a:p>
            <a:pPr lvl="3"/>
            <a:r>
              <a:rPr lang="en-US" dirty="0"/>
              <a:t>Useful Indicator</a:t>
            </a:r>
          </a:p>
          <a:p>
            <a:pPr lvl="2"/>
            <a:r>
              <a:rPr lang="en-US" b="1" dirty="0"/>
              <a:t>Individual facility:</a:t>
            </a:r>
          </a:p>
          <a:p>
            <a:pPr lvl="3"/>
            <a:r>
              <a:rPr lang="en-US" dirty="0"/>
              <a:t>Beyond level of control</a:t>
            </a:r>
          </a:p>
          <a:p>
            <a:pPr lvl="3"/>
            <a:r>
              <a:rPr lang="en-US" dirty="0"/>
              <a:t>Less motivating vs. other indicators (e.g. delayed start-time)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Balancing desire for data with burden of collection and reporting on facility staff</a:t>
            </a:r>
          </a:p>
          <a:p>
            <a:pPr lvl="1"/>
            <a:r>
              <a:rPr lang="en-US" dirty="0"/>
              <a:t>Stakeholder consensus re: indicators across </a:t>
            </a:r>
            <a:r>
              <a:rPr lang="en-US" dirty="0">
                <a:solidFill>
                  <a:srgbClr val="C00000"/>
                </a:solidFill>
              </a:rPr>
              <a:t>surgical</a:t>
            </a:r>
            <a:r>
              <a:rPr lang="en-US" dirty="0"/>
              <a:t> spectrum (e.g. nursing, surgery anesthesia)</a:t>
            </a:r>
          </a:p>
        </p:txBody>
      </p:sp>
      <p:pic>
        <p:nvPicPr>
          <p:cNvPr id="9" name="Picture 8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0" y="0"/>
            <a:ext cx="1270000" cy="22446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394752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431800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M&amp;E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27199" y="1263150"/>
            <a:ext cx="9359901" cy="450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 tools designed to measure quality &amp; </a:t>
            </a:r>
            <a:r>
              <a:rPr lang="en-US" b="1" dirty="0" err="1"/>
              <a:t>SaLTS’</a:t>
            </a:r>
            <a:r>
              <a:rPr lang="en-US" b="1" dirty="0"/>
              <a:t> impact: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Hospital Assessment Tool: A comprehensive </a:t>
            </a:r>
            <a:r>
              <a:rPr lang="en-US" sz="2400" dirty="0"/>
              <a:t>surgical capacity assessment tool combining an existing WHO tool with those of the Ethiopian FMOH and Harvard PGSSC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15 key performance indicators (KPIs) </a:t>
            </a:r>
          </a:p>
          <a:p>
            <a:pPr lvl="2"/>
            <a:r>
              <a:rPr lang="en-US" sz="2400" dirty="0"/>
              <a:t>Long- and short-term KPIs to be collected at the facility level and reported nationally</a:t>
            </a:r>
          </a:p>
          <a:p>
            <a:pPr lvl="3"/>
            <a:r>
              <a:rPr lang="en-US" sz="2200" dirty="0"/>
              <a:t>Long-term KPIs: reported annually to influence national-level planning and implementation</a:t>
            </a:r>
          </a:p>
          <a:p>
            <a:pPr lvl="3"/>
            <a:r>
              <a:rPr lang="en-US" sz="2200" dirty="0"/>
              <a:t>Short-term KPIs: reported monthly or quarterly to inform and inspire facility-level change</a:t>
            </a:r>
          </a:p>
        </p:txBody>
      </p:sp>
      <p:pic>
        <p:nvPicPr>
          <p:cNvPr id="9" name="Picture 8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203200" y="1236132"/>
            <a:ext cx="1270000" cy="2244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16505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472514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M&amp;E: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7594" y="1220887"/>
            <a:ext cx="9283701" cy="4360333"/>
          </a:xfrm>
        </p:spPr>
        <p:txBody>
          <a:bodyPr>
            <a:normAutofit/>
          </a:bodyPr>
          <a:lstStyle/>
          <a:p>
            <a:r>
              <a:rPr lang="en-US" dirty="0"/>
              <a:t>The Hospital Assessment Tool was successfully used to baseline 29 sites across three different regions of Ethiopia</a:t>
            </a:r>
          </a:p>
          <a:p>
            <a:pPr lvl="1"/>
            <a:r>
              <a:rPr lang="en-US" dirty="0"/>
              <a:t>Integrated into the </a:t>
            </a:r>
            <a:r>
              <a:rPr lang="en-US" dirty="0" err="1"/>
              <a:t>SaLTS</a:t>
            </a:r>
            <a:r>
              <a:rPr lang="en-US" dirty="0"/>
              <a:t> M&amp;E Framework</a:t>
            </a:r>
          </a:p>
          <a:p>
            <a:r>
              <a:rPr lang="en-US" dirty="0"/>
              <a:t>Nine </a:t>
            </a:r>
            <a:r>
              <a:rPr lang="en-US" dirty="0" err="1"/>
              <a:t>SaLTS</a:t>
            </a:r>
            <a:r>
              <a:rPr lang="en-US" dirty="0"/>
              <a:t> KPIs integrated into the national Hospital Performance Monitoring and Improvement (HPMI) system</a:t>
            </a:r>
          </a:p>
          <a:p>
            <a:pPr lvl="1"/>
            <a:r>
              <a:rPr lang="en-US" dirty="0"/>
              <a:t>Full 15 </a:t>
            </a:r>
            <a:r>
              <a:rPr lang="en-US" dirty="0" err="1"/>
              <a:t>SaLTS</a:t>
            </a:r>
            <a:r>
              <a:rPr lang="en-US" dirty="0"/>
              <a:t> KPIs being piloted in select Safe Surgery 2020 Hospitals</a:t>
            </a:r>
          </a:p>
          <a:p>
            <a:pPr lvl="1"/>
            <a:r>
              <a:rPr lang="en-US" dirty="0"/>
              <a:t>National training conducted in Dec. 2017</a:t>
            </a:r>
          </a:p>
          <a:p>
            <a:pPr lvl="1"/>
            <a:r>
              <a:rPr lang="en-US" dirty="0"/>
              <a:t>National collection of KPIs currently underway</a:t>
            </a:r>
          </a:p>
        </p:txBody>
      </p:sp>
      <p:pic>
        <p:nvPicPr>
          <p:cNvPr id="9" name="Picture 8" descr="268_2017_4271_Fig1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0" y="0"/>
            <a:ext cx="1270000" cy="2244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</p:spTree>
    <p:extLst>
      <p:ext uri="{BB962C8B-B14F-4D97-AF65-F5344CB8AC3E}">
        <p14:creationId xmlns:p14="http://schemas.microsoft.com/office/powerpoint/2010/main" val="37420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266" y="1825625"/>
            <a:ext cx="9135533" cy="4351338"/>
          </a:xfrm>
        </p:spPr>
        <p:txBody>
          <a:bodyPr>
            <a:normAutofit/>
          </a:bodyPr>
          <a:lstStyle/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Surgical Volume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Peri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-Operative Mortality Rate (POMR)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Safe Surgery Checklist Utilization Rate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Surgical Site Infection (SSI) Rate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Anesthetic Adverse Outcome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Delay for Elective Surgical Admission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Mean Duration of In-Hospital Pre-Elective Operative Stay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Blood Unavailability Ratio for Surgical Patients</a:t>
            </a:r>
          </a:p>
          <a:p>
            <a:pPr marL="742950" indent="-514350" algn="just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Surgical Patient Satisfaction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SaLTS indicators</a:t>
            </a:r>
          </a:p>
        </p:txBody>
      </p:sp>
      <p:pic>
        <p:nvPicPr>
          <p:cNvPr id="4" name="Picture 3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203200" y="1236132"/>
            <a:ext cx="1270000" cy="22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267" y="1670349"/>
            <a:ext cx="9135533" cy="4351338"/>
          </a:xfrm>
        </p:spPr>
        <p:txBody>
          <a:bodyPr>
            <a:normAutofit/>
          </a:bodyPr>
          <a:lstStyle/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10. Surgical Bed Occupancy Rate</a:t>
            </a:r>
          </a:p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11. Surgery, Anesthesia, and Obstetric (SAO) Density</a:t>
            </a:r>
          </a:p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12. Rate of First Elective Case On-Time Theater Performance</a:t>
            </a:r>
          </a:p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13. Rate of Cancellation of Elective Surgery</a:t>
            </a:r>
          </a:p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14. Emergency (2h) Surgical Access</a:t>
            </a:r>
          </a:p>
          <a:p>
            <a:pPr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/>
                <a:sym typeface="Helvetica"/>
              </a:rPr>
              <a:t>15. Protection Against Catastrophic Expenditure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SaLTS indicators</a:t>
            </a:r>
          </a:p>
        </p:txBody>
      </p:sp>
      <p:pic>
        <p:nvPicPr>
          <p:cNvPr id="4" name="Picture 3" descr="268_2017_4271_Fig1_HTM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3" t="23076" b="49529"/>
          <a:stretch/>
        </p:blipFill>
        <p:spPr>
          <a:xfrm>
            <a:off x="203200" y="1236132"/>
            <a:ext cx="1270000" cy="22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17" y="1199302"/>
            <a:ext cx="5387666" cy="4635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031631" y="408628"/>
            <a:ext cx="10128738" cy="762000"/>
          </a:xfrm>
          <a:prstGeom prst="rect">
            <a:avLst/>
          </a:prstGeom>
          <a:ln w="25400">
            <a:noFill/>
          </a:ln>
        </p:spPr>
        <p:txBody>
          <a:bodyPr>
            <a:norm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rPr sz="4000" dirty="0">
                <a:solidFill>
                  <a:schemeClr val="bg1"/>
                </a:solidFill>
              </a:rPr>
              <a:t>SALTS</a:t>
            </a:r>
            <a:r>
              <a:rPr lang="en-US" sz="4000" dirty="0">
                <a:solidFill>
                  <a:schemeClr val="bg1"/>
                </a:solidFill>
              </a:rPr>
              <a:t> Strategic </a:t>
            </a:r>
            <a:r>
              <a:rPr sz="4000" dirty="0">
                <a:solidFill>
                  <a:schemeClr val="bg1"/>
                </a:solidFill>
              </a:rPr>
              <a:t>Pillars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11681821" y="6481380"/>
            <a:ext cx="306982" cy="276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grpSp>
        <p:nvGrpSpPr>
          <p:cNvPr id="40" name="Group 170"/>
          <p:cNvGrpSpPr/>
          <p:nvPr/>
        </p:nvGrpSpPr>
        <p:grpSpPr>
          <a:xfrm>
            <a:off x="2105315" y="1249292"/>
            <a:ext cx="7970011" cy="4535308"/>
            <a:chOff x="-2" y="-79897"/>
            <a:chExt cx="6373302" cy="6096163"/>
          </a:xfrm>
        </p:grpSpPr>
        <p:grpSp>
          <p:nvGrpSpPr>
            <p:cNvPr id="41" name="Group 140"/>
            <p:cNvGrpSpPr/>
            <p:nvPr/>
          </p:nvGrpSpPr>
          <p:grpSpPr>
            <a:xfrm>
              <a:off x="2591592" y="-79897"/>
              <a:ext cx="1190115" cy="992875"/>
              <a:chOff x="0" y="-79895"/>
              <a:chExt cx="1190114" cy="992873"/>
            </a:xfrm>
          </p:grpSpPr>
          <p:sp>
            <p:nvSpPr>
              <p:cNvPr id="71" name="Shape 138"/>
              <p:cNvSpPr/>
              <p:nvPr/>
            </p:nvSpPr>
            <p:spPr>
              <a:xfrm>
                <a:off x="0" y="0"/>
                <a:ext cx="1190114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" name="Shape 139"/>
              <p:cNvSpPr/>
              <p:nvPr/>
            </p:nvSpPr>
            <p:spPr>
              <a:xfrm>
                <a:off x="48789" y="-79895"/>
                <a:ext cx="1092536" cy="9928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sz="1400" dirty="0"/>
                  <a:t>Leadership</a:t>
                </a:r>
                <a:r>
                  <a:rPr lang="en-US" sz="1400" dirty="0"/>
                  <a:t>, Management</a:t>
                </a:r>
                <a:r>
                  <a:rPr sz="1400" dirty="0"/>
                  <a:t> &amp; Governance</a:t>
                </a:r>
              </a:p>
            </p:txBody>
          </p:sp>
        </p:grpSp>
        <p:sp>
          <p:nvSpPr>
            <p:cNvPr id="42" name="Shape 141"/>
            <p:cNvSpPr/>
            <p:nvPr/>
          </p:nvSpPr>
          <p:spPr>
            <a:xfrm>
              <a:off x="3889977" y="513963"/>
              <a:ext cx="485686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470" y="5326"/>
                    <a:pt x="14706" y="12571"/>
                    <a:pt x="2160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43" name="Group 144"/>
            <p:cNvGrpSpPr/>
            <p:nvPr/>
          </p:nvGrpSpPr>
          <p:grpSpPr>
            <a:xfrm>
              <a:off x="4424124" y="759059"/>
              <a:ext cx="1190117" cy="833082"/>
              <a:chOff x="0" y="0"/>
              <a:chExt cx="1190115" cy="833081"/>
            </a:xfrm>
          </p:grpSpPr>
          <p:sp>
            <p:nvSpPr>
              <p:cNvPr id="69" name="Shape 142"/>
              <p:cNvSpPr/>
              <p:nvPr/>
            </p:nvSpPr>
            <p:spPr>
              <a:xfrm>
                <a:off x="0" y="0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70" name="Shape 143"/>
              <p:cNvSpPr/>
              <p:nvPr/>
            </p:nvSpPr>
            <p:spPr>
              <a:xfrm>
                <a:off x="48789" y="64898"/>
                <a:ext cx="1092537" cy="703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sz="1400" dirty="0"/>
                  <a:t>Human resources</a:t>
                </a:r>
              </a:p>
            </p:txBody>
          </p:sp>
        </p:grpSp>
        <p:sp>
          <p:nvSpPr>
            <p:cNvPr id="44" name="Shape 145"/>
            <p:cNvSpPr/>
            <p:nvPr/>
          </p:nvSpPr>
          <p:spPr>
            <a:xfrm>
              <a:off x="5441334" y="1730572"/>
              <a:ext cx="272119" cy="7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867" y="6755"/>
                    <a:pt x="17143" y="1403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A1A1A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45" name="Group 148"/>
            <p:cNvGrpSpPr/>
            <p:nvPr/>
          </p:nvGrpSpPr>
          <p:grpSpPr>
            <a:xfrm>
              <a:off x="5183184" y="2591591"/>
              <a:ext cx="1190116" cy="833083"/>
              <a:chOff x="0" y="111777"/>
              <a:chExt cx="1190115" cy="833081"/>
            </a:xfrm>
          </p:grpSpPr>
          <p:sp>
            <p:nvSpPr>
              <p:cNvPr id="67" name="Shape 146"/>
              <p:cNvSpPr/>
              <p:nvPr/>
            </p:nvSpPr>
            <p:spPr>
              <a:xfrm>
                <a:off x="0" y="111777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68" name="Shape 147"/>
              <p:cNvSpPr/>
              <p:nvPr/>
            </p:nvSpPr>
            <p:spPr>
              <a:xfrm>
                <a:off x="48789" y="266711"/>
                <a:ext cx="1092537" cy="523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Awareness &amp; partnership</a:t>
                </a:r>
              </a:p>
            </p:txBody>
          </p:sp>
        </p:grpSp>
        <p:sp>
          <p:nvSpPr>
            <p:cNvPr id="46" name="Shape 149"/>
            <p:cNvSpPr/>
            <p:nvPr/>
          </p:nvSpPr>
          <p:spPr>
            <a:xfrm>
              <a:off x="5441334" y="3583560"/>
              <a:ext cx="272119" cy="70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143" y="7567"/>
                    <a:pt x="9867" y="14845"/>
                    <a:pt x="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47" name="Group 152"/>
            <p:cNvGrpSpPr/>
            <p:nvPr/>
          </p:nvGrpSpPr>
          <p:grpSpPr>
            <a:xfrm>
              <a:off x="4424124" y="4409792"/>
              <a:ext cx="1245931" cy="992875"/>
              <a:chOff x="0" y="218094"/>
              <a:chExt cx="1245929" cy="992874"/>
            </a:xfrm>
          </p:grpSpPr>
          <p:sp>
            <p:nvSpPr>
              <p:cNvPr id="65" name="Shape 150"/>
              <p:cNvSpPr/>
              <p:nvPr/>
            </p:nvSpPr>
            <p:spPr>
              <a:xfrm>
                <a:off x="0" y="232428"/>
                <a:ext cx="1245929" cy="964207"/>
              </a:xfrm>
              <a:prstGeom prst="roundRect">
                <a:avLst>
                  <a:gd name="adj" fmla="val 1728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66" name="Shape 151"/>
              <p:cNvSpPr/>
              <p:nvPr/>
            </p:nvSpPr>
            <p:spPr>
              <a:xfrm>
                <a:off x="60731" y="218094"/>
                <a:ext cx="1092537" cy="992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dirty="0"/>
                  <a:t>Drugs</a:t>
                </a:r>
                <a:r>
                  <a:rPr lang="en-US" dirty="0"/>
                  <a:t>,</a:t>
                </a:r>
                <a:r>
                  <a:rPr dirty="0"/>
                  <a:t> </a:t>
                </a:r>
                <a:r>
                  <a:rPr lang="en-US" dirty="0"/>
                  <a:t>M</a:t>
                </a:r>
                <a:r>
                  <a:rPr dirty="0"/>
                  <a:t>edical  Equipment  &amp; </a:t>
                </a:r>
                <a:r>
                  <a:rPr lang="en-US" dirty="0"/>
                  <a:t>S</a:t>
                </a:r>
                <a:r>
                  <a:rPr dirty="0"/>
                  <a:t>upplies</a:t>
                </a:r>
              </a:p>
            </p:txBody>
          </p:sp>
        </p:grpSp>
        <p:sp>
          <p:nvSpPr>
            <p:cNvPr id="48" name="Shape 153"/>
            <p:cNvSpPr/>
            <p:nvPr/>
          </p:nvSpPr>
          <p:spPr>
            <a:xfrm>
              <a:off x="3889977" y="5310570"/>
              <a:ext cx="485686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06" y="9029"/>
                    <a:pt x="7470" y="16274"/>
                    <a:pt x="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49" name="Group 156"/>
            <p:cNvGrpSpPr/>
            <p:nvPr/>
          </p:nvGrpSpPr>
          <p:grpSpPr>
            <a:xfrm>
              <a:off x="2591592" y="5183184"/>
              <a:ext cx="1190115" cy="833082"/>
              <a:chOff x="0" y="0"/>
              <a:chExt cx="1190114" cy="833081"/>
            </a:xfrm>
          </p:grpSpPr>
          <p:sp>
            <p:nvSpPr>
              <p:cNvPr id="63" name="Shape 154"/>
              <p:cNvSpPr/>
              <p:nvPr/>
            </p:nvSpPr>
            <p:spPr>
              <a:xfrm>
                <a:off x="0" y="0"/>
                <a:ext cx="1190114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64" name="Shape 155"/>
              <p:cNvSpPr/>
              <p:nvPr/>
            </p:nvSpPr>
            <p:spPr>
              <a:xfrm>
                <a:off x="48789" y="209693"/>
                <a:ext cx="1092536" cy="4136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sz="1400" dirty="0"/>
                  <a:t>Infrastructure</a:t>
                </a:r>
              </a:p>
            </p:txBody>
          </p:sp>
        </p:grpSp>
        <p:sp>
          <p:nvSpPr>
            <p:cNvPr id="50" name="Shape 157"/>
            <p:cNvSpPr/>
            <p:nvPr/>
          </p:nvSpPr>
          <p:spPr>
            <a:xfrm>
              <a:off x="1997635" y="5310570"/>
              <a:ext cx="485685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130" y="16274"/>
                    <a:pt x="6894" y="9029"/>
                    <a:pt x="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51" name="Group 160"/>
            <p:cNvGrpSpPr/>
            <p:nvPr/>
          </p:nvGrpSpPr>
          <p:grpSpPr>
            <a:xfrm>
              <a:off x="759059" y="4424124"/>
              <a:ext cx="1190116" cy="833083"/>
              <a:chOff x="0" y="0"/>
              <a:chExt cx="1190115" cy="833081"/>
            </a:xfrm>
          </p:grpSpPr>
          <p:sp>
            <p:nvSpPr>
              <p:cNvPr id="61" name="Shape 158"/>
              <p:cNvSpPr/>
              <p:nvPr/>
            </p:nvSpPr>
            <p:spPr>
              <a:xfrm>
                <a:off x="0" y="0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62" name="Shape 159"/>
              <p:cNvSpPr/>
              <p:nvPr/>
            </p:nvSpPr>
            <p:spPr>
              <a:xfrm>
                <a:off x="48789" y="231877"/>
                <a:ext cx="1092537" cy="369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Quality</a:t>
                </a:r>
              </a:p>
            </p:txBody>
          </p:sp>
        </p:grpSp>
        <p:sp>
          <p:nvSpPr>
            <p:cNvPr id="52" name="Shape 161"/>
            <p:cNvSpPr/>
            <p:nvPr/>
          </p:nvSpPr>
          <p:spPr>
            <a:xfrm>
              <a:off x="659844" y="3583560"/>
              <a:ext cx="272120" cy="70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1733" y="14845"/>
                    <a:pt x="4457" y="7567"/>
                    <a:pt x="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53" name="Group 164"/>
            <p:cNvGrpSpPr/>
            <p:nvPr/>
          </p:nvGrpSpPr>
          <p:grpSpPr>
            <a:xfrm>
              <a:off x="-2" y="2523693"/>
              <a:ext cx="1384112" cy="968879"/>
              <a:chOff x="0" y="0"/>
              <a:chExt cx="1384110" cy="968877"/>
            </a:xfrm>
          </p:grpSpPr>
          <p:sp>
            <p:nvSpPr>
              <p:cNvPr id="59" name="Shape 162"/>
              <p:cNvSpPr/>
              <p:nvPr/>
            </p:nvSpPr>
            <p:spPr>
              <a:xfrm>
                <a:off x="0" y="0"/>
                <a:ext cx="1384111" cy="968878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" name="Shape 163"/>
              <p:cNvSpPr/>
              <p:nvPr/>
            </p:nvSpPr>
            <p:spPr>
              <a:xfrm>
                <a:off x="56742" y="121094"/>
                <a:ext cx="1270627" cy="726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rPr dirty="0"/>
                  <a:t>Innovation</a:t>
                </a:r>
                <a:r>
                  <a:rPr sz="1500" b="0" dirty="0">
                    <a:latin typeface="+mn-lt"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p:grpSp>
        <p:sp>
          <p:nvSpPr>
            <p:cNvPr id="54" name="Shape 165"/>
            <p:cNvSpPr/>
            <p:nvPr/>
          </p:nvSpPr>
          <p:spPr>
            <a:xfrm>
              <a:off x="659844" y="1730572"/>
              <a:ext cx="272120" cy="7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57" y="14033"/>
                    <a:pt x="11733" y="6755"/>
                    <a:pt x="2160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55" name="Group 168"/>
            <p:cNvGrpSpPr/>
            <p:nvPr/>
          </p:nvGrpSpPr>
          <p:grpSpPr>
            <a:xfrm>
              <a:off x="759059" y="706927"/>
              <a:ext cx="1339066" cy="937345"/>
              <a:chOff x="0" y="0"/>
              <a:chExt cx="1339065" cy="937344"/>
            </a:xfrm>
          </p:grpSpPr>
          <p:sp>
            <p:nvSpPr>
              <p:cNvPr id="57" name="Shape 166"/>
              <p:cNvSpPr/>
              <p:nvPr/>
            </p:nvSpPr>
            <p:spPr>
              <a:xfrm>
                <a:off x="0" y="0"/>
                <a:ext cx="1339066" cy="937345"/>
              </a:xfrm>
              <a:prstGeom prst="roundRect">
                <a:avLst>
                  <a:gd name="adj" fmla="val 2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" name="Shape 167"/>
              <p:cNvSpPr/>
              <p:nvPr/>
            </p:nvSpPr>
            <p:spPr>
              <a:xfrm>
                <a:off x="54895" y="267192"/>
                <a:ext cx="1229275" cy="4029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M &amp; E</a:t>
                </a:r>
              </a:p>
            </p:txBody>
          </p:sp>
        </p:grpSp>
        <p:sp>
          <p:nvSpPr>
            <p:cNvPr id="56" name="Shape 169"/>
            <p:cNvSpPr/>
            <p:nvPr/>
          </p:nvSpPr>
          <p:spPr>
            <a:xfrm>
              <a:off x="2007385" y="399248"/>
              <a:ext cx="485685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894" y="12571"/>
                    <a:pt x="14130" y="5326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F9B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3" name="Frame 72"/>
          <p:cNvSpPr/>
          <p:nvPr/>
        </p:nvSpPr>
        <p:spPr>
          <a:xfrm>
            <a:off x="2869460" y="1170628"/>
            <a:ext cx="4100394" cy="1572572"/>
          </a:xfrm>
          <a:prstGeom prst="frame">
            <a:avLst>
              <a:gd name="adj1" fmla="val 27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5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25400">
            <a:noFill/>
          </a:ln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11885613" y="6481763"/>
            <a:ext cx="306387" cy="2762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4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031631" y="408628"/>
            <a:ext cx="10128738" cy="762000"/>
          </a:xfrm>
          <a:prstGeom prst="rect">
            <a:avLst/>
          </a:prstGeom>
          <a:ln w="25400">
            <a:noFill/>
          </a:ln>
        </p:spPr>
        <p:txBody>
          <a:bodyPr>
            <a:norm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rPr sz="4000" dirty="0">
                <a:solidFill>
                  <a:schemeClr val="bg1"/>
                </a:solidFill>
              </a:rPr>
              <a:t>SALTS</a:t>
            </a:r>
            <a:r>
              <a:rPr lang="en-US" sz="4000" dirty="0">
                <a:solidFill>
                  <a:schemeClr val="bg1"/>
                </a:solidFill>
              </a:rPr>
              <a:t> Strategic </a:t>
            </a:r>
            <a:r>
              <a:rPr sz="4000" dirty="0">
                <a:solidFill>
                  <a:schemeClr val="bg1"/>
                </a:solidFill>
              </a:rPr>
              <a:t>Pillars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2105315" y="1249292"/>
            <a:ext cx="7970011" cy="4535308"/>
            <a:chOff x="-2" y="-79897"/>
            <a:chExt cx="6373302" cy="6096163"/>
          </a:xfrm>
        </p:grpSpPr>
        <p:grpSp>
          <p:nvGrpSpPr>
            <p:cNvPr id="140" name="Group 140"/>
            <p:cNvGrpSpPr/>
            <p:nvPr/>
          </p:nvGrpSpPr>
          <p:grpSpPr>
            <a:xfrm>
              <a:off x="2591592" y="-79897"/>
              <a:ext cx="1190115" cy="992875"/>
              <a:chOff x="0" y="-79895"/>
              <a:chExt cx="1190114" cy="992873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0"/>
                <a:ext cx="1190114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48789" y="-79895"/>
                <a:ext cx="1092536" cy="9928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sz="1400" dirty="0"/>
                  <a:t>Leadership</a:t>
                </a:r>
                <a:r>
                  <a:rPr lang="en-US" sz="1400" dirty="0"/>
                  <a:t>, Management</a:t>
                </a:r>
                <a:r>
                  <a:rPr sz="1400" dirty="0"/>
                  <a:t> &amp; Governance</a:t>
                </a:r>
              </a:p>
            </p:txBody>
          </p:sp>
        </p:grpSp>
        <p:sp>
          <p:nvSpPr>
            <p:cNvPr id="141" name="Shape 141"/>
            <p:cNvSpPr/>
            <p:nvPr/>
          </p:nvSpPr>
          <p:spPr>
            <a:xfrm>
              <a:off x="3889977" y="513963"/>
              <a:ext cx="485686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470" y="5326"/>
                    <a:pt x="14706" y="12571"/>
                    <a:pt x="2160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4424124" y="759059"/>
              <a:ext cx="1190117" cy="833082"/>
              <a:chOff x="0" y="0"/>
              <a:chExt cx="1190115" cy="833081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0" y="0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48789" y="64898"/>
                <a:ext cx="1092537" cy="703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sz="1400" dirty="0"/>
                  <a:t>Human resources</a:t>
                </a:r>
              </a:p>
            </p:txBody>
          </p:sp>
        </p:grpSp>
        <p:sp>
          <p:nvSpPr>
            <p:cNvPr id="145" name="Shape 145"/>
            <p:cNvSpPr/>
            <p:nvPr/>
          </p:nvSpPr>
          <p:spPr>
            <a:xfrm>
              <a:off x="5441334" y="1730572"/>
              <a:ext cx="272119" cy="7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867" y="6755"/>
                    <a:pt x="17143" y="1403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A1A1A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5183184" y="2591591"/>
              <a:ext cx="1190116" cy="833083"/>
              <a:chOff x="0" y="111777"/>
              <a:chExt cx="1190115" cy="833081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0" y="111777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48789" y="266711"/>
                <a:ext cx="1092537" cy="523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Awareness &amp; partnership</a:t>
                </a:r>
              </a:p>
            </p:txBody>
          </p:sp>
        </p:grpSp>
        <p:sp>
          <p:nvSpPr>
            <p:cNvPr id="149" name="Shape 149"/>
            <p:cNvSpPr/>
            <p:nvPr/>
          </p:nvSpPr>
          <p:spPr>
            <a:xfrm>
              <a:off x="5441334" y="3583560"/>
              <a:ext cx="272119" cy="70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143" y="7567"/>
                    <a:pt x="9867" y="14845"/>
                    <a:pt x="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52" name="Group 152"/>
            <p:cNvGrpSpPr/>
            <p:nvPr/>
          </p:nvGrpSpPr>
          <p:grpSpPr>
            <a:xfrm>
              <a:off x="4424124" y="4409792"/>
              <a:ext cx="1245931" cy="992875"/>
              <a:chOff x="0" y="218094"/>
              <a:chExt cx="1245929" cy="992874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0" y="232428"/>
                <a:ext cx="1245929" cy="964207"/>
              </a:xfrm>
              <a:prstGeom prst="roundRect">
                <a:avLst>
                  <a:gd name="adj" fmla="val 1728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60731" y="218094"/>
                <a:ext cx="1092537" cy="992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dirty="0"/>
                  <a:t>Drugs</a:t>
                </a:r>
                <a:r>
                  <a:rPr lang="en-US" dirty="0"/>
                  <a:t>,</a:t>
                </a:r>
                <a:r>
                  <a:rPr dirty="0"/>
                  <a:t> </a:t>
                </a:r>
                <a:r>
                  <a:rPr lang="en-US" dirty="0"/>
                  <a:t>M</a:t>
                </a:r>
                <a:r>
                  <a:rPr dirty="0"/>
                  <a:t>edical  Equipment  &amp; </a:t>
                </a:r>
                <a:r>
                  <a:rPr lang="en-US" dirty="0"/>
                  <a:t>S</a:t>
                </a:r>
                <a:r>
                  <a:rPr dirty="0"/>
                  <a:t>upplies</a:t>
                </a:r>
              </a:p>
            </p:txBody>
          </p:sp>
        </p:grpSp>
        <p:sp>
          <p:nvSpPr>
            <p:cNvPr id="153" name="Shape 153"/>
            <p:cNvSpPr/>
            <p:nvPr/>
          </p:nvSpPr>
          <p:spPr>
            <a:xfrm>
              <a:off x="3889977" y="5310570"/>
              <a:ext cx="485686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06" y="9029"/>
                    <a:pt x="7470" y="16274"/>
                    <a:pt x="0" y="2160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2591592" y="5183184"/>
              <a:ext cx="1190115" cy="833082"/>
              <a:chOff x="0" y="0"/>
              <a:chExt cx="1190114" cy="833081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0" y="0"/>
                <a:ext cx="1190114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48789" y="209693"/>
                <a:ext cx="1092536" cy="4136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100"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sz="1400" dirty="0"/>
                  <a:t>Infrastructure</a:t>
                </a:r>
              </a:p>
            </p:txBody>
          </p:sp>
        </p:grpSp>
        <p:sp>
          <p:nvSpPr>
            <p:cNvPr id="157" name="Shape 157"/>
            <p:cNvSpPr/>
            <p:nvPr/>
          </p:nvSpPr>
          <p:spPr>
            <a:xfrm>
              <a:off x="1997635" y="5310570"/>
              <a:ext cx="485685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130" y="16274"/>
                    <a:pt x="6894" y="9029"/>
                    <a:pt x="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0" name="Group 160"/>
            <p:cNvGrpSpPr/>
            <p:nvPr/>
          </p:nvGrpSpPr>
          <p:grpSpPr>
            <a:xfrm>
              <a:off x="759059" y="4424124"/>
              <a:ext cx="1190116" cy="833083"/>
              <a:chOff x="0" y="0"/>
              <a:chExt cx="1190115" cy="833081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1190115" cy="833081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8789" y="231877"/>
                <a:ext cx="1092537" cy="369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t>Quality</a:t>
                </a:r>
              </a:p>
            </p:txBody>
          </p:sp>
        </p:grpSp>
        <p:sp>
          <p:nvSpPr>
            <p:cNvPr id="161" name="Shape 161"/>
            <p:cNvSpPr/>
            <p:nvPr/>
          </p:nvSpPr>
          <p:spPr>
            <a:xfrm>
              <a:off x="659844" y="3583560"/>
              <a:ext cx="272120" cy="70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1733" y="14845"/>
                    <a:pt x="4457" y="7567"/>
                    <a:pt x="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-2" y="2523693"/>
              <a:ext cx="1384112" cy="968879"/>
              <a:chOff x="0" y="0"/>
              <a:chExt cx="1384110" cy="968877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0" y="0"/>
                <a:ext cx="1384111" cy="968878"/>
              </a:xfrm>
              <a:prstGeom prst="roundRect">
                <a:avLst>
                  <a:gd name="adj" fmla="val 2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56742" y="121094"/>
                <a:ext cx="1270627" cy="726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pPr>
                <a:r>
                  <a:rPr dirty="0"/>
                  <a:t>Innovation</a:t>
                </a:r>
                <a:r>
                  <a:rPr sz="1500" b="0" dirty="0">
                    <a:latin typeface="+mn-lt"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p:grpSp>
        <p:sp>
          <p:nvSpPr>
            <p:cNvPr id="165" name="Shape 165"/>
            <p:cNvSpPr/>
            <p:nvPr/>
          </p:nvSpPr>
          <p:spPr>
            <a:xfrm>
              <a:off x="659844" y="1730572"/>
              <a:ext cx="272120" cy="7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57" y="14033"/>
                    <a:pt x="11733" y="6755"/>
                    <a:pt x="21600" y="0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8" name="Group 168"/>
            <p:cNvGrpSpPr/>
            <p:nvPr/>
          </p:nvGrpSpPr>
          <p:grpSpPr>
            <a:xfrm>
              <a:off x="759059" y="706927"/>
              <a:ext cx="1339066" cy="937345"/>
              <a:chOff x="0" y="0"/>
              <a:chExt cx="1339065" cy="937344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1339066" cy="937345"/>
              </a:xfrm>
              <a:prstGeom prst="roundRect">
                <a:avLst>
                  <a:gd name="adj" fmla="val 2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54895" y="267192"/>
                <a:ext cx="1229275" cy="4029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t>M &amp; E</a:t>
                </a:r>
              </a:p>
            </p:txBody>
          </p:sp>
        </p:grpSp>
        <p:sp>
          <p:nvSpPr>
            <p:cNvPr id="169" name="Shape 169"/>
            <p:cNvSpPr/>
            <p:nvPr/>
          </p:nvSpPr>
          <p:spPr>
            <a:xfrm>
              <a:off x="2007385" y="399248"/>
              <a:ext cx="485685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894" y="12571"/>
                    <a:pt x="14130" y="5326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F9B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11681821" y="6481380"/>
            <a:ext cx="306982" cy="276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Frame 1"/>
          <p:cNvSpPr/>
          <p:nvPr/>
        </p:nvSpPr>
        <p:spPr>
          <a:xfrm>
            <a:off x="2869460" y="1170628"/>
            <a:ext cx="4100394" cy="1572572"/>
          </a:xfrm>
          <a:prstGeom prst="frame">
            <a:avLst>
              <a:gd name="adj1" fmla="val 27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2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I: NSOAP Governance</a:t>
            </a:r>
          </a:p>
          <a:p>
            <a:pPr marL="0" indent="0">
              <a:buNone/>
            </a:pPr>
            <a:r>
              <a:rPr lang="en-US" dirty="0"/>
              <a:t>Part II: NSOAP Monitoring and 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6059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/>
              <a:t>NSOAP Governance</a:t>
            </a:r>
          </a:p>
          <a:p>
            <a:pPr marL="971550" lvl="1" indent="-514350">
              <a:buAutoNum type="romanUcPeriod"/>
            </a:pPr>
            <a:r>
              <a:rPr lang="en-US" dirty="0"/>
              <a:t>Definition</a:t>
            </a:r>
          </a:p>
          <a:p>
            <a:pPr marL="971550" lvl="1" indent="-514350">
              <a:buAutoNum type="romanUcPeriod"/>
            </a:pPr>
            <a:r>
              <a:rPr lang="en-US" dirty="0"/>
              <a:t>Background</a:t>
            </a:r>
          </a:p>
          <a:p>
            <a:pPr marL="971550" lvl="1" indent="-514350">
              <a:buAutoNum type="romanUcPeriod"/>
            </a:pPr>
            <a:r>
              <a:rPr lang="en-US" dirty="0"/>
              <a:t>Results</a:t>
            </a:r>
          </a:p>
          <a:p>
            <a:pPr marL="514350" indent="-514350">
              <a:buAutoNum type="roman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I. GOVERNANCE: OVERVIEW</a:t>
            </a:r>
          </a:p>
        </p:txBody>
      </p:sp>
    </p:spTree>
    <p:extLst>
      <p:ext uri="{BB962C8B-B14F-4D97-AF65-F5344CB8AC3E}">
        <p14:creationId xmlns:p14="http://schemas.microsoft.com/office/powerpoint/2010/main" val="391314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93818"/>
            <a:ext cx="10515600" cy="47606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i="1" dirty="0"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i="1" dirty="0">
                <a:cs typeface="Arial"/>
                <a:sym typeface="Wingdings"/>
              </a:rPr>
              <a:t>Per W.H.O.:</a:t>
            </a:r>
          </a:p>
          <a:p>
            <a:endParaRPr lang="en-US" i="1" dirty="0">
              <a:cs typeface="Arial"/>
              <a:sym typeface="Wingdings"/>
            </a:endParaRPr>
          </a:p>
          <a:p>
            <a:r>
              <a:rPr lang="en-US" dirty="0"/>
              <a:t>Steering and rule-making related functions carried out by governments/decisions makers as they seek to achieve national health policy objectives that are conducive to universal health coverage.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political process.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Involves balancing competing influences and demands.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8694" y="6488668"/>
            <a:ext cx="4583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http://www.who.int/healthsystems/topics/stewardship/en/</a:t>
            </a:r>
            <a:r>
              <a:rPr lang="en-US" sz="1400" dirty="0"/>
              <a:t>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447321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I. GOVERNANCE: Definition</a:t>
            </a:r>
          </a:p>
        </p:txBody>
      </p:sp>
    </p:spTree>
    <p:extLst>
      <p:ext uri="{BB962C8B-B14F-4D97-AF65-F5344CB8AC3E}">
        <p14:creationId xmlns:p14="http://schemas.microsoft.com/office/powerpoint/2010/main" val="393008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450" y="1576994"/>
            <a:ext cx="10833100" cy="47606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i="1" dirty="0">
                <a:cs typeface="Arial"/>
                <a:sym typeface="Wingdings"/>
              </a:rPr>
              <a:t>Includes:</a:t>
            </a:r>
          </a:p>
          <a:p>
            <a:r>
              <a:rPr lang="en-US" dirty="0"/>
              <a:t>Maintaining the strategic direction of policy development and implementation</a:t>
            </a:r>
          </a:p>
          <a:p>
            <a:r>
              <a:rPr lang="en-US" dirty="0"/>
              <a:t>Detecting/correcting undesirable trends and distortions</a:t>
            </a:r>
          </a:p>
          <a:p>
            <a:r>
              <a:rPr lang="en-US" dirty="0"/>
              <a:t>Articulating the case for health in national development</a:t>
            </a:r>
          </a:p>
          <a:p>
            <a:r>
              <a:rPr lang="en-US" dirty="0"/>
              <a:t>Regulating the behavior of a wide range of actors - from health care financiers to health care providers</a:t>
            </a:r>
          </a:p>
          <a:p>
            <a:r>
              <a:rPr lang="en-US" dirty="0"/>
              <a:t>Establishing transparent and effective accountability mechanisms.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6266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I. GOVERNANCE: Definition (cont’d)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8694" y="6488668"/>
            <a:ext cx="4583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http://www.who.int/healthsystems/topics/stewardship/en/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20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17" y="1199302"/>
            <a:ext cx="5387666" cy="4635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61050" y="461084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GOVERNANCE: Background</a:t>
            </a:r>
          </a:p>
        </p:txBody>
      </p:sp>
    </p:spTree>
    <p:extLst>
      <p:ext uri="{BB962C8B-B14F-4D97-AF65-F5344CB8AC3E}">
        <p14:creationId xmlns:p14="http://schemas.microsoft.com/office/powerpoint/2010/main" val="10691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_2017_4271_Fig1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17" y="1199302"/>
            <a:ext cx="5387666" cy="4635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6724" y="6442502"/>
            <a:ext cx="51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 </a:t>
            </a:r>
            <a:r>
              <a:rPr lang="en-US" sz="600" dirty="0" err="1"/>
              <a:t>Burssa</a:t>
            </a:r>
            <a:r>
              <a:rPr lang="en-US" sz="600" dirty="0"/>
              <a:t> D, </a:t>
            </a:r>
            <a:r>
              <a:rPr lang="en-US" sz="600" dirty="0" err="1"/>
              <a:t>Teshome</a:t>
            </a:r>
            <a:r>
              <a:rPr lang="en-US" sz="600" dirty="0"/>
              <a:t> A, Iverson K, Ahearn O, </a:t>
            </a:r>
            <a:r>
              <a:rPr lang="en-US" sz="600" dirty="0" err="1"/>
              <a:t>Ashengo</a:t>
            </a:r>
            <a:r>
              <a:rPr lang="en-US" sz="600" dirty="0"/>
              <a:t> T, </a:t>
            </a:r>
            <a:r>
              <a:rPr lang="en-US" sz="600" dirty="0" err="1"/>
              <a:t>Barash</a:t>
            </a:r>
            <a:r>
              <a:rPr lang="en-US" sz="600" dirty="0"/>
              <a:t> D, </a:t>
            </a:r>
            <a:r>
              <a:rPr lang="en-US" sz="600" dirty="0" err="1"/>
              <a:t>Barringer</a:t>
            </a:r>
            <a:r>
              <a:rPr lang="en-US" sz="600" dirty="0"/>
              <a:t> E, Citron I, </a:t>
            </a:r>
            <a:r>
              <a:rPr lang="en-US" sz="600" dirty="0" err="1"/>
              <a:t>Garringer</a:t>
            </a:r>
            <a:r>
              <a:rPr lang="en-US" sz="600" dirty="0"/>
              <a:t> K, </a:t>
            </a:r>
            <a:r>
              <a:rPr lang="en-US" sz="600" dirty="0" err="1"/>
              <a:t>McKitrick</a:t>
            </a:r>
            <a:r>
              <a:rPr lang="en-US" sz="600" dirty="0"/>
              <a:t> V, </a:t>
            </a:r>
            <a:r>
              <a:rPr lang="en-US" sz="600" dirty="0" err="1"/>
              <a:t>Meara</a:t>
            </a:r>
            <a:r>
              <a:rPr lang="en-US" sz="600" dirty="0"/>
              <a:t> J, </a:t>
            </a:r>
            <a:r>
              <a:rPr lang="en-US" sz="600" dirty="0" err="1"/>
              <a:t>Mengistu</a:t>
            </a:r>
            <a:r>
              <a:rPr lang="en-US" sz="600" dirty="0"/>
              <a:t> A, </a:t>
            </a:r>
            <a:r>
              <a:rPr lang="en-US" sz="600" dirty="0" err="1"/>
              <a:t>Mukhopadhyay</a:t>
            </a:r>
            <a:r>
              <a:rPr lang="en-US" sz="600" dirty="0"/>
              <a:t> S, Reynolds C, </a:t>
            </a:r>
            <a:r>
              <a:rPr lang="en-US" sz="600" dirty="0" err="1"/>
              <a:t>Shrime</a:t>
            </a:r>
            <a:r>
              <a:rPr lang="en-US" sz="600" dirty="0"/>
              <a:t> M, Varghese A, </a:t>
            </a:r>
            <a:r>
              <a:rPr lang="en-US" sz="600" dirty="0" err="1"/>
              <a:t>Esseye</a:t>
            </a:r>
            <a:r>
              <a:rPr lang="en-US" sz="600" dirty="0"/>
              <a:t> S, </a:t>
            </a:r>
            <a:r>
              <a:rPr lang="en-US" sz="600" dirty="0" err="1"/>
              <a:t>Bekele</a:t>
            </a:r>
            <a:r>
              <a:rPr lang="en-US" sz="600" dirty="0"/>
              <a:t> A: Safe Surgery for All: Early Lessons from Implementing a National Government-Driven Surgical Plan in Ethiopia. World J </a:t>
            </a:r>
            <a:r>
              <a:rPr lang="en-US" sz="600" dirty="0" err="1"/>
              <a:t>Surg</a:t>
            </a:r>
            <a:r>
              <a:rPr lang="en-US" sz="600" dirty="0"/>
              <a:t> 41(12):3038–45, 2017. </a:t>
            </a:r>
            <a:r>
              <a:rPr lang="en-US" sz="600" dirty="0" err="1"/>
              <a:t>Doi</a:t>
            </a:r>
            <a:r>
              <a:rPr lang="en-US" sz="600" dirty="0"/>
              <a:t>: 10.1007/s00268-017-4271-5.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305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Fig. 1</a:t>
            </a:r>
            <a:endParaRPr lang="pl-PL" dirty="0"/>
          </a:p>
          <a:p>
            <a:r>
              <a:rPr lang="pl-PL" dirty="0" err="1"/>
              <a:t>SaLTS</a:t>
            </a:r>
            <a:r>
              <a:rPr lang="pl-PL" dirty="0"/>
              <a:t>’ </a:t>
            </a:r>
            <a:r>
              <a:rPr lang="pl-PL" dirty="0" err="1"/>
              <a:t>eight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pillars</a:t>
            </a:r>
            <a:r>
              <a:rPr lang="pl-PL" dirty="0"/>
              <a:t> and </a:t>
            </a:r>
            <a:r>
              <a:rPr lang="pl-PL" dirty="0" err="1"/>
              <a:t>implementation</a:t>
            </a:r>
            <a:r>
              <a:rPr lang="pl-PL" dirty="0"/>
              <a:t> </a:t>
            </a:r>
            <a:r>
              <a:rPr lang="pl-PL" dirty="0" err="1"/>
              <a:t>partners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3336966" y="2173185"/>
            <a:ext cx="856397" cy="1515322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61050" y="461084"/>
            <a:ext cx="10515600" cy="738218"/>
          </a:xfrm>
        </p:spPr>
        <p:txBody>
          <a:bodyPr>
            <a:normAutofit/>
          </a:bodyPr>
          <a:lstStyle/>
          <a:p>
            <a:r>
              <a:rPr lang="en-US" sz="4000" dirty="0"/>
              <a:t>II. GOVERNANCE: Background (cont’d)</a:t>
            </a:r>
          </a:p>
        </p:txBody>
      </p:sp>
    </p:spTree>
    <p:extLst>
      <p:ext uri="{BB962C8B-B14F-4D97-AF65-F5344CB8AC3E}">
        <p14:creationId xmlns:p14="http://schemas.microsoft.com/office/powerpoint/2010/main" val="274545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2330</Words>
  <Application>Microsoft Office PowerPoint</Application>
  <PresentationFormat>Widescreen</PresentationFormat>
  <Paragraphs>206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Helvetica</vt:lpstr>
      <vt:lpstr>Tw Cen MT Condensed</vt:lpstr>
      <vt:lpstr>Wingdings</vt:lpstr>
      <vt:lpstr>Office Theme</vt:lpstr>
      <vt:lpstr>           Establishing NSOAP Governance and M&amp;E </vt:lpstr>
      <vt:lpstr>PowerPoint Presentation</vt:lpstr>
      <vt:lpstr>SALTS Strategic Pillars</vt:lpstr>
      <vt:lpstr>OVERVIEW</vt:lpstr>
      <vt:lpstr>I. GOVERNANCE: OVERVIEW</vt:lpstr>
      <vt:lpstr>I. GOVERNANCE: Definition</vt:lpstr>
      <vt:lpstr>I. GOVERNANCE: Definition (cont’d)</vt:lpstr>
      <vt:lpstr>II. GOVERNANCE: Background</vt:lpstr>
      <vt:lpstr>II. GOVERNANCE: Background (cont’d)</vt:lpstr>
      <vt:lpstr>II. GOVERNANCE: Background (cont’d)</vt:lpstr>
      <vt:lpstr>II. GOVERNANCE: Background</vt:lpstr>
      <vt:lpstr>II. GOVERNANCE: Background</vt:lpstr>
      <vt:lpstr>II. GOVERNANCE: Background</vt:lpstr>
      <vt:lpstr>III. GOVERNANCE: Intervention</vt:lpstr>
      <vt:lpstr>III. GOVERNANCE: Results</vt:lpstr>
      <vt:lpstr>III. GOVERNANCE: Results</vt:lpstr>
      <vt:lpstr>II. Monitoring and Evaluation (M&amp;E)</vt:lpstr>
      <vt:lpstr>PowerPoint Presentation</vt:lpstr>
      <vt:lpstr>II. M&amp;E: Background</vt:lpstr>
      <vt:lpstr>II. M&amp;E: Background</vt:lpstr>
      <vt:lpstr>II. M&amp;E Framework</vt:lpstr>
      <vt:lpstr>II. M&amp;E: Results</vt:lpstr>
      <vt:lpstr>National SaLTS indicators</vt:lpstr>
      <vt:lpstr>Other SaLTS indicators</vt:lpstr>
      <vt:lpstr>PowerPoint Presentation</vt:lpstr>
      <vt:lpstr>SALTS Strategic Pillars</vt:lpstr>
      <vt:lpstr>Thank you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Citron, Isabelle</dc:creator>
  <cp:keywords/>
  <dc:description/>
  <cp:lastModifiedBy>Lenovo</cp:lastModifiedBy>
  <cp:revision>72</cp:revision>
  <dcterms:created xsi:type="dcterms:W3CDTF">2018-02-05T20:28:02Z</dcterms:created>
  <dcterms:modified xsi:type="dcterms:W3CDTF">2018-03-22T10:59:29Z</dcterms:modified>
  <cp:category/>
</cp:coreProperties>
</file>