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0" r:id="rId4"/>
    <p:sldId id="274" r:id="rId5"/>
    <p:sldId id="269" r:id="rId6"/>
    <p:sldId id="263" r:id="rId7"/>
    <p:sldId id="259" r:id="rId8"/>
    <p:sldId id="262" r:id="rId9"/>
    <p:sldId id="271" r:id="rId10"/>
    <p:sldId id="260" r:id="rId11"/>
    <p:sldId id="26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AD8"/>
    <a:srgbClr val="2791D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3"/>
    <p:restoredTop sz="87549"/>
  </p:normalViewPr>
  <p:slideViewPr>
    <p:cSldViewPr snapToGrid="0" snapToObjects="1">
      <p:cViewPr varScale="1">
        <p:scale>
          <a:sx n="66" d="100"/>
          <a:sy n="66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4E977DE-22B5-CE4B-A89E-9556051328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807347-EB87-FB4C-A3AF-1D85B26B10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9D5C5-445A-DA42-839B-BB32A48FC29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6E6367-732E-C041-9038-D68BD2CB5E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B59B48-300F-E542-918B-FCB28E0782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706BD-9924-0243-8C10-A6A91CC1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E852A-C5B1-F141-BB16-A713D97B80C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1D5A4-536A-5F48-B726-3A5D5180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25144"/>
            <a:ext cx="12192000" cy="4148137"/>
          </a:xfrm>
          <a:prstGeom prst="rect">
            <a:avLst/>
          </a:prstGeom>
          <a:solidFill>
            <a:srgbClr val="279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725" y="1125411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787400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746" y="5627239"/>
            <a:ext cx="1188720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867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84" y="1825625"/>
            <a:ext cx="5835316" cy="4879974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35317" cy="4879975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44E63B-96AC-B74E-BEB8-E3F747D99CA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8CAAD0-F821-2242-BC2D-41A7673EAF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TITLE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5EA3-166A-3D42-B370-8C03BDD810F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78A7-1DA5-A841-A371-362AF017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FDC967-6B05-894C-B27C-F1003640D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0717"/>
            <a:ext cx="9144000" cy="2387600"/>
          </a:xfrm>
        </p:spPr>
        <p:txBody>
          <a:bodyPr/>
          <a:lstStyle/>
          <a:p>
            <a:r>
              <a:rPr lang="en-US" dirty="0"/>
              <a:t>The Role of Obstetrics in NSOAP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950100-7933-464E-A639-C6096D92E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Lauri</a:t>
            </a:r>
            <a:r>
              <a:rPr lang="en-US" dirty="0" smtClean="0"/>
              <a:t> </a:t>
            </a:r>
            <a:r>
              <a:rPr lang="en-US" dirty="0" err="1" smtClean="0"/>
              <a:t>Romanzi</a:t>
            </a:r>
            <a:r>
              <a:rPr lang="en-US" dirty="0" smtClean="0"/>
              <a:t>, M.D., FACOG</a:t>
            </a:r>
          </a:p>
          <a:p>
            <a:r>
              <a:rPr lang="en-US" dirty="0" smtClean="0"/>
              <a:t>March 21</a:t>
            </a:r>
            <a:r>
              <a:rPr lang="en-US" baseline="30000" dirty="0" smtClean="0"/>
              <a:t>st</a:t>
            </a:r>
            <a:r>
              <a:rPr lang="en-US" dirty="0" smtClean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423965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769" y="1467853"/>
            <a:ext cx="10515600" cy="4709110"/>
          </a:xfrm>
        </p:spPr>
        <p:txBody>
          <a:bodyPr>
            <a:normAutofit/>
          </a:bodyPr>
          <a:lstStyle/>
          <a:p>
            <a:r>
              <a:rPr lang="en-US" dirty="0"/>
              <a:t>Maternal and child health are part of most national health plans</a:t>
            </a:r>
          </a:p>
          <a:p>
            <a:pPr lvl="1"/>
            <a:r>
              <a:rPr lang="en-US" dirty="0"/>
              <a:t>High priority in most countries</a:t>
            </a:r>
          </a:p>
          <a:p>
            <a:pPr lvl="1"/>
            <a:r>
              <a:rPr lang="en-US" dirty="0"/>
              <a:t>Leverage existing plans and funding to strengthen surgical systems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existent advocacy groups and resources from maternal health to strengthen surgical systems</a:t>
            </a:r>
          </a:p>
          <a:p>
            <a:endParaRPr lang="en-US" dirty="0"/>
          </a:p>
          <a:p>
            <a:r>
              <a:rPr lang="en-US" dirty="0"/>
              <a:t>Learn from existing maternal health processes and expand to broader surgical and anesthetic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1895" y="519024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Leveraging Maternal Health Services to Strengthen Surgical Care </a:t>
            </a:r>
          </a:p>
        </p:txBody>
      </p:sp>
    </p:spTree>
    <p:extLst>
      <p:ext uri="{BB962C8B-B14F-4D97-AF65-F5344CB8AC3E}">
        <p14:creationId xmlns:p14="http://schemas.microsoft.com/office/powerpoint/2010/main" val="139968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maternal care beyond skilled birth attendants and antenatal health care to include comprehensive high quality obstetrical and gynecologic care</a:t>
            </a:r>
          </a:p>
          <a:p>
            <a:endParaRPr lang="en-US" dirty="0"/>
          </a:p>
          <a:p>
            <a:r>
              <a:rPr lang="en-US" dirty="0"/>
              <a:t>Promote collaboration of Obstetrics with Surgery and Anesthesia to develop strong surgical systems that prevent and treat:</a:t>
            </a:r>
          </a:p>
          <a:p>
            <a:pPr lvl="1"/>
            <a:r>
              <a:rPr lang="en-US" dirty="0" smtClean="0"/>
              <a:t>Obstetrical and Iatrogenic Fistula</a:t>
            </a:r>
            <a:endParaRPr lang="en-US" dirty="0"/>
          </a:p>
          <a:p>
            <a:pPr lvl="1"/>
            <a:r>
              <a:rPr lang="en-US" dirty="0"/>
              <a:t>Gynecological cancer</a:t>
            </a:r>
          </a:p>
          <a:p>
            <a:pPr lvl="1"/>
            <a:r>
              <a:rPr lang="en-US" dirty="0"/>
              <a:t>Pelvic floor </a:t>
            </a:r>
            <a:r>
              <a:rPr lang="en-US" dirty="0" smtClean="0"/>
              <a:t>disorders </a:t>
            </a:r>
            <a:r>
              <a:rPr lang="en-US" dirty="0" err="1" smtClean="0"/>
              <a:t>e.g</a:t>
            </a:r>
            <a:r>
              <a:rPr lang="en-US" dirty="0" smtClean="0"/>
              <a:t> prolapse, incontinence,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895" y="519024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Leveraging Surgical Services to Strengthen Maternal and </a:t>
            </a:r>
            <a:r>
              <a:rPr lang="en-US" sz="2800" dirty="0" err="1">
                <a:solidFill>
                  <a:schemeClr val="bg1"/>
                </a:solidFill>
              </a:rPr>
              <a:t>Womens</a:t>
            </a:r>
            <a:r>
              <a:rPr lang="en-US" sz="2800" dirty="0">
                <a:solidFill>
                  <a:schemeClr val="bg1"/>
                </a:solidFill>
              </a:rPr>
              <a:t>’ Care </a:t>
            </a:r>
          </a:p>
        </p:txBody>
      </p:sp>
    </p:spTree>
    <p:extLst>
      <p:ext uri="{BB962C8B-B14F-4D97-AF65-F5344CB8AC3E}">
        <p14:creationId xmlns:p14="http://schemas.microsoft.com/office/powerpoint/2010/main" val="5813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Investment in obstetrical care is essential to achieve the SDGs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Areas for collaboration between Maternal and Neonatal Care and Emergency and Essential Surgery Care include:</a:t>
            </a:r>
          </a:p>
          <a:p>
            <a:pPr lvl="1"/>
            <a:r>
              <a:rPr lang="en-US" sz="2200" dirty="0"/>
              <a:t>Infrastructure</a:t>
            </a:r>
          </a:p>
          <a:p>
            <a:pPr lvl="1"/>
            <a:r>
              <a:rPr lang="en-US" sz="2200" dirty="0"/>
              <a:t>Human Resources</a:t>
            </a:r>
          </a:p>
          <a:p>
            <a:pPr lvl="1"/>
            <a:r>
              <a:rPr lang="en-US" sz="2200" dirty="0"/>
              <a:t>Research and Quality Improvement</a:t>
            </a:r>
          </a:p>
          <a:p>
            <a:pPr lvl="1"/>
            <a:r>
              <a:rPr lang="en-US" sz="2200" dirty="0"/>
              <a:t>Finance and Resource Mobilization 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600" dirty="0"/>
              <a:t>Collaboration between Obstetrics, Surgery and Anesthesia in NSOAP is essential to improve maternal and neonatal care while strengthening surgical systems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between Maternal and Neonatal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1895" y="561888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Conclusion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057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6010" y="1724684"/>
            <a:ext cx="11000874" cy="4459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SDG 3: Good health and wellbeing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3.1 Reduce the global maternal mortality ratio to less than 70 per 100 000 live births.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3.2 Reduce neonatal mortality to at least as low as 12 per 1000 live births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/>
              <a:t>SDG 5: Achieve gender equality and empower all women and girls</a:t>
            </a:r>
          </a:p>
          <a:p>
            <a:r>
              <a:rPr lang="en-US" sz="2000" dirty="0"/>
              <a:t>End all forms of discrimination and violence against all women and girls.</a:t>
            </a:r>
          </a:p>
          <a:p>
            <a:pPr fontAlgn="base"/>
            <a:r>
              <a:rPr lang="en-US" sz="2000" dirty="0"/>
              <a:t>Eliminate all harmful practices such as female genital mutilation.</a:t>
            </a:r>
          </a:p>
          <a:p>
            <a:r>
              <a:rPr lang="en-US" sz="2000" dirty="0"/>
              <a:t>Ensure universal access to sexual and reproductive health and reproductive rights 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380" y="556453"/>
            <a:ext cx="1039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Investment in Obstetrical Care is Essential to Achieve the SDGs</a:t>
            </a:r>
          </a:p>
        </p:txBody>
      </p:sp>
    </p:spTree>
    <p:extLst>
      <p:ext uri="{BB962C8B-B14F-4D97-AF65-F5344CB8AC3E}">
        <p14:creationId xmlns:p14="http://schemas.microsoft.com/office/powerpoint/2010/main" val="62030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Indicator 1: 2 hour access to care</a:t>
            </a:r>
          </a:p>
          <a:p>
            <a:pPr lvl="1"/>
            <a:r>
              <a:rPr lang="en-US" dirty="0"/>
              <a:t>Time to mortality from untreated post-partum hemorrhage</a:t>
            </a:r>
          </a:p>
          <a:p>
            <a:r>
              <a:rPr lang="en-US" b="1" dirty="0"/>
              <a:t>Indicator 2: SOA workforce density </a:t>
            </a:r>
          </a:p>
          <a:p>
            <a:pPr lvl="1"/>
            <a:r>
              <a:rPr lang="en-US" dirty="0"/>
              <a:t>Correlated with reduced maternal mortality</a:t>
            </a:r>
          </a:p>
          <a:p>
            <a:r>
              <a:rPr lang="en-US" b="1" dirty="0"/>
              <a:t>Indicators 5 &amp; 6: Catastrophic and impoverishing expenditure</a:t>
            </a:r>
          </a:p>
          <a:p>
            <a:pPr lvl="1"/>
            <a:r>
              <a:rPr lang="en-US" dirty="0"/>
              <a:t>Cesarean Section as the index surgical procedure</a:t>
            </a:r>
          </a:p>
          <a:p>
            <a:r>
              <a:rPr lang="en-US" b="1" dirty="0"/>
              <a:t>Bellwether procedures</a:t>
            </a:r>
          </a:p>
          <a:p>
            <a:pPr lvl="1"/>
            <a:r>
              <a:rPr lang="en-US" dirty="0"/>
              <a:t>Cesarean Section</a:t>
            </a:r>
            <a:endParaRPr lang="en-US" b="1" dirty="0"/>
          </a:p>
          <a:p>
            <a:r>
              <a:rPr lang="en-US" b="1" dirty="0"/>
              <a:t>Three Delays Framework </a:t>
            </a:r>
            <a:endParaRPr lang="en-US" dirty="0"/>
          </a:p>
          <a:p>
            <a:pPr lvl="1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5326" y="548242"/>
            <a:ext cx="1111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Helvetica" pitchFamily="2" charset="0"/>
              </a:rPr>
              <a:t>LCoGS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 Key Messages And Targets Are Intricately Related To Maternal Health</a:t>
            </a:r>
          </a:p>
        </p:txBody>
      </p:sp>
    </p:spTree>
    <p:extLst>
      <p:ext uri="{BB962C8B-B14F-4D97-AF65-F5344CB8AC3E}">
        <p14:creationId xmlns:p14="http://schemas.microsoft.com/office/powerpoint/2010/main" val="112651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2263" y="2210636"/>
            <a:ext cx="10206789" cy="30832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Infrastructure, equipment, supplies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Human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Research and quality improvement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Finance and resource mobilization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2618" y="593603"/>
            <a:ext cx="1187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Collaboration between Maternal and Neonatal Care and Emergency and Essential Surgical Care</a:t>
            </a:r>
          </a:p>
        </p:txBody>
      </p:sp>
    </p:spTree>
    <p:extLst>
      <p:ext uri="{BB962C8B-B14F-4D97-AF65-F5344CB8AC3E}">
        <p14:creationId xmlns:p14="http://schemas.microsoft.com/office/powerpoint/2010/main" val="69230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3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8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Overlap of Infrastructure, equipment and supplies between </a:t>
            </a:r>
            <a:r>
              <a:rPr lang="en-US" dirty="0" err="1"/>
              <a:t>CEmONC</a:t>
            </a:r>
            <a:r>
              <a:rPr lang="en-US" dirty="0"/>
              <a:t> and emergency and essential care</a:t>
            </a:r>
          </a:p>
          <a:p>
            <a:endParaRPr lang="en-US" dirty="0"/>
          </a:p>
          <a:p>
            <a:r>
              <a:rPr lang="en-US" dirty="0"/>
              <a:t>Cesarean sections are most common surgery performed in LMIC</a:t>
            </a:r>
          </a:p>
          <a:p>
            <a:pPr lvl="1"/>
            <a:r>
              <a:rPr lang="en-US" dirty="0"/>
              <a:t>Upgrade existing infrastructure to perform other essential surgical procedures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Promote efficient use of resources via collaboration </a:t>
            </a:r>
          </a:p>
          <a:p>
            <a:pPr lvl="1"/>
            <a:r>
              <a:rPr lang="en-US" dirty="0"/>
              <a:t>i.e. Blood banks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42739"/>
            <a:ext cx="808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1. Infrastructure, Equipment, Supplies</a:t>
            </a:r>
          </a:p>
        </p:txBody>
      </p:sp>
    </p:spTree>
    <p:extLst>
      <p:ext uri="{BB962C8B-B14F-4D97-AF65-F5344CB8AC3E}">
        <p14:creationId xmlns:p14="http://schemas.microsoft.com/office/powerpoint/2010/main" val="144784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9288" y="1540042"/>
            <a:ext cx="10604976" cy="44321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Safe obstetrics requires safe anesthesia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Expansion of </a:t>
            </a:r>
            <a:r>
              <a:rPr lang="en-US" dirty="0" err="1"/>
              <a:t>CEmONC</a:t>
            </a:r>
            <a:r>
              <a:rPr lang="en-US" dirty="0"/>
              <a:t> services must include expansion of anesthesia providers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Overlap in specialists’ skills and allied health professional support needed to perform C-section and other emergency surgical services</a:t>
            </a:r>
          </a:p>
          <a:p>
            <a:endParaRPr lang="en-US" dirty="0"/>
          </a:p>
          <a:p>
            <a:r>
              <a:rPr lang="en-US" dirty="0"/>
              <a:t>Academic and professional societies role to train specialized surgical workforce and provide continuous professional development</a:t>
            </a:r>
          </a:p>
          <a:p>
            <a:pPr lvl="1"/>
            <a:r>
              <a:rPr lang="en-US" dirty="0"/>
              <a:t>COSECSA and ECSACOG </a:t>
            </a:r>
            <a:endParaRPr lang="en-US" dirty="0" smtClean="0"/>
          </a:p>
          <a:p>
            <a:pPr lvl="1"/>
            <a:r>
              <a:rPr lang="en-US" dirty="0" smtClean="0"/>
              <a:t>West African College of Surgeons</a:t>
            </a: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956" y="561888"/>
            <a:ext cx="435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2.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08907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surgical indicator collection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Maternal mortality rate and neonatal mortality already reported in many countries</a:t>
            </a:r>
          </a:p>
          <a:p>
            <a:pPr lvl="1"/>
            <a:r>
              <a:rPr lang="en-US" dirty="0">
                <a:sym typeface="Wingdings"/>
              </a:rPr>
              <a:t>Expand to include POMR from all surgical conditions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 C-section rates widely available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Expand to include ALL surgical volume</a:t>
            </a:r>
          </a:p>
          <a:p>
            <a:pPr marL="457200" lvl="1" indent="0">
              <a:buNone/>
            </a:pPr>
            <a:endParaRPr lang="en-US" sz="2400" dirty="0">
              <a:sym typeface="Wingdings"/>
            </a:endParaRPr>
          </a:p>
          <a:p>
            <a:r>
              <a:rPr lang="en-US" dirty="0">
                <a:sym typeface="Wingdings"/>
              </a:rPr>
              <a:t>Collaboration between SOA to build research capacity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6522" y="529389"/>
            <a:ext cx="62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Research and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78751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4733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Efficient distribution of resources by coordinating financing of maternal health and surgery initiatives as access to safe surgery is essential to reduce maternal mortality. </a:t>
            </a:r>
          </a:p>
          <a:p>
            <a:endParaRPr lang="en-US" dirty="0"/>
          </a:p>
          <a:p>
            <a:r>
              <a:rPr lang="en-US" dirty="0"/>
              <a:t>World Bank’s Global Financing Facility support of Every Woman Every Child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 awareness among funders of overlap between maternal and care to demand co-ordination to magnify impact on surgical systems strengthening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810" y="530139"/>
            <a:ext cx="729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4. 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Finance and Resource Mobilization</a:t>
            </a:r>
          </a:p>
        </p:txBody>
      </p:sp>
    </p:spTree>
    <p:extLst>
      <p:ext uri="{BB962C8B-B14F-4D97-AF65-F5344CB8AC3E}">
        <p14:creationId xmlns:p14="http://schemas.microsoft.com/office/powerpoint/2010/main" val="149507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2890D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528</Words>
  <Application>Microsoft Office PowerPoint</Application>
  <PresentationFormat>Widescreen</PresentationFormat>
  <Paragraphs>89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Tw Cen MT Condensed</vt:lpstr>
      <vt:lpstr>Wingdings</vt:lpstr>
      <vt:lpstr>Office Theme</vt:lpstr>
      <vt:lpstr>The Role of Obstetrics in NSOAP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Citron, Isabelle</dc:creator>
  <cp:lastModifiedBy>Lenovo</cp:lastModifiedBy>
  <cp:revision>51</cp:revision>
  <dcterms:created xsi:type="dcterms:W3CDTF">2018-02-05T20:28:02Z</dcterms:created>
  <dcterms:modified xsi:type="dcterms:W3CDTF">2018-03-21T06:00:14Z</dcterms:modified>
</cp:coreProperties>
</file>