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67" r:id="rId3"/>
  </p:sldMasterIdLst>
  <p:notesMasterIdLst>
    <p:notesMasterId r:id="rId23"/>
  </p:notesMasterIdLst>
  <p:handoutMasterIdLst>
    <p:handoutMasterId r:id="rId24"/>
  </p:handoutMasterIdLst>
  <p:sldIdLst>
    <p:sldId id="256" r:id="rId4"/>
    <p:sldId id="268" r:id="rId5"/>
    <p:sldId id="272" r:id="rId6"/>
    <p:sldId id="282" r:id="rId7"/>
    <p:sldId id="292" r:id="rId8"/>
    <p:sldId id="276" r:id="rId9"/>
    <p:sldId id="257" r:id="rId10"/>
    <p:sldId id="267" r:id="rId11"/>
    <p:sldId id="273" r:id="rId12"/>
    <p:sldId id="269" r:id="rId13"/>
    <p:sldId id="270" r:id="rId14"/>
    <p:sldId id="271" r:id="rId15"/>
    <p:sldId id="264" r:id="rId16"/>
    <p:sldId id="277" r:id="rId17"/>
    <p:sldId id="275" r:id="rId18"/>
    <p:sldId id="263" r:id="rId19"/>
    <p:sldId id="293" r:id="rId20"/>
    <p:sldId id="279"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1D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55"/>
    <p:restoredTop sz="86059"/>
  </p:normalViewPr>
  <p:slideViewPr>
    <p:cSldViewPr snapToGrid="0" snapToObjects="1">
      <p:cViewPr varScale="1">
        <p:scale>
          <a:sx n="85" d="100"/>
          <a:sy n="85" d="100"/>
        </p:scale>
        <p:origin x="1480" y="168"/>
      </p:cViewPr>
      <p:guideLst/>
    </p:cSldViewPr>
  </p:slid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84" d="100"/>
          <a:sy n="84" d="100"/>
        </p:scale>
        <p:origin x="2144"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57BBA1-6C61-43B8-B4E0-93B86875E389}"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31D3D0CC-53FF-488E-8BBE-E6FAA933FA9E}">
      <dgm:prSet/>
      <dgm:spPr/>
      <dgm:t>
        <a:bodyPr/>
        <a:lstStyle/>
        <a:p>
          <a:r>
            <a:rPr lang="en-US" dirty="0"/>
            <a:t>Service Delivery</a:t>
          </a:r>
        </a:p>
      </dgm:t>
    </dgm:pt>
    <dgm:pt modelId="{FE2B45A8-4349-43A3-8169-0491B00063CF}" type="parTrans" cxnId="{90237F9B-4999-4D95-9298-24896553E570}">
      <dgm:prSet/>
      <dgm:spPr/>
      <dgm:t>
        <a:bodyPr/>
        <a:lstStyle/>
        <a:p>
          <a:endParaRPr lang="en-US"/>
        </a:p>
      </dgm:t>
    </dgm:pt>
    <dgm:pt modelId="{4DFDA980-4319-4AC8-8C34-5E3779B6D484}" type="sibTrans" cxnId="{90237F9B-4999-4D95-9298-24896553E570}">
      <dgm:prSet/>
      <dgm:spPr/>
      <dgm:t>
        <a:bodyPr/>
        <a:lstStyle/>
        <a:p>
          <a:endParaRPr lang="en-US"/>
        </a:p>
      </dgm:t>
    </dgm:pt>
    <dgm:pt modelId="{8443554D-273A-47BB-8FB4-2FFD5CA095BF}">
      <dgm:prSet/>
      <dgm:spPr/>
      <dgm:t>
        <a:bodyPr/>
        <a:lstStyle/>
        <a:p>
          <a:r>
            <a:rPr lang="en-US" dirty="0"/>
            <a:t>Health Workforce</a:t>
          </a:r>
        </a:p>
      </dgm:t>
    </dgm:pt>
    <dgm:pt modelId="{8EF539A3-6D99-42FC-912A-06C404844078}" type="parTrans" cxnId="{538B828A-E12C-4354-AD0F-BC1DFF3D5278}">
      <dgm:prSet/>
      <dgm:spPr/>
      <dgm:t>
        <a:bodyPr/>
        <a:lstStyle/>
        <a:p>
          <a:endParaRPr lang="en-US"/>
        </a:p>
      </dgm:t>
    </dgm:pt>
    <dgm:pt modelId="{18BDF97A-59F6-4429-BD05-F70FEE30D5A0}" type="sibTrans" cxnId="{538B828A-E12C-4354-AD0F-BC1DFF3D5278}">
      <dgm:prSet/>
      <dgm:spPr/>
      <dgm:t>
        <a:bodyPr/>
        <a:lstStyle/>
        <a:p>
          <a:endParaRPr lang="en-US"/>
        </a:p>
      </dgm:t>
    </dgm:pt>
    <dgm:pt modelId="{3EA71B80-827D-45EE-9BE6-DABE939D18C9}">
      <dgm:prSet/>
      <dgm:spPr/>
      <dgm:t>
        <a:bodyPr/>
        <a:lstStyle/>
        <a:p>
          <a:r>
            <a:rPr lang="en-US" dirty="0"/>
            <a:t>Health Information Systems</a:t>
          </a:r>
        </a:p>
      </dgm:t>
    </dgm:pt>
    <dgm:pt modelId="{36BC8F15-E7C4-4754-83F3-57D130BE7206}" type="parTrans" cxnId="{A329589D-96DF-428B-AD4F-4733DF348CB1}">
      <dgm:prSet/>
      <dgm:spPr/>
      <dgm:t>
        <a:bodyPr/>
        <a:lstStyle/>
        <a:p>
          <a:endParaRPr lang="en-US"/>
        </a:p>
      </dgm:t>
    </dgm:pt>
    <dgm:pt modelId="{6993C565-68F5-49A6-85B4-E097581DC56A}" type="sibTrans" cxnId="{A329589D-96DF-428B-AD4F-4733DF348CB1}">
      <dgm:prSet/>
      <dgm:spPr/>
      <dgm:t>
        <a:bodyPr/>
        <a:lstStyle/>
        <a:p>
          <a:endParaRPr lang="en-US"/>
        </a:p>
      </dgm:t>
    </dgm:pt>
    <dgm:pt modelId="{8F24EBDD-4B65-4C1A-8E80-ECC622843B2B}">
      <dgm:prSet/>
      <dgm:spPr/>
      <dgm:t>
        <a:bodyPr/>
        <a:lstStyle/>
        <a:p>
          <a:r>
            <a:rPr lang="en-US"/>
            <a:t>Access to Essential Medicines</a:t>
          </a:r>
        </a:p>
      </dgm:t>
    </dgm:pt>
    <dgm:pt modelId="{0EF48474-5000-43C0-8936-F1F5CB896A37}" type="parTrans" cxnId="{D7DFB30F-E404-40DA-A8E5-FEEBC1522FFC}">
      <dgm:prSet/>
      <dgm:spPr/>
      <dgm:t>
        <a:bodyPr/>
        <a:lstStyle/>
        <a:p>
          <a:endParaRPr lang="en-US"/>
        </a:p>
      </dgm:t>
    </dgm:pt>
    <dgm:pt modelId="{6BC2EBA4-292A-4247-ADDD-50F6FE0A5BB3}" type="sibTrans" cxnId="{D7DFB30F-E404-40DA-A8E5-FEEBC1522FFC}">
      <dgm:prSet/>
      <dgm:spPr/>
      <dgm:t>
        <a:bodyPr/>
        <a:lstStyle/>
        <a:p>
          <a:endParaRPr lang="en-US"/>
        </a:p>
      </dgm:t>
    </dgm:pt>
    <dgm:pt modelId="{9A4BF9C8-AB25-44AF-972E-4826B8BB4425}">
      <dgm:prSet/>
      <dgm:spPr/>
      <dgm:t>
        <a:bodyPr/>
        <a:lstStyle/>
        <a:p>
          <a:r>
            <a:rPr lang="en-US"/>
            <a:t>Financing</a:t>
          </a:r>
        </a:p>
      </dgm:t>
    </dgm:pt>
    <dgm:pt modelId="{AD2373F3-98F1-4FB4-901B-BA57CE3D0051}" type="parTrans" cxnId="{353087CE-76B8-4AFB-954E-D12AC349AA67}">
      <dgm:prSet/>
      <dgm:spPr/>
      <dgm:t>
        <a:bodyPr/>
        <a:lstStyle/>
        <a:p>
          <a:endParaRPr lang="en-US"/>
        </a:p>
      </dgm:t>
    </dgm:pt>
    <dgm:pt modelId="{D3A513D4-EB6F-47A0-8251-6D96F7BB5017}" type="sibTrans" cxnId="{353087CE-76B8-4AFB-954E-D12AC349AA67}">
      <dgm:prSet/>
      <dgm:spPr/>
      <dgm:t>
        <a:bodyPr/>
        <a:lstStyle/>
        <a:p>
          <a:endParaRPr lang="en-US"/>
        </a:p>
      </dgm:t>
    </dgm:pt>
    <dgm:pt modelId="{E39FEC66-B7C1-4B73-B33B-1FFB9FF6BC02}">
      <dgm:prSet/>
      <dgm:spPr/>
      <dgm:t>
        <a:bodyPr/>
        <a:lstStyle/>
        <a:p>
          <a:r>
            <a:rPr lang="en-US"/>
            <a:t>Leadership / Governance </a:t>
          </a:r>
        </a:p>
      </dgm:t>
    </dgm:pt>
    <dgm:pt modelId="{8F000A97-79D0-4A38-A21F-6AA83EFF13EC}" type="parTrans" cxnId="{2FE30ADE-8E3C-41DE-A1E8-35B789C1B9FB}">
      <dgm:prSet/>
      <dgm:spPr/>
      <dgm:t>
        <a:bodyPr/>
        <a:lstStyle/>
        <a:p>
          <a:endParaRPr lang="en-US"/>
        </a:p>
      </dgm:t>
    </dgm:pt>
    <dgm:pt modelId="{97608573-FA59-434E-BBDA-21B6B49262C9}" type="sibTrans" cxnId="{2FE30ADE-8E3C-41DE-A1E8-35B789C1B9FB}">
      <dgm:prSet/>
      <dgm:spPr/>
      <dgm:t>
        <a:bodyPr/>
        <a:lstStyle/>
        <a:p>
          <a:endParaRPr lang="en-US"/>
        </a:p>
      </dgm:t>
    </dgm:pt>
    <dgm:pt modelId="{A5A88EAD-1C7C-DB40-BA4A-4AA1FFDD7B9C}" type="pres">
      <dgm:prSet presAssocID="{8357BBA1-6C61-43B8-B4E0-93B86875E389}" presName="linear" presStyleCnt="0">
        <dgm:presLayoutVars>
          <dgm:animLvl val="lvl"/>
          <dgm:resizeHandles val="exact"/>
        </dgm:presLayoutVars>
      </dgm:prSet>
      <dgm:spPr/>
      <dgm:t>
        <a:bodyPr/>
        <a:lstStyle/>
        <a:p>
          <a:endParaRPr lang="en-US"/>
        </a:p>
      </dgm:t>
    </dgm:pt>
    <dgm:pt modelId="{4F985779-420C-7E49-8E39-A1F3C7466A68}" type="pres">
      <dgm:prSet presAssocID="{31D3D0CC-53FF-488E-8BBE-E6FAA933FA9E}" presName="parentText" presStyleLbl="node1" presStyleIdx="0" presStyleCnt="6">
        <dgm:presLayoutVars>
          <dgm:chMax val="0"/>
          <dgm:bulletEnabled val="1"/>
        </dgm:presLayoutVars>
      </dgm:prSet>
      <dgm:spPr/>
      <dgm:t>
        <a:bodyPr/>
        <a:lstStyle/>
        <a:p>
          <a:endParaRPr lang="en-US"/>
        </a:p>
      </dgm:t>
    </dgm:pt>
    <dgm:pt modelId="{08B8E6BE-D135-1444-A609-E7F566BD85E6}" type="pres">
      <dgm:prSet presAssocID="{4DFDA980-4319-4AC8-8C34-5E3779B6D484}" presName="spacer" presStyleCnt="0"/>
      <dgm:spPr/>
    </dgm:pt>
    <dgm:pt modelId="{9A6FCD0A-6791-6447-BF14-4B923B7DB79F}" type="pres">
      <dgm:prSet presAssocID="{8443554D-273A-47BB-8FB4-2FFD5CA095BF}" presName="parentText" presStyleLbl="node1" presStyleIdx="1" presStyleCnt="6">
        <dgm:presLayoutVars>
          <dgm:chMax val="0"/>
          <dgm:bulletEnabled val="1"/>
        </dgm:presLayoutVars>
      </dgm:prSet>
      <dgm:spPr/>
      <dgm:t>
        <a:bodyPr/>
        <a:lstStyle/>
        <a:p>
          <a:endParaRPr lang="en-US"/>
        </a:p>
      </dgm:t>
    </dgm:pt>
    <dgm:pt modelId="{5C1A30D4-1580-334A-871D-855244B5FD68}" type="pres">
      <dgm:prSet presAssocID="{18BDF97A-59F6-4429-BD05-F70FEE30D5A0}" presName="spacer" presStyleCnt="0"/>
      <dgm:spPr/>
    </dgm:pt>
    <dgm:pt modelId="{89366242-F341-094C-AD0F-D373F9320073}" type="pres">
      <dgm:prSet presAssocID="{3EA71B80-827D-45EE-9BE6-DABE939D18C9}" presName="parentText" presStyleLbl="node1" presStyleIdx="2" presStyleCnt="6">
        <dgm:presLayoutVars>
          <dgm:chMax val="0"/>
          <dgm:bulletEnabled val="1"/>
        </dgm:presLayoutVars>
      </dgm:prSet>
      <dgm:spPr/>
      <dgm:t>
        <a:bodyPr/>
        <a:lstStyle/>
        <a:p>
          <a:endParaRPr lang="en-US"/>
        </a:p>
      </dgm:t>
    </dgm:pt>
    <dgm:pt modelId="{E9DA3413-CACE-444A-8315-3B8D085B5455}" type="pres">
      <dgm:prSet presAssocID="{6993C565-68F5-49A6-85B4-E097581DC56A}" presName="spacer" presStyleCnt="0"/>
      <dgm:spPr/>
    </dgm:pt>
    <dgm:pt modelId="{623FE29E-526D-324F-A615-303477E1B20A}" type="pres">
      <dgm:prSet presAssocID="{8F24EBDD-4B65-4C1A-8E80-ECC622843B2B}" presName="parentText" presStyleLbl="node1" presStyleIdx="3" presStyleCnt="6">
        <dgm:presLayoutVars>
          <dgm:chMax val="0"/>
          <dgm:bulletEnabled val="1"/>
        </dgm:presLayoutVars>
      </dgm:prSet>
      <dgm:spPr/>
      <dgm:t>
        <a:bodyPr/>
        <a:lstStyle/>
        <a:p>
          <a:endParaRPr lang="en-US"/>
        </a:p>
      </dgm:t>
    </dgm:pt>
    <dgm:pt modelId="{995D181A-B6E3-FA4D-B8D9-4480FDB744CB}" type="pres">
      <dgm:prSet presAssocID="{6BC2EBA4-292A-4247-ADDD-50F6FE0A5BB3}" presName="spacer" presStyleCnt="0"/>
      <dgm:spPr/>
    </dgm:pt>
    <dgm:pt modelId="{C07847D1-09CB-164D-95EA-FC858F670BD0}" type="pres">
      <dgm:prSet presAssocID="{9A4BF9C8-AB25-44AF-972E-4826B8BB4425}" presName="parentText" presStyleLbl="node1" presStyleIdx="4" presStyleCnt="6">
        <dgm:presLayoutVars>
          <dgm:chMax val="0"/>
          <dgm:bulletEnabled val="1"/>
        </dgm:presLayoutVars>
      </dgm:prSet>
      <dgm:spPr/>
      <dgm:t>
        <a:bodyPr/>
        <a:lstStyle/>
        <a:p>
          <a:endParaRPr lang="en-US"/>
        </a:p>
      </dgm:t>
    </dgm:pt>
    <dgm:pt modelId="{F559322A-37F0-B349-8BD7-B435E8B6E91A}" type="pres">
      <dgm:prSet presAssocID="{D3A513D4-EB6F-47A0-8251-6D96F7BB5017}" presName="spacer" presStyleCnt="0"/>
      <dgm:spPr/>
    </dgm:pt>
    <dgm:pt modelId="{BAA39338-2938-E248-9C88-0A73B0A9FB42}" type="pres">
      <dgm:prSet presAssocID="{E39FEC66-B7C1-4B73-B33B-1FFB9FF6BC02}" presName="parentText" presStyleLbl="node1" presStyleIdx="5" presStyleCnt="6">
        <dgm:presLayoutVars>
          <dgm:chMax val="0"/>
          <dgm:bulletEnabled val="1"/>
        </dgm:presLayoutVars>
      </dgm:prSet>
      <dgm:spPr/>
      <dgm:t>
        <a:bodyPr/>
        <a:lstStyle/>
        <a:p>
          <a:endParaRPr lang="en-US"/>
        </a:p>
      </dgm:t>
    </dgm:pt>
  </dgm:ptLst>
  <dgm:cxnLst>
    <dgm:cxn modelId="{A329589D-96DF-428B-AD4F-4733DF348CB1}" srcId="{8357BBA1-6C61-43B8-B4E0-93B86875E389}" destId="{3EA71B80-827D-45EE-9BE6-DABE939D18C9}" srcOrd="2" destOrd="0" parTransId="{36BC8F15-E7C4-4754-83F3-57D130BE7206}" sibTransId="{6993C565-68F5-49A6-85B4-E097581DC56A}"/>
    <dgm:cxn modelId="{2FE30ADE-8E3C-41DE-A1E8-35B789C1B9FB}" srcId="{8357BBA1-6C61-43B8-B4E0-93B86875E389}" destId="{E39FEC66-B7C1-4B73-B33B-1FFB9FF6BC02}" srcOrd="5" destOrd="0" parTransId="{8F000A97-79D0-4A38-A21F-6AA83EFF13EC}" sibTransId="{97608573-FA59-434E-BBDA-21B6B49262C9}"/>
    <dgm:cxn modelId="{6A9629F8-86D9-CD4A-9556-A67F963802BD}" type="presOf" srcId="{31D3D0CC-53FF-488E-8BBE-E6FAA933FA9E}" destId="{4F985779-420C-7E49-8E39-A1F3C7466A68}" srcOrd="0" destOrd="0" presId="urn:microsoft.com/office/officeart/2005/8/layout/vList2"/>
    <dgm:cxn modelId="{353087CE-76B8-4AFB-954E-D12AC349AA67}" srcId="{8357BBA1-6C61-43B8-B4E0-93B86875E389}" destId="{9A4BF9C8-AB25-44AF-972E-4826B8BB4425}" srcOrd="4" destOrd="0" parTransId="{AD2373F3-98F1-4FB4-901B-BA57CE3D0051}" sibTransId="{D3A513D4-EB6F-47A0-8251-6D96F7BB5017}"/>
    <dgm:cxn modelId="{90237F9B-4999-4D95-9298-24896553E570}" srcId="{8357BBA1-6C61-43B8-B4E0-93B86875E389}" destId="{31D3D0CC-53FF-488E-8BBE-E6FAA933FA9E}" srcOrd="0" destOrd="0" parTransId="{FE2B45A8-4349-43A3-8169-0491B00063CF}" sibTransId="{4DFDA980-4319-4AC8-8C34-5E3779B6D484}"/>
    <dgm:cxn modelId="{90DEC621-7942-604B-8909-21C66CA11F03}" type="presOf" srcId="{8F24EBDD-4B65-4C1A-8E80-ECC622843B2B}" destId="{623FE29E-526D-324F-A615-303477E1B20A}" srcOrd="0" destOrd="0" presId="urn:microsoft.com/office/officeart/2005/8/layout/vList2"/>
    <dgm:cxn modelId="{7CA4FC80-A81F-8040-92FC-36877C293352}" type="presOf" srcId="{8357BBA1-6C61-43B8-B4E0-93B86875E389}" destId="{A5A88EAD-1C7C-DB40-BA4A-4AA1FFDD7B9C}" srcOrd="0" destOrd="0" presId="urn:microsoft.com/office/officeart/2005/8/layout/vList2"/>
    <dgm:cxn modelId="{0B125AB3-4F1E-3D4F-A78F-D2C9F5BF6F6C}" type="presOf" srcId="{E39FEC66-B7C1-4B73-B33B-1FFB9FF6BC02}" destId="{BAA39338-2938-E248-9C88-0A73B0A9FB42}" srcOrd="0" destOrd="0" presId="urn:microsoft.com/office/officeart/2005/8/layout/vList2"/>
    <dgm:cxn modelId="{75BF34AE-5AFF-CD4D-8828-263CF3AD2E9C}" type="presOf" srcId="{8443554D-273A-47BB-8FB4-2FFD5CA095BF}" destId="{9A6FCD0A-6791-6447-BF14-4B923B7DB79F}" srcOrd="0" destOrd="0" presId="urn:microsoft.com/office/officeart/2005/8/layout/vList2"/>
    <dgm:cxn modelId="{538B828A-E12C-4354-AD0F-BC1DFF3D5278}" srcId="{8357BBA1-6C61-43B8-B4E0-93B86875E389}" destId="{8443554D-273A-47BB-8FB4-2FFD5CA095BF}" srcOrd="1" destOrd="0" parTransId="{8EF539A3-6D99-42FC-912A-06C404844078}" sibTransId="{18BDF97A-59F6-4429-BD05-F70FEE30D5A0}"/>
    <dgm:cxn modelId="{5AB0CBED-1AA0-CC43-9CCE-62B7881FE874}" type="presOf" srcId="{9A4BF9C8-AB25-44AF-972E-4826B8BB4425}" destId="{C07847D1-09CB-164D-95EA-FC858F670BD0}" srcOrd="0" destOrd="0" presId="urn:microsoft.com/office/officeart/2005/8/layout/vList2"/>
    <dgm:cxn modelId="{D7DFB30F-E404-40DA-A8E5-FEEBC1522FFC}" srcId="{8357BBA1-6C61-43B8-B4E0-93B86875E389}" destId="{8F24EBDD-4B65-4C1A-8E80-ECC622843B2B}" srcOrd="3" destOrd="0" parTransId="{0EF48474-5000-43C0-8936-F1F5CB896A37}" sibTransId="{6BC2EBA4-292A-4247-ADDD-50F6FE0A5BB3}"/>
    <dgm:cxn modelId="{76C1521B-3A53-7744-936C-DA6387F5F713}" type="presOf" srcId="{3EA71B80-827D-45EE-9BE6-DABE939D18C9}" destId="{89366242-F341-094C-AD0F-D373F9320073}" srcOrd="0" destOrd="0" presId="urn:microsoft.com/office/officeart/2005/8/layout/vList2"/>
    <dgm:cxn modelId="{D96A7AEA-0085-EF4C-9533-92537709B5B3}" type="presParOf" srcId="{A5A88EAD-1C7C-DB40-BA4A-4AA1FFDD7B9C}" destId="{4F985779-420C-7E49-8E39-A1F3C7466A68}" srcOrd="0" destOrd="0" presId="urn:microsoft.com/office/officeart/2005/8/layout/vList2"/>
    <dgm:cxn modelId="{D8024815-B0E9-2747-ADC4-AE4FA0659AEF}" type="presParOf" srcId="{A5A88EAD-1C7C-DB40-BA4A-4AA1FFDD7B9C}" destId="{08B8E6BE-D135-1444-A609-E7F566BD85E6}" srcOrd="1" destOrd="0" presId="urn:microsoft.com/office/officeart/2005/8/layout/vList2"/>
    <dgm:cxn modelId="{7C7055D6-BEE9-B84C-9639-79648715DD37}" type="presParOf" srcId="{A5A88EAD-1C7C-DB40-BA4A-4AA1FFDD7B9C}" destId="{9A6FCD0A-6791-6447-BF14-4B923B7DB79F}" srcOrd="2" destOrd="0" presId="urn:microsoft.com/office/officeart/2005/8/layout/vList2"/>
    <dgm:cxn modelId="{C18B4AA6-2C72-014F-A84A-E006F6A0115E}" type="presParOf" srcId="{A5A88EAD-1C7C-DB40-BA4A-4AA1FFDD7B9C}" destId="{5C1A30D4-1580-334A-871D-855244B5FD68}" srcOrd="3" destOrd="0" presId="urn:microsoft.com/office/officeart/2005/8/layout/vList2"/>
    <dgm:cxn modelId="{2A8DFA1A-3F4E-4641-9BEF-F721EAC7FE27}" type="presParOf" srcId="{A5A88EAD-1C7C-DB40-BA4A-4AA1FFDD7B9C}" destId="{89366242-F341-094C-AD0F-D373F9320073}" srcOrd="4" destOrd="0" presId="urn:microsoft.com/office/officeart/2005/8/layout/vList2"/>
    <dgm:cxn modelId="{6FF1AE97-53A7-4047-87A6-6701EE690343}" type="presParOf" srcId="{A5A88EAD-1C7C-DB40-BA4A-4AA1FFDD7B9C}" destId="{E9DA3413-CACE-444A-8315-3B8D085B5455}" srcOrd="5" destOrd="0" presId="urn:microsoft.com/office/officeart/2005/8/layout/vList2"/>
    <dgm:cxn modelId="{596E82DF-5B44-D843-901A-81D62B87520D}" type="presParOf" srcId="{A5A88EAD-1C7C-DB40-BA4A-4AA1FFDD7B9C}" destId="{623FE29E-526D-324F-A615-303477E1B20A}" srcOrd="6" destOrd="0" presId="urn:microsoft.com/office/officeart/2005/8/layout/vList2"/>
    <dgm:cxn modelId="{B95BCFFF-5B45-174C-9134-90C807E0E8CF}" type="presParOf" srcId="{A5A88EAD-1C7C-DB40-BA4A-4AA1FFDD7B9C}" destId="{995D181A-B6E3-FA4D-B8D9-4480FDB744CB}" srcOrd="7" destOrd="0" presId="urn:microsoft.com/office/officeart/2005/8/layout/vList2"/>
    <dgm:cxn modelId="{E0365463-33AA-3146-9853-50534C68DAAB}" type="presParOf" srcId="{A5A88EAD-1C7C-DB40-BA4A-4AA1FFDD7B9C}" destId="{C07847D1-09CB-164D-95EA-FC858F670BD0}" srcOrd="8" destOrd="0" presId="urn:microsoft.com/office/officeart/2005/8/layout/vList2"/>
    <dgm:cxn modelId="{DD229D3D-9F5F-4B44-9597-2C3A9E724995}" type="presParOf" srcId="{A5A88EAD-1C7C-DB40-BA4A-4AA1FFDD7B9C}" destId="{F559322A-37F0-B349-8BD7-B435E8B6E91A}" srcOrd="9" destOrd="0" presId="urn:microsoft.com/office/officeart/2005/8/layout/vList2"/>
    <dgm:cxn modelId="{F2D9A016-1349-4646-8544-6A571978C649}" type="presParOf" srcId="{A5A88EAD-1C7C-DB40-BA4A-4AA1FFDD7B9C}" destId="{BAA39338-2938-E248-9C88-0A73B0A9FB4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1ED17-6C43-4392-8357-FE2043CB9DF4}" type="doc">
      <dgm:prSet loTypeId="urn:microsoft.com/office/officeart/2005/8/layout/cycle6" loCatId="cycle" qsTypeId="urn:microsoft.com/office/officeart/2005/8/quickstyle/simple1" qsCatId="simple" csTypeId="urn:microsoft.com/office/officeart/2005/8/colors/accent2_1" csCatId="accent2" phldr="1"/>
      <dgm:spPr/>
      <dgm:t>
        <a:bodyPr/>
        <a:lstStyle/>
        <a:p>
          <a:endParaRPr lang="en-US"/>
        </a:p>
      </dgm:t>
    </dgm:pt>
    <dgm:pt modelId="{D5D3983B-98B9-4F40-A908-A67F903C4B11}">
      <dgm:prSet/>
      <dgm:spPr/>
      <dgm:t>
        <a:bodyPr/>
        <a:lstStyle/>
        <a:p>
          <a:r>
            <a:rPr lang="en-US" dirty="0"/>
            <a:t>Visibility and Accountability </a:t>
          </a:r>
        </a:p>
      </dgm:t>
    </dgm:pt>
    <dgm:pt modelId="{C368827D-11F6-4721-AAD4-8DAEBD02DF4F}" type="parTrans" cxnId="{D4124B41-F283-4945-808D-6A8B537B649A}">
      <dgm:prSet/>
      <dgm:spPr/>
      <dgm:t>
        <a:bodyPr/>
        <a:lstStyle/>
        <a:p>
          <a:endParaRPr lang="en-US"/>
        </a:p>
      </dgm:t>
    </dgm:pt>
    <dgm:pt modelId="{567FF24A-47A4-4B0A-86CC-36D724E3CEC5}" type="sibTrans" cxnId="{D4124B41-F283-4945-808D-6A8B537B649A}">
      <dgm:prSet/>
      <dgm:spPr/>
      <dgm:t>
        <a:bodyPr/>
        <a:lstStyle/>
        <a:p>
          <a:endParaRPr lang="en-US"/>
        </a:p>
      </dgm:t>
    </dgm:pt>
    <dgm:pt modelId="{1B2594C3-D13E-4F34-97B5-49F69BF905F9}">
      <dgm:prSet/>
      <dgm:spPr/>
      <dgm:t>
        <a:bodyPr/>
        <a:lstStyle/>
        <a:p>
          <a:r>
            <a:rPr lang="en-US" dirty="0"/>
            <a:t>National Participatory Priority Setting</a:t>
          </a:r>
        </a:p>
      </dgm:t>
    </dgm:pt>
    <dgm:pt modelId="{6EB43595-FDDA-4940-B615-259D3E18DDC4}" type="parTrans" cxnId="{C8C6A64E-9E3A-47AB-BC31-6C9C32164B5E}">
      <dgm:prSet/>
      <dgm:spPr/>
      <dgm:t>
        <a:bodyPr/>
        <a:lstStyle/>
        <a:p>
          <a:endParaRPr lang="en-US"/>
        </a:p>
      </dgm:t>
    </dgm:pt>
    <dgm:pt modelId="{853B6F58-6106-469B-B2C6-173B15924C65}" type="sibTrans" cxnId="{C8C6A64E-9E3A-47AB-BC31-6C9C32164B5E}">
      <dgm:prSet/>
      <dgm:spPr/>
      <dgm:t>
        <a:bodyPr/>
        <a:lstStyle/>
        <a:p>
          <a:endParaRPr lang="en-US"/>
        </a:p>
      </dgm:t>
    </dgm:pt>
    <dgm:pt modelId="{A5890508-B52F-4726-982B-B55087380387}">
      <dgm:prSet/>
      <dgm:spPr/>
      <dgm:t>
        <a:bodyPr/>
        <a:lstStyle/>
        <a:p>
          <a:r>
            <a:rPr lang="en-US" dirty="0"/>
            <a:t>Efficiency and Coordination </a:t>
          </a:r>
        </a:p>
      </dgm:t>
    </dgm:pt>
    <dgm:pt modelId="{3CDB802B-E166-4FE4-9737-A8C4FD5E04A7}" type="parTrans" cxnId="{86FB4A5B-D926-42BB-BE44-72595792E01D}">
      <dgm:prSet/>
      <dgm:spPr/>
      <dgm:t>
        <a:bodyPr/>
        <a:lstStyle/>
        <a:p>
          <a:endParaRPr lang="en-US"/>
        </a:p>
      </dgm:t>
    </dgm:pt>
    <dgm:pt modelId="{4A5FE5BE-5250-411A-BB50-E4CC80E23E5E}" type="sibTrans" cxnId="{86FB4A5B-D926-42BB-BE44-72595792E01D}">
      <dgm:prSet/>
      <dgm:spPr/>
      <dgm:t>
        <a:bodyPr/>
        <a:lstStyle/>
        <a:p>
          <a:endParaRPr lang="en-US"/>
        </a:p>
      </dgm:t>
    </dgm:pt>
    <dgm:pt modelId="{1381988E-C811-AB4A-A81C-5FBE368123CE}" type="pres">
      <dgm:prSet presAssocID="{41F1ED17-6C43-4392-8357-FE2043CB9DF4}" presName="cycle" presStyleCnt="0">
        <dgm:presLayoutVars>
          <dgm:dir/>
          <dgm:resizeHandles val="exact"/>
        </dgm:presLayoutVars>
      </dgm:prSet>
      <dgm:spPr/>
      <dgm:t>
        <a:bodyPr/>
        <a:lstStyle/>
        <a:p>
          <a:endParaRPr lang="en-US"/>
        </a:p>
      </dgm:t>
    </dgm:pt>
    <dgm:pt modelId="{760D2662-78CD-294C-9345-2A325075B2FF}" type="pres">
      <dgm:prSet presAssocID="{D5D3983B-98B9-4F40-A908-A67F903C4B11}" presName="node" presStyleLbl="node1" presStyleIdx="0" presStyleCnt="3">
        <dgm:presLayoutVars>
          <dgm:bulletEnabled val="1"/>
        </dgm:presLayoutVars>
      </dgm:prSet>
      <dgm:spPr/>
      <dgm:t>
        <a:bodyPr/>
        <a:lstStyle/>
        <a:p>
          <a:endParaRPr lang="en-US"/>
        </a:p>
      </dgm:t>
    </dgm:pt>
    <dgm:pt modelId="{1939DBB0-1E98-F542-A442-A3F27E61C85B}" type="pres">
      <dgm:prSet presAssocID="{D5D3983B-98B9-4F40-A908-A67F903C4B11}" presName="spNode" presStyleCnt="0"/>
      <dgm:spPr/>
    </dgm:pt>
    <dgm:pt modelId="{7BEF7B41-82A1-6B4D-89A3-11F968C0C622}" type="pres">
      <dgm:prSet presAssocID="{567FF24A-47A4-4B0A-86CC-36D724E3CEC5}" presName="sibTrans" presStyleLbl="sibTrans1D1" presStyleIdx="0" presStyleCnt="3"/>
      <dgm:spPr/>
      <dgm:t>
        <a:bodyPr/>
        <a:lstStyle/>
        <a:p>
          <a:endParaRPr lang="en-US"/>
        </a:p>
      </dgm:t>
    </dgm:pt>
    <dgm:pt modelId="{134F50A1-D9D3-8E42-89FC-05929261C346}" type="pres">
      <dgm:prSet presAssocID="{1B2594C3-D13E-4F34-97B5-49F69BF905F9}" presName="node" presStyleLbl="node1" presStyleIdx="1" presStyleCnt="3">
        <dgm:presLayoutVars>
          <dgm:bulletEnabled val="1"/>
        </dgm:presLayoutVars>
      </dgm:prSet>
      <dgm:spPr/>
      <dgm:t>
        <a:bodyPr/>
        <a:lstStyle/>
        <a:p>
          <a:endParaRPr lang="en-US"/>
        </a:p>
      </dgm:t>
    </dgm:pt>
    <dgm:pt modelId="{7BCA617E-093D-DE4C-9DC5-07C2277628C4}" type="pres">
      <dgm:prSet presAssocID="{1B2594C3-D13E-4F34-97B5-49F69BF905F9}" presName="spNode" presStyleCnt="0"/>
      <dgm:spPr/>
    </dgm:pt>
    <dgm:pt modelId="{B1FD757E-DE91-2C4F-B40F-1C4C7741810C}" type="pres">
      <dgm:prSet presAssocID="{853B6F58-6106-469B-B2C6-173B15924C65}" presName="sibTrans" presStyleLbl="sibTrans1D1" presStyleIdx="1" presStyleCnt="3"/>
      <dgm:spPr/>
      <dgm:t>
        <a:bodyPr/>
        <a:lstStyle/>
        <a:p>
          <a:endParaRPr lang="en-US"/>
        </a:p>
      </dgm:t>
    </dgm:pt>
    <dgm:pt modelId="{199981CF-30F1-C84A-92B0-2D4C89E4CA0E}" type="pres">
      <dgm:prSet presAssocID="{A5890508-B52F-4726-982B-B55087380387}" presName="node" presStyleLbl="node1" presStyleIdx="2" presStyleCnt="3">
        <dgm:presLayoutVars>
          <dgm:bulletEnabled val="1"/>
        </dgm:presLayoutVars>
      </dgm:prSet>
      <dgm:spPr/>
      <dgm:t>
        <a:bodyPr/>
        <a:lstStyle/>
        <a:p>
          <a:endParaRPr lang="en-US"/>
        </a:p>
      </dgm:t>
    </dgm:pt>
    <dgm:pt modelId="{B65A5E7F-11F3-BE40-B702-2300F84EFE85}" type="pres">
      <dgm:prSet presAssocID="{A5890508-B52F-4726-982B-B55087380387}" presName="spNode" presStyleCnt="0"/>
      <dgm:spPr/>
    </dgm:pt>
    <dgm:pt modelId="{6AF659F9-6E2E-EF48-A877-83AEE763EC0E}" type="pres">
      <dgm:prSet presAssocID="{4A5FE5BE-5250-411A-BB50-E4CC80E23E5E}" presName="sibTrans" presStyleLbl="sibTrans1D1" presStyleIdx="2" presStyleCnt="3"/>
      <dgm:spPr/>
      <dgm:t>
        <a:bodyPr/>
        <a:lstStyle/>
        <a:p>
          <a:endParaRPr lang="en-US"/>
        </a:p>
      </dgm:t>
    </dgm:pt>
  </dgm:ptLst>
  <dgm:cxnLst>
    <dgm:cxn modelId="{409E8946-95D4-8A4B-BD86-C0E6904D3154}" type="presOf" srcId="{4A5FE5BE-5250-411A-BB50-E4CC80E23E5E}" destId="{6AF659F9-6E2E-EF48-A877-83AEE763EC0E}" srcOrd="0" destOrd="0" presId="urn:microsoft.com/office/officeart/2005/8/layout/cycle6"/>
    <dgm:cxn modelId="{86FB4A5B-D926-42BB-BE44-72595792E01D}" srcId="{41F1ED17-6C43-4392-8357-FE2043CB9DF4}" destId="{A5890508-B52F-4726-982B-B55087380387}" srcOrd="2" destOrd="0" parTransId="{3CDB802B-E166-4FE4-9737-A8C4FD5E04A7}" sibTransId="{4A5FE5BE-5250-411A-BB50-E4CC80E23E5E}"/>
    <dgm:cxn modelId="{331C8EC5-F29F-8C4D-8BC3-9AE43D2CEEAE}" type="presOf" srcId="{D5D3983B-98B9-4F40-A908-A67F903C4B11}" destId="{760D2662-78CD-294C-9345-2A325075B2FF}" srcOrd="0" destOrd="0" presId="urn:microsoft.com/office/officeart/2005/8/layout/cycle6"/>
    <dgm:cxn modelId="{FD5FDA97-9C0A-8149-8B98-DE422EB1CA4E}" type="presOf" srcId="{853B6F58-6106-469B-B2C6-173B15924C65}" destId="{B1FD757E-DE91-2C4F-B40F-1C4C7741810C}" srcOrd="0" destOrd="0" presId="urn:microsoft.com/office/officeart/2005/8/layout/cycle6"/>
    <dgm:cxn modelId="{D4124B41-F283-4945-808D-6A8B537B649A}" srcId="{41F1ED17-6C43-4392-8357-FE2043CB9DF4}" destId="{D5D3983B-98B9-4F40-A908-A67F903C4B11}" srcOrd="0" destOrd="0" parTransId="{C368827D-11F6-4721-AAD4-8DAEBD02DF4F}" sibTransId="{567FF24A-47A4-4B0A-86CC-36D724E3CEC5}"/>
    <dgm:cxn modelId="{C8C6A64E-9E3A-47AB-BC31-6C9C32164B5E}" srcId="{41F1ED17-6C43-4392-8357-FE2043CB9DF4}" destId="{1B2594C3-D13E-4F34-97B5-49F69BF905F9}" srcOrd="1" destOrd="0" parTransId="{6EB43595-FDDA-4940-B615-259D3E18DDC4}" sibTransId="{853B6F58-6106-469B-B2C6-173B15924C65}"/>
    <dgm:cxn modelId="{30A85F60-F931-5C4D-9792-3421FF9A2BAD}" type="presOf" srcId="{41F1ED17-6C43-4392-8357-FE2043CB9DF4}" destId="{1381988E-C811-AB4A-A81C-5FBE368123CE}" srcOrd="0" destOrd="0" presId="urn:microsoft.com/office/officeart/2005/8/layout/cycle6"/>
    <dgm:cxn modelId="{6E5E07A1-953D-4448-A768-53FD220A535A}" type="presOf" srcId="{A5890508-B52F-4726-982B-B55087380387}" destId="{199981CF-30F1-C84A-92B0-2D4C89E4CA0E}" srcOrd="0" destOrd="0" presId="urn:microsoft.com/office/officeart/2005/8/layout/cycle6"/>
    <dgm:cxn modelId="{8C6E6692-E1FA-B345-9F5C-B26E7B5E7DE8}" type="presOf" srcId="{567FF24A-47A4-4B0A-86CC-36D724E3CEC5}" destId="{7BEF7B41-82A1-6B4D-89A3-11F968C0C622}" srcOrd="0" destOrd="0" presId="urn:microsoft.com/office/officeart/2005/8/layout/cycle6"/>
    <dgm:cxn modelId="{9064869D-4F36-8D47-9597-B544A6FA0AEB}" type="presOf" srcId="{1B2594C3-D13E-4F34-97B5-49F69BF905F9}" destId="{134F50A1-D9D3-8E42-89FC-05929261C346}" srcOrd="0" destOrd="0" presId="urn:microsoft.com/office/officeart/2005/8/layout/cycle6"/>
    <dgm:cxn modelId="{A4C6CBF0-D1DF-3040-844A-DAA67236B78B}" type="presParOf" srcId="{1381988E-C811-AB4A-A81C-5FBE368123CE}" destId="{760D2662-78CD-294C-9345-2A325075B2FF}" srcOrd="0" destOrd="0" presId="urn:microsoft.com/office/officeart/2005/8/layout/cycle6"/>
    <dgm:cxn modelId="{5A520BE3-CAF8-B943-98F0-17F3B9241572}" type="presParOf" srcId="{1381988E-C811-AB4A-A81C-5FBE368123CE}" destId="{1939DBB0-1E98-F542-A442-A3F27E61C85B}" srcOrd="1" destOrd="0" presId="urn:microsoft.com/office/officeart/2005/8/layout/cycle6"/>
    <dgm:cxn modelId="{5A6F2376-948E-C041-927B-5F6F79C1A24C}" type="presParOf" srcId="{1381988E-C811-AB4A-A81C-5FBE368123CE}" destId="{7BEF7B41-82A1-6B4D-89A3-11F968C0C622}" srcOrd="2" destOrd="0" presId="urn:microsoft.com/office/officeart/2005/8/layout/cycle6"/>
    <dgm:cxn modelId="{9ABBE98B-8CBD-824F-98E9-7535DD3C985B}" type="presParOf" srcId="{1381988E-C811-AB4A-A81C-5FBE368123CE}" destId="{134F50A1-D9D3-8E42-89FC-05929261C346}" srcOrd="3" destOrd="0" presId="urn:microsoft.com/office/officeart/2005/8/layout/cycle6"/>
    <dgm:cxn modelId="{0D8DB1FB-4162-EA46-84FE-64FB6FF93057}" type="presParOf" srcId="{1381988E-C811-AB4A-A81C-5FBE368123CE}" destId="{7BCA617E-093D-DE4C-9DC5-07C2277628C4}" srcOrd="4" destOrd="0" presId="urn:microsoft.com/office/officeart/2005/8/layout/cycle6"/>
    <dgm:cxn modelId="{125EBEC0-2719-2745-B823-B5751AC74552}" type="presParOf" srcId="{1381988E-C811-AB4A-A81C-5FBE368123CE}" destId="{B1FD757E-DE91-2C4F-B40F-1C4C7741810C}" srcOrd="5" destOrd="0" presId="urn:microsoft.com/office/officeart/2005/8/layout/cycle6"/>
    <dgm:cxn modelId="{2F906D06-C1B7-CB40-BD2C-55542B749515}" type="presParOf" srcId="{1381988E-C811-AB4A-A81C-5FBE368123CE}" destId="{199981CF-30F1-C84A-92B0-2D4C89E4CA0E}" srcOrd="6" destOrd="0" presId="urn:microsoft.com/office/officeart/2005/8/layout/cycle6"/>
    <dgm:cxn modelId="{E713B732-7785-D249-8A18-3FCA233E318E}" type="presParOf" srcId="{1381988E-C811-AB4A-A81C-5FBE368123CE}" destId="{B65A5E7F-11F3-BE40-B702-2300F84EFE85}" srcOrd="7" destOrd="0" presId="urn:microsoft.com/office/officeart/2005/8/layout/cycle6"/>
    <dgm:cxn modelId="{1B3A27D5-9E52-4444-8668-D1D1DEE43AB7}" type="presParOf" srcId="{1381988E-C811-AB4A-A81C-5FBE368123CE}" destId="{6AF659F9-6E2E-EF48-A877-83AEE763EC0E}"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7EECC1-4704-4B5F-A295-327C6926F0CD}" type="doc">
      <dgm:prSet loTypeId="urn:microsoft.com/office/officeart/2005/8/layout/arrow5" loCatId="relationship" qsTypeId="urn:microsoft.com/office/officeart/2005/8/quickstyle/simple1" qsCatId="simple" csTypeId="urn:microsoft.com/office/officeart/2005/8/colors/accent2_4" csCatId="accent2" phldr="1"/>
      <dgm:spPr/>
      <dgm:t>
        <a:bodyPr/>
        <a:lstStyle/>
        <a:p>
          <a:endParaRPr lang="en-US"/>
        </a:p>
      </dgm:t>
    </dgm:pt>
    <dgm:pt modelId="{1FFBF967-0DE2-4652-849C-A80610E2C238}">
      <dgm:prSet/>
      <dgm:spPr/>
      <dgm:t>
        <a:bodyPr/>
        <a:lstStyle/>
        <a:p>
          <a:r>
            <a:rPr lang="en-US"/>
            <a:t>Improved coordination of investments</a:t>
          </a:r>
        </a:p>
      </dgm:t>
    </dgm:pt>
    <dgm:pt modelId="{37AEF681-67D2-416A-BF81-E1E9767B8DF1}" type="parTrans" cxnId="{CE762DE5-D67D-4319-AF66-80214791E974}">
      <dgm:prSet/>
      <dgm:spPr/>
      <dgm:t>
        <a:bodyPr/>
        <a:lstStyle/>
        <a:p>
          <a:endParaRPr lang="en-US"/>
        </a:p>
      </dgm:t>
    </dgm:pt>
    <dgm:pt modelId="{E7303DEC-D43E-499E-8531-3B2E37D9C0FA}" type="sibTrans" cxnId="{CE762DE5-D67D-4319-AF66-80214791E974}">
      <dgm:prSet/>
      <dgm:spPr/>
      <dgm:t>
        <a:bodyPr/>
        <a:lstStyle/>
        <a:p>
          <a:endParaRPr lang="en-US"/>
        </a:p>
      </dgm:t>
    </dgm:pt>
    <dgm:pt modelId="{3CE61611-6B69-4FDC-809F-75529BE3A7BE}">
      <dgm:prSet/>
      <dgm:spPr/>
      <dgm:t>
        <a:bodyPr/>
        <a:lstStyle/>
        <a:p>
          <a:r>
            <a:rPr lang="en-US"/>
            <a:t>Improved efficiency of spending</a:t>
          </a:r>
        </a:p>
      </dgm:t>
    </dgm:pt>
    <dgm:pt modelId="{CCDA63E8-3C5A-40F0-BD43-C3FFC2FFB450}" type="parTrans" cxnId="{E7C4F5C4-EE12-4112-B4B8-74AEA52E1C15}">
      <dgm:prSet/>
      <dgm:spPr/>
      <dgm:t>
        <a:bodyPr/>
        <a:lstStyle/>
        <a:p>
          <a:endParaRPr lang="en-US"/>
        </a:p>
      </dgm:t>
    </dgm:pt>
    <dgm:pt modelId="{1933076D-AE0B-4564-9540-FC62246A0E59}" type="sibTrans" cxnId="{E7C4F5C4-EE12-4112-B4B8-74AEA52E1C15}">
      <dgm:prSet/>
      <dgm:spPr/>
      <dgm:t>
        <a:bodyPr/>
        <a:lstStyle/>
        <a:p>
          <a:endParaRPr lang="en-US"/>
        </a:p>
      </dgm:t>
    </dgm:pt>
    <dgm:pt modelId="{739B6454-E4BD-4657-B862-04C8976BDF73}">
      <dgm:prSet/>
      <dgm:spPr/>
      <dgm:t>
        <a:bodyPr/>
        <a:lstStyle/>
        <a:p>
          <a:r>
            <a:rPr lang="en-US"/>
            <a:t>Improved transparency</a:t>
          </a:r>
        </a:p>
      </dgm:t>
    </dgm:pt>
    <dgm:pt modelId="{44AD48D9-01CE-4582-ABA7-3C5DE08E3FE0}" type="parTrans" cxnId="{AA305CBD-1A96-4715-AD00-715C4C94917A}">
      <dgm:prSet/>
      <dgm:spPr/>
      <dgm:t>
        <a:bodyPr/>
        <a:lstStyle/>
        <a:p>
          <a:endParaRPr lang="en-US"/>
        </a:p>
      </dgm:t>
    </dgm:pt>
    <dgm:pt modelId="{FB63C4BE-81E5-486C-8496-2990BB35AA5F}" type="sibTrans" cxnId="{AA305CBD-1A96-4715-AD00-715C4C94917A}">
      <dgm:prSet/>
      <dgm:spPr/>
      <dgm:t>
        <a:bodyPr/>
        <a:lstStyle/>
        <a:p>
          <a:endParaRPr lang="en-US"/>
        </a:p>
      </dgm:t>
    </dgm:pt>
    <dgm:pt modelId="{F0611054-48F0-454D-93D8-A63F10685CF8}">
      <dgm:prSet/>
      <dgm:spPr/>
      <dgm:t>
        <a:bodyPr/>
        <a:lstStyle/>
        <a:p>
          <a:r>
            <a:rPr lang="en-US"/>
            <a:t>Platform to attract additional funds</a:t>
          </a:r>
        </a:p>
      </dgm:t>
    </dgm:pt>
    <dgm:pt modelId="{437E1126-E8DE-4C29-93F1-5B8A70D01082}" type="parTrans" cxnId="{479A39CC-6EF1-479C-B3C8-51814646D994}">
      <dgm:prSet/>
      <dgm:spPr/>
      <dgm:t>
        <a:bodyPr/>
        <a:lstStyle/>
        <a:p>
          <a:endParaRPr lang="en-US"/>
        </a:p>
      </dgm:t>
    </dgm:pt>
    <dgm:pt modelId="{5140A156-97A9-4D6F-9EC2-8F91C618ABF7}" type="sibTrans" cxnId="{479A39CC-6EF1-479C-B3C8-51814646D994}">
      <dgm:prSet/>
      <dgm:spPr/>
      <dgm:t>
        <a:bodyPr/>
        <a:lstStyle/>
        <a:p>
          <a:endParaRPr lang="en-US"/>
        </a:p>
      </dgm:t>
    </dgm:pt>
    <dgm:pt modelId="{07B50F8C-B0FE-481F-A360-C50C14549DD6}">
      <dgm:prSet/>
      <dgm:spPr>
        <a:solidFill>
          <a:schemeClr val="accent6"/>
        </a:solidFill>
      </dgm:spPr>
      <dgm:t>
        <a:bodyPr/>
        <a:lstStyle/>
        <a:p>
          <a:r>
            <a:rPr lang="en-US" dirty="0">
              <a:solidFill>
                <a:schemeClr val="tx1"/>
              </a:solidFill>
            </a:rPr>
            <a:t>Attractive investment case</a:t>
          </a:r>
        </a:p>
      </dgm:t>
    </dgm:pt>
    <dgm:pt modelId="{0DEDAAB2-5788-42AD-99B1-4F2A82060403}" type="parTrans" cxnId="{9A193EBE-E024-44D7-8F60-3DB5F95693D7}">
      <dgm:prSet/>
      <dgm:spPr/>
      <dgm:t>
        <a:bodyPr/>
        <a:lstStyle/>
        <a:p>
          <a:endParaRPr lang="en-US"/>
        </a:p>
      </dgm:t>
    </dgm:pt>
    <dgm:pt modelId="{049C70E0-1DA5-46EF-B2B3-96A9686F8188}" type="sibTrans" cxnId="{9A193EBE-E024-44D7-8F60-3DB5F95693D7}">
      <dgm:prSet/>
      <dgm:spPr/>
      <dgm:t>
        <a:bodyPr/>
        <a:lstStyle/>
        <a:p>
          <a:endParaRPr lang="en-US"/>
        </a:p>
      </dgm:t>
    </dgm:pt>
    <dgm:pt modelId="{D3AFB21F-90BA-8C4F-846A-1D1BFC83F230}" type="pres">
      <dgm:prSet presAssocID="{777EECC1-4704-4B5F-A295-327C6926F0CD}" presName="diagram" presStyleCnt="0">
        <dgm:presLayoutVars>
          <dgm:dir/>
          <dgm:resizeHandles val="exact"/>
        </dgm:presLayoutVars>
      </dgm:prSet>
      <dgm:spPr/>
      <dgm:t>
        <a:bodyPr/>
        <a:lstStyle/>
        <a:p>
          <a:endParaRPr lang="en-US"/>
        </a:p>
      </dgm:t>
    </dgm:pt>
    <dgm:pt modelId="{2D4951E7-52C8-6543-BA6C-59071C7EE267}" type="pres">
      <dgm:prSet presAssocID="{1FFBF967-0DE2-4652-849C-A80610E2C238}" presName="arrow" presStyleLbl="node1" presStyleIdx="0" presStyleCnt="5">
        <dgm:presLayoutVars>
          <dgm:bulletEnabled val="1"/>
        </dgm:presLayoutVars>
      </dgm:prSet>
      <dgm:spPr/>
      <dgm:t>
        <a:bodyPr/>
        <a:lstStyle/>
        <a:p>
          <a:endParaRPr lang="en-US"/>
        </a:p>
      </dgm:t>
    </dgm:pt>
    <dgm:pt modelId="{32422220-AD1D-7349-85E1-9ACB32B472F5}" type="pres">
      <dgm:prSet presAssocID="{3CE61611-6B69-4FDC-809F-75529BE3A7BE}" presName="arrow" presStyleLbl="node1" presStyleIdx="1" presStyleCnt="5">
        <dgm:presLayoutVars>
          <dgm:bulletEnabled val="1"/>
        </dgm:presLayoutVars>
      </dgm:prSet>
      <dgm:spPr/>
      <dgm:t>
        <a:bodyPr/>
        <a:lstStyle/>
        <a:p>
          <a:endParaRPr lang="en-US"/>
        </a:p>
      </dgm:t>
    </dgm:pt>
    <dgm:pt modelId="{78535735-2C74-2347-BF9A-6B26E89DE4C8}" type="pres">
      <dgm:prSet presAssocID="{739B6454-E4BD-4657-B862-04C8976BDF73}" presName="arrow" presStyleLbl="node1" presStyleIdx="2" presStyleCnt="5">
        <dgm:presLayoutVars>
          <dgm:bulletEnabled val="1"/>
        </dgm:presLayoutVars>
      </dgm:prSet>
      <dgm:spPr/>
      <dgm:t>
        <a:bodyPr/>
        <a:lstStyle/>
        <a:p>
          <a:endParaRPr lang="en-US"/>
        </a:p>
      </dgm:t>
    </dgm:pt>
    <dgm:pt modelId="{A6258723-4596-9D46-8C6D-69BCD2155CF7}" type="pres">
      <dgm:prSet presAssocID="{F0611054-48F0-454D-93D8-A63F10685CF8}" presName="arrow" presStyleLbl="node1" presStyleIdx="3" presStyleCnt="5">
        <dgm:presLayoutVars>
          <dgm:bulletEnabled val="1"/>
        </dgm:presLayoutVars>
      </dgm:prSet>
      <dgm:spPr/>
      <dgm:t>
        <a:bodyPr/>
        <a:lstStyle/>
        <a:p>
          <a:endParaRPr lang="en-US"/>
        </a:p>
      </dgm:t>
    </dgm:pt>
    <dgm:pt modelId="{35241605-8B27-BB4C-AB86-195FBDBD82FA}" type="pres">
      <dgm:prSet presAssocID="{07B50F8C-B0FE-481F-A360-C50C14549DD6}" presName="arrow" presStyleLbl="node1" presStyleIdx="4" presStyleCnt="5">
        <dgm:presLayoutVars>
          <dgm:bulletEnabled val="1"/>
        </dgm:presLayoutVars>
      </dgm:prSet>
      <dgm:spPr/>
      <dgm:t>
        <a:bodyPr/>
        <a:lstStyle/>
        <a:p>
          <a:endParaRPr lang="en-US"/>
        </a:p>
      </dgm:t>
    </dgm:pt>
  </dgm:ptLst>
  <dgm:cxnLst>
    <dgm:cxn modelId="{D724A261-D6C9-8746-8C1A-2E164B5756B4}" type="presOf" srcId="{739B6454-E4BD-4657-B862-04C8976BDF73}" destId="{78535735-2C74-2347-BF9A-6B26E89DE4C8}" srcOrd="0" destOrd="0" presId="urn:microsoft.com/office/officeart/2005/8/layout/arrow5"/>
    <dgm:cxn modelId="{9A193EBE-E024-44D7-8F60-3DB5F95693D7}" srcId="{777EECC1-4704-4B5F-A295-327C6926F0CD}" destId="{07B50F8C-B0FE-481F-A360-C50C14549DD6}" srcOrd="4" destOrd="0" parTransId="{0DEDAAB2-5788-42AD-99B1-4F2A82060403}" sibTransId="{049C70E0-1DA5-46EF-B2B3-96A9686F8188}"/>
    <dgm:cxn modelId="{479A39CC-6EF1-479C-B3C8-51814646D994}" srcId="{777EECC1-4704-4B5F-A295-327C6926F0CD}" destId="{F0611054-48F0-454D-93D8-A63F10685CF8}" srcOrd="3" destOrd="0" parTransId="{437E1126-E8DE-4C29-93F1-5B8A70D01082}" sibTransId="{5140A156-97A9-4D6F-9EC2-8F91C618ABF7}"/>
    <dgm:cxn modelId="{B1EC47EF-8870-2D42-B681-208419E706ED}" type="presOf" srcId="{F0611054-48F0-454D-93D8-A63F10685CF8}" destId="{A6258723-4596-9D46-8C6D-69BCD2155CF7}" srcOrd="0" destOrd="0" presId="urn:microsoft.com/office/officeart/2005/8/layout/arrow5"/>
    <dgm:cxn modelId="{979167A1-9E57-B04C-B498-A6E4BDAE1249}" type="presOf" srcId="{3CE61611-6B69-4FDC-809F-75529BE3A7BE}" destId="{32422220-AD1D-7349-85E1-9ACB32B472F5}" srcOrd="0" destOrd="0" presId="urn:microsoft.com/office/officeart/2005/8/layout/arrow5"/>
    <dgm:cxn modelId="{E7C4F5C4-EE12-4112-B4B8-74AEA52E1C15}" srcId="{777EECC1-4704-4B5F-A295-327C6926F0CD}" destId="{3CE61611-6B69-4FDC-809F-75529BE3A7BE}" srcOrd="1" destOrd="0" parTransId="{CCDA63E8-3C5A-40F0-BD43-C3FFC2FFB450}" sibTransId="{1933076D-AE0B-4564-9540-FC62246A0E59}"/>
    <dgm:cxn modelId="{9BCC387E-A7CF-BC47-BECE-82A5F28F421E}" type="presOf" srcId="{1FFBF967-0DE2-4652-849C-A80610E2C238}" destId="{2D4951E7-52C8-6543-BA6C-59071C7EE267}" srcOrd="0" destOrd="0" presId="urn:microsoft.com/office/officeart/2005/8/layout/arrow5"/>
    <dgm:cxn modelId="{82535430-FBB6-E142-9B0A-3E1B4194BB80}" type="presOf" srcId="{07B50F8C-B0FE-481F-A360-C50C14549DD6}" destId="{35241605-8B27-BB4C-AB86-195FBDBD82FA}" srcOrd="0" destOrd="0" presId="urn:microsoft.com/office/officeart/2005/8/layout/arrow5"/>
    <dgm:cxn modelId="{CE762DE5-D67D-4319-AF66-80214791E974}" srcId="{777EECC1-4704-4B5F-A295-327C6926F0CD}" destId="{1FFBF967-0DE2-4652-849C-A80610E2C238}" srcOrd="0" destOrd="0" parTransId="{37AEF681-67D2-416A-BF81-E1E9767B8DF1}" sibTransId="{E7303DEC-D43E-499E-8531-3B2E37D9C0FA}"/>
    <dgm:cxn modelId="{AA305CBD-1A96-4715-AD00-715C4C94917A}" srcId="{777EECC1-4704-4B5F-A295-327C6926F0CD}" destId="{739B6454-E4BD-4657-B862-04C8976BDF73}" srcOrd="2" destOrd="0" parTransId="{44AD48D9-01CE-4582-ABA7-3C5DE08E3FE0}" sibTransId="{FB63C4BE-81E5-486C-8496-2990BB35AA5F}"/>
    <dgm:cxn modelId="{BB1F1983-976F-BF4D-984B-EA4B3F701DCB}" type="presOf" srcId="{777EECC1-4704-4B5F-A295-327C6926F0CD}" destId="{D3AFB21F-90BA-8C4F-846A-1D1BFC83F230}" srcOrd="0" destOrd="0" presId="urn:microsoft.com/office/officeart/2005/8/layout/arrow5"/>
    <dgm:cxn modelId="{7B78179B-D0D2-264F-8E8E-CB5C04B390D7}" type="presParOf" srcId="{D3AFB21F-90BA-8C4F-846A-1D1BFC83F230}" destId="{2D4951E7-52C8-6543-BA6C-59071C7EE267}" srcOrd="0" destOrd="0" presId="urn:microsoft.com/office/officeart/2005/8/layout/arrow5"/>
    <dgm:cxn modelId="{220E55C7-7831-AA40-B362-7AEBD4A9FEB7}" type="presParOf" srcId="{D3AFB21F-90BA-8C4F-846A-1D1BFC83F230}" destId="{32422220-AD1D-7349-85E1-9ACB32B472F5}" srcOrd="1" destOrd="0" presId="urn:microsoft.com/office/officeart/2005/8/layout/arrow5"/>
    <dgm:cxn modelId="{B2B37540-A35E-E940-84DB-D18E36A24C5D}" type="presParOf" srcId="{D3AFB21F-90BA-8C4F-846A-1D1BFC83F230}" destId="{78535735-2C74-2347-BF9A-6B26E89DE4C8}" srcOrd="2" destOrd="0" presId="urn:microsoft.com/office/officeart/2005/8/layout/arrow5"/>
    <dgm:cxn modelId="{1E397CF5-E2F0-CE4B-B716-54A83AB64650}" type="presParOf" srcId="{D3AFB21F-90BA-8C4F-846A-1D1BFC83F230}" destId="{A6258723-4596-9D46-8C6D-69BCD2155CF7}" srcOrd="3" destOrd="0" presId="urn:microsoft.com/office/officeart/2005/8/layout/arrow5"/>
    <dgm:cxn modelId="{430FA204-6F20-F84D-AFBB-57E0D3038F31}" type="presParOf" srcId="{D3AFB21F-90BA-8C4F-846A-1D1BFC83F230}" destId="{35241605-8B27-BB4C-AB86-195FBDBD82FA}" srcOrd="4"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85779-420C-7E49-8E39-A1F3C7466A68}">
      <dsp:nvSpPr>
        <dsp:cNvPr id="0" name=""/>
        <dsp:cNvSpPr/>
      </dsp:nvSpPr>
      <dsp:spPr>
        <a:xfrm>
          <a:off x="0" y="22063"/>
          <a:ext cx="6047229" cy="69556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a:t>Service Delivery</a:t>
          </a:r>
        </a:p>
      </dsp:txBody>
      <dsp:txXfrm>
        <a:off x="33955" y="56018"/>
        <a:ext cx="5979319" cy="627655"/>
      </dsp:txXfrm>
    </dsp:sp>
    <dsp:sp modelId="{9A6FCD0A-6791-6447-BF14-4B923B7DB79F}">
      <dsp:nvSpPr>
        <dsp:cNvPr id="0" name=""/>
        <dsp:cNvSpPr/>
      </dsp:nvSpPr>
      <dsp:spPr>
        <a:xfrm>
          <a:off x="0" y="801148"/>
          <a:ext cx="6047229" cy="69556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a:t>Health Workforce</a:t>
          </a:r>
        </a:p>
      </dsp:txBody>
      <dsp:txXfrm>
        <a:off x="33955" y="835103"/>
        <a:ext cx="5979319" cy="627655"/>
      </dsp:txXfrm>
    </dsp:sp>
    <dsp:sp modelId="{89366242-F341-094C-AD0F-D373F9320073}">
      <dsp:nvSpPr>
        <dsp:cNvPr id="0" name=""/>
        <dsp:cNvSpPr/>
      </dsp:nvSpPr>
      <dsp:spPr>
        <a:xfrm>
          <a:off x="0" y="1580233"/>
          <a:ext cx="6047229" cy="69556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a:t>Health Information Systems</a:t>
          </a:r>
        </a:p>
      </dsp:txBody>
      <dsp:txXfrm>
        <a:off x="33955" y="1614188"/>
        <a:ext cx="5979319" cy="627655"/>
      </dsp:txXfrm>
    </dsp:sp>
    <dsp:sp modelId="{623FE29E-526D-324F-A615-303477E1B20A}">
      <dsp:nvSpPr>
        <dsp:cNvPr id="0" name=""/>
        <dsp:cNvSpPr/>
      </dsp:nvSpPr>
      <dsp:spPr>
        <a:xfrm>
          <a:off x="0" y="2359319"/>
          <a:ext cx="6047229" cy="69556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Access to Essential Medicines</a:t>
          </a:r>
        </a:p>
      </dsp:txBody>
      <dsp:txXfrm>
        <a:off x="33955" y="2393274"/>
        <a:ext cx="5979319" cy="627655"/>
      </dsp:txXfrm>
    </dsp:sp>
    <dsp:sp modelId="{C07847D1-09CB-164D-95EA-FC858F670BD0}">
      <dsp:nvSpPr>
        <dsp:cNvPr id="0" name=""/>
        <dsp:cNvSpPr/>
      </dsp:nvSpPr>
      <dsp:spPr>
        <a:xfrm>
          <a:off x="0" y="3138404"/>
          <a:ext cx="6047229" cy="69556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Financing</a:t>
          </a:r>
        </a:p>
      </dsp:txBody>
      <dsp:txXfrm>
        <a:off x="33955" y="3172359"/>
        <a:ext cx="5979319" cy="627655"/>
      </dsp:txXfrm>
    </dsp:sp>
    <dsp:sp modelId="{BAA39338-2938-E248-9C88-0A73B0A9FB42}">
      <dsp:nvSpPr>
        <dsp:cNvPr id="0" name=""/>
        <dsp:cNvSpPr/>
      </dsp:nvSpPr>
      <dsp:spPr>
        <a:xfrm>
          <a:off x="0" y="3917489"/>
          <a:ext cx="6047229" cy="69556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Leadership / Governance </a:t>
          </a:r>
        </a:p>
      </dsp:txBody>
      <dsp:txXfrm>
        <a:off x="33955" y="3951444"/>
        <a:ext cx="5979319" cy="627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D2662-78CD-294C-9345-2A325075B2FF}">
      <dsp:nvSpPr>
        <dsp:cNvPr id="0" name=""/>
        <dsp:cNvSpPr/>
      </dsp:nvSpPr>
      <dsp:spPr>
        <a:xfrm>
          <a:off x="1882548" y="57098"/>
          <a:ext cx="2503941" cy="162756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Visibility and Accountability </a:t>
          </a:r>
        </a:p>
      </dsp:txBody>
      <dsp:txXfrm>
        <a:off x="1961999" y="136549"/>
        <a:ext cx="2345039" cy="1468660"/>
      </dsp:txXfrm>
    </dsp:sp>
    <dsp:sp modelId="{7BEF7B41-82A1-6B4D-89A3-11F968C0C622}">
      <dsp:nvSpPr>
        <dsp:cNvPr id="0" name=""/>
        <dsp:cNvSpPr/>
      </dsp:nvSpPr>
      <dsp:spPr>
        <a:xfrm>
          <a:off x="962682" y="870879"/>
          <a:ext cx="4343673" cy="4343673"/>
        </a:xfrm>
        <a:custGeom>
          <a:avLst/>
          <a:gdLst/>
          <a:ahLst/>
          <a:cxnLst/>
          <a:rect l="0" t="0" r="0" b="0"/>
          <a:pathLst>
            <a:path>
              <a:moveTo>
                <a:pt x="3442020" y="410159"/>
              </a:moveTo>
              <a:arcTo wR="2171836" hR="2171836" stAng="18347514" swAng="364897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4F50A1-D9D3-8E42-89FC-05929261C346}">
      <dsp:nvSpPr>
        <dsp:cNvPr id="0" name=""/>
        <dsp:cNvSpPr/>
      </dsp:nvSpPr>
      <dsp:spPr>
        <a:xfrm>
          <a:off x="3763413" y="3314853"/>
          <a:ext cx="2503941" cy="162756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National Participatory Priority Setting</a:t>
          </a:r>
        </a:p>
      </dsp:txBody>
      <dsp:txXfrm>
        <a:off x="3842864" y="3394304"/>
        <a:ext cx="2345039" cy="1468660"/>
      </dsp:txXfrm>
    </dsp:sp>
    <dsp:sp modelId="{B1FD757E-DE91-2C4F-B40F-1C4C7741810C}">
      <dsp:nvSpPr>
        <dsp:cNvPr id="0" name=""/>
        <dsp:cNvSpPr/>
      </dsp:nvSpPr>
      <dsp:spPr>
        <a:xfrm>
          <a:off x="962682" y="870879"/>
          <a:ext cx="4343673" cy="4343673"/>
        </a:xfrm>
        <a:custGeom>
          <a:avLst/>
          <a:gdLst/>
          <a:ahLst/>
          <a:cxnLst/>
          <a:rect l="0" t="0" r="0" b="0"/>
          <a:pathLst>
            <a:path>
              <a:moveTo>
                <a:pt x="3205997" y="4081650"/>
              </a:moveTo>
              <a:arcTo wR="2171836" hR="2171836" stAng="3693873" swAng="341225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9981CF-30F1-C84A-92B0-2D4C89E4CA0E}">
      <dsp:nvSpPr>
        <dsp:cNvPr id="0" name=""/>
        <dsp:cNvSpPr/>
      </dsp:nvSpPr>
      <dsp:spPr>
        <a:xfrm>
          <a:off x="1682" y="3314853"/>
          <a:ext cx="2503941" cy="1627562"/>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Efficiency and Coordination </a:t>
          </a:r>
        </a:p>
      </dsp:txBody>
      <dsp:txXfrm>
        <a:off x="81133" y="3394304"/>
        <a:ext cx="2345039" cy="1468660"/>
      </dsp:txXfrm>
    </dsp:sp>
    <dsp:sp modelId="{6AF659F9-6E2E-EF48-A877-83AEE763EC0E}">
      <dsp:nvSpPr>
        <dsp:cNvPr id="0" name=""/>
        <dsp:cNvSpPr/>
      </dsp:nvSpPr>
      <dsp:spPr>
        <a:xfrm>
          <a:off x="962682" y="870879"/>
          <a:ext cx="4343673" cy="4343673"/>
        </a:xfrm>
        <a:custGeom>
          <a:avLst/>
          <a:gdLst/>
          <a:ahLst/>
          <a:cxnLst/>
          <a:rect l="0" t="0" r="0" b="0"/>
          <a:pathLst>
            <a:path>
              <a:moveTo>
                <a:pt x="14428" y="2421766"/>
              </a:moveTo>
              <a:arcTo wR="2171836" hR="2171836" stAng="10403515" swAng="364897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951E7-52C8-6543-BA6C-59071C7EE267}">
      <dsp:nvSpPr>
        <dsp:cNvPr id="0" name=""/>
        <dsp:cNvSpPr/>
      </dsp:nvSpPr>
      <dsp:spPr>
        <a:xfrm>
          <a:off x="2061619" y="1399"/>
          <a:ext cx="2145798" cy="2145798"/>
        </a:xfrm>
        <a:prstGeom prst="downArrow">
          <a:avLst>
            <a:gd name="adj1" fmla="val 50000"/>
            <a:gd name="adj2" fmla="val 35000"/>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Improved coordination of investments</a:t>
          </a:r>
        </a:p>
      </dsp:txBody>
      <dsp:txXfrm>
        <a:off x="2598069" y="1399"/>
        <a:ext cx="1072899" cy="1770283"/>
      </dsp:txXfrm>
    </dsp:sp>
    <dsp:sp modelId="{32422220-AD1D-7349-85E1-9ACB32B472F5}">
      <dsp:nvSpPr>
        <dsp:cNvPr id="0" name=""/>
        <dsp:cNvSpPr/>
      </dsp:nvSpPr>
      <dsp:spPr>
        <a:xfrm rot="4320000">
          <a:off x="3861474" y="1309070"/>
          <a:ext cx="2145798" cy="2145798"/>
        </a:xfrm>
        <a:prstGeom prst="downArrow">
          <a:avLst>
            <a:gd name="adj1" fmla="val 50000"/>
            <a:gd name="adj2" fmla="val 35000"/>
          </a:avLst>
        </a:prstGeom>
        <a:solidFill>
          <a:schemeClr val="accent2">
            <a:shade val="50000"/>
            <a:hueOff val="-236470"/>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Improved efficiency of spending</a:t>
          </a:r>
        </a:p>
      </dsp:txBody>
      <dsp:txXfrm rot="-5400000">
        <a:off x="4227800" y="1787500"/>
        <a:ext cx="1770283" cy="1072899"/>
      </dsp:txXfrm>
    </dsp:sp>
    <dsp:sp modelId="{78535735-2C74-2347-BF9A-6B26E89DE4C8}">
      <dsp:nvSpPr>
        <dsp:cNvPr id="0" name=""/>
        <dsp:cNvSpPr/>
      </dsp:nvSpPr>
      <dsp:spPr>
        <a:xfrm rot="8640000">
          <a:off x="3173991" y="3424926"/>
          <a:ext cx="2145798" cy="2145798"/>
        </a:xfrm>
        <a:prstGeom prst="downArrow">
          <a:avLst>
            <a:gd name="adj1" fmla="val 50000"/>
            <a:gd name="adj2" fmla="val 35000"/>
          </a:avLst>
        </a:prstGeom>
        <a:solidFill>
          <a:schemeClr val="accent2">
            <a:shade val="50000"/>
            <a:hueOff val="-472939"/>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Improved transparency</a:t>
          </a:r>
        </a:p>
      </dsp:txBody>
      <dsp:txXfrm rot="10800000">
        <a:off x="3820801" y="3764583"/>
        <a:ext cx="1072899" cy="1770283"/>
      </dsp:txXfrm>
    </dsp:sp>
    <dsp:sp modelId="{A6258723-4596-9D46-8C6D-69BCD2155CF7}">
      <dsp:nvSpPr>
        <dsp:cNvPr id="0" name=""/>
        <dsp:cNvSpPr/>
      </dsp:nvSpPr>
      <dsp:spPr>
        <a:xfrm rot="12960000">
          <a:off x="949248" y="3424926"/>
          <a:ext cx="2145798" cy="2145798"/>
        </a:xfrm>
        <a:prstGeom prst="downArrow">
          <a:avLst>
            <a:gd name="adj1" fmla="val 50000"/>
            <a:gd name="adj2" fmla="val 35000"/>
          </a:avLst>
        </a:prstGeom>
        <a:solidFill>
          <a:schemeClr val="accent2">
            <a:shade val="50000"/>
            <a:hueOff val="-472939"/>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a:t>Platform to attract additional funds</a:t>
          </a:r>
        </a:p>
      </dsp:txBody>
      <dsp:txXfrm rot="10800000">
        <a:off x="1375336" y="3764582"/>
        <a:ext cx="1072899" cy="1770283"/>
      </dsp:txXfrm>
    </dsp:sp>
    <dsp:sp modelId="{35241605-8B27-BB4C-AB86-195FBDBD82FA}">
      <dsp:nvSpPr>
        <dsp:cNvPr id="0" name=""/>
        <dsp:cNvSpPr/>
      </dsp:nvSpPr>
      <dsp:spPr>
        <a:xfrm rot="17280000">
          <a:off x="261764" y="1309070"/>
          <a:ext cx="2145798" cy="2145798"/>
        </a:xfrm>
        <a:prstGeom prst="downArrow">
          <a:avLst>
            <a:gd name="adj1" fmla="val 50000"/>
            <a:gd name="adj2" fmla="val 35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a:solidFill>
                <a:schemeClr val="tx1"/>
              </a:solidFill>
            </a:rPr>
            <a:t>Attractive investment case</a:t>
          </a:r>
        </a:p>
      </dsp:txBody>
      <dsp:txXfrm rot="5400000">
        <a:off x="270954" y="1787499"/>
        <a:ext cx="1770283" cy="10728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F4E977DE-22B5-CE4B-A89E-9556051328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6E807347-EB87-FB4C-A3AF-1D85B26B10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89D5C5-445A-DA42-839B-BB32A48FC290}" type="datetimeFigureOut">
              <a:rPr lang="en-US" smtClean="0"/>
              <a:t>3/26/18</a:t>
            </a:fld>
            <a:endParaRPr lang="en-US"/>
          </a:p>
        </p:txBody>
      </p:sp>
      <p:sp>
        <p:nvSpPr>
          <p:cNvPr id="4" name="Footer Placeholder 3">
            <a:extLst>
              <a:ext uri="{FF2B5EF4-FFF2-40B4-BE49-F238E27FC236}">
                <a16:creationId xmlns="" xmlns:a16="http://schemas.microsoft.com/office/drawing/2014/main" id="{336E6367-732E-C041-9038-D68BD2CB5E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09B59B48-300F-E542-918B-FCB28E0782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0706BD-9924-0243-8C10-A6A91CC1AC4C}" type="slidenum">
              <a:rPr lang="en-US" smtClean="0"/>
              <a:t>‹#›</a:t>
            </a:fld>
            <a:endParaRPr lang="en-US"/>
          </a:p>
        </p:txBody>
      </p:sp>
    </p:spTree>
    <p:extLst>
      <p:ext uri="{BB962C8B-B14F-4D97-AF65-F5344CB8AC3E}">
        <p14:creationId xmlns:p14="http://schemas.microsoft.com/office/powerpoint/2010/main" val="166880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57496-949D-1B4E-9227-9327E3917DDA}" type="datetimeFigureOut">
              <a:rPr lang="en-US" smtClean="0"/>
              <a:t>3/26/18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3A385-8F7A-1B4F-83CE-1995CC935D19}" type="slidenum">
              <a:rPr lang="en-US" smtClean="0"/>
              <a:t>‹#›</a:t>
            </a:fld>
            <a:endParaRPr lang="en-US"/>
          </a:p>
        </p:txBody>
      </p:sp>
    </p:spTree>
    <p:extLst>
      <p:ext uri="{BB962C8B-B14F-4D97-AF65-F5344CB8AC3E}">
        <p14:creationId xmlns:p14="http://schemas.microsoft.com/office/powerpoint/2010/main" val="72053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err="1">
                <a:solidFill>
                  <a:schemeClr val="tx1"/>
                </a:solidFill>
                <a:effectLst/>
                <a:latin typeface="+mn-lt"/>
                <a:ea typeface="+mn-ea"/>
                <a:cs typeface="+mn-cs"/>
              </a:rPr>
              <a:t>What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are</a:t>
            </a:r>
            <a:r>
              <a:rPr lang="sv-SE" sz="1200" b="0" i="0" u="none" strike="noStrike" kern="1200" dirty="0">
                <a:solidFill>
                  <a:schemeClr val="tx1"/>
                </a:solidFill>
                <a:effectLst/>
                <a:latin typeface="+mn-lt"/>
                <a:ea typeface="+mn-ea"/>
                <a:cs typeface="+mn-cs"/>
              </a:rPr>
              <a:t> the </a:t>
            </a:r>
            <a:r>
              <a:rPr lang="sv-SE" sz="1200" b="0" i="0" u="none" strike="noStrike" kern="1200" dirty="0" err="1">
                <a:solidFill>
                  <a:schemeClr val="tx1"/>
                </a:solidFill>
                <a:effectLst/>
                <a:latin typeface="+mn-lt"/>
                <a:ea typeface="+mn-ea"/>
                <a:cs typeface="+mn-cs"/>
              </a:rPr>
              <a:t>key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components</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an NSOAP</a:t>
            </a:r>
            <a:endParaRPr lang="sv-SE" baseline="0" dirty="0"/>
          </a:p>
        </p:txBody>
      </p:sp>
      <p:sp>
        <p:nvSpPr>
          <p:cNvPr id="4" name="Platshållare för bildnummer 3"/>
          <p:cNvSpPr>
            <a:spLocks noGrp="1"/>
          </p:cNvSpPr>
          <p:nvPr>
            <p:ph type="sldNum" sz="quarter" idx="10"/>
          </p:nvPr>
        </p:nvSpPr>
        <p:spPr/>
        <p:txBody>
          <a:bodyPr/>
          <a:lstStyle/>
          <a:p>
            <a:fld id="{6E416C8C-E981-4A43-9288-671D25DC5637}" type="slidenum">
              <a:rPr lang="en-US" smtClean="0"/>
              <a:t>2</a:t>
            </a:fld>
            <a:endParaRPr lang="en-US"/>
          </a:p>
        </p:txBody>
      </p:sp>
    </p:spTree>
    <p:extLst>
      <p:ext uri="{BB962C8B-B14F-4D97-AF65-F5344CB8AC3E}">
        <p14:creationId xmlns:p14="http://schemas.microsoft.com/office/powerpoint/2010/main" val="1637468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a:t>
            </a:r>
            <a:r>
              <a:rPr lang="en-US" baseline="0" dirty="0"/>
              <a:t> how is this best organized going forward? </a:t>
            </a:r>
            <a:r>
              <a:rPr lang="en-US" dirty="0"/>
              <a:t>Our role: organize,</a:t>
            </a:r>
            <a:r>
              <a:rPr lang="en-US" baseline="0" dirty="0"/>
              <a:t> advise in regards to the process, (not actual activities..) encourage, and support. Technical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8003C-AC66-B545-B877-92BCE39BD0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3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3A385-8F7A-1B4F-83CE-1995CC935D19}" type="slidenum">
              <a:rPr lang="en-US" smtClean="0"/>
              <a:t>19</a:t>
            </a:fld>
            <a:endParaRPr lang="en-US"/>
          </a:p>
        </p:txBody>
      </p:sp>
    </p:spTree>
    <p:extLst>
      <p:ext uri="{BB962C8B-B14F-4D97-AF65-F5344CB8AC3E}">
        <p14:creationId xmlns:p14="http://schemas.microsoft.com/office/powerpoint/2010/main" val="21154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3A385-8F7A-1B4F-83CE-1995CC935D19}" type="slidenum">
              <a:rPr lang="en-US" smtClean="0"/>
              <a:t>5</a:t>
            </a:fld>
            <a:endParaRPr lang="en-US"/>
          </a:p>
        </p:txBody>
      </p:sp>
    </p:spTree>
    <p:extLst>
      <p:ext uri="{BB962C8B-B14F-4D97-AF65-F5344CB8AC3E}">
        <p14:creationId xmlns:p14="http://schemas.microsoft.com/office/powerpoint/2010/main" val="207821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sv-SE" sz="1200" b="0" i="0" u="none" strike="noStrike" kern="1200" dirty="0" err="1">
                <a:solidFill>
                  <a:schemeClr val="tx1"/>
                </a:solidFill>
                <a:effectLst/>
                <a:latin typeface="+mn-lt"/>
                <a:ea typeface="+mn-ea"/>
                <a:cs typeface="+mn-cs"/>
              </a:rPr>
              <a:t>Why</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this</a:t>
            </a:r>
            <a:r>
              <a:rPr lang="sv-SE" sz="1200" b="0" i="0" u="none" strike="noStrike" kern="1200" dirty="0">
                <a:solidFill>
                  <a:schemeClr val="tx1"/>
                </a:solidFill>
                <a:effectLst/>
                <a:latin typeface="+mn-lt"/>
                <a:ea typeface="+mn-ea"/>
                <a:cs typeface="+mn-cs"/>
              </a:rPr>
              <a:t> is a </a:t>
            </a:r>
            <a:r>
              <a:rPr lang="sv-SE" sz="1200" b="0" i="0" u="none" strike="noStrike" kern="1200" dirty="0" err="1">
                <a:solidFill>
                  <a:schemeClr val="tx1"/>
                </a:solidFill>
                <a:effectLst/>
                <a:latin typeface="+mn-lt"/>
                <a:ea typeface="+mn-ea"/>
                <a:cs typeface="+mn-cs"/>
              </a:rPr>
              <a:t>good</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time</a:t>
            </a:r>
            <a:endParaRPr lang="sv-SE" sz="1200" b="0" i="0" u="none" strike="noStrike" kern="1200" dirty="0">
              <a:solidFill>
                <a:schemeClr val="tx1"/>
              </a:solidFill>
              <a:effectLst/>
              <a:latin typeface="+mn-lt"/>
              <a:ea typeface="+mn-ea"/>
              <a:cs typeface="+mn-cs"/>
            </a:endParaRPr>
          </a:p>
          <a:p>
            <a:pPr lvl="1" rtl="0" fontAlgn="base"/>
            <a:r>
              <a:rPr lang="sv-SE" sz="1200" b="0" i="0" u="none" strike="noStrike" kern="1200" dirty="0">
                <a:solidFill>
                  <a:schemeClr val="tx1"/>
                </a:solidFill>
                <a:effectLst/>
                <a:latin typeface="+mn-lt"/>
                <a:ea typeface="+mn-ea"/>
                <a:cs typeface="+mn-cs"/>
              </a:rPr>
              <a:t>The </a:t>
            </a:r>
            <a:r>
              <a:rPr lang="sv-SE" sz="1200" b="0" i="0" u="none" strike="noStrike" kern="1200" dirty="0" err="1">
                <a:solidFill>
                  <a:schemeClr val="tx1"/>
                </a:solidFill>
                <a:effectLst/>
                <a:latin typeface="+mn-lt"/>
                <a:ea typeface="+mn-ea"/>
                <a:cs typeface="+mn-cs"/>
              </a:rPr>
              <a:t>link</a:t>
            </a:r>
            <a:r>
              <a:rPr lang="sv-SE" sz="1200" b="0" i="0" u="none" strike="noStrike" kern="1200" dirty="0">
                <a:solidFill>
                  <a:schemeClr val="tx1"/>
                </a:solidFill>
                <a:effectLst/>
                <a:latin typeface="+mn-lt"/>
                <a:ea typeface="+mn-ea"/>
                <a:cs typeface="+mn-cs"/>
              </a:rPr>
              <a:t> to UHC (SDG3.8) </a:t>
            </a:r>
          </a:p>
          <a:p>
            <a:endParaRPr lang="en-US" dirty="0"/>
          </a:p>
        </p:txBody>
      </p:sp>
      <p:sp>
        <p:nvSpPr>
          <p:cNvPr id="4" name="Slide Number Placeholder 3"/>
          <p:cNvSpPr>
            <a:spLocks noGrp="1"/>
          </p:cNvSpPr>
          <p:nvPr>
            <p:ph type="sldNum" sz="quarter" idx="10"/>
          </p:nvPr>
        </p:nvSpPr>
        <p:spPr/>
        <p:txBody>
          <a:bodyPr/>
          <a:lstStyle/>
          <a:p>
            <a:fld id="{DDA3A385-8F7A-1B4F-83CE-1995CC935D19}" type="slidenum">
              <a:rPr lang="en-US" smtClean="0"/>
              <a:t>7</a:t>
            </a:fld>
            <a:endParaRPr lang="en-US"/>
          </a:p>
        </p:txBody>
      </p:sp>
    </p:spTree>
    <p:extLst>
      <p:ext uri="{BB962C8B-B14F-4D97-AF65-F5344CB8AC3E}">
        <p14:creationId xmlns:p14="http://schemas.microsoft.com/office/powerpoint/2010/main" val="364886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Surgery, anaesthesia and obstetrics (SOA) are complex interventions requiring a strong health system across each of the six domains of the WHO building blocks. Given the complexity and co-dependence of these domains, vertical condition-specific programs or programs aimed at a single domain, for example infrastructure, are unlikely to have a sustained impact on capacity or quality</a:t>
            </a:r>
            <a:endParaRPr lang="en-US" dirty="0"/>
          </a:p>
        </p:txBody>
      </p:sp>
      <p:sp>
        <p:nvSpPr>
          <p:cNvPr id="4" name="Slide Number Placeholder 3"/>
          <p:cNvSpPr>
            <a:spLocks noGrp="1"/>
          </p:cNvSpPr>
          <p:nvPr>
            <p:ph type="sldNum" sz="quarter" idx="10"/>
          </p:nvPr>
        </p:nvSpPr>
        <p:spPr/>
        <p:txBody>
          <a:bodyPr/>
          <a:lstStyle/>
          <a:p>
            <a:fld id="{6A7357C7-46EA-DC47-93A3-E72A1F0A697A}" type="slidenum">
              <a:rPr lang="en-US" smtClean="0"/>
              <a:t>8</a:t>
            </a:fld>
            <a:endParaRPr lang="en-US"/>
          </a:p>
        </p:txBody>
      </p:sp>
    </p:spTree>
    <p:extLst>
      <p:ext uri="{BB962C8B-B14F-4D97-AF65-F5344CB8AC3E}">
        <p14:creationId xmlns:p14="http://schemas.microsoft.com/office/powerpoint/2010/main" val="8615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By improving coordination of investment of both national and international resources, between funding agencies and between building blocks of the plan, National surgical plans improve efficiency of spending of domestic resources. Improved efficiency of domestic resource funding will be crucial if the projected x billion dollar funding gap if the SDG targets are to be met.  </a:t>
            </a:r>
          </a:p>
          <a:p>
            <a:pPr rtl="0" fontAlgn="base"/>
            <a:r>
              <a:rPr lang="en-US" sz="1200" b="0" i="0" kern="1200" dirty="0">
                <a:solidFill>
                  <a:schemeClr val="tx1"/>
                </a:solidFill>
                <a:effectLst/>
                <a:latin typeface="+mn-lt"/>
                <a:ea typeface="+mn-ea"/>
                <a:cs typeface="+mn-cs"/>
              </a:rPr>
              <a:t>Plans can help be a platform for new donation. In addition to improving efficiency of current resources the National plan makes an attractive platform to attract additional funding. A strong rationale for certain activities, along with a clear, costed implementation plan makes an attractive investment case for these activities. </a:t>
            </a:r>
          </a:p>
          <a:p>
            <a:endParaRPr lang="en-US" dirty="0"/>
          </a:p>
        </p:txBody>
      </p:sp>
      <p:sp>
        <p:nvSpPr>
          <p:cNvPr id="4" name="Slide Number Placeholder 3"/>
          <p:cNvSpPr>
            <a:spLocks noGrp="1"/>
          </p:cNvSpPr>
          <p:nvPr>
            <p:ph type="sldNum" sz="quarter" idx="10"/>
          </p:nvPr>
        </p:nvSpPr>
        <p:spPr/>
        <p:txBody>
          <a:bodyPr/>
          <a:lstStyle/>
          <a:p>
            <a:fld id="{6A7357C7-46EA-DC47-93A3-E72A1F0A697A}" type="slidenum">
              <a:rPr lang="en-US" smtClean="0"/>
              <a:t>11</a:t>
            </a:fld>
            <a:endParaRPr lang="en-US"/>
          </a:p>
        </p:txBody>
      </p:sp>
    </p:spTree>
    <p:extLst>
      <p:ext uri="{BB962C8B-B14F-4D97-AF65-F5344CB8AC3E}">
        <p14:creationId xmlns:p14="http://schemas.microsoft.com/office/powerpoint/2010/main" val="415577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Crosscutting nature of surgical care serving many diseases such as cancer, heart disease, tuberculosis, trauma and obstetrics makes definition and advocacy challenging</a:t>
            </a:r>
          </a:p>
          <a:p>
            <a:r>
              <a:rPr lang="en-GB" dirty="0"/>
              <a:t>However, investment in surgical care has benefits well beyond surgery as laboratory, imaging, laundry, blood, critical care services prioritised in any NSOAP,  are also crucial to the functioning of the wider health system</a:t>
            </a:r>
          </a:p>
          <a:p>
            <a:r>
              <a:rPr lang="en-GB" dirty="0"/>
              <a:t>This further adds to the cost effectiveness of investment in surgical care and makes it an appealing </a:t>
            </a:r>
            <a:r>
              <a:rPr lang="en-GB" dirty="0" err="1"/>
              <a:t>vehicule</a:t>
            </a:r>
            <a:r>
              <a:rPr lang="en-GB" dirty="0"/>
              <a:t> for broader health systems strengthening</a:t>
            </a:r>
            <a:endParaRPr lang="en-US" dirty="0"/>
          </a:p>
          <a:p>
            <a:endParaRPr lang="en-US" dirty="0"/>
          </a:p>
        </p:txBody>
      </p:sp>
      <p:sp>
        <p:nvSpPr>
          <p:cNvPr id="4" name="Slide Number Placeholder 3"/>
          <p:cNvSpPr>
            <a:spLocks noGrp="1"/>
          </p:cNvSpPr>
          <p:nvPr>
            <p:ph type="sldNum" sz="quarter" idx="10"/>
          </p:nvPr>
        </p:nvSpPr>
        <p:spPr/>
        <p:txBody>
          <a:bodyPr/>
          <a:lstStyle/>
          <a:p>
            <a:fld id="{6A7357C7-46EA-DC47-93A3-E72A1F0A697A}" type="slidenum">
              <a:rPr lang="en-US" smtClean="0"/>
              <a:t>12</a:t>
            </a:fld>
            <a:endParaRPr lang="en-US"/>
          </a:p>
        </p:txBody>
      </p:sp>
    </p:spTree>
    <p:extLst>
      <p:ext uri="{BB962C8B-B14F-4D97-AF65-F5344CB8AC3E}">
        <p14:creationId xmlns:p14="http://schemas.microsoft.com/office/powerpoint/2010/main" val="276176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r>
              <a:rPr lang="en-GB" dirty="0"/>
              <a:t>The first country that has gone through a comprehensive NSOAP process already is Zambia – and implementation is underway. Another country is Ethiopia. The important part of costing and budgeting is crucial to achieve implementation</a:t>
            </a:r>
          </a:p>
        </p:txBody>
      </p:sp>
      <p:sp>
        <p:nvSpPr>
          <p:cNvPr id="4" name="Header Placeholder 3"/>
          <p:cNvSpPr>
            <a:spLocks noGrp="1"/>
          </p:cNvSpPr>
          <p:nvPr>
            <p:ph type="hdr" sz="quarter" idx="10"/>
          </p:nvPr>
        </p:nvSpPr>
        <p:spPr/>
        <p:txBody>
          <a:bodyPr/>
          <a:lstStyle/>
          <a:p>
            <a:r>
              <a:rPr lang="en-GB"/>
              <a:t>World Health Organization</a:t>
            </a:r>
          </a:p>
        </p:txBody>
      </p:sp>
      <p:sp>
        <p:nvSpPr>
          <p:cNvPr id="5" name="Date Placeholder 4"/>
          <p:cNvSpPr>
            <a:spLocks noGrp="1"/>
          </p:cNvSpPr>
          <p:nvPr>
            <p:ph type="dt" idx="11"/>
          </p:nvPr>
        </p:nvSpPr>
        <p:spPr/>
        <p:txBody>
          <a:bodyPr/>
          <a:lstStyle/>
          <a:p>
            <a:fld id="{688521D0-6D8D-5F4C-98B6-393057A34A83}" type="datetime3">
              <a:rPr lang="en-US" smtClean="0"/>
              <a:t>26 March 2018</a:t>
            </a:fld>
            <a:endParaRPr lang="en-GB"/>
          </a:p>
        </p:txBody>
      </p:sp>
      <p:sp>
        <p:nvSpPr>
          <p:cNvPr id="6" name="Slide Number Placeholder 5"/>
          <p:cNvSpPr>
            <a:spLocks noGrp="1"/>
          </p:cNvSpPr>
          <p:nvPr>
            <p:ph type="sldNum" sz="quarter" idx="12"/>
          </p:nvPr>
        </p:nvSpPr>
        <p:spPr/>
        <p:txBody>
          <a:bodyPr/>
          <a:lstStyle/>
          <a:p>
            <a:fld id="{884F9B21-8BD3-42DD-8AA9-025E42A3F726}" type="slidenum">
              <a:rPr lang="en-GB" smtClean="0"/>
              <a:pPr/>
              <a:t>13</a:t>
            </a:fld>
            <a:endParaRPr lang="en-GB"/>
          </a:p>
        </p:txBody>
      </p:sp>
    </p:spTree>
    <p:extLst>
      <p:ext uri="{BB962C8B-B14F-4D97-AF65-F5344CB8AC3E}">
        <p14:creationId xmlns:p14="http://schemas.microsoft.com/office/powerpoint/2010/main" val="3991100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effectLst/>
            </a:endParaRPr>
          </a:p>
          <a:p>
            <a:pPr lvl="1" rtl="0" fontAlgn="base"/>
            <a:r>
              <a:rPr lang="sv-SE" sz="1200" b="0" i="0" u="none" strike="noStrike" kern="1200" dirty="0">
                <a:solidFill>
                  <a:schemeClr val="tx1"/>
                </a:solidFill>
                <a:effectLst/>
                <a:latin typeface="+mn-lt"/>
                <a:ea typeface="+mn-ea"/>
                <a:cs typeface="+mn-cs"/>
              </a:rPr>
              <a:t>M&amp;E </a:t>
            </a:r>
            <a:r>
              <a:rPr lang="sv-SE" sz="1200" b="0" i="0" u="none" strike="noStrike" kern="1200" dirty="0" err="1">
                <a:solidFill>
                  <a:schemeClr val="tx1"/>
                </a:solidFill>
                <a:effectLst/>
                <a:latin typeface="+mn-lt"/>
                <a:ea typeface="+mn-ea"/>
                <a:cs typeface="+mn-cs"/>
              </a:rPr>
              <a:t>of</a:t>
            </a:r>
            <a:r>
              <a:rPr lang="sv-SE" sz="1200" b="0" i="0" u="none" strike="noStrike" kern="1200" dirty="0">
                <a:solidFill>
                  <a:schemeClr val="tx1"/>
                </a:solidFill>
                <a:effectLst/>
                <a:latin typeface="+mn-lt"/>
                <a:ea typeface="+mn-ea"/>
                <a:cs typeface="+mn-cs"/>
              </a:rPr>
              <a:t> system for </a:t>
            </a:r>
            <a:r>
              <a:rPr lang="sv-SE" sz="1200" b="0" i="0" u="none" strike="noStrike" kern="1200" dirty="0" err="1">
                <a:solidFill>
                  <a:schemeClr val="tx1"/>
                </a:solidFill>
                <a:effectLst/>
                <a:latin typeface="+mn-lt"/>
                <a:ea typeface="+mn-ea"/>
                <a:cs typeface="+mn-cs"/>
              </a:rPr>
              <a:t>baselining</a:t>
            </a:r>
            <a:r>
              <a:rPr lang="sv-SE" sz="1200" b="0" i="0" u="none" strike="noStrike" kern="1200" dirty="0">
                <a:solidFill>
                  <a:schemeClr val="tx1"/>
                </a:solidFill>
                <a:effectLst/>
                <a:latin typeface="+mn-lt"/>
                <a:ea typeface="+mn-ea"/>
                <a:cs typeface="+mn-cs"/>
              </a:rPr>
              <a:t> and </a:t>
            </a:r>
            <a:r>
              <a:rPr lang="sv-SE" sz="1200" b="0" i="0" u="none" strike="noStrike" kern="1200" dirty="0" err="1">
                <a:solidFill>
                  <a:schemeClr val="tx1"/>
                </a:solidFill>
                <a:effectLst/>
                <a:latin typeface="+mn-lt"/>
                <a:ea typeface="+mn-ea"/>
                <a:cs typeface="+mn-cs"/>
              </a:rPr>
              <a:t>follow-up</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important</a:t>
            </a:r>
            <a:endParaRPr lang="sv-SE" sz="1200" b="0" i="0" u="none" strike="noStrike" kern="1200" dirty="0">
              <a:solidFill>
                <a:schemeClr val="tx1"/>
              </a:solidFill>
              <a:effectLst/>
              <a:latin typeface="+mn-lt"/>
              <a:ea typeface="+mn-ea"/>
              <a:cs typeface="+mn-cs"/>
            </a:endParaRPr>
          </a:p>
          <a:p>
            <a:pPr lvl="2" rtl="0" fontAlgn="base"/>
            <a:r>
              <a:rPr lang="sv-SE" sz="1200" b="0" i="0" u="none" strike="noStrike" kern="1200" dirty="0">
                <a:solidFill>
                  <a:schemeClr val="tx1"/>
                </a:solidFill>
                <a:effectLst/>
                <a:latin typeface="+mn-lt"/>
                <a:ea typeface="+mn-ea"/>
                <a:cs typeface="+mn-cs"/>
              </a:rPr>
              <a:t>Nod to </a:t>
            </a:r>
            <a:r>
              <a:rPr lang="sv-SE" sz="1200" b="0" i="0" u="none" strike="noStrike" kern="1200" dirty="0" err="1">
                <a:solidFill>
                  <a:schemeClr val="tx1"/>
                </a:solidFill>
                <a:effectLst/>
                <a:latin typeface="+mn-lt"/>
                <a:ea typeface="+mn-ea"/>
                <a:cs typeface="+mn-cs"/>
              </a:rPr>
              <a:t>next</a:t>
            </a:r>
            <a:r>
              <a:rPr lang="sv-SE" sz="1200" b="0" i="0" u="none" strike="noStrike" kern="1200" dirty="0">
                <a:solidFill>
                  <a:schemeClr val="tx1"/>
                </a:solidFill>
                <a:effectLst/>
                <a:latin typeface="+mn-lt"/>
                <a:ea typeface="+mn-ea"/>
                <a:cs typeface="+mn-cs"/>
              </a:rPr>
              <a:t> speaker </a:t>
            </a:r>
            <a:r>
              <a:rPr lang="sv-SE" sz="1200" b="0" i="0" u="none" strike="noStrike" kern="1200" dirty="0" err="1">
                <a:solidFill>
                  <a:schemeClr val="tx1"/>
                </a:solidFill>
                <a:effectLst/>
                <a:latin typeface="+mn-lt"/>
                <a:ea typeface="+mn-ea"/>
                <a:cs typeface="+mn-cs"/>
              </a:rPr>
              <a:t>Emi</a:t>
            </a:r>
            <a:r>
              <a:rPr lang="sv-SE" sz="1200" b="0" i="0" u="none" strike="noStrike" kern="1200" dirty="0">
                <a:solidFill>
                  <a:schemeClr val="tx1"/>
                </a:solidFill>
                <a:effectLst/>
                <a:latin typeface="+mn-lt"/>
                <a:ea typeface="+mn-ea"/>
                <a:cs typeface="+mn-cs"/>
              </a:rPr>
              <a:t> Suzuki as </a:t>
            </a:r>
            <a:r>
              <a:rPr lang="sv-SE" sz="1200" b="0" i="0" u="none" strike="noStrike" kern="1200" dirty="0" err="1">
                <a:solidFill>
                  <a:schemeClr val="tx1"/>
                </a:solidFill>
                <a:effectLst/>
                <a:latin typeface="+mn-lt"/>
                <a:ea typeface="+mn-ea"/>
                <a:cs typeface="+mn-cs"/>
              </a:rPr>
              <a:t>she</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will</a:t>
            </a:r>
            <a:r>
              <a:rPr lang="sv-SE" sz="1200" b="0" i="0" u="none" strike="noStrike" kern="1200" dirty="0">
                <a:solidFill>
                  <a:schemeClr val="tx1"/>
                </a:solidFill>
                <a:effectLst/>
                <a:latin typeface="+mn-lt"/>
                <a:ea typeface="+mn-ea"/>
                <a:cs typeface="+mn-cs"/>
              </a:rPr>
              <a:t> talk </a:t>
            </a:r>
            <a:r>
              <a:rPr lang="sv-SE" sz="1200" b="0" i="0" u="none" strike="noStrike" kern="1200" dirty="0" err="1">
                <a:solidFill>
                  <a:schemeClr val="tx1"/>
                </a:solidFill>
                <a:effectLst/>
                <a:latin typeface="+mn-lt"/>
                <a:ea typeface="+mn-ea"/>
                <a:cs typeface="+mn-cs"/>
              </a:rPr>
              <a:t>about</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surgical</a:t>
            </a:r>
            <a:r>
              <a:rPr lang="sv-SE" sz="1200" b="0" i="0" u="none" strike="noStrike" kern="1200" dirty="0">
                <a:solidFill>
                  <a:schemeClr val="tx1"/>
                </a:solidFill>
                <a:effectLst/>
                <a:latin typeface="+mn-lt"/>
                <a:ea typeface="+mn-ea"/>
                <a:cs typeface="+mn-cs"/>
              </a:rPr>
              <a:t> </a:t>
            </a:r>
            <a:r>
              <a:rPr lang="sv-SE" sz="1200" b="0" i="0" u="none" strike="noStrike" kern="1200" dirty="0" err="1">
                <a:solidFill>
                  <a:schemeClr val="tx1"/>
                </a:solidFill>
                <a:effectLst/>
                <a:latin typeface="+mn-lt"/>
                <a:ea typeface="+mn-ea"/>
                <a:cs typeface="+mn-cs"/>
              </a:rPr>
              <a:t>indicators</a:t>
            </a:r>
            <a:r>
              <a:rPr lang="sv-SE" sz="1200" b="0" i="0" u="none" strike="noStrike" kern="1200" dirty="0">
                <a:solidFill>
                  <a:schemeClr val="tx1"/>
                </a:solidFill>
                <a:effectLst/>
                <a:latin typeface="+mn-lt"/>
                <a:ea typeface="+mn-ea"/>
                <a:cs typeface="+mn-cs"/>
              </a:rPr>
              <a:t> </a:t>
            </a:r>
          </a:p>
          <a:p>
            <a:endParaRPr lang="en-US" dirty="0"/>
          </a:p>
        </p:txBody>
      </p:sp>
      <p:sp>
        <p:nvSpPr>
          <p:cNvPr id="4" name="Platshållare för bildnummer 3"/>
          <p:cNvSpPr>
            <a:spLocks noGrp="1"/>
          </p:cNvSpPr>
          <p:nvPr>
            <p:ph type="sldNum" sz="quarter" idx="10"/>
          </p:nvPr>
        </p:nvSpPr>
        <p:spPr/>
        <p:txBody>
          <a:bodyPr/>
          <a:lstStyle/>
          <a:p>
            <a:fld id="{6E416C8C-E981-4A43-9288-671D25DC5637}" type="slidenum">
              <a:rPr lang="en-US" smtClean="0"/>
              <a:t>15</a:t>
            </a:fld>
            <a:endParaRPr lang="en-US"/>
          </a:p>
        </p:txBody>
      </p:sp>
    </p:spTree>
    <p:extLst>
      <p:ext uri="{BB962C8B-B14F-4D97-AF65-F5344CB8AC3E}">
        <p14:creationId xmlns:p14="http://schemas.microsoft.com/office/powerpoint/2010/main" val="1056666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Last year a monograph of case studies from 8 countries highlighting success stories and lessons from surgical system strengthening was published jointly by WHO and Harvard </a:t>
            </a:r>
          </a:p>
        </p:txBody>
      </p:sp>
      <p:sp>
        <p:nvSpPr>
          <p:cNvPr id="4" name="Platshållare för bildnummer 3"/>
          <p:cNvSpPr>
            <a:spLocks noGrp="1"/>
          </p:cNvSpPr>
          <p:nvPr>
            <p:ph type="sldNum" sz="quarter" idx="10"/>
          </p:nvPr>
        </p:nvSpPr>
        <p:spPr/>
        <p:txBody>
          <a:bodyPr/>
          <a:lstStyle/>
          <a:p>
            <a:fld id="{4087F21C-9611-684D-9155-4EA2DCC3226A}" type="slidenum">
              <a:rPr lang="en-US" smtClean="0"/>
              <a:t>16</a:t>
            </a:fld>
            <a:endParaRPr lang="en-US"/>
          </a:p>
        </p:txBody>
      </p:sp>
    </p:spTree>
    <p:extLst>
      <p:ext uri="{BB962C8B-B14F-4D97-AF65-F5344CB8AC3E}">
        <p14:creationId xmlns:p14="http://schemas.microsoft.com/office/powerpoint/2010/main" val="261431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25144"/>
            <a:ext cx="12192000" cy="4148137"/>
          </a:xfrm>
          <a:prstGeom prst="rect">
            <a:avLst/>
          </a:prstGeom>
          <a:solidFill>
            <a:srgbClr val="279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609725" y="1125411"/>
            <a:ext cx="9144000" cy="2387600"/>
          </a:xfrm>
        </p:spPr>
        <p:txBody>
          <a:bodyPr anchor="b">
            <a:normAutofit/>
          </a:bodyPr>
          <a:lstStyle>
            <a:lvl1pPr algn="ctr">
              <a:defRPr sz="5400">
                <a:solidFill>
                  <a:schemeClr val="bg1"/>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524000" y="4470400"/>
            <a:ext cx="9144000" cy="787400"/>
          </a:xfrm>
        </p:spPr>
        <p:txBody>
          <a:bodyPr/>
          <a:lstStyle>
            <a:lvl1pPr marL="0" indent="0" algn="ctr">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0953746" y="5627239"/>
            <a:ext cx="1188720" cy="1188720"/>
          </a:xfrm>
          <a:prstGeom prst="rect">
            <a:avLst/>
          </a:prstGeom>
        </p:spPr>
      </p:pic>
      <p:pic>
        <p:nvPicPr>
          <p:cNvPr id="10" name="Picture 9"/>
          <p:cNvPicPr>
            <a:picLocks noChangeAspect="1"/>
          </p:cNvPicPr>
          <p:nvPr userDrawn="1"/>
        </p:nvPicPr>
        <p:blipFill>
          <a:blip r:embed="rId3"/>
          <a:stretch>
            <a:fillRect/>
          </a:stretch>
        </p:blipFill>
        <p:spPr>
          <a:xfrm>
            <a:off x="120867" y="6049809"/>
            <a:ext cx="4318783" cy="731520"/>
          </a:xfrm>
          <a:prstGeom prst="rect">
            <a:avLst/>
          </a:prstGeom>
        </p:spPr>
      </p:pic>
    </p:spTree>
    <p:extLst>
      <p:ext uri="{BB962C8B-B14F-4D97-AF65-F5344CB8AC3E}">
        <p14:creationId xmlns:p14="http://schemas.microsoft.com/office/powerpoint/2010/main" val="34040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8E20E-EAD1-4648-9FEF-498643835A32}" type="datetimeFigureOut">
              <a:rPr lang="en-US" smtClean="0"/>
              <a:t>3/26/18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425481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8E20E-EAD1-4648-9FEF-498643835A32}" type="datetimeFigureOut">
              <a:rPr lang="en-US" smtClean="0"/>
              <a:t>3/26/18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16898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8E20E-EAD1-4648-9FEF-498643835A32}" type="datetimeFigureOut">
              <a:rPr lang="en-US" smtClean="0"/>
              <a:t>3/26/18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2000006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8E20E-EAD1-4648-9FEF-498643835A32}"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242497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8E20E-EAD1-4648-9FEF-498643835A32}"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1208680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8E20E-EAD1-4648-9FEF-498643835A32}"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1810952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8E20E-EAD1-4648-9FEF-498643835A32}"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4158830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endParaRPr lang="en-US"/>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a:p>
        </p:txBody>
      </p:sp>
      <p:sp>
        <p:nvSpPr>
          <p:cNvPr id="4" name="Platshållare för datum 3"/>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en-US">
              <a:solidFill>
                <a:prstClr val="black">
                  <a:tint val="75000"/>
                </a:prstClr>
              </a:solidFill>
            </a:endParaRPr>
          </a:p>
        </p:txBody>
      </p:sp>
      <p:sp>
        <p:nvSpPr>
          <p:cNvPr id="6" name="Platshållare för bildnummer 5"/>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932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en-US">
              <a:solidFill>
                <a:prstClr val="black">
                  <a:tint val="75000"/>
                </a:prstClr>
              </a:solidFill>
            </a:endParaRPr>
          </a:p>
        </p:txBody>
      </p:sp>
      <p:sp>
        <p:nvSpPr>
          <p:cNvPr id="6" name="Platshållare för bildnummer 5"/>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740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endParaRPr lang="en-US"/>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en-US">
              <a:solidFill>
                <a:prstClr val="black">
                  <a:tint val="75000"/>
                </a:prstClr>
              </a:solidFill>
            </a:endParaRPr>
          </a:p>
        </p:txBody>
      </p:sp>
      <p:sp>
        <p:nvSpPr>
          <p:cNvPr id="6" name="Platshållare för bildnummer 5"/>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51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2" name="Title 1">
            <a:extLst>
              <a:ext uri="{FF2B5EF4-FFF2-40B4-BE49-F238E27FC236}">
                <a16:creationId xmlns="" xmlns:a16="http://schemas.microsoft.com/office/drawing/2014/main" id="{EE085EB7-F78A-1244-A0BC-7855F012DDB5}"/>
              </a:ext>
            </a:extLst>
          </p:cNvPr>
          <p:cNvSpPr>
            <a:spLocks noGrp="1"/>
          </p:cNvSpPr>
          <p:nvPr>
            <p:ph type="title"/>
          </p:nvPr>
        </p:nvSpPr>
        <p:spPr>
          <a:xfrm>
            <a:off x="838200" y="365125"/>
            <a:ext cx="10515600" cy="880745"/>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58029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en-US">
              <a:solidFill>
                <a:prstClr val="black">
                  <a:tint val="75000"/>
                </a:prstClr>
              </a:solidFill>
            </a:endParaRPr>
          </a:p>
        </p:txBody>
      </p:sp>
      <p:sp>
        <p:nvSpPr>
          <p:cNvPr id="7" name="Platshållare för bildnummer 6"/>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197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endParaRPr lang="en-US"/>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en-US">
              <a:solidFill>
                <a:prstClr val="black">
                  <a:tint val="75000"/>
                </a:prstClr>
              </a:solidFill>
            </a:endParaRPr>
          </a:p>
        </p:txBody>
      </p:sp>
      <p:sp>
        <p:nvSpPr>
          <p:cNvPr id="9" name="Platshållare för bildnummer 8"/>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045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datum 2"/>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en-US">
              <a:solidFill>
                <a:prstClr val="black">
                  <a:tint val="75000"/>
                </a:prstClr>
              </a:solidFill>
            </a:endParaRPr>
          </a:p>
        </p:txBody>
      </p:sp>
      <p:sp>
        <p:nvSpPr>
          <p:cNvPr id="5" name="Platshållare för bildnummer 4"/>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877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en-US">
              <a:solidFill>
                <a:prstClr val="black">
                  <a:tint val="75000"/>
                </a:prstClr>
              </a:solidFill>
            </a:endParaRPr>
          </a:p>
        </p:txBody>
      </p:sp>
      <p:sp>
        <p:nvSpPr>
          <p:cNvPr id="4" name="Platshållare för bildnummer 3"/>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971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en-US">
              <a:solidFill>
                <a:prstClr val="black">
                  <a:tint val="75000"/>
                </a:prstClr>
              </a:solidFill>
            </a:endParaRPr>
          </a:p>
        </p:txBody>
      </p:sp>
      <p:sp>
        <p:nvSpPr>
          <p:cNvPr id="7" name="Platshållare för bildnummer 6"/>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079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en-US">
              <a:solidFill>
                <a:prstClr val="black">
                  <a:tint val="75000"/>
                </a:prstClr>
              </a:solidFill>
            </a:endParaRPr>
          </a:p>
        </p:txBody>
      </p:sp>
      <p:sp>
        <p:nvSpPr>
          <p:cNvPr id="7" name="Platshållare för bildnummer 6"/>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059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en-US">
              <a:solidFill>
                <a:prstClr val="black">
                  <a:tint val="75000"/>
                </a:prstClr>
              </a:solidFill>
            </a:endParaRPr>
          </a:p>
        </p:txBody>
      </p:sp>
      <p:sp>
        <p:nvSpPr>
          <p:cNvPr id="6" name="Platshållare för bildnummer 5"/>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07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endParaRPr lang="en-US"/>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10"/>
          </p:nvPr>
        </p:nvSpPr>
        <p:spPr/>
        <p:txBody>
          <a:body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en-US">
              <a:solidFill>
                <a:prstClr val="black">
                  <a:tint val="75000"/>
                </a:prstClr>
              </a:solidFill>
            </a:endParaRPr>
          </a:p>
        </p:txBody>
      </p:sp>
      <p:sp>
        <p:nvSpPr>
          <p:cNvPr id="6" name="Platshållare för bildnummer 5"/>
          <p:cNvSpPr>
            <a:spLocks noGrp="1"/>
          </p:cNvSpPr>
          <p:nvPr>
            <p:ph type="sldNum" sz="quarter" idx="12"/>
          </p:nvPr>
        </p:nvSpPr>
        <p:spPr/>
        <p:txBody>
          <a:body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29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4484" y="1825625"/>
            <a:ext cx="5835316" cy="4879974"/>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4"/>
            <a:ext cx="5835317" cy="4879975"/>
          </a:xfrm>
        </p:spPr>
        <p:txBody>
          <a:bodyPr>
            <a:normAutofit/>
          </a:bodyPr>
          <a:lstStyle>
            <a:lvl1pPr>
              <a:defRPr sz="2400">
                <a:latin typeface="Helvetica" pitchFamily="2" charset="0"/>
              </a:defRPr>
            </a:lvl1pPr>
            <a:lvl2pPr>
              <a:defRPr sz="2000">
                <a:latin typeface="Helvetica" pitchFamily="2" charset="0"/>
              </a:defRPr>
            </a:lvl2pPr>
            <a:lvl3pPr>
              <a:defRPr sz="1800">
                <a:latin typeface="Helvetica" pitchFamily="2" charset="0"/>
              </a:defRPr>
            </a:lvl3pPr>
            <a:lvl4pPr>
              <a:defRPr sz="1600">
                <a:latin typeface="Helvetica" pitchFamily="2" charset="0"/>
              </a:defRPr>
            </a:lvl4pPr>
            <a:lvl5pPr>
              <a:defRPr sz="16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 xmlns:a16="http://schemas.microsoft.com/office/drawing/2014/main" id="{0244E63B-96AC-B74E-BEB8-E3F747D99CAB}"/>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5638800" y="5943600"/>
            <a:ext cx="914400" cy="914400"/>
          </a:xfrm>
          <a:prstGeom prst="rect">
            <a:avLst/>
          </a:prstGeom>
        </p:spPr>
      </p:pic>
      <p:sp>
        <p:nvSpPr>
          <p:cNvPr id="9" name="TextBox 8">
            <a:extLst>
              <a:ext uri="{FF2B5EF4-FFF2-40B4-BE49-F238E27FC236}">
                <a16:creationId xmlns="" xmlns:a16="http://schemas.microsoft.com/office/drawing/2014/main" id="{888CAAD0-F821-2242-BC2D-41A7673EAFDC}"/>
              </a:ext>
            </a:extLst>
          </p:cNvPr>
          <p:cNvSpPr txBox="1">
            <a:spLocks noChangeArrowheads="1"/>
          </p:cNvSpPr>
          <p:nvPr userDrawn="1"/>
        </p:nvSpPr>
        <p:spPr bwMode="auto">
          <a:xfrm>
            <a:off x="0" y="4572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sp>
        <p:nvSpPr>
          <p:cNvPr id="7" name="Title 1">
            <a:extLst>
              <a:ext uri="{FF2B5EF4-FFF2-40B4-BE49-F238E27FC236}">
                <a16:creationId xmlns="" xmlns:a16="http://schemas.microsoft.com/office/drawing/2014/main" id="{1ADB4337-DCCC-3143-9F74-AC5FFFCF7633}"/>
              </a:ext>
            </a:extLst>
          </p:cNvPr>
          <p:cNvSpPr>
            <a:spLocks noGrp="1"/>
          </p:cNvSpPr>
          <p:nvPr>
            <p:ph type="title"/>
          </p:nvPr>
        </p:nvSpPr>
        <p:spPr>
          <a:xfrm>
            <a:off x="838200" y="365125"/>
            <a:ext cx="10515600" cy="880745"/>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87177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DF32D1D4-4195-314D-9969-89AA32F543DC}"/>
              </a:ext>
            </a:extLst>
          </p:cNvPr>
          <p:cNvSpPr txBox="1">
            <a:spLocks noChangeArrowheads="1"/>
          </p:cNvSpPr>
          <p:nvPr userDrawn="1"/>
        </p:nvSpPr>
        <p:spPr bwMode="auto">
          <a:xfrm>
            <a:off x="0" y="3200427"/>
            <a:ext cx="12192000" cy="677863"/>
          </a:xfrm>
          <a:prstGeom prst="rect">
            <a:avLst/>
          </a:prstGeom>
          <a:solidFill>
            <a:srgbClr val="2791D5"/>
          </a:solidFill>
          <a:ln>
            <a:noFill/>
          </a:ln>
        </p:spPr>
        <p:txBody>
          <a:bodyPr lIns="121893" tIns="60947" rIns="121893" bIns="60947">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3600" dirty="0">
                <a:solidFill>
                  <a:schemeClr val="bg1"/>
                </a:solidFill>
                <a:latin typeface="Helvetica" pitchFamily="2" charset="0"/>
                <a:ea typeface="Tw Cen MT Condensed" charset="0"/>
                <a:cs typeface="Tw Cen MT Condensed" charset="0"/>
              </a:rPr>
              <a:t> </a:t>
            </a:r>
            <a:endParaRPr lang="en-US" altLang="en-US" sz="3600" dirty="0">
              <a:solidFill>
                <a:srgbClr val="FFFFFF"/>
              </a:solidFill>
              <a:latin typeface="Helvetica" pitchFamily="2" charset="0"/>
              <a:ea typeface="Tw Cen MT Condensed" charset="0"/>
              <a:cs typeface="Tw Cen MT Condensed" charset="0"/>
            </a:endParaRPr>
          </a:p>
        </p:txBody>
      </p:sp>
      <p:sp>
        <p:nvSpPr>
          <p:cNvPr id="7" name="Title 1">
            <a:extLst>
              <a:ext uri="{FF2B5EF4-FFF2-40B4-BE49-F238E27FC236}">
                <a16:creationId xmlns="" xmlns:a16="http://schemas.microsoft.com/office/drawing/2014/main" id="{0921EB1E-A86C-5B43-9B4B-B7886A6F4C45}"/>
              </a:ext>
            </a:extLst>
          </p:cNvPr>
          <p:cNvSpPr>
            <a:spLocks noGrp="1"/>
          </p:cNvSpPr>
          <p:nvPr>
            <p:ph type="title" hasCustomPrompt="1"/>
          </p:nvPr>
        </p:nvSpPr>
        <p:spPr>
          <a:xfrm>
            <a:off x="838200" y="3132851"/>
            <a:ext cx="10515600" cy="880745"/>
          </a:xfrm>
        </p:spPr>
        <p:txBody>
          <a:bodyPr/>
          <a:lstStyle>
            <a:lvl1pPr algn="ctr">
              <a:defRPr>
                <a:solidFill>
                  <a:schemeClr val="bg1"/>
                </a:solidFill>
                <a:latin typeface="Helvetica" pitchFamily="2" charset="0"/>
              </a:defRPr>
            </a:lvl1pPr>
          </a:lstStyle>
          <a:p>
            <a:r>
              <a:rPr lang="en-US" dirty="0"/>
              <a:t>Thank You</a:t>
            </a:r>
          </a:p>
        </p:txBody>
      </p:sp>
      <p:pic>
        <p:nvPicPr>
          <p:cNvPr id="9" name="Picture 8">
            <a:extLst>
              <a:ext uri="{FF2B5EF4-FFF2-40B4-BE49-F238E27FC236}">
                <a16:creationId xmlns="" xmlns:a16="http://schemas.microsoft.com/office/drawing/2014/main" id="{5B65BCB6-59B5-9E4E-B5D6-74B46533CF57}"/>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0953746" y="5627239"/>
            <a:ext cx="1188720" cy="1188720"/>
          </a:xfrm>
          <a:prstGeom prst="rect">
            <a:avLst/>
          </a:prstGeom>
        </p:spPr>
      </p:pic>
      <p:pic>
        <p:nvPicPr>
          <p:cNvPr id="10" name="Picture 9">
            <a:extLst>
              <a:ext uri="{FF2B5EF4-FFF2-40B4-BE49-F238E27FC236}">
                <a16:creationId xmlns="" xmlns:a16="http://schemas.microsoft.com/office/drawing/2014/main" id="{EC152F15-4B6A-C14F-B4CF-81D3C1D3CC42}"/>
              </a:ext>
            </a:extLst>
          </p:cNvPr>
          <p:cNvPicPr>
            <a:picLocks noChangeAspect="1"/>
          </p:cNvPicPr>
          <p:nvPr userDrawn="1"/>
        </p:nvPicPr>
        <p:blipFill>
          <a:blip r:embed="rId3"/>
          <a:stretch>
            <a:fillRect/>
          </a:stretch>
        </p:blipFill>
        <p:spPr>
          <a:xfrm>
            <a:off x="120867" y="6049809"/>
            <a:ext cx="4318783" cy="731520"/>
          </a:xfrm>
          <a:prstGeom prst="rect">
            <a:avLst/>
          </a:prstGeom>
        </p:spPr>
      </p:pic>
    </p:spTree>
    <p:extLst>
      <p:ext uri="{BB962C8B-B14F-4D97-AF65-F5344CB8AC3E}">
        <p14:creationId xmlns:p14="http://schemas.microsoft.com/office/powerpoint/2010/main" val="181457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10"/>
          </p:nvPr>
        </p:nvSpPr>
        <p:spPr/>
        <p:txBody>
          <a:bodyPr/>
          <a:lstStyle/>
          <a:p>
            <a:fld id="{E07A750E-5A9A-CE47-90CB-DD4EDE429F06}" type="datetime1">
              <a:rPr lang="sv-SE" smtClean="0"/>
              <a:t>2018-03-26</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FADBA683-D780-9B43-A4FF-65B6F2D2190F}" type="slidenum">
              <a:rPr lang="en-US" smtClean="0"/>
              <a:t>‹#›</a:t>
            </a:fld>
            <a:endParaRPr lang="en-US"/>
          </a:p>
        </p:txBody>
      </p:sp>
    </p:spTree>
    <p:extLst>
      <p:ext uri="{BB962C8B-B14F-4D97-AF65-F5344CB8AC3E}">
        <p14:creationId xmlns:p14="http://schemas.microsoft.com/office/powerpoint/2010/main" val="373761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68E20E-EAD1-4648-9FEF-498643835A32}"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254162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8E20E-EAD1-4648-9FEF-498643835A32}"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349761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8E20E-EAD1-4648-9FEF-498643835A32}" type="datetimeFigureOut">
              <a:rPr lang="en-US" smtClean="0"/>
              <a:t>3/26/18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400754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8E20E-EAD1-4648-9FEF-498643835A32}" type="datetimeFigureOut">
              <a:rPr lang="en-US" smtClean="0"/>
              <a:t>3/26/18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2CC675-F798-0446-A4C5-31F866F831FD}" type="slidenum">
              <a:rPr lang="en-US" smtClean="0"/>
              <a:t>‹#›</a:t>
            </a:fld>
            <a:endParaRPr lang="en-US"/>
          </a:p>
        </p:txBody>
      </p:sp>
    </p:spTree>
    <p:extLst>
      <p:ext uri="{BB962C8B-B14F-4D97-AF65-F5344CB8AC3E}">
        <p14:creationId xmlns:p14="http://schemas.microsoft.com/office/powerpoint/2010/main" val="25710922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25EA3-166A-3D42-B370-8C03BDD810FE}" type="datetimeFigureOut">
              <a:rPr lang="en-US" smtClean="0"/>
              <a:t>3/26/18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A78A7-1DA5-A841-A371-362AF01750C6}" type="slidenum">
              <a:rPr lang="en-US" smtClean="0"/>
              <a:t>‹#›</a:t>
            </a:fld>
            <a:endParaRPr lang="en-US"/>
          </a:p>
        </p:txBody>
      </p:sp>
    </p:spTree>
    <p:extLst>
      <p:ext uri="{BB962C8B-B14F-4D97-AF65-F5344CB8AC3E}">
        <p14:creationId xmlns:p14="http://schemas.microsoft.com/office/powerpoint/2010/main" val="1984209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8E20E-EAD1-4648-9FEF-498643835A32}" type="datetimeFigureOut">
              <a:rPr lang="en-US" smtClean="0"/>
              <a:t>3/26/18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CC675-F798-0446-A4C5-31F866F831FD}" type="slidenum">
              <a:rPr lang="en-US" smtClean="0"/>
              <a:t>‹#›</a:t>
            </a:fld>
            <a:endParaRPr lang="en-US"/>
          </a:p>
        </p:txBody>
      </p:sp>
    </p:spTree>
    <p:extLst>
      <p:ext uri="{BB962C8B-B14F-4D97-AF65-F5344CB8AC3E}">
        <p14:creationId xmlns:p14="http://schemas.microsoft.com/office/powerpoint/2010/main" val="426668538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endParaRPr lang="en-US"/>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34579-708F-254E-9FEB-6334780A20E2}" type="datetimeFigureOut">
              <a:rPr lang="en-US" smtClean="0">
                <a:solidFill>
                  <a:prstClr val="black">
                    <a:tint val="75000"/>
                  </a:prstClr>
                </a:solidFill>
              </a:rPr>
              <a:pPr/>
              <a:t>3/26/18</a:t>
            </a:fld>
            <a:endParaRPr lang="en-US">
              <a:solidFill>
                <a:prstClr val="black">
                  <a:tint val="75000"/>
                </a:prstClr>
              </a:solidFill>
            </a:endParaRPr>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E448B-9645-D647-BA0D-1A49B9D890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63767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emf"/><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www.pgssc.org/national-surgical-planning" TargetMode="External"/><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FDC967-6B05-894C-B27C-F1003640DEB1}"/>
              </a:ext>
            </a:extLst>
          </p:cNvPr>
          <p:cNvSpPr>
            <a:spLocks noGrp="1"/>
          </p:cNvSpPr>
          <p:nvPr>
            <p:ph type="ctrTitle"/>
          </p:nvPr>
        </p:nvSpPr>
        <p:spPr/>
        <p:txBody>
          <a:bodyPr/>
          <a:lstStyle/>
          <a:p>
            <a:r>
              <a:rPr lang="en-US" dirty="0"/>
              <a:t>National Surgical, Obstetric and Anesthesia Planning</a:t>
            </a:r>
          </a:p>
        </p:txBody>
      </p:sp>
      <p:sp>
        <p:nvSpPr>
          <p:cNvPr id="3" name="Subtitle 2">
            <a:extLst>
              <a:ext uri="{FF2B5EF4-FFF2-40B4-BE49-F238E27FC236}">
                <a16:creationId xmlns="" xmlns:a16="http://schemas.microsoft.com/office/drawing/2014/main" id="{25950100-7933-464E-A639-C6096D92E30A}"/>
              </a:ext>
            </a:extLst>
          </p:cNvPr>
          <p:cNvSpPr>
            <a:spLocks noGrp="1"/>
          </p:cNvSpPr>
          <p:nvPr>
            <p:ph type="subTitle" idx="1"/>
          </p:nvPr>
        </p:nvSpPr>
        <p:spPr>
          <a:xfrm>
            <a:off x="1609725" y="4426857"/>
            <a:ext cx="9144000" cy="1335314"/>
          </a:xfrm>
        </p:spPr>
        <p:txBody>
          <a:bodyPr>
            <a:noAutofit/>
          </a:bodyPr>
          <a:lstStyle/>
          <a:p>
            <a:pPr>
              <a:lnSpc>
                <a:spcPct val="100000"/>
              </a:lnSpc>
            </a:pPr>
            <a:r>
              <a:rPr lang="en-US" sz="1800" dirty="0"/>
              <a:t>John G Meara MD DMD MBA</a:t>
            </a:r>
          </a:p>
          <a:p>
            <a:pPr>
              <a:lnSpc>
                <a:spcPct val="100000"/>
              </a:lnSpc>
            </a:pPr>
            <a:r>
              <a:rPr lang="en-US" sz="1800" dirty="0" err="1"/>
              <a:t>Kletjian</a:t>
            </a:r>
            <a:r>
              <a:rPr lang="en-US" sz="1800" dirty="0"/>
              <a:t> Professor of Global Surgery </a:t>
            </a:r>
          </a:p>
          <a:p>
            <a:pPr>
              <a:lnSpc>
                <a:spcPct val="100000"/>
              </a:lnSpc>
            </a:pPr>
            <a:r>
              <a:rPr lang="en-US" sz="1800" dirty="0"/>
              <a:t>Program in Global Surgery and Social Change, Harvard Medical School</a:t>
            </a:r>
          </a:p>
        </p:txBody>
      </p:sp>
    </p:spTree>
    <p:extLst>
      <p:ext uri="{BB962C8B-B14F-4D97-AF65-F5344CB8AC3E}">
        <p14:creationId xmlns:p14="http://schemas.microsoft.com/office/powerpoint/2010/main" val="423965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78B9FF-B6D8-EF47-89A1-E70291F68C77}"/>
              </a:ext>
            </a:extLst>
          </p:cNvPr>
          <p:cNvSpPr>
            <a:spLocks noGrp="1"/>
          </p:cNvSpPr>
          <p:nvPr>
            <p:ph type="title"/>
          </p:nvPr>
        </p:nvSpPr>
        <p:spPr>
          <a:xfrm>
            <a:off x="943277" y="712269"/>
            <a:ext cx="3370998" cy="5502264"/>
          </a:xfrm>
          <a:solidFill>
            <a:schemeClr val="accent5"/>
          </a:solidFill>
        </p:spPr>
        <p:txBody>
          <a:bodyPr>
            <a:normAutofit/>
          </a:bodyPr>
          <a:lstStyle/>
          <a:p>
            <a:r>
              <a:rPr lang="en-US" dirty="0">
                <a:solidFill>
                  <a:srgbClr val="FFFFFF"/>
                </a:solidFill>
              </a:rPr>
              <a:t>Benefits of NSOAPs</a:t>
            </a:r>
          </a:p>
        </p:txBody>
      </p:sp>
      <p:graphicFrame>
        <p:nvGraphicFramePr>
          <p:cNvPr id="5" name="Content Placeholder 2"/>
          <p:cNvGraphicFramePr>
            <a:graphicFrameLocks noGrp="1"/>
          </p:cNvGraphicFramePr>
          <p:nvPr>
            <p:ph idx="1"/>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 xmlns:a16="http://schemas.microsoft.com/office/drawing/2014/main" id="{9386F9CD-4DD6-694E-ACD4-94935E246AFD}"/>
              </a:ext>
            </a:extLst>
          </p:cNvPr>
          <p:cNvSpPr>
            <a:spLocks noGrp="1"/>
          </p:cNvSpPr>
          <p:nvPr>
            <p:ph type="sldNum" sz="quarter" idx="12"/>
          </p:nvPr>
        </p:nvSpPr>
        <p:spPr/>
        <p:txBody>
          <a:bodyPr/>
          <a:lstStyle/>
          <a:p>
            <a:fld id="{5DB8F436-3518-934E-8DD5-C7DF0097E79A}" type="slidenum">
              <a:rPr lang="en-US" smtClean="0"/>
              <a:t>10</a:t>
            </a:fld>
            <a:endParaRPr lang="en-US"/>
          </a:p>
        </p:txBody>
      </p:sp>
    </p:spTree>
    <p:extLst>
      <p:ext uri="{BB962C8B-B14F-4D97-AF65-F5344CB8AC3E}">
        <p14:creationId xmlns:p14="http://schemas.microsoft.com/office/powerpoint/2010/main" val="282178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E732E0-FE30-2649-887C-577A8988794C}"/>
              </a:ext>
            </a:extLst>
          </p:cNvPr>
          <p:cNvSpPr>
            <a:spLocks noGrp="1"/>
          </p:cNvSpPr>
          <p:nvPr>
            <p:ph type="title"/>
          </p:nvPr>
        </p:nvSpPr>
        <p:spPr>
          <a:xfrm>
            <a:off x="943277" y="712269"/>
            <a:ext cx="3370998" cy="5502264"/>
          </a:xfrm>
          <a:solidFill>
            <a:schemeClr val="accent5"/>
          </a:solidFill>
        </p:spPr>
        <p:txBody>
          <a:bodyPr>
            <a:normAutofit/>
          </a:bodyPr>
          <a:lstStyle/>
          <a:p>
            <a:r>
              <a:rPr lang="en-US" dirty="0">
                <a:solidFill>
                  <a:srgbClr val="FFFFFF"/>
                </a:solidFill>
              </a:rPr>
              <a:t>NSOAP platform for international &amp; domestic investment</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73092809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 xmlns:a16="http://schemas.microsoft.com/office/drawing/2014/main" id="{A93E2D05-0082-B44A-AA9F-D37737CDF891}"/>
              </a:ext>
            </a:extLst>
          </p:cNvPr>
          <p:cNvSpPr>
            <a:spLocks noGrp="1"/>
          </p:cNvSpPr>
          <p:nvPr>
            <p:ph type="sldNum" sz="quarter" idx="12"/>
          </p:nvPr>
        </p:nvSpPr>
        <p:spPr/>
        <p:txBody>
          <a:bodyPr/>
          <a:lstStyle/>
          <a:p>
            <a:fld id="{5DB8F436-3518-934E-8DD5-C7DF0097E79A}" type="slidenum">
              <a:rPr lang="en-US" smtClean="0"/>
              <a:t>11</a:t>
            </a:fld>
            <a:endParaRPr lang="en-US"/>
          </a:p>
        </p:txBody>
      </p:sp>
    </p:spTree>
    <p:extLst>
      <p:ext uri="{BB962C8B-B14F-4D97-AF65-F5344CB8AC3E}">
        <p14:creationId xmlns:p14="http://schemas.microsoft.com/office/powerpoint/2010/main" val="133641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247FAF-80C8-7D4B-BB67-66AC308169DC}"/>
              </a:ext>
            </a:extLst>
          </p:cNvPr>
          <p:cNvSpPr>
            <a:spLocks noGrp="1"/>
          </p:cNvSpPr>
          <p:nvPr>
            <p:ph type="title"/>
          </p:nvPr>
        </p:nvSpPr>
        <p:spPr/>
        <p:txBody>
          <a:bodyPr/>
          <a:lstStyle/>
          <a:p>
            <a:r>
              <a:rPr lang="en-US" dirty="0"/>
              <a:t>Need for champions</a:t>
            </a:r>
          </a:p>
        </p:txBody>
      </p:sp>
      <p:sp>
        <p:nvSpPr>
          <p:cNvPr id="7" name="Slide Number Placeholder 6">
            <a:extLst>
              <a:ext uri="{FF2B5EF4-FFF2-40B4-BE49-F238E27FC236}">
                <a16:creationId xmlns="" xmlns:a16="http://schemas.microsoft.com/office/drawing/2014/main" id="{EB74C49E-B041-C642-B9F4-E5F2F6586233}"/>
              </a:ext>
            </a:extLst>
          </p:cNvPr>
          <p:cNvSpPr>
            <a:spLocks noGrp="1"/>
          </p:cNvSpPr>
          <p:nvPr>
            <p:ph type="sldNum" sz="quarter" idx="12"/>
          </p:nvPr>
        </p:nvSpPr>
        <p:spPr/>
        <p:txBody>
          <a:bodyPr/>
          <a:lstStyle/>
          <a:p>
            <a:fld id="{5DB8F436-3518-934E-8DD5-C7DF0097E79A}" type="slidenum">
              <a:rPr lang="en-US" smtClean="0"/>
              <a:t>12</a:t>
            </a:fld>
            <a:endParaRPr lang="en-US"/>
          </a:p>
        </p:txBody>
      </p:sp>
      <p:pic>
        <p:nvPicPr>
          <p:cNvPr id="3" name="Content Placeholder 2">
            <a:extLst>
              <a:ext uri="{FF2B5EF4-FFF2-40B4-BE49-F238E27FC236}">
                <a16:creationId xmlns="" xmlns:a16="http://schemas.microsoft.com/office/drawing/2014/main" id="{AB868DBB-328C-8B43-B4A0-7B94C80AD527}"/>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415614" y="1586598"/>
            <a:ext cx="7360772" cy="4140434"/>
          </a:xfrm>
          <a:noFill/>
        </p:spPr>
      </p:pic>
      <p:pic>
        <p:nvPicPr>
          <p:cNvPr id="8" name="Picture 7">
            <a:extLst>
              <a:ext uri="{FF2B5EF4-FFF2-40B4-BE49-F238E27FC236}">
                <a16:creationId xmlns="" xmlns:a16="http://schemas.microsoft.com/office/drawing/2014/main" id="{6CC39D66-8CF7-DC4D-BC53-813E4A4BAD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01765" y="1866253"/>
            <a:ext cx="788469" cy="979614"/>
          </a:xfrm>
          <a:prstGeom prst="rect">
            <a:avLst/>
          </a:prstGeom>
        </p:spPr>
      </p:pic>
    </p:spTree>
    <p:extLst>
      <p:ext uri="{BB962C8B-B14F-4D97-AF65-F5344CB8AC3E}">
        <p14:creationId xmlns:p14="http://schemas.microsoft.com/office/powerpoint/2010/main" val="12631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4">
            <a:extLst>
              <a:ext uri="{FF2B5EF4-FFF2-40B4-BE49-F238E27FC236}">
                <a16:creationId xmlns=""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6">
            <a:extLst>
              <a:ext uri="{FF2B5EF4-FFF2-40B4-BE49-F238E27FC236}">
                <a16:creationId xmlns=""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8">
            <a:extLst>
              <a:ext uri="{FF2B5EF4-FFF2-40B4-BE49-F238E27FC236}">
                <a16:creationId xmlns="" xmlns:a16="http://schemas.microsoft.com/office/drawing/2014/main" id="{DB146403-F3D6-484B-B2ED-97F9565D0370}"/>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canned from a Xerox Multifunction Printer.pd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01957" y="307731"/>
            <a:ext cx="2892082"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 xmlns:a16="http://schemas.microsoft.com/office/drawing/2014/main" id="{7F9C8624-99C5-334F-B3A5-C118B72DF6BC}"/>
              </a:ext>
            </a:extLst>
          </p:cNvPr>
          <p:cNvPicPr/>
          <p:nvPr/>
        </p:nvPicPr>
        <p:blipFill>
          <a:blip r:embed="rId4" cstate="print">
            <a:extLst>
              <a:ext uri="{28A0092B-C50C-407E-A947-70E740481C1C}">
                <a14:useLocalDpi xmlns:a14="http://schemas.microsoft.com/office/drawing/2010/main"/>
              </a:ext>
            </a:extLst>
          </a:blip>
          <a:stretch>
            <a:fillRect/>
          </a:stretch>
        </p:blipFill>
        <p:spPr>
          <a:xfrm>
            <a:off x="6416043" y="756256"/>
            <a:ext cx="5455917" cy="3100586"/>
          </a:xfrm>
          <a:prstGeom prst="rect">
            <a:avLst/>
          </a:prstGeom>
        </p:spPr>
      </p:pic>
      <p:sp>
        <p:nvSpPr>
          <p:cNvPr id="4" name="Title 3"/>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chemeClr val="bg1"/>
                </a:solidFill>
              </a:rPr>
              <a:t>Zambia</a:t>
            </a:r>
          </a:p>
        </p:txBody>
      </p:sp>
    </p:spTree>
    <p:extLst>
      <p:ext uri="{BB962C8B-B14F-4D97-AF65-F5344CB8AC3E}">
        <p14:creationId xmlns:p14="http://schemas.microsoft.com/office/powerpoint/2010/main" val="1217808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D7EAF41-11B9-074B-93BF-3CF3EE4C3618}"/>
              </a:ext>
            </a:extLst>
          </p:cNvPr>
          <p:cNvSpPr>
            <a:spLocks noGrp="1"/>
          </p:cNvSpPr>
          <p:nvPr>
            <p:ph type="title"/>
          </p:nvPr>
        </p:nvSpPr>
        <p:spPr/>
        <p:txBody>
          <a:bodyPr/>
          <a:lstStyle/>
          <a:p>
            <a:r>
              <a:rPr lang="en-US" dirty="0"/>
              <a:t>Need for budgeting </a:t>
            </a:r>
            <a:r>
              <a:rPr lang="en-US"/>
              <a:t>- Tanzania</a:t>
            </a:r>
            <a:endParaRPr lang="en-US" dirty="0"/>
          </a:p>
        </p:txBody>
      </p:sp>
      <p:graphicFrame>
        <p:nvGraphicFramePr>
          <p:cNvPr id="4" name="Table 3">
            <a:extLst>
              <a:ext uri="{FF2B5EF4-FFF2-40B4-BE49-F238E27FC236}">
                <a16:creationId xmlns="" xmlns:a16="http://schemas.microsoft.com/office/drawing/2014/main" id="{C72F4CB7-D195-3341-B4D6-6A6587FB9BCF}"/>
              </a:ext>
            </a:extLst>
          </p:cNvPr>
          <p:cNvGraphicFramePr>
            <a:graphicFrameLocks noGrp="1"/>
          </p:cNvGraphicFramePr>
          <p:nvPr>
            <p:extLst>
              <p:ext uri="{D42A27DB-BD31-4B8C-83A1-F6EECF244321}">
                <p14:modId xmlns:p14="http://schemas.microsoft.com/office/powerpoint/2010/main" val="3278474649"/>
              </p:ext>
            </p:extLst>
          </p:nvPr>
        </p:nvGraphicFramePr>
        <p:xfrm>
          <a:off x="678463" y="1245870"/>
          <a:ext cx="10835074" cy="4612430"/>
        </p:xfrm>
        <a:graphic>
          <a:graphicData uri="http://schemas.openxmlformats.org/drawingml/2006/table">
            <a:tbl>
              <a:tblPr/>
              <a:tblGrid>
                <a:gridCol w="1775360">
                  <a:extLst>
                    <a:ext uri="{9D8B030D-6E8A-4147-A177-3AD203B41FA5}">
                      <a16:colId xmlns="" xmlns:a16="http://schemas.microsoft.com/office/drawing/2014/main" val="20000"/>
                    </a:ext>
                  </a:extLst>
                </a:gridCol>
                <a:gridCol w="1108255">
                  <a:extLst>
                    <a:ext uri="{9D8B030D-6E8A-4147-A177-3AD203B41FA5}">
                      <a16:colId xmlns="" xmlns:a16="http://schemas.microsoft.com/office/drawing/2014/main" val="20001"/>
                    </a:ext>
                  </a:extLst>
                </a:gridCol>
                <a:gridCol w="1022176">
                  <a:extLst>
                    <a:ext uri="{9D8B030D-6E8A-4147-A177-3AD203B41FA5}">
                      <a16:colId xmlns="" xmlns:a16="http://schemas.microsoft.com/office/drawing/2014/main" val="20002"/>
                    </a:ext>
                  </a:extLst>
                </a:gridCol>
                <a:gridCol w="957618">
                  <a:extLst>
                    <a:ext uri="{9D8B030D-6E8A-4147-A177-3AD203B41FA5}">
                      <a16:colId xmlns="" xmlns:a16="http://schemas.microsoft.com/office/drawing/2014/main" val="20003"/>
                    </a:ext>
                  </a:extLst>
                </a:gridCol>
                <a:gridCol w="1011418">
                  <a:extLst>
                    <a:ext uri="{9D8B030D-6E8A-4147-A177-3AD203B41FA5}">
                      <a16:colId xmlns="" xmlns:a16="http://schemas.microsoft.com/office/drawing/2014/main" val="20004"/>
                    </a:ext>
                  </a:extLst>
                </a:gridCol>
                <a:gridCol w="1108254">
                  <a:extLst>
                    <a:ext uri="{9D8B030D-6E8A-4147-A177-3AD203B41FA5}">
                      <a16:colId xmlns="" xmlns:a16="http://schemas.microsoft.com/office/drawing/2014/main" val="20005"/>
                    </a:ext>
                  </a:extLst>
                </a:gridCol>
                <a:gridCol w="893060">
                  <a:extLst>
                    <a:ext uri="{9D8B030D-6E8A-4147-A177-3AD203B41FA5}">
                      <a16:colId xmlns="" xmlns:a16="http://schemas.microsoft.com/office/drawing/2014/main" val="20006"/>
                    </a:ext>
                  </a:extLst>
                </a:gridCol>
                <a:gridCol w="893060">
                  <a:extLst>
                    <a:ext uri="{9D8B030D-6E8A-4147-A177-3AD203B41FA5}">
                      <a16:colId xmlns="" xmlns:a16="http://schemas.microsoft.com/office/drawing/2014/main" val="20007"/>
                    </a:ext>
                  </a:extLst>
                </a:gridCol>
                <a:gridCol w="1159557">
                  <a:extLst>
                    <a:ext uri="{9D8B030D-6E8A-4147-A177-3AD203B41FA5}">
                      <a16:colId xmlns="" xmlns:a16="http://schemas.microsoft.com/office/drawing/2014/main" val="20008"/>
                    </a:ext>
                  </a:extLst>
                </a:gridCol>
                <a:gridCol w="906316">
                  <a:extLst>
                    <a:ext uri="{9D8B030D-6E8A-4147-A177-3AD203B41FA5}">
                      <a16:colId xmlns="" xmlns:a16="http://schemas.microsoft.com/office/drawing/2014/main" val="20009"/>
                    </a:ext>
                  </a:extLst>
                </a:gridCol>
              </a:tblGrid>
              <a:tr h="275067">
                <a:tc rowSpan="2">
                  <a:txBody>
                    <a:bodyPr/>
                    <a:lstStyle/>
                    <a:p>
                      <a:pPr algn="ctr" rtl="0" fontAlgn="ctr"/>
                      <a:r>
                        <a:rPr lang="en-US" sz="2000" b="0" i="0" dirty="0">
                          <a:solidFill>
                            <a:schemeClr val="bg1"/>
                          </a:solidFill>
                          <a:effectLst/>
                          <a:latin typeface="Tw Cen MT Condensed" charset="0"/>
                          <a:ea typeface="Tw Cen MT Condensed" charset="0"/>
                          <a:cs typeface="Tw Cen MT Condensed" charset="0"/>
                        </a:rPr>
                        <a:t>Domain</a:t>
                      </a:r>
                    </a:p>
                  </a:txBody>
                  <a:tcPr marL="11235" marR="112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gridSpan="7">
                  <a:txBody>
                    <a:bodyPr/>
                    <a:lstStyle/>
                    <a:p>
                      <a:pPr algn="ctr" rtl="0" fontAlgn="b"/>
                      <a:r>
                        <a:rPr lang="en-US" sz="2000" b="0" i="0" dirty="0">
                          <a:effectLst/>
                          <a:latin typeface="Tw Cen MT Condensed" charset="0"/>
                          <a:ea typeface="Tw Cen MT Condensed" charset="0"/>
                          <a:cs typeface="Tw Cen MT Condensed" charset="0"/>
                        </a:rPr>
                        <a:t>Implementation cost per Fiscal Year (Costs TZS; 1000s)</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rtl="0" fontAlgn="ctr"/>
                      <a:r>
                        <a:rPr lang="en-US" sz="1400" b="0" i="0" dirty="0">
                          <a:solidFill>
                            <a:schemeClr val="bg1"/>
                          </a:solidFill>
                          <a:effectLst/>
                          <a:latin typeface="Tw Cen MT Condensed" charset="0"/>
                          <a:ea typeface="Tw Cen MT Condensed" charset="0"/>
                          <a:cs typeface="Tw Cen MT Condensed" charset="0"/>
                        </a:rPr>
                        <a:t>Cost per domain (TZS)</a:t>
                      </a:r>
                    </a:p>
                  </a:txBody>
                  <a:tcPr marL="11235" marR="112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rowSpan="2">
                  <a:txBody>
                    <a:bodyPr/>
                    <a:lstStyle/>
                    <a:p>
                      <a:pPr algn="ctr" rtl="0" fontAlgn="ctr"/>
                      <a:r>
                        <a:rPr lang="en-US" sz="1400" b="0" i="0" dirty="0">
                          <a:solidFill>
                            <a:schemeClr val="bg1"/>
                          </a:solidFill>
                          <a:effectLst/>
                          <a:latin typeface="Tw Cen MT Condensed" charset="0"/>
                          <a:ea typeface="Tw Cen MT Condensed" charset="0"/>
                          <a:cs typeface="Tw Cen MT Condensed" charset="0"/>
                        </a:rPr>
                        <a:t>Cost per domain (USD)</a:t>
                      </a:r>
                    </a:p>
                  </a:txBody>
                  <a:tcPr marL="11235" marR="112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 xmlns:a16="http://schemas.microsoft.com/office/drawing/2014/main" val="10000"/>
                  </a:ext>
                </a:extLst>
              </a:tr>
              <a:tr h="411494">
                <a:tc vMerge="1">
                  <a:txBody>
                    <a:bodyPr/>
                    <a:lstStyle/>
                    <a:p>
                      <a:endParaRPr lang="en-US"/>
                    </a:p>
                  </a:txBody>
                  <a:tcPr/>
                </a:tc>
                <a:tc>
                  <a:txBody>
                    <a:bodyPr/>
                    <a:lstStyle/>
                    <a:p>
                      <a:pPr algn="ctr" rtl="0" fontAlgn="b"/>
                      <a:r>
                        <a:rPr lang="en-US" sz="2000" b="0" i="0" dirty="0">
                          <a:effectLst/>
                          <a:latin typeface="Tw Cen MT Condensed" charset="0"/>
                          <a:ea typeface="Tw Cen MT Condensed" charset="0"/>
                          <a:cs typeface="Tw Cen MT Condensed" charset="0"/>
                        </a:rPr>
                        <a:t>FY 2018/19</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en-US" sz="2000" b="0" i="0" dirty="0">
                          <a:effectLst/>
                          <a:latin typeface="Tw Cen MT Condensed" charset="0"/>
                          <a:ea typeface="Tw Cen MT Condensed" charset="0"/>
                          <a:cs typeface="Tw Cen MT Condensed" charset="0"/>
                        </a:rPr>
                        <a:t>FY 2019/20</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en-US" sz="2000" b="0" i="0" dirty="0">
                          <a:effectLst/>
                          <a:latin typeface="Tw Cen MT Condensed" charset="0"/>
                          <a:ea typeface="Tw Cen MT Condensed" charset="0"/>
                          <a:cs typeface="Tw Cen MT Condensed" charset="0"/>
                        </a:rPr>
                        <a:t>FY 2020/21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en-US" sz="2000" b="0" i="0" dirty="0">
                          <a:effectLst/>
                          <a:latin typeface="Tw Cen MT Condensed" charset="0"/>
                          <a:ea typeface="Tw Cen MT Condensed" charset="0"/>
                          <a:cs typeface="Tw Cen MT Condensed" charset="0"/>
                        </a:rPr>
                        <a:t>FY 2021/22</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en-US" sz="2000" b="0" i="0" dirty="0">
                          <a:effectLst/>
                          <a:latin typeface="Tw Cen MT Condensed" charset="0"/>
                          <a:ea typeface="Tw Cen MT Condensed" charset="0"/>
                          <a:cs typeface="Tw Cen MT Condensed" charset="0"/>
                        </a:rPr>
                        <a:t>FY 2022/23</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en-US" sz="2000" b="0" i="0" dirty="0">
                          <a:effectLst/>
                          <a:latin typeface="Tw Cen MT Condensed" charset="0"/>
                          <a:ea typeface="Tw Cen MT Condensed" charset="0"/>
                          <a:cs typeface="Tw Cen MT Condensed" charset="0"/>
                        </a:rPr>
                        <a:t>FY 2023/24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en-US" sz="2000" b="0" i="0" dirty="0">
                          <a:effectLst/>
                          <a:latin typeface="Tw Cen MT Condensed" charset="0"/>
                          <a:ea typeface="Tw Cen MT Condensed" charset="0"/>
                          <a:cs typeface="Tw Cen MT Condensed" charset="0"/>
                        </a:rPr>
                        <a:t>FY 2024/25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0001"/>
                  </a:ext>
                </a:extLst>
              </a:tr>
              <a:tr h="247560">
                <a:tc>
                  <a:txBody>
                    <a:bodyPr/>
                    <a:lstStyle/>
                    <a:p>
                      <a:pPr algn="ctr" rtl="0" fontAlgn="b"/>
                      <a:r>
                        <a:rPr lang="en-US" sz="1800" b="0" i="0" dirty="0">
                          <a:solidFill>
                            <a:schemeClr val="tx1"/>
                          </a:solidFill>
                          <a:effectLst/>
                          <a:latin typeface="Tw Cen MT Condensed" charset="0"/>
                          <a:ea typeface="Tw Cen MT Condensed" charset="0"/>
                          <a:cs typeface="Tw Cen MT Condensed" charset="0"/>
                        </a:rPr>
                        <a:t>Service Delivery</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uk-UA" sz="1800" b="0" i="0" dirty="0">
                          <a:effectLst/>
                          <a:latin typeface="Tw Cen MT Condensed" charset="0"/>
                          <a:ea typeface="Tw Cen MT Condensed" charset="0"/>
                          <a:cs typeface="Tw Cen MT Condensed" charset="0"/>
                        </a:rPr>
                        <a:t>644,348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s-IS" sz="1800" b="0" i="0" dirty="0">
                          <a:effectLst/>
                          <a:latin typeface="Tw Cen MT Condensed" charset="0"/>
                          <a:ea typeface="Tw Cen MT Condensed" charset="0"/>
                          <a:cs typeface="Tw Cen MT Condensed" charset="0"/>
                        </a:rPr>
                        <a:t>940,209</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s-IS" sz="1800" b="0" i="0" dirty="0">
                          <a:effectLst/>
                          <a:latin typeface="Tw Cen MT Condensed" charset="0"/>
                          <a:ea typeface="Tw Cen MT Condensed" charset="0"/>
                          <a:cs typeface="Tw Cen MT Condensed" charset="0"/>
                        </a:rPr>
                        <a:t>2,271,394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2,733,400</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2,947,029</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uk-UA" sz="1800" b="0" i="0" dirty="0">
                          <a:effectLst/>
                          <a:latin typeface="Tw Cen MT Condensed" charset="0"/>
                          <a:ea typeface="Tw Cen MT Condensed" charset="0"/>
                          <a:cs typeface="Tw Cen MT Condensed" charset="0"/>
                        </a:rPr>
                        <a:t>3,190,844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3,713,424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s-IS" sz="1800" b="0" i="0" dirty="0">
                          <a:effectLst/>
                          <a:latin typeface="Tw Cen MT Condensed" charset="0"/>
                          <a:ea typeface="Tw Cen MT Condensed" charset="0"/>
                          <a:cs typeface="Tw Cen MT Condensed" charset="0"/>
                        </a:rPr>
                        <a:t>17,244,941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fi-FI" sz="1800" b="0" i="0" dirty="0">
                          <a:effectLst/>
                          <a:latin typeface="Tw Cen MT Condensed" charset="0"/>
                          <a:ea typeface="Tw Cen MT Condensed" charset="0"/>
                          <a:cs typeface="Tw Cen MT Condensed" charset="0"/>
                        </a:rPr>
                        <a:t>7,691,767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2"/>
                  </a:ext>
                </a:extLst>
              </a:tr>
              <a:tr h="411494">
                <a:tc>
                  <a:txBody>
                    <a:bodyPr/>
                    <a:lstStyle/>
                    <a:p>
                      <a:pPr algn="ctr" rtl="0" fontAlgn="b"/>
                      <a:r>
                        <a:rPr lang="en-US" sz="1800" b="0" i="0" dirty="0">
                          <a:solidFill>
                            <a:schemeClr val="tx1"/>
                          </a:solidFill>
                          <a:effectLst/>
                          <a:latin typeface="Tw Cen MT Condensed" charset="0"/>
                          <a:ea typeface="Tw Cen MT Condensed" charset="0"/>
                          <a:cs typeface="Tw Cen MT Condensed" charset="0"/>
                        </a:rPr>
                        <a:t>Infrastructure</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14,144,242</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fi-FI" sz="1800" b="0" i="0" dirty="0">
                          <a:effectLst/>
                          <a:latin typeface="Tw Cen MT Condensed" charset="0"/>
                          <a:ea typeface="Tw Cen MT Condensed" charset="0"/>
                          <a:cs typeface="Tw Cen MT Condensed" charset="0"/>
                        </a:rPr>
                        <a:t>75,529,387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dirty="0">
                          <a:effectLst/>
                          <a:latin typeface="Tw Cen MT Condensed" charset="0"/>
                          <a:ea typeface="Tw Cen MT Condensed" charset="0"/>
                          <a:cs typeface="Tw Cen MT Condensed" charset="0"/>
                        </a:rPr>
                        <a:t>162,062,015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dirty="0">
                          <a:effectLst/>
                          <a:latin typeface="Tw Cen MT Condensed" charset="0"/>
                          <a:ea typeface="Tw Cen MT Condensed" charset="0"/>
                          <a:cs typeface="Tw Cen MT Condensed" charset="0"/>
                        </a:rPr>
                        <a:t>143,113,859</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cs-CZ" sz="1800" b="0" i="0" dirty="0">
                          <a:effectLst/>
                          <a:latin typeface="Tw Cen MT Condensed" charset="0"/>
                          <a:ea typeface="Tw Cen MT Condensed" charset="0"/>
                          <a:cs typeface="Tw Cen MT Condensed" charset="0"/>
                        </a:rPr>
                        <a:t>111,459,714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dirty="0">
                          <a:effectLst/>
                          <a:latin typeface="Tw Cen MT Condensed" charset="0"/>
                          <a:ea typeface="Tw Cen MT Condensed" charset="0"/>
                          <a:cs typeface="Tw Cen MT Condensed" charset="0"/>
                        </a:rPr>
                        <a:t>95,134,276</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dirty="0">
                          <a:effectLst/>
                          <a:latin typeface="Tw Cen MT Condensed" charset="0"/>
                          <a:ea typeface="Tw Cen MT Condensed" charset="0"/>
                          <a:cs typeface="Tw Cen MT Condensed" charset="0"/>
                        </a:rPr>
                        <a:t>17,362,174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dirty="0">
                          <a:effectLst/>
                          <a:latin typeface="Tw Cen MT Condensed" charset="0"/>
                          <a:ea typeface="Tw Cen MT Condensed" charset="0"/>
                          <a:cs typeface="Tw Cen MT Condensed" charset="0"/>
                        </a:rPr>
                        <a:t>618,805,668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276,006,096</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3"/>
                  </a:ext>
                </a:extLst>
              </a:tr>
              <a:tr h="411494">
                <a:tc>
                  <a:txBody>
                    <a:bodyPr/>
                    <a:lstStyle/>
                    <a:p>
                      <a:pPr algn="ctr" rtl="0" fontAlgn="b"/>
                      <a:r>
                        <a:rPr lang="en-US" sz="1800" b="0" i="0" dirty="0">
                          <a:solidFill>
                            <a:schemeClr val="tx1"/>
                          </a:solidFill>
                          <a:effectLst/>
                          <a:latin typeface="Tw Cen MT Condensed" charset="0"/>
                          <a:ea typeface="Tw Cen MT Condensed" charset="0"/>
                          <a:cs typeface="Tw Cen MT Condensed" charset="0"/>
                        </a:rPr>
                        <a:t>Human Resource</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25,348,207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32,445,908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s-IS" sz="1800" b="0" i="0" dirty="0">
                          <a:effectLst/>
                          <a:latin typeface="Tw Cen MT Condensed" charset="0"/>
                          <a:ea typeface="Tw Cen MT Condensed" charset="0"/>
                          <a:cs typeface="Tw Cen MT Condensed" charset="0"/>
                        </a:rPr>
                        <a:t>43,063,465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55,551,415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s-IS" sz="1800" b="0" i="0" dirty="0">
                          <a:effectLst/>
                          <a:latin typeface="Tw Cen MT Condensed" charset="0"/>
                          <a:ea typeface="Tw Cen MT Condensed" charset="0"/>
                          <a:cs typeface="Tw Cen MT Condensed" charset="0"/>
                        </a:rPr>
                        <a:t>62,112,857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72,751,255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s-IS" sz="1800" b="0" i="0" dirty="0">
                          <a:effectLst/>
                          <a:latin typeface="Tw Cen MT Condensed" charset="0"/>
                          <a:ea typeface="Tw Cen MT Condensed" charset="0"/>
                          <a:cs typeface="Tw Cen MT Condensed" charset="0"/>
                        </a:rPr>
                        <a:t>94,880,662</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386,153,769</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cs-CZ" sz="1800" b="0" i="0" dirty="0">
                          <a:effectLst/>
                          <a:latin typeface="Tw Cen MT Condensed" charset="0"/>
                          <a:ea typeface="Tw Cen MT Condensed" charset="0"/>
                          <a:cs typeface="Tw Cen MT Condensed" charset="0"/>
                        </a:rPr>
                        <a:t>172,236,293</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4"/>
                  </a:ext>
                </a:extLst>
              </a:tr>
              <a:tr h="691745">
                <a:tc>
                  <a:txBody>
                    <a:bodyPr/>
                    <a:lstStyle/>
                    <a:p>
                      <a:pPr algn="ctr" rtl="0" fontAlgn="b"/>
                      <a:r>
                        <a:rPr lang="en-US" sz="1800" b="0" i="0" dirty="0">
                          <a:solidFill>
                            <a:schemeClr val="tx1"/>
                          </a:solidFill>
                          <a:effectLst/>
                          <a:latin typeface="Tw Cen MT Condensed" charset="0"/>
                          <a:ea typeface="Tw Cen MT Condensed" charset="0"/>
                          <a:cs typeface="Tw Cen MT Condensed" charset="0"/>
                        </a:rPr>
                        <a:t>Information Management and Technology</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1,172,071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fi-FI" sz="1800" b="0" i="0" dirty="0">
                          <a:effectLst/>
                          <a:latin typeface="Tw Cen MT Condensed" charset="0"/>
                          <a:ea typeface="Tw Cen MT Condensed" charset="0"/>
                          <a:cs typeface="Tw Cen MT Condensed" charset="0"/>
                        </a:rPr>
                        <a:t>3,848,739</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fi-FI" sz="1800" b="0" i="0" dirty="0">
                          <a:effectLst/>
                          <a:latin typeface="Tw Cen MT Condensed" charset="0"/>
                          <a:ea typeface="Tw Cen MT Condensed" charset="0"/>
                          <a:cs typeface="Tw Cen MT Condensed" charset="0"/>
                        </a:rPr>
                        <a:t>2,702,933</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dirty="0">
                          <a:effectLst/>
                          <a:latin typeface="Tw Cen MT Condensed" charset="0"/>
                          <a:ea typeface="Tw Cen MT Condensed" charset="0"/>
                          <a:cs typeface="Tw Cen MT Condensed" charset="0"/>
                        </a:rPr>
                        <a:t>3,549,224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fi-FI" sz="1800" b="0" i="0" dirty="0">
                          <a:effectLst/>
                          <a:latin typeface="Tw Cen MT Condensed" charset="0"/>
                          <a:ea typeface="Tw Cen MT Condensed" charset="0"/>
                          <a:cs typeface="Tw Cen MT Condensed" charset="0"/>
                        </a:rPr>
                        <a:t>2,565,856</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fi-FI" sz="1800" b="0" i="0">
                          <a:effectLst/>
                          <a:latin typeface="Tw Cen MT Condensed" charset="0"/>
                          <a:ea typeface="Tw Cen MT Condensed" charset="0"/>
                          <a:cs typeface="Tw Cen MT Condensed" charset="0"/>
                        </a:rPr>
                        <a:t>3,561,152</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cs-CZ" sz="1800" b="0" i="0">
                          <a:effectLst/>
                          <a:latin typeface="Tw Cen MT Condensed" charset="0"/>
                          <a:ea typeface="Tw Cen MT Condensed" charset="0"/>
                          <a:cs typeface="Tw Cen MT Condensed" charset="0"/>
                        </a:rPr>
                        <a:t>2,680,111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800" b="0" i="0" dirty="0">
                          <a:effectLst/>
                          <a:latin typeface="Tw Cen MT Condensed" charset="0"/>
                          <a:ea typeface="Tw Cen MT Condensed" charset="0"/>
                          <a:cs typeface="Tw Cen MT Condensed" charset="0"/>
                        </a:rPr>
                        <a:t>20,080,087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fi-FI" sz="1800" b="0" i="0" dirty="0">
                          <a:effectLst/>
                          <a:latin typeface="Tw Cen MT Condensed" charset="0"/>
                          <a:ea typeface="Tw Cen MT Condensed" charset="0"/>
                          <a:cs typeface="Tw Cen MT Condensed" charset="0"/>
                        </a:rPr>
                        <a:t>8,956,328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5"/>
                  </a:ext>
                </a:extLst>
              </a:tr>
              <a:tr h="247560">
                <a:tc>
                  <a:txBody>
                    <a:bodyPr/>
                    <a:lstStyle/>
                    <a:p>
                      <a:pPr algn="ctr" rtl="0" fontAlgn="b"/>
                      <a:r>
                        <a:rPr lang="en-US" sz="1800" b="0" i="0" dirty="0">
                          <a:solidFill>
                            <a:schemeClr val="tx1"/>
                          </a:solidFill>
                          <a:effectLst/>
                          <a:latin typeface="Tw Cen MT Condensed" charset="0"/>
                          <a:ea typeface="Tw Cen MT Condensed" charset="0"/>
                          <a:cs typeface="Tw Cen MT Condensed" charset="0"/>
                        </a:rPr>
                        <a:t>Finance</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cs-CZ" sz="1800" b="0" i="0" dirty="0">
                          <a:effectLst/>
                          <a:latin typeface="Tw Cen MT Condensed" charset="0"/>
                          <a:ea typeface="Tw Cen MT Condensed" charset="0"/>
                          <a:cs typeface="Tw Cen MT Condensed" charset="0"/>
                        </a:rPr>
                        <a:t>183,895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uk-UA" sz="1800" b="0" i="0" dirty="0">
                          <a:effectLst/>
                          <a:latin typeface="Tw Cen MT Condensed" charset="0"/>
                          <a:ea typeface="Tw Cen MT Condensed" charset="0"/>
                          <a:cs typeface="Tw Cen MT Condensed" charset="0"/>
                        </a:rPr>
                        <a:t>776,885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is-IS" sz="1800" b="0" i="0" dirty="0">
                          <a:effectLst/>
                          <a:latin typeface="Tw Cen MT Condensed" charset="0"/>
                          <a:ea typeface="Tw Cen MT Condensed" charset="0"/>
                          <a:cs typeface="Tw Cen MT Condensed" charset="0"/>
                        </a:rPr>
                        <a:t>268,385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a:effectLst/>
                          <a:latin typeface="Tw Cen MT Condensed" charset="0"/>
                          <a:ea typeface="Tw Cen MT Condensed" charset="0"/>
                          <a:cs typeface="Tw Cen MT Condensed" charset="0"/>
                        </a:rPr>
                        <a:t>251,885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a:effectLst/>
                          <a:latin typeface="Tw Cen MT Condensed" charset="0"/>
                          <a:ea typeface="Tw Cen MT Condensed" charset="0"/>
                          <a:cs typeface="Tw Cen MT Condensed" charset="0"/>
                        </a:rPr>
                        <a:t>72,535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a:effectLst/>
                          <a:latin typeface="Tw Cen MT Condensed" charset="0"/>
                          <a:ea typeface="Tw Cen MT Condensed" charset="0"/>
                          <a:cs typeface="Tw Cen MT Condensed" charset="0"/>
                        </a:rPr>
                        <a:t>251,885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cs-CZ" sz="1800" b="0" i="0">
                          <a:effectLst/>
                          <a:latin typeface="Tw Cen MT Condensed" charset="0"/>
                          <a:ea typeface="Tw Cen MT Condensed" charset="0"/>
                          <a:cs typeface="Tw Cen MT Condensed" charset="0"/>
                        </a:rPr>
                        <a:t>72,895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b"/>
                      <a:r>
                        <a:rPr lang="fi-FI" sz="1800" b="0" i="0" dirty="0">
                          <a:effectLst/>
                          <a:latin typeface="Tw Cen MT Condensed" charset="0"/>
                          <a:ea typeface="Tw Cen MT Condensed" charset="0"/>
                          <a:cs typeface="Tw Cen MT Condensed" charset="0"/>
                        </a:rPr>
                        <a:t>1,878,365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cs-CZ" sz="1800" b="0" i="0" dirty="0">
                          <a:effectLst/>
                          <a:latin typeface="Tw Cen MT Condensed" charset="0"/>
                          <a:ea typeface="Tw Cen MT Condensed" charset="0"/>
                          <a:cs typeface="Tw Cen MT Condensed" charset="0"/>
                        </a:rPr>
                        <a:t>837,808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6"/>
                  </a:ext>
                </a:extLst>
              </a:tr>
              <a:tr h="247560">
                <a:tc>
                  <a:txBody>
                    <a:bodyPr/>
                    <a:lstStyle/>
                    <a:p>
                      <a:pPr algn="ctr" rtl="0" fontAlgn="b"/>
                      <a:r>
                        <a:rPr lang="en-US" sz="1800" b="0" i="0" dirty="0">
                          <a:solidFill>
                            <a:schemeClr val="tx1"/>
                          </a:solidFill>
                          <a:effectLst/>
                          <a:latin typeface="Tw Cen MT Condensed" charset="0"/>
                          <a:ea typeface="Tw Cen MT Condensed" charset="0"/>
                          <a:cs typeface="Tw Cen MT Condensed" charset="0"/>
                        </a:rPr>
                        <a:t>Governance</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uk-UA" sz="1800" b="0" i="0">
                          <a:effectLst/>
                          <a:latin typeface="Tw Cen MT Condensed" charset="0"/>
                          <a:ea typeface="Tw Cen MT Condensed" charset="0"/>
                          <a:cs typeface="Tw Cen MT Condensed" charset="0"/>
                        </a:rPr>
                        <a:t>470,514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a:effectLst/>
                          <a:latin typeface="Tw Cen MT Condensed" charset="0"/>
                          <a:ea typeface="Tw Cen MT Condensed" charset="0"/>
                          <a:cs typeface="Tw Cen MT Condensed" charset="0"/>
                        </a:rPr>
                        <a:t>347,520</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cs-CZ" sz="1800" b="0" i="0" dirty="0">
                          <a:effectLst/>
                          <a:latin typeface="Tw Cen MT Condensed" charset="0"/>
                          <a:ea typeface="Tw Cen MT Condensed" charset="0"/>
                          <a:cs typeface="Tw Cen MT Condensed" charset="0"/>
                        </a:rPr>
                        <a:t>389,149</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cs-CZ" sz="1800" b="0" i="0" dirty="0">
                          <a:effectLst/>
                          <a:latin typeface="Tw Cen MT Condensed" charset="0"/>
                          <a:ea typeface="Tw Cen MT Condensed" charset="0"/>
                          <a:cs typeface="Tw Cen MT Condensed" charset="0"/>
                        </a:rPr>
                        <a:t>383,124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cs-CZ" sz="1800" b="0" i="0" dirty="0">
                          <a:effectLst/>
                          <a:latin typeface="Tw Cen MT Condensed" charset="0"/>
                          <a:ea typeface="Tw Cen MT Condensed" charset="0"/>
                          <a:cs typeface="Tw Cen MT Condensed" charset="0"/>
                        </a:rPr>
                        <a:t>383,124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is-IS" sz="1800" b="0" i="0" dirty="0">
                          <a:effectLst/>
                          <a:latin typeface="Tw Cen MT Condensed" charset="0"/>
                          <a:ea typeface="Tw Cen MT Condensed" charset="0"/>
                          <a:cs typeface="Tw Cen MT Condensed" charset="0"/>
                        </a:rPr>
                        <a:t>347,520</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uk-UA" sz="1800" b="0" i="0" dirty="0">
                          <a:effectLst/>
                          <a:latin typeface="Tw Cen MT Condensed" charset="0"/>
                          <a:ea typeface="Tw Cen MT Condensed" charset="0"/>
                          <a:cs typeface="Tw Cen MT Condensed" charset="0"/>
                        </a:rPr>
                        <a:t>435,514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fi-FI" sz="1800" b="0" i="0" dirty="0">
                          <a:effectLst/>
                          <a:latin typeface="Tw Cen MT Condensed" charset="0"/>
                          <a:ea typeface="Tw Cen MT Condensed" charset="0"/>
                          <a:cs typeface="Tw Cen MT Condensed" charset="0"/>
                        </a:rPr>
                        <a:t>2,773,251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cs-CZ" sz="1800" b="0" i="0" dirty="0">
                          <a:effectLst/>
                          <a:latin typeface="Tw Cen MT Condensed" charset="0"/>
                          <a:ea typeface="Tw Cen MT Condensed" charset="0"/>
                          <a:cs typeface="Tw Cen MT Condensed" charset="0"/>
                        </a:rPr>
                        <a:t>1,236,954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7"/>
                  </a:ext>
                </a:extLst>
              </a:tr>
              <a:tr h="461163">
                <a:tc>
                  <a:txBody>
                    <a:bodyPr/>
                    <a:lstStyle/>
                    <a:p>
                      <a:pPr algn="ctr" rtl="0" fontAlgn="b"/>
                      <a:r>
                        <a:rPr lang="en-US" sz="1800" b="0" i="0" dirty="0">
                          <a:solidFill>
                            <a:schemeClr val="bg1"/>
                          </a:solidFill>
                          <a:effectLst/>
                          <a:latin typeface="Tw Cen MT Condensed" charset="0"/>
                          <a:ea typeface="Tw Cen MT Condensed" charset="0"/>
                          <a:cs typeface="Tw Cen MT Condensed" charset="0"/>
                        </a:rPr>
                        <a:t>Total (TZS)</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rtl="0" fontAlgn="b"/>
                      <a:r>
                        <a:rPr lang="fi-FI" sz="1800" b="0" i="0" dirty="0">
                          <a:effectLst/>
                          <a:latin typeface="Tw Cen MT Condensed" charset="0"/>
                          <a:ea typeface="Tw Cen MT Condensed" charset="0"/>
                          <a:cs typeface="Tw Cen MT Condensed" charset="0"/>
                        </a:rPr>
                        <a:t>41,963,277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rtl="0" fontAlgn="b"/>
                      <a:r>
                        <a:rPr lang="is-IS" sz="1800" b="0" i="0" dirty="0">
                          <a:effectLst/>
                          <a:latin typeface="Tw Cen MT Condensed" charset="0"/>
                          <a:ea typeface="Tw Cen MT Condensed" charset="0"/>
                          <a:cs typeface="Tw Cen MT Condensed" charset="0"/>
                        </a:rPr>
                        <a:t>113,888,648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rtl="0" fontAlgn="b"/>
                      <a:r>
                        <a:rPr lang="cs-CZ" sz="1800" b="0" i="0" dirty="0">
                          <a:effectLst/>
                          <a:latin typeface="Tw Cen MT Condensed" charset="0"/>
                          <a:ea typeface="Tw Cen MT Condensed" charset="0"/>
                          <a:cs typeface="Tw Cen MT Condensed" charset="0"/>
                        </a:rPr>
                        <a:t>210,757,341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rtl="0" fontAlgn="b"/>
                      <a:r>
                        <a:rPr lang="fi-FI" sz="1800" b="0" i="0" dirty="0">
                          <a:effectLst/>
                          <a:latin typeface="Tw Cen MT Condensed" charset="0"/>
                          <a:ea typeface="Tw Cen MT Condensed" charset="0"/>
                          <a:cs typeface="Tw Cen MT Condensed" charset="0"/>
                        </a:rPr>
                        <a:t>205,582,908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rtl="0" fontAlgn="b"/>
                      <a:r>
                        <a:rPr lang="fi-FI" sz="1800" b="0" i="0" dirty="0">
                          <a:effectLst/>
                          <a:latin typeface="Tw Cen MT Condensed" charset="0"/>
                          <a:ea typeface="Tw Cen MT Condensed" charset="0"/>
                          <a:cs typeface="Tw Cen MT Condensed" charset="0"/>
                        </a:rPr>
                        <a:t>179,541,116</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rtl="0" fontAlgn="b"/>
                      <a:r>
                        <a:rPr lang="cs-CZ" sz="1800" b="0" i="0" dirty="0">
                          <a:effectLst/>
                          <a:latin typeface="Tw Cen MT Condensed" charset="0"/>
                          <a:ea typeface="Tw Cen MT Condensed" charset="0"/>
                          <a:cs typeface="Tw Cen MT Condensed" charset="0"/>
                        </a:rPr>
                        <a:t>175,236,931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rtl="0" fontAlgn="b"/>
                      <a:r>
                        <a:rPr lang="fi-FI" sz="1800" b="0" i="0" dirty="0">
                          <a:effectLst/>
                          <a:latin typeface="Tw Cen MT Condensed" charset="0"/>
                          <a:ea typeface="Tw Cen MT Condensed" charset="0"/>
                          <a:cs typeface="Tw Cen MT Condensed" charset="0"/>
                        </a:rPr>
                        <a:t>119,144,781</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rtl="0" fontAlgn="b"/>
                      <a:r>
                        <a:rPr lang="cs-CZ" sz="1800" b="0" i="0" dirty="0">
                          <a:effectLst/>
                          <a:latin typeface="Tw Cen MT Condensed" charset="0"/>
                          <a:ea typeface="Tw Cen MT Condensed" charset="0"/>
                          <a:cs typeface="Tw Cen MT Condensed" charset="0"/>
                        </a:rPr>
                        <a:t>1,046,936,080</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b"/>
                      <a:r>
                        <a:rPr lang="is-IS" sz="1800" b="0" i="0" dirty="0">
                          <a:effectLst/>
                          <a:latin typeface="Tw Cen MT Condensed" charset="0"/>
                          <a:ea typeface="Tw Cen MT Condensed" charset="0"/>
                          <a:cs typeface="Tw Cen MT Condensed" charset="0"/>
                        </a:rPr>
                        <a:t>466,965,245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 xmlns:a16="http://schemas.microsoft.com/office/drawing/2014/main" val="10008"/>
                  </a:ext>
                </a:extLst>
              </a:tr>
              <a:tr h="495121">
                <a:tc>
                  <a:txBody>
                    <a:bodyPr/>
                    <a:lstStyle/>
                    <a:p>
                      <a:pPr algn="ctr" rtl="0" fontAlgn="b"/>
                      <a:r>
                        <a:rPr lang="en-US" sz="1800" b="0" i="0" dirty="0">
                          <a:solidFill>
                            <a:schemeClr val="bg1"/>
                          </a:solidFill>
                          <a:effectLst/>
                          <a:latin typeface="Tw Cen MT Condensed" charset="0"/>
                          <a:ea typeface="Tw Cen MT Condensed" charset="0"/>
                          <a:cs typeface="Tw Cen MT Condensed" charset="0"/>
                        </a:rPr>
                        <a:t>Total (TZS) @ 7.5% inflation</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rtl="0" fontAlgn="b"/>
                      <a:r>
                        <a:rPr lang="fi-FI" sz="1800" b="0" i="0" dirty="0">
                          <a:effectLst/>
                          <a:latin typeface="Tw Cen MT Condensed" charset="0"/>
                          <a:ea typeface="Tw Cen MT Condensed" charset="0"/>
                          <a:cs typeface="Tw Cen MT Condensed" charset="0"/>
                        </a:rPr>
                        <a:t>41,963,277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122,430,296</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a:effectLst/>
                          <a:latin typeface="Tw Cen MT Condensed" charset="0"/>
                          <a:ea typeface="Tw Cen MT Condensed" charset="0"/>
                          <a:cs typeface="Tw Cen MT Condensed" charset="0"/>
                        </a:rPr>
                        <a:t>243,556,452</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en-US" sz="1800" b="0" i="0" dirty="0">
                          <a:effectLst/>
                          <a:latin typeface="Tw Cen MT Condensed" charset="0"/>
                          <a:ea typeface="Tw Cen MT Condensed" charset="0"/>
                          <a:cs typeface="Tw Cen MT Condensed" charset="0"/>
                        </a:rPr>
                        <a:t>255,395,004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239,771,620</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251,575,278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fi-FI" sz="1800" b="0" i="0">
                          <a:effectLst/>
                          <a:latin typeface="Tw Cen MT Condensed" charset="0"/>
                          <a:ea typeface="Tw Cen MT Condensed" charset="0"/>
                          <a:cs typeface="Tw Cen MT Condensed" charset="0"/>
                        </a:rPr>
                        <a:t>183,876,322</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2000" b="0" i="0" dirty="0">
                          <a:effectLst/>
                          <a:latin typeface="Tw Cen MT Condensed" charset="0"/>
                          <a:ea typeface="Tw Cen MT Condensed" charset="0"/>
                          <a:cs typeface="Tw Cen MT Condensed" charset="0"/>
                        </a:rPr>
                        <a:t>1,338,568,247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b"/>
                      <a:endParaRPr lang="en-US" sz="1800" b="0" i="0" dirty="0">
                        <a:effectLst/>
                        <a:latin typeface="Tw Cen MT Condensed" charset="0"/>
                        <a:ea typeface="Tw Cen MT Condensed" charset="0"/>
                        <a:cs typeface="Tw Cen MT Condensed" charset="0"/>
                      </a:endParaRP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09"/>
                  </a:ext>
                </a:extLst>
              </a:tr>
              <a:tr h="495121">
                <a:tc>
                  <a:txBody>
                    <a:bodyPr/>
                    <a:lstStyle/>
                    <a:p>
                      <a:pPr algn="ctr" rtl="0" fontAlgn="b"/>
                      <a:r>
                        <a:rPr lang="en-US" sz="1800" b="0" i="0" dirty="0">
                          <a:solidFill>
                            <a:schemeClr val="bg1"/>
                          </a:solidFill>
                          <a:effectLst/>
                          <a:latin typeface="Tw Cen MT Condensed" charset="0"/>
                          <a:ea typeface="Tw Cen MT Condensed" charset="0"/>
                          <a:cs typeface="Tw Cen MT Condensed" charset="0"/>
                        </a:rPr>
                        <a:t>Total (USD) @ 7.5% inflation</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rtl="0" fontAlgn="b"/>
                      <a:r>
                        <a:rPr lang="cs-CZ" sz="1800" b="0" i="0" dirty="0">
                          <a:effectLst/>
                          <a:latin typeface="Tw Cen MT Condensed" charset="0"/>
                          <a:ea typeface="Tw Cen MT Condensed" charset="0"/>
                          <a:cs typeface="Tw Cen MT Condensed" charset="0"/>
                        </a:rPr>
                        <a:t>18,716,894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54,607,625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108,633,565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fi-FI" sz="1800" b="0" i="0" dirty="0">
                          <a:effectLst/>
                          <a:latin typeface="Tw Cen MT Condensed" charset="0"/>
                          <a:ea typeface="Tw Cen MT Condensed" charset="0"/>
                          <a:cs typeface="Tw Cen MT Condensed" charset="0"/>
                        </a:rPr>
                        <a:t>113,913,918</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106,945,415</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1800" b="0" i="0" dirty="0">
                          <a:effectLst/>
                          <a:latin typeface="Tw Cen MT Condensed" charset="0"/>
                          <a:ea typeface="Tw Cen MT Condensed" charset="0"/>
                          <a:cs typeface="Tw Cen MT Condensed" charset="0"/>
                        </a:rPr>
                        <a:t>112,210,204</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b-NO" sz="1800" b="0" i="0" dirty="0">
                          <a:effectLst/>
                          <a:latin typeface="Tw Cen MT Condensed" charset="0"/>
                          <a:ea typeface="Tw Cen MT Condensed" charset="0"/>
                          <a:cs typeface="Tw Cen MT Condensed" charset="0"/>
                        </a:rPr>
                        <a:t>82,014,417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is-IS" sz="2000" b="0" i="0" dirty="0">
                          <a:effectLst/>
                          <a:latin typeface="Tw Cen MT Condensed" charset="0"/>
                          <a:ea typeface="Tw Cen MT Condensed" charset="0"/>
                          <a:cs typeface="Tw Cen MT Condensed" charset="0"/>
                        </a:rPr>
                        <a:t>597,042,037</a:t>
                      </a: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b"/>
                      <a:endParaRPr lang="en-US" sz="1800" b="0" i="0" dirty="0">
                        <a:effectLst/>
                        <a:latin typeface="Tw Cen MT Condensed" charset="0"/>
                        <a:ea typeface="Tw Cen MT Condensed" charset="0"/>
                        <a:cs typeface="Tw Cen MT Condensed" charset="0"/>
                      </a:endParaRPr>
                    </a:p>
                  </a:txBody>
                  <a:tcPr marL="11235" marR="112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3754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3A982F7-F4A4-D048-839D-2C8DCF7B9A38}"/>
              </a:ext>
            </a:extLst>
          </p:cNvPr>
          <p:cNvSpPr txBox="1"/>
          <p:nvPr/>
        </p:nvSpPr>
        <p:spPr>
          <a:xfrm>
            <a:off x="1" y="512969"/>
            <a:ext cx="12191999" cy="584775"/>
          </a:xfrm>
          <a:prstGeom prst="rect">
            <a:avLst/>
          </a:prstGeom>
          <a:noFill/>
        </p:spPr>
        <p:txBody>
          <a:bodyPr wrap="square" rtlCol="0">
            <a:spAutoFit/>
          </a:bodyPr>
          <a:lstStyle/>
          <a:p>
            <a:pPr algn="ctr"/>
            <a:r>
              <a:rPr lang="en-US" sz="3200" dirty="0">
                <a:solidFill>
                  <a:schemeClr val="bg1"/>
                </a:solidFill>
              </a:rPr>
              <a:t>Need for data - 6 </a:t>
            </a:r>
            <a:r>
              <a:rPr lang="en-US" sz="3200" dirty="0" err="1">
                <a:solidFill>
                  <a:schemeClr val="bg1"/>
                </a:solidFill>
              </a:rPr>
              <a:t>LCoGS</a:t>
            </a:r>
            <a:r>
              <a:rPr lang="en-US" sz="3200" dirty="0">
                <a:solidFill>
                  <a:schemeClr val="bg1"/>
                </a:solidFill>
              </a:rPr>
              <a:t> Indicators</a:t>
            </a:r>
            <a:endParaRPr lang="en-US" sz="3200" dirty="0"/>
          </a:p>
        </p:txBody>
      </p:sp>
      <p:pic>
        <p:nvPicPr>
          <p:cNvPr id="19" name="Picture 21"/>
          <p:cNvPicPr>
            <a:picLocks noGrp="1" noChangeAspect="1"/>
          </p:cNvPicPr>
          <p:nvPr>
            <p:ph idx="1"/>
          </p:nvPr>
        </p:nvPicPr>
        <p:blipFill rotWithShape="1">
          <a:blip r:embed="rId3"/>
          <a:srcRect/>
          <a:stretch/>
        </p:blipFill>
        <p:spPr>
          <a:xfrm>
            <a:off x="2689082" y="1393522"/>
            <a:ext cx="6813836" cy="4297150"/>
          </a:xfrm>
          <a:prstGeom prst="rect">
            <a:avLst/>
          </a:prstGeom>
          <a:solidFill>
            <a:schemeClr val="bg1"/>
          </a:solidFill>
        </p:spPr>
      </p:pic>
    </p:spTree>
    <p:extLst>
      <p:ext uri="{BB962C8B-B14F-4D97-AF65-F5344CB8AC3E}">
        <p14:creationId xmlns:p14="http://schemas.microsoft.com/office/powerpoint/2010/main" val="127888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 xmlns:a16="http://schemas.microsoft.com/office/drawing/2014/main" id="{CA0EF2C6-5ADB-DE48-8588-DDCB05ADF2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2929" r="19536"/>
          <a:stretch/>
        </p:blipFill>
        <p:spPr bwMode="auto">
          <a:xfrm>
            <a:off x="5878850" y="13"/>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0" y="573469"/>
            <a:ext cx="5878850" cy="688171"/>
          </a:xfrm>
          <a:solidFill>
            <a:schemeClr val="accent5"/>
          </a:solidFill>
        </p:spPr>
        <p:txBody>
          <a:bodyPr>
            <a:normAutofit fontScale="90000"/>
          </a:bodyPr>
          <a:lstStyle/>
          <a:p>
            <a:pPr algn="ctr"/>
            <a:r>
              <a:rPr lang="en-GB" dirty="0">
                <a:solidFill>
                  <a:schemeClr val="bg1"/>
                </a:solidFill>
              </a:rPr>
              <a:t>Monograph</a:t>
            </a:r>
          </a:p>
        </p:txBody>
      </p:sp>
      <p:sp>
        <p:nvSpPr>
          <p:cNvPr id="3" name="Content Placeholder 2"/>
          <p:cNvSpPr>
            <a:spLocks noGrp="1"/>
          </p:cNvSpPr>
          <p:nvPr>
            <p:ph idx="1"/>
          </p:nvPr>
        </p:nvSpPr>
        <p:spPr>
          <a:xfrm>
            <a:off x="944688" y="1961576"/>
            <a:ext cx="5120113" cy="3462228"/>
          </a:xfrm>
        </p:spPr>
        <p:txBody>
          <a:bodyPr>
            <a:noAutofit/>
          </a:bodyPr>
          <a:lstStyle/>
          <a:p>
            <a:pPr marL="0" indent="0">
              <a:buNone/>
            </a:pPr>
            <a:r>
              <a:rPr lang="en-GB" sz="2400" dirty="0"/>
              <a:t>Case Reports:</a:t>
            </a:r>
          </a:p>
          <a:p>
            <a:pPr lvl="1"/>
            <a:r>
              <a:rPr lang="en-GB" dirty="0"/>
              <a:t>Zambia</a:t>
            </a:r>
          </a:p>
          <a:p>
            <a:pPr lvl="1"/>
            <a:r>
              <a:rPr lang="en-GB" dirty="0"/>
              <a:t>Ethiopia</a:t>
            </a:r>
          </a:p>
          <a:p>
            <a:pPr lvl="1"/>
            <a:r>
              <a:rPr lang="en-GB" dirty="0"/>
              <a:t>Madagascar</a:t>
            </a:r>
          </a:p>
          <a:p>
            <a:pPr lvl="1"/>
            <a:r>
              <a:rPr lang="en-GB" dirty="0"/>
              <a:t>Uganda</a:t>
            </a:r>
          </a:p>
          <a:p>
            <a:pPr lvl="1"/>
            <a:r>
              <a:rPr lang="en-GB" dirty="0"/>
              <a:t>South Pacific</a:t>
            </a:r>
          </a:p>
          <a:p>
            <a:pPr lvl="1"/>
            <a:r>
              <a:rPr lang="en-GB" dirty="0"/>
              <a:t>Viet Nam</a:t>
            </a:r>
          </a:p>
          <a:p>
            <a:pPr lvl="1"/>
            <a:r>
              <a:rPr lang="en-GB" dirty="0"/>
              <a:t>Brazil</a:t>
            </a:r>
          </a:p>
          <a:p>
            <a:pPr lvl="1"/>
            <a:r>
              <a:rPr lang="en-GB" dirty="0"/>
              <a:t>India</a:t>
            </a:r>
          </a:p>
          <a:p>
            <a:pPr lvl="1"/>
            <a:endParaRPr lang="en-GB" dirty="0"/>
          </a:p>
          <a:p>
            <a:pPr lvl="1"/>
            <a:endParaRPr lang="en-GB" dirty="0"/>
          </a:p>
          <a:p>
            <a:endParaRPr lang="en-GB" sz="2400" dirty="0"/>
          </a:p>
        </p:txBody>
      </p:sp>
      <p:sp>
        <p:nvSpPr>
          <p:cNvPr id="9" name="Platshållare för bildnummer 8">
            <a:extLst>
              <a:ext uri="{FF2B5EF4-FFF2-40B4-BE49-F238E27FC236}">
                <a16:creationId xmlns="" xmlns:a16="http://schemas.microsoft.com/office/drawing/2014/main" id="{98594EE5-97B6-5742-BE15-10F85C64E079}"/>
              </a:ext>
            </a:extLst>
          </p:cNvPr>
          <p:cNvSpPr>
            <a:spLocks noGrp="1"/>
          </p:cNvSpPr>
          <p:nvPr>
            <p:ph type="sldNum" sz="quarter" idx="12"/>
          </p:nvPr>
        </p:nvSpPr>
        <p:spPr>
          <a:xfrm>
            <a:off x="6941820" y="6356350"/>
            <a:ext cx="1165860" cy="365125"/>
          </a:xfrm>
        </p:spPr>
        <p:txBody>
          <a:bodyPr>
            <a:normAutofit/>
          </a:bodyPr>
          <a:lstStyle/>
          <a:p>
            <a:pPr>
              <a:spcAft>
                <a:spcPts val="600"/>
              </a:spcAft>
            </a:pPr>
            <a:fld id="{FADBA683-D780-9B43-A4FF-65B6F2D2190F}" type="slidenum">
              <a:rPr lang="en-US" smtClean="0"/>
              <a:pPr>
                <a:spcAft>
                  <a:spcPts val="600"/>
                </a:spcAft>
              </a:pPr>
              <a:t>16</a:t>
            </a:fld>
            <a:endParaRPr lang="en-US"/>
          </a:p>
        </p:txBody>
      </p:sp>
      <p:pic>
        <p:nvPicPr>
          <p:cNvPr id="6" name="Picture 5">
            <a:extLst>
              <a:ext uri="{FF2B5EF4-FFF2-40B4-BE49-F238E27FC236}">
                <a16:creationId xmlns="" xmlns:a16="http://schemas.microsoft.com/office/drawing/2014/main" id="{A37A620C-4097-7F41-8F0D-378B7A17F5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4543" y="3563466"/>
            <a:ext cx="2082986" cy="2792884"/>
          </a:xfrm>
          <a:prstGeom prst="rect">
            <a:avLst/>
          </a:prstGeom>
          <a:ln w="15875">
            <a:solidFill>
              <a:srgbClr val="C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0249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3" name="Straight Connector 72"/>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6736084" y="455809"/>
            <a:ext cx="4716975" cy="3997637"/>
          </a:xfrm>
          <a:prstGeom prst="rect">
            <a:avLst/>
          </a:prstGeom>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9368"/>
          <a:stretch/>
        </p:blipFill>
        <p:spPr bwMode="auto">
          <a:xfrm>
            <a:off x="320041" y="379170"/>
            <a:ext cx="5455917" cy="2670185"/>
          </a:xfrm>
          <a:prstGeom prst="rect">
            <a:avLst/>
          </a:prstGeom>
          <a:noFill/>
        </p:spPr>
      </p:pic>
      <p:sp>
        <p:nvSpPr>
          <p:cNvPr id="2" name="Rectangle 1">
            <a:hlinkClick r:id="rId5"/>
          </p:cNvPr>
          <p:cNvSpPr/>
          <p:nvPr/>
        </p:nvSpPr>
        <p:spPr>
          <a:xfrm>
            <a:off x="3127255" y="5836037"/>
            <a:ext cx="68549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http://www.pgssc.org/national-surgical-planning</a:t>
            </a:r>
          </a:p>
        </p:txBody>
      </p:sp>
      <p:sp>
        <p:nvSpPr>
          <p:cNvPr id="8" name="TextBox 7"/>
          <p:cNvSpPr txBox="1">
            <a:spLocks noChangeArrowheads="1"/>
          </p:cNvSpPr>
          <p:nvPr/>
        </p:nvSpPr>
        <p:spPr bwMode="auto">
          <a:xfrm>
            <a:off x="527538" y="4756638"/>
            <a:ext cx="11139854" cy="930447"/>
          </a:xfrm>
          <a:prstGeom prst="rect">
            <a:avLst/>
          </a:prstGeom>
        </p:spPr>
        <p:txBody>
          <a:bodyPr vert="horz" lIns="91440" tIns="45720" rIns="91440" bIns="45720" rtlCol="0" anchor="b">
            <a:norm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90000"/>
              </a:lnSpc>
              <a:spcBef>
                <a:spcPct val="0"/>
              </a:spcBef>
              <a:spcAft>
                <a:spcPts val="600"/>
              </a:spcAft>
              <a:buClrTx/>
              <a:buSzTx/>
              <a:buFont typeface="Arial" charset="0"/>
              <a:buNone/>
              <a:tabLst/>
              <a:defRPr/>
            </a:pPr>
            <a:r>
              <a:rPr kumimoji="0" lang="en-US" altLang="en-US" sz="5400" b="0" i="0" u="none" strike="noStrike" kern="1200" cap="none" spc="0" normalizeH="0" baseline="0" noProof="0" dirty="0">
                <a:ln>
                  <a:noFill/>
                </a:ln>
                <a:solidFill>
                  <a:prstClr val="white"/>
                </a:solidFill>
                <a:effectLst/>
                <a:uLnTx/>
                <a:uFillTx/>
                <a:latin typeface="Calibri Light" panose="020F0302020204030204"/>
                <a:ea typeface="+mn-ea"/>
                <a:cs typeface="+mn-cs"/>
              </a:rPr>
              <a:t> Open access NSOAPs and tools</a:t>
            </a:r>
          </a:p>
        </p:txBody>
      </p:sp>
    </p:spTree>
    <p:extLst>
      <p:ext uri="{BB962C8B-B14F-4D97-AF65-F5344CB8AC3E}">
        <p14:creationId xmlns:p14="http://schemas.microsoft.com/office/powerpoint/2010/main" val="3194931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0171DAA-D167-1445-9A1B-B1C9551F22D7}"/>
              </a:ext>
            </a:extLst>
          </p:cNvPr>
          <p:cNvSpPr>
            <a:spLocks noGrp="1"/>
          </p:cNvSpPr>
          <p:nvPr>
            <p:ph sz="half" idx="1"/>
          </p:nvPr>
        </p:nvSpPr>
        <p:spPr>
          <a:xfrm>
            <a:off x="260684" y="2313709"/>
            <a:ext cx="5835316" cy="3231284"/>
          </a:xfrm>
        </p:spPr>
        <p:txBody>
          <a:bodyPr/>
          <a:lstStyle/>
          <a:p>
            <a:pPr marL="457200" indent="-457200">
              <a:buFont typeface="+mj-lt"/>
              <a:buAutoNum type="arabicPeriod"/>
            </a:pPr>
            <a:r>
              <a:rPr lang="en-US" dirty="0"/>
              <a:t>Co-Create and disseminate the knowledge, skills and tools to develop NSOAPs</a:t>
            </a:r>
          </a:p>
          <a:p>
            <a:pPr marL="457200" indent="-457200">
              <a:buFont typeface="+mj-lt"/>
              <a:buAutoNum type="arabicPeriod"/>
            </a:pPr>
            <a:r>
              <a:rPr lang="en-US" dirty="0"/>
              <a:t>Build a support network (community) of technical advisors and countries for NSOAP</a:t>
            </a:r>
          </a:p>
        </p:txBody>
      </p:sp>
      <p:sp>
        <p:nvSpPr>
          <p:cNvPr id="3" name="Title 2">
            <a:extLst>
              <a:ext uri="{FF2B5EF4-FFF2-40B4-BE49-F238E27FC236}">
                <a16:creationId xmlns="" xmlns:a16="http://schemas.microsoft.com/office/drawing/2014/main" id="{8D7EAF41-11B9-074B-93BF-3CF3EE4C3618}"/>
              </a:ext>
            </a:extLst>
          </p:cNvPr>
          <p:cNvSpPr>
            <a:spLocks noGrp="1"/>
          </p:cNvSpPr>
          <p:nvPr>
            <p:ph type="title"/>
          </p:nvPr>
        </p:nvSpPr>
        <p:spPr/>
        <p:txBody>
          <a:bodyPr/>
          <a:lstStyle/>
          <a:p>
            <a:r>
              <a:rPr lang="en-US" dirty="0"/>
              <a:t>The goals for this meeting</a:t>
            </a:r>
          </a:p>
        </p:txBody>
      </p:sp>
      <p:pic>
        <p:nvPicPr>
          <p:cNvPr id="4" name="Bildobjekt 3">
            <a:extLst>
              <a:ext uri="{FF2B5EF4-FFF2-40B4-BE49-F238E27FC236}">
                <a16:creationId xmlns="" xmlns:a16="http://schemas.microsoft.com/office/drawing/2014/main" id="{FB8079F0-26DD-CA43-9EEB-B99F18237986}"/>
              </a:ext>
            </a:extLst>
          </p:cNvPr>
          <p:cNvPicPr>
            <a:picLocks noChangeAspect="1"/>
          </p:cNvPicPr>
          <p:nvPr/>
        </p:nvPicPr>
        <p:blipFill>
          <a:blip r:embed="rId2">
            <a:alphaModFix/>
          </a:blip>
          <a:stretch>
            <a:fillRect/>
          </a:stretch>
        </p:blipFill>
        <p:spPr>
          <a:xfrm>
            <a:off x="6483927" y="2313709"/>
            <a:ext cx="5372973" cy="2839430"/>
          </a:xfrm>
          <a:prstGeom prst="rect">
            <a:avLst/>
          </a:prstGeom>
          <a:ln>
            <a:solidFill>
              <a:schemeClr val="tx1"/>
            </a:solidFill>
          </a:ln>
        </p:spPr>
      </p:pic>
    </p:spTree>
    <p:extLst>
      <p:ext uri="{BB962C8B-B14F-4D97-AF65-F5344CB8AC3E}">
        <p14:creationId xmlns:p14="http://schemas.microsoft.com/office/powerpoint/2010/main" val="397649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74B7C5B4-FD37-874A-AD49-EA38221F18D3}"/>
              </a:ext>
            </a:extLst>
          </p:cNvPr>
          <p:cNvSpPr>
            <a:spLocks noGrp="1"/>
          </p:cNvSpPr>
          <p:nvPr>
            <p:ph idx="1"/>
          </p:nvPr>
        </p:nvSpPr>
        <p:spPr>
          <a:xfrm>
            <a:off x="1170709" y="2213552"/>
            <a:ext cx="10515600" cy="2993118"/>
          </a:xfrm>
        </p:spPr>
        <p:txBody>
          <a:bodyPr>
            <a:normAutofit lnSpcReduction="10000"/>
          </a:bodyPr>
          <a:lstStyle/>
          <a:p>
            <a:pPr marL="457200" indent="-457200">
              <a:buFont typeface="+mj-lt"/>
              <a:buAutoNum type="arabicPeriod"/>
            </a:pPr>
            <a:r>
              <a:rPr lang="en-US" b="1" dirty="0"/>
              <a:t>Advocacy:  </a:t>
            </a:r>
            <a:r>
              <a:rPr lang="en-US" dirty="0"/>
              <a:t>Champion NSOAPs in your countries</a:t>
            </a:r>
          </a:p>
          <a:p>
            <a:pPr marL="457200" indent="-457200">
              <a:buFont typeface="+mj-lt"/>
              <a:buAutoNum type="arabicPeriod"/>
            </a:pPr>
            <a:r>
              <a:rPr lang="en-US" b="1" dirty="0"/>
              <a:t>Data:  </a:t>
            </a:r>
            <a:r>
              <a:rPr lang="en-US" dirty="0"/>
              <a:t>Include surgical data collection, send to World Bank</a:t>
            </a:r>
          </a:p>
          <a:p>
            <a:pPr marL="457200" indent="-457200">
              <a:buFont typeface="+mj-lt"/>
              <a:buAutoNum type="arabicPeriod"/>
            </a:pPr>
            <a:r>
              <a:rPr lang="en-US" b="1" dirty="0"/>
              <a:t>Funding:  </a:t>
            </a:r>
            <a:r>
              <a:rPr lang="en-US" dirty="0"/>
              <a:t>Make NSOAPs a funding priority via your governments</a:t>
            </a:r>
          </a:p>
          <a:p>
            <a:pPr marL="457200" indent="-457200">
              <a:buFont typeface="+mj-lt"/>
              <a:buAutoNum type="arabicPeriod"/>
            </a:pPr>
            <a:r>
              <a:rPr lang="en-US" b="1" dirty="0"/>
              <a:t>Collaboration:  </a:t>
            </a:r>
            <a:r>
              <a:rPr lang="en-US" dirty="0"/>
              <a:t>Commit to creating an NSOAP community</a:t>
            </a:r>
          </a:p>
          <a:p>
            <a:pPr marL="457200" indent="-457200">
              <a:buFont typeface="+mj-lt"/>
              <a:buAutoNum type="arabicPeriod"/>
            </a:pPr>
            <a:r>
              <a:rPr lang="en-US" b="1" dirty="0"/>
              <a:t>Communication:  </a:t>
            </a:r>
          </a:p>
          <a:p>
            <a:pPr lvl="1"/>
            <a:r>
              <a:rPr lang="en-US" dirty="0"/>
              <a:t>Create a mechanism for communication amongst yourselves – national NSOAP leaders – that is ongoing</a:t>
            </a:r>
          </a:p>
          <a:p>
            <a:pPr lvl="1"/>
            <a:r>
              <a:rPr lang="en-US" dirty="0"/>
              <a:t>Publish your work in a wide range of venues</a:t>
            </a:r>
          </a:p>
        </p:txBody>
      </p:sp>
      <p:sp>
        <p:nvSpPr>
          <p:cNvPr id="3" name="Title 2">
            <a:extLst>
              <a:ext uri="{FF2B5EF4-FFF2-40B4-BE49-F238E27FC236}">
                <a16:creationId xmlns="" xmlns:a16="http://schemas.microsoft.com/office/drawing/2014/main" id="{99324251-9E51-6745-881E-66BB74F40CFF}"/>
              </a:ext>
            </a:extLst>
          </p:cNvPr>
          <p:cNvSpPr>
            <a:spLocks noGrp="1"/>
          </p:cNvSpPr>
          <p:nvPr>
            <p:ph type="title"/>
          </p:nvPr>
        </p:nvSpPr>
        <p:spPr/>
        <p:txBody>
          <a:bodyPr/>
          <a:lstStyle/>
          <a:p>
            <a:r>
              <a:rPr lang="en-US" dirty="0"/>
              <a:t>What must we do?</a:t>
            </a:r>
          </a:p>
        </p:txBody>
      </p:sp>
    </p:spTree>
    <p:extLst>
      <p:ext uri="{BB962C8B-B14F-4D97-AF65-F5344CB8AC3E}">
        <p14:creationId xmlns:p14="http://schemas.microsoft.com/office/powerpoint/2010/main" val="264439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3"/>
          <p:cNvPicPr>
            <a:picLocks noChangeAspect="1"/>
          </p:cNvPicPr>
          <p:nvPr/>
        </p:nvPicPr>
        <p:blipFill>
          <a:blip r:embed="rId3"/>
          <a:stretch>
            <a:fillRect/>
          </a:stretch>
        </p:blipFill>
        <p:spPr>
          <a:xfrm>
            <a:off x="5608319" y="1249853"/>
            <a:ext cx="5614835" cy="4205075"/>
          </a:xfrm>
          <a:prstGeom prst="rect">
            <a:avLst/>
          </a:prstGeom>
          <a:effectLst/>
        </p:spPr>
      </p:pic>
      <p:sp>
        <p:nvSpPr>
          <p:cNvPr id="2" name="Rubrik 1"/>
          <p:cNvSpPr>
            <a:spLocks noGrp="1"/>
          </p:cNvSpPr>
          <p:nvPr>
            <p:ph type="title"/>
          </p:nvPr>
        </p:nvSpPr>
        <p:spPr>
          <a:xfrm>
            <a:off x="648930" y="629266"/>
            <a:ext cx="3505494" cy="2443315"/>
          </a:xfrm>
          <a:solidFill>
            <a:schemeClr val="accent5"/>
          </a:solidFill>
        </p:spPr>
        <p:txBody>
          <a:bodyPr vert="horz" lIns="91440" tIns="45720" rIns="91440" bIns="45720" rtlCol="0">
            <a:normAutofit/>
          </a:bodyPr>
          <a:lstStyle/>
          <a:p>
            <a:r>
              <a:rPr lang="en-US" kern="1200" dirty="0">
                <a:latin typeface="+mj-lt"/>
                <a:ea typeface="+mj-ea"/>
                <a:cs typeface="+mj-cs"/>
              </a:rPr>
              <a:t>NSOAP components</a:t>
            </a:r>
          </a:p>
        </p:txBody>
      </p:sp>
      <p:sp>
        <p:nvSpPr>
          <p:cNvPr id="17" name="Content Placeholder 16"/>
          <p:cNvSpPr>
            <a:spLocks noGrp="1"/>
          </p:cNvSpPr>
          <p:nvPr>
            <p:ph idx="1"/>
          </p:nvPr>
        </p:nvSpPr>
        <p:spPr>
          <a:xfrm>
            <a:off x="648930" y="3352390"/>
            <a:ext cx="3505494" cy="2818933"/>
          </a:xfrm>
        </p:spPr>
        <p:txBody>
          <a:bodyPr>
            <a:normAutofit/>
          </a:bodyPr>
          <a:lstStyle/>
          <a:p>
            <a:r>
              <a:rPr lang="en-US" sz="2000" dirty="0"/>
              <a:t>Infrastructure</a:t>
            </a:r>
          </a:p>
          <a:p>
            <a:r>
              <a:rPr lang="en-US" sz="2000" dirty="0"/>
              <a:t>Workforce</a:t>
            </a:r>
          </a:p>
          <a:p>
            <a:r>
              <a:rPr lang="en-US" sz="2000" dirty="0"/>
              <a:t>Service Delivery</a:t>
            </a:r>
          </a:p>
          <a:p>
            <a:r>
              <a:rPr lang="en-US" sz="2000" dirty="0"/>
              <a:t>Financing</a:t>
            </a:r>
          </a:p>
          <a:p>
            <a:r>
              <a:rPr lang="en-US" sz="2000" dirty="0"/>
              <a:t>Information Management</a:t>
            </a:r>
          </a:p>
        </p:txBody>
      </p:sp>
      <p:sp>
        <p:nvSpPr>
          <p:cNvPr id="3" name="Slide Number Placeholder 2">
            <a:extLst>
              <a:ext uri="{FF2B5EF4-FFF2-40B4-BE49-F238E27FC236}">
                <a16:creationId xmlns="" xmlns:a16="http://schemas.microsoft.com/office/drawing/2014/main" id="{46A1107C-9D46-4B4C-A966-A34AD1A8808C}"/>
              </a:ext>
            </a:extLst>
          </p:cNvPr>
          <p:cNvSpPr>
            <a:spLocks noGrp="1"/>
          </p:cNvSpPr>
          <p:nvPr>
            <p:ph type="sldNum" sz="quarter" idx="12"/>
          </p:nvPr>
        </p:nvSpPr>
        <p:spPr/>
        <p:txBody>
          <a:bodyPr/>
          <a:lstStyle/>
          <a:p>
            <a:fld id="{5DB8F436-3518-934E-8DD5-C7DF0097E79A}" type="slidenum">
              <a:rPr lang="en-US" smtClean="0"/>
              <a:t>2</a:t>
            </a:fld>
            <a:endParaRPr lang="en-US"/>
          </a:p>
        </p:txBody>
      </p:sp>
    </p:spTree>
    <p:extLst>
      <p:ext uri="{BB962C8B-B14F-4D97-AF65-F5344CB8AC3E}">
        <p14:creationId xmlns:p14="http://schemas.microsoft.com/office/powerpoint/2010/main" val="30812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373C3C21-FF8E-2740-96AB-04D56944CE4A}"/>
              </a:ext>
            </a:extLst>
          </p:cNvPr>
          <p:cNvSpPr>
            <a:spLocks noGrp="1"/>
          </p:cNvSpPr>
          <p:nvPr>
            <p:ph type="title"/>
          </p:nvPr>
        </p:nvSpPr>
        <p:spPr/>
        <p:txBody>
          <a:bodyPr/>
          <a:lstStyle/>
          <a:p>
            <a:r>
              <a:rPr lang="en-US" dirty="0"/>
              <a:t>When and Where?</a:t>
            </a:r>
          </a:p>
        </p:txBody>
      </p:sp>
    </p:spTree>
    <p:extLst>
      <p:ext uri="{BB962C8B-B14F-4D97-AF65-F5344CB8AC3E}">
        <p14:creationId xmlns:p14="http://schemas.microsoft.com/office/powerpoint/2010/main" val="1579530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085.JPG">
            <a:extLst>
              <a:ext uri="{FF2B5EF4-FFF2-40B4-BE49-F238E27FC236}">
                <a16:creationId xmlns="" xmlns:a16="http://schemas.microsoft.com/office/drawing/2014/main" id="{1A3D4B28-BE9B-C64D-9888-FB6896B3C719}"/>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7663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a:ext>
            </a:extLst>
          </a:blip>
          <a:srcRect/>
          <a:stretch/>
        </p:blipFill>
        <p:spPr>
          <a:xfrm>
            <a:off x="-10888" y="0"/>
            <a:ext cx="12202888" cy="6858000"/>
          </a:xfrm>
          <a:prstGeom prst="rect">
            <a:avLst/>
          </a:prstGeom>
        </p:spPr>
      </p:pic>
    </p:spTree>
    <p:extLst>
      <p:ext uri="{BB962C8B-B14F-4D97-AF65-F5344CB8AC3E}">
        <p14:creationId xmlns:p14="http://schemas.microsoft.com/office/powerpoint/2010/main" val="145051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BFFA503-40B8-0F4C-B60A-E632CBCF7FDD}"/>
              </a:ext>
            </a:extLst>
          </p:cNvPr>
          <p:cNvSpPr>
            <a:spLocks noGrp="1"/>
          </p:cNvSpPr>
          <p:nvPr>
            <p:ph type="title"/>
          </p:nvPr>
        </p:nvSpPr>
        <p:spPr/>
        <p:txBody>
          <a:bodyPr/>
          <a:lstStyle/>
          <a:p>
            <a:r>
              <a:rPr lang="en-US" dirty="0"/>
              <a:t>Why, and why now?</a:t>
            </a:r>
          </a:p>
        </p:txBody>
      </p:sp>
      <p:pic>
        <p:nvPicPr>
          <p:cNvPr id="4" name="Picture 3">
            <a:extLst>
              <a:ext uri="{FF2B5EF4-FFF2-40B4-BE49-F238E27FC236}">
                <a16:creationId xmlns="" xmlns:a16="http://schemas.microsoft.com/office/drawing/2014/main" id="{4C4A36A4-1C49-EF4D-B688-3F2E558C6E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3137" y="1577340"/>
            <a:ext cx="2839452" cy="4290060"/>
          </a:xfrm>
          <a:prstGeom prst="rect">
            <a:avLst/>
          </a:prstGeom>
          <a:ln>
            <a:solidFill>
              <a:schemeClr val="tx1"/>
            </a:solidFill>
          </a:ln>
          <a:effectLst>
            <a:outerShdw blurRad="88900" dist="76200" dir="2700000" algn="tl" rotWithShape="0">
              <a:prstClr val="black">
                <a:alpha val="40000"/>
              </a:prstClr>
            </a:outerShdw>
          </a:effectLst>
        </p:spPr>
      </p:pic>
      <p:pic>
        <p:nvPicPr>
          <p:cNvPr id="5" name="Platshållare för innehåll 3">
            <a:extLst>
              <a:ext uri="{FF2B5EF4-FFF2-40B4-BE49-F238E27FC236}">
                <a16:creationId xmlns="" xmlns:a16="http://schemas.microsoft.com/office/drawing/2014/main" id="{7B5452A0-3104-FB46-AA2D-0AD1D827E5A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660116" y="2074745"/>
            <a:ext cx="4871767" cy="3611880"/>
          </a:xfrm>
          <a:effectLst/>
        </p:spPr>
      </p:pic>
      <p:pic>
        <p:nvPicPr>
          <p:cNvPr id="6" name="Picture 5">
            <a:extLst>
              <a:ext uri="{FF2B5EF4-FFF2-40B4-BE49-F238E27FC236}">
                <a16:creationId xmlns="" xmlns:a16="http://schemas.microsoft.com/office/drawing/2014/main" id="{AD2D6A20-D672-C248-B2A7-10CAADD97534}"/>
              </a:ext>
            </a:extLst>
          </p:cNvPr>
          <p:cNvPicPr>
            <a:picLocks noChangeAspect="1"/>
          </p:cNvPicPr>
          <p:nvPr/>
        </p:nvPicPr>
        <p:blipFill>
          <a:blip r:embed="rId4"/>
          <a:stretch>
            <a:fillRect/>
          </a:stretch>
        </p:blipFill>
        <p:spPr>
          <a:xfrm>
            <a:off x="8669955" y="1760220"/>
            <a:ext cx="3218236" cy="4240930"/>
          </a:xfrm>
          <a:prstGeom prst="rect">
            <a:avLst/>
          </a:prstGeom>
          <a:ln w="12700">
            <a:solidFill>
              <a:schemeClr val="tx1"/>
            </a:solidFill>
          </a:ln>
          <a:effectLst>
            <a:outerShdw blurRad="50800" dist="50800" dir="2700000" sx="101000" sy="101000" algn="tl" rotWithShape="0">
              <a:prstClr val="black">
                <a:alpha val="40000"/>
              </a:prstClr>
            </a:outerShdw>
          </a:effectLst>
        </p:spPr>
      </p:pic>
    </p:spTree>
    <p:extLst>
      <p:ext uri="{BB962C8B-B14F-4D97-AF65-F5344CB8AC3E}">
        <p14:creationId xmlns:p14="http://schemas.microsoft.com/office/powerpoint/2010/main" val="236779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3">
            <a:extLst>
              <a:ext uri="{FF2B5EF4-FFF2-40B4-BE49-F238E27FC236}">
                <a16:creationId xmlns="" xmlns:a16="http://schemas.microsoft.com/office/drawing/2014/main" id="{05C285BE-8E6D-3B43-A096-A150048519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749"/>
          <a:stretch/>
        </p:blipFill>
        <p:spPr>
          <a:xfrm>
            <a:off x="907648" y="1295669"/>
            <a:ext cx="9834727" cy="4655566"/>
          </a:xfrm>
          <a:prstGeom prst="rect">
            <a:avLst/>
          </a:prstGeom>
        </p:spPr>
      </p:pic>
      <p:sp>
        <p:nvSpPr>
          <p:cNvPr id="5" name="Title 1">
            <a:extLst>
              <a:ext uri="{FF2B5EF4-FFF2-40B4-BE49-F238E27FC236}">
                <a16:creationId xmlns="" xmlns:a16="http://schemas.microsoft.com/office/drawing/2014/main" id="{369F7B60-5AB4-C04A-9FC3-B6ED64A5C555}"/>
              </a:ext>
            </a:extLst>
          </p:cNvPr>
          <p:cNvSpPr>
            <a:spLocks noGrp="1"/>
          </p:cNvSpPr>
          <p:nvPr>
            <p:ph type="title"/>
          </p:nvPr>
        </p:nvSpPr>
        <p:spPr>
          <a:xfrm>
            <a:off x="838200" y="365126"/>
            <a:ext cx="10515600" cy="919664"/>
          </a:xfrm>
        </p:spPr>
        <p:txBody>
          <a:bodyPr>
            <a:normAutofit/>
          </a:bodyPr>
          <a:lstStyle/>
          <a:p>
            <a:r>
              <a:rPr lang="en-US" dirty="0">
                <a:solidFill>
                  <a:schemeClr val="bg1"/>
                </a:solidFill>
              </a:rPr>
              <a:t>NSOAPs and UHC</a:t>
            </a:r>
          </a:p>
        </p:txBody>
      </p:sp>
    </p:spTree>
    <p:extLst>
      <p:ext uri="{BB962C8B-B14F-4D97-AF65-F5344CB8AC3E}">
        <p14:creationId xmlns:p14="http://schemas.microsoft.com/office/powerpoint/2010/main" val="1501248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DCDC4-DA15-7F45-AA90-A032037C8EA1}"/>
              </a:ext>
            </a:extLst>
          </p:cNvPr>
          <p:cNvSpPr>
            <a:spLocks noGrp="1"/>
          </p:cNvSpPr>
          <p:nvPr>
            <p:ph type="title"/>
          </p:nvPr>
        </p:nvSpPr>
        <p:spPr>
          <a:xfrm>
            <a:off x="8199459" y="642938"/>
            <a:ext cx="3670808" cy="5502264"/>
          </a:xfrm>
          <a:solidFill>
            <a:schemeClr val="accent5"/>
          </a:solidFill>
        </p:spPr>
        <p:txBody>
          <a:bodyPr>
            <a:normAutofit/>
          </a:bodyPr>
          <a:lstStyle/>
          <a:p>
            <a:r>
              <a:rPr lang="en-US" dirty="0">
                <a:solidFill>
                  <a:srgbClr val="FFFFFF"/>
                </a:solidFill>
              </a:rPr>
              <a:t>Surgery complex – from piecemeal to NSOAP</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275586312"/>
              </p:ext>
            </p:extLst>
          </p:nvPr>
        </p:nvGraphicFramePr>
        <p:xfrm>
          <a:off x="585065" y="1233247"/>
          <a:ext cx="6047229" cy="4635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 xmlns:a16="http://schemas.microsoft.com/office/drawing/2014/main" id="{60909847-A4E2-5344-B560-5BFA8F5728B9}"/>
              </a:ext>
            </a:extLst>
          </p:cNvPr>
          <p:cNvSpPr>
            <a:spLocks noGrp="1"/>
          </p:cNvSpPr>
          <p:nvPr>
            <p:ph type="sldNum" sz="quarter" idx="12"/>
          </p:nvPr>
        </p:nvSpPr>
        <p:spPr/>
        <p:txBody>
          <a:bodyPr/>
          <a:lstStyle/>
          <a:p>
            <a:fld id="{5DB8F436-3518-934E-8DD5-C7DF0097E79A}" type="slidenum">
              <a:rPr lang="en-US" smtClean="0"/>
              <a:t>8</a:t>
            </a:fld>
            <a:endParaRPr lang="en-US" dirty="0"/>
          </a:p>
        </p:txBody>
      </p:sp>
    </p:spTree>
    <p:extLst>
      <p:ext uri="{BB962C8B-B14F-4D97-AF65-F5344CB8AC3E}">
        <p14:creationId xmlns:p14="http://schemas.microsoft.com/office/powerpoint/2010/main" val="239375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BC0EEB0-6B96-D645-944D-C33F19248B02}"/>
              </a:ext>
            </a:extLst>
          </p:cNvPr>
          <p:cNvSpPr>
            <a:spLocks noGrp="1"/>
          </p:cNvSpPr>
          <p:nvPr>
            <p:ph type="title"/>
          </p:nvPr>
        </p:nvSpPr>
        <p:spPr/>
        <p:txBody>
          <a:bodyPr>
            <a:normAutofit/>
          </a:bodyPr>
          <a:lstStyle/>
          <a:p>
            <a:r>
              <a:rPr lang="en-GB" sz="3600" dirty="0"/>
              <a:t>NSOAP process</a:t>
            </a:r>
            <a:endParaRPr lang="en-US" sz="3600" dirty="0"/>
          </a:p>
        </p:txBody>
      </p:sp>
      <p:pic>
        <p:nvPicPr>
          <p:cNvPr id="4" name="Content Placeholder 6">
            <a:extLst>
              <a:ext uri="{FF2B5EF4-FFF2-40B4-BE49-F238E27FC236}">
                <a16:creationId xmlns="" xmlns:a16="http://schemas.microsoft.com/office/drawing/2014/main" id="{C2AAB426-BB22-1C41-AAEE-751CDFD6D8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3988" y="1910228"/>
            <a:ext cx="10884024" cy="3686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119666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2890D3"/>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8192</TotalTime>
  <Words>672</Words>
  <Application>Microsoft Macintosh PowerPoint</Application>
  <PresentationFormat>Widescreen</PresentationFormat>
  <Paragraphs>192</Paragraphs>
  <Slides>19</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Calibri</vt:lpstr>
      <vt:lpstr>Calibri Light</vt:lpstr>
      <vt:lpstr>Helvetica</vt:lpstr>
      <vt:lpstr>Tw Cen MT Condensed</vt:lpstr>
      <vt:lpstr>Arial</vt:lpstr>
      <vt:lpstr>Office Theme</vt:lpstr>
      <vt:lpstr>1_Office Theme</vt:lpstr>
      <vt:lpstr>1_Office-tema</vt:lpstr>
      <vt:lpstr>National Surgical, Obstetric and Anesthesia Planning</vt:lpstr>
      <vt:lpstr>NSOAP components</vt:lpstr>
      <vt:lpstr>When and Where?</vt:lpstr>
      <vt:lpstr>PowerPoint Presentation</vt:lpstr>
      <vt:lpstr>PowerPoint Presentation</vt:lpstr>
      <vt:lpstr>Why, and why now?</vt:lpstr>
      <vt:lpstr>NSOAPs and UHC</vt:lpstr>
      <vt:lpstr>Surgery complex – from piecemeal to NSOAP</vt:lpstr>
      <vt:lpstr>NSOAP process</vt:lpstr>
      <vt:lpstr>Benefits of NSOAPs</vt:lpstr>
      <vt:lpstr>NSOAP platform for international &amp; domestic investment</vt:lpstr>
      <vt:lpstr>Need for champions</vt:lpstr>
      <vt:lpstr>Zambia</vt:lpstr>
      <vt:lpstr>Need for budgeting - Tanzania</vt:lpstr>
      <vt:lpstr>PowerPoint Presentation</vt:lpstr>
      <vt:lpstr>Monograph</vt:lpstr>
      <vt:lpstr>PowerPoint Presentation</vt:lpstr>
      <vt:lpstr>The goals for this meeting</vt:lpstr>
      <vt:lpstr>What must we do?</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Citron, Isabelle</dc:creator>
  <cp:keywords/>
  <dc:description/>
  <cp:lastModifiedBy>Kathryn Wall</cp:lastModifiedBy>
  <cp:revision>36</cp:revision>
  <dcterms:created xsi:type="dcterms:W3CDTF">2018-02-05T20:28:02Z</dcterms:created>
  <dcterms:modified xsi:type="dcterms:W3CDTF">2018-03-26T15:41:24Z</dcterms:modified>
  <cp:category/>
</cp:coreProperties>
</file>