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355" r:id="rId3"/>
    <p:sldId id="313" r:id="rId4"/>
    <p:sldId id="358" r:id="rId5"/>
    <p:sldId id="257" r:id="rId6"/>
    <p:sldId id="356" r:id="rId7"/>
    <p:sldId id="338" r:id="rId8"/>
    <p:sldId id="359" r:id="rId9"/>
    <p:sldId id="360" r:id="rId10"/>
    <p:sldId id="361" r:id="rId11"/>
    <p:sldId id="362" r:id="rId12"/>
    <p:sldId id="363" r:id="rId13"/>
    <p:sldId id="365" r:id="rId14"/>
    <p:sldId id="370" r:id="rId15"/>
    <p:sldId id="368" r:id="rId16"/>
    <p:sldId id="371" r:id="rId17"/>
    <p:sldId id="334" r:id="rId18"/>
    <p:sldId id="366" r:id="rId19"/>
    <p:sldId id="354" r:id="rId20"/>
    <p:sldId id="347" r:id="rId21"/>
    <p:sldId id="351" r:id="rId22"/>
    <p:sldId id="352" r:id="rId23"/>
    <p:sldId id="372" r:id="rId24"/>
    <p:sldId id="373" r:id="rId25"/>
    <p:sldId id="375" r:id="rId26"/>
    <p:sldId id="335" r:id="rId27"/>
    <p:sldId id="378" r:id="rId28"/>
    <p:sldId id="380" r:id="rId29"/>
    <p:sldId id="381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2791D5"/>
    <a:srgbClr val="2FAA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20"/>
    <p:restoredTop sz="95424" autoAdjust="0"/>
  </p:normalViewPr>
  <p:slideViewPr>
    <p:cSldViewPr snapToGrid="0" snapToObjects="1">
      <p:cViewPr varScale="1">
        <p:scale>
          <a:sx n="76" d="100"/>
          <a:sy n="76" d="100"/>
        </p:scale>
        <p:origin x="7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4" d="100"/>
          <a:sy n="84" d="100"/>
        </p:scale>
        <p:origin x="214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CB0E5A-2D2E-1847-B3CA-1B8003DEA274}" type="doc">
      <dgm:prSet loTypeId="urn:microsoft.com/office/officeart/2005/8/layout/hierarchy2" loCatId="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2DC393F-BDA9-3F4F-9A56-F974386AB388}">
      <dgm:prSet phldrT="[Text]"/>
      <dgm:spPr/>
      <dgm:t>
        <a:bodyPr/>
        <a:lstStyle/>
        <a:p>
          <a:r>
            <a:rPr lang="en-US" dirty="0">
              <a:latin typeface="Helvetica" charset="0"/>
              <a:ea typeface="Helvetica" charset="0"/>
              <a:cs typeface="Helvetica" charset="0"/>
            </a:rPr>
            <a:t>Technical Working Group </a:t>
          </a:r>
        </a:p>
      </dgm:t>
    </dgm:pt>
    <dgm:pt modelId="{9C88DDA8-6AF2-BE49-8608-11C17E2F8184}" type="parTrans" cxnId="{F009E669-A4FC-D04A-8510-50184003B82E}">
      <dgm:prSet/>
      <dgm:spPr/>
      <dgm:t>
        <a:bodyPr/>
        <a:lstStyle/>
        <a:p>
          <a:endParaRPr lang="en-US">
            <a:latin typeface="Helvetica" charset="0"/>
            <a:ea typeface="Helvetica" charset="0"/>
            <a:cs typeface="Helvetica" charset="0"/>
          </a:endParaRPr>
        </a:p>
      </dgm:t>
    </dgm:pt>
    <dgm:pt modelId="{14EDD1C9-39CE-F749-A8A0-BDF42D13CF47}" type="sibTrans" cxnId="{F009E669-A4FC-D04A-8510-50184003B82E}">
      <dgm:prSet/>
      <dgm:spPr/>
      <dgm:t>
        <a:bodyPr/>
        <a:lstStyle/>
        <a:p>
          <a:endParaRPr lang="en-US">
            <a:latin typeface="Helvetica" charset="0"/>
            <a:ea typeface="Helvetica" charset="0"/>
            <a:cs typeface="Helvetica" charset="0"/>
          </a:endParaRPr>
        </a:p>
      </dgm:t>
    </dgm:pt>
    <dgm:pt modelId="{58B6FE67-7FCE-784B-9C70-E584F6E44DCB}">
      <dgm:prSet phldrT="[Text]"/>
      <dgm:spPr/>
      <dgm:t>
        <a:bodyPr/>
        <a:lstStyle/>
        <a:p>
          <a:r>
            <a:rPr lang="en-US" dirty="0">
              <a:latin typeface="Helvetica" charset="0"/>
              <a:ea typeface="Helvetica" charset="0"/>
              <a:cs typeface="Helvetica" charset="0"/>
            </a:rPr>
            <a:t>Workforce</a:t>
          </a:r>
        </a:p>
      </dgm:t>
    </dgm:pt>
    <dgm:pt modelId="{FDC34B9C-38BF-BA4F-A7B4-E9C4E947917B}" type="parTrans" cxnId="{2C631169-F153-404A-A85A-ED014EECFA87}">
      <dgm:prSet/>
      <dgm:spPr/>
      <dgm:t>
        <a:bodyPr/>
        <a:lstStyle/>
        <a:p>
          <a:endParaRPr lang="en-US">
            <a:latin typeface="Helvetica" charset="0"/>
            <a:ea typeface="Helvetica" charset="0"/>
            <a:cs typeface="Helvetica" charset="0"/>
          </a:endParaRPr>
        </a:p>
      </dgm:t>
    </dgm:pt>
    <dgm:pt modelId="{FD59ED89-94F5-BD4A-AB8F-B67C027848E9}" type="sibTrans" cxnId="{2C631169-F153-404A-A85A-ED014EECFA87}">
      <dgm:prSet/>
      <dgm:spPr/>
      <dgm:t>
        <a:bodyPr/>
        <a:lstStyle/>
        <a:p>
          <a:endParaRPr lang="en-US">
            <a:latin typeface="Helvetica" charset="0"/>
            <a:ea typeface="Helvetica" charset="0"/>
            <a:cs typeface="Helvetica" charset="0"/>
          </a:endParaRPr>
        </a:p>
      </dgm:t>
    </dgm:pt>
    <dgm:pt modelId="{A45A4824-0790-9346-A4A7-04C9AF791FD6}">
      <dgm:prSet phldrT="[Text]"/>
      <dgm:spPr/>
      <dgm:t>
        <a:bodyPr/>
        <a:lstStyle/>
        <a:p>
          <a:r>
            <a:rPr lang="en-US" dirty="0">
              <a:latin typeface="Helvetica" charset="0"/>
              <a:ea typeface="Helvetica" charset="0"/>
              <a:cs typeface="Helvetica" charset="0"/>
            </a:rPr>
            <a:t>Service Delivery and Infrastructure</a:t>
          </a:r>
        </a:p>
      </dgm:t>
    </dgm:pt>
    <dgm:pt modelId="{4CC0A155-8270-F24D-AFE3-9F80E499A590}" type="parTrans" cxnId="{6F58EA33-D0E1-A444-893D-D0E0DAE09F17}">
      <dgm:prSet/>
      <dgm:spPr/>
      <dgm:t>
        <a:bodyPr/>
        <a:lstStyle/>
        <a:p>
          <a:endParaRPr lang="en-US">
            <a:latin typeface="Helvetica" charset="0"/>
            <a:ea typeface="Helvetica" charset="0"/>
            <a:cs typeface="Helvetica" charset="0"/>
          </a:endParaRPr>
        </a:p>
      </dgm:t>
    </dgm:pt>
    <dgm:pt modelId="{45E77E6F-4A16-414D-AE4D-EE17BAC07C3C}" type="sibTrans" cxnId="{6F58EA33-D0E1-A444-893D-D0E0DAE09F17}">
      <dgm:prSet/>
      <dgm:spPr/>
      <dgm:t>
        <a:bodyPr/>
        <a:lstStyle/>
        <a:p>
          <a:endParaRPr lang="en-US">
            <a:latin typeface="Helvetica" charset="0"/>
            <a:ea typeface="Helvetica" charset="0"/>
            <a:cs typeface="Helvetica" charset="0"/>
          </a:endParaRPr>
        </a:p>
      </dgm:t>
    </dgm:pt>
    <dgm:pt modelId="{09C4E14C-13F9-1549-8C9B-7458FC812C8D}">
      <dgm:prSet phldrT="[Text]"/>
      <dgm:spPr/>
      <dgm:t>
        <a:bodyPr/>
        <a:lstStyle/>
        <a:p>
          <a:r>
            <a:rPr lang="en-US" dirty="0">
              <a:latin typeface="Helvetica" charset="0"/>
              <a:ea typeface="Helvetica" charset="0"/>
              <a:cs typeface="Helvetica" charset="0"/>
            </a:rPr>
            <a:t>Financing, Information Management and Technology </a:t>
          </a:r>
        </a:p>
      </dgm:t>
    </dgm:pt>
    <dgm:pt modelId="{63C06A55-48A0-844C-8271-086739C07AF2}" type="parTrans" cxnId="{77B3B1DA-9913-574E-9C56-1D4C964034B8}">
      <dgm:prSet/>
      <dgm:spPr/>
      <dgm:t>
        <a:bodyPr/>
        <a:lstStyle/>
        <a:p>
          <a:endParaRPr lang="en-US">
            <a:latin typeface="Helvetica" charset="0"/>
            <a:ea typeface="Helvetica" charset="0"/>
            <a:cs typeface="Helvetica" charset="0"/>
          </a:endParaRPr>
        </a:p>
      </dgm:t>
    </dgm:pt>
    <dgm:pt modelId="{B5C41669-5644-3447-8DEC-CFED98E85B84}" type="sibTrans" cxnId="{77B3B1DA-9913-574E-9C56-1D4C964034B8}">
      <dgm:prSet/>
      <dgm:spPr/>
      <dgm:t>
        <a:bodyPr/>
        <a:lstStyle/>
        <a:p>
          <a:endParaRPr lang="en-US">
            <a:latin typeface="Helvetica" charset="0"/>
            <a:ea typeface="Helvetica" charset="0"/>
            <a:cs typeface="Helvetica" charset="0"/>
          </a:endParaRPr>
        </a:p>
      </dgm:t>
    </dgm:pt>
    <dgm:pt modelId="{83D2C9D4-9CDD-7B44-BC38-0858AAA0F41A}" type="pres">
      <dgm:prSet presAssocID="{23CB0E5A-2D2E-1847-B3CA-1B8003DEA27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BF39596-6B07-E243-B3AA-42BC8F684026}" type="pres">
      <dgm:prSet presAssocID="{82DC393F-BDA9-3F4F-9A56-F974386AB388}" presName="root1" presStyleCnt="0"/>
      <dgm:spPr/>
    </dgm:pt>
    <dgm:pt modelId="{5F433A20-8F00-F649-89E8-832FD5A2C39E}" type="pres">
      <dgm:prSet presAssocID="{82DC393F-BDA9-3F4F-9A56-F974386AB388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F6A25AE-B849-1041-9017-AD9AED8C1E86}" type="pres">
      <dgm:prSet presAssocID="{82DC393F-BDA9-3F4F-9A56-F974386AB388}" presName="level2hierChild" presStyleCnt="0"/>
      <dgm:spPr/>
    </dgm:pt>
    <dgm:pt modelId="{43B018D5-618F-664D-AB3A-CF0F6526653B}" type="pres">
      <dgm:prSet presAssocID="{FDC34B9C-38BF-BA4F-A7B4-E9C4E947917B}" presName="conn2-1" presStyleLbl="parChTrans1D2" presStyleIdx="0" presStyleCnt="3"/>
      <dgm:spPr/>
      <dgm:t>
        <a:bodyPr/>
        <a:lstStyle/>
        <a:p>
          <a:endParaRPr lang="en-US"/>
        </a:p>
      </dgm:t>
    </dgm:pt>
    <dgm:pt modelId="{124522C4-F04D-114E-A998-1CB80AF1BD6E}" type="pres">
      <dgm:prSet presAssocID="{FDC34B9C-38BF-BA4F-A7B4-E9C4E947917B}" presName="connTx" presStyleLbl="parChTrans1D2" presStyleIdx="0" presStyleCnt="3"/>
      <dgm:spPr/>
      <dgm:t>
        <a:bodyPr/>
        <a:lstStyle/>
        <a:p>
          <a:endParaRPr lang="en-US"/>
        </a:p>
      </dgm:t>
    </dgm:pt>
    <dgm:pt modelId="{F8B1A072-2CA3-B242-AEBF-EDA1D2B9AC84}" type="pres">
      <dgm:prSet presAssocID="{58B6FE67-7FCE-784B-9C70-E584F6E44DCB}" presName="root2" presStyleCnt="0"/>
      <dgm:spPr/>
    </dgm:pt>
    <dgm:pt modelId="{32D4CEF4-16C8-174D-935A-2805E08BC75A}" type="pres">
      <dgm:prSet presAssocID="{58B6FE67-7FCE-784B-9C70-E584F6E44DCB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CD416D5-FBAE-7C40-9971-7978728C88A8}" type="pres">
      <dgm:prSet presAssocID="{58B6FE67-7FCE-784B-9C70-E584F6E44DCB}" presName="level3hierChild" presStyleCnt="0"/>
      <dgm:spPr/>
    </dgm:pt>
    <dgm:pt modelId="{E18559EF-063D-764F-BC0E-5A3DAFC387F9}" type="pres">
      <dgm:prSet presAssocID="{4CC0A155-8270-F24D-AFE3-9F80E499A590}" presName="conn2-1" presStyleLbl="parChTrans1D2" presStyleIdx="1" presStyleCnt="3"/>
      <dgm:spPr/>
      <dgm:t>
        <a:bodyPr/>
        <a:lstStyle/>
        <a:p>
          <a:endParaRPr lang="en-US"/>
        </a:p>
      </dgm:t>
    </dgm:pt>
    <dgm:pt modelId="{687270DD-749F-C94F-A457-E9B12E419664}" type="pres">
      <dgm:prSet presAssocID="{4CC0A155-8270-F24D-AFE3-9F80E499A590}" presName="connTx" presStyleLbl="parChTrans1D2" presStyleIdx="1" presStyleCnt="3"/>
      <dgm:spPr/>
      <dgm:t>
        <a:bodyPr/>
        <a:lstStyle/>
        <a:p>
          <a:endParaRPr lang="en-US"/>
        </a:p>
      </dgm:t>
    </dgm:pt>
    <dgm:pt modelId="{89517201-4ED7-D340-92ED-E451D8B64973}" type="pres">
      <dgm:prSet presAssocID="{A45A4824-0790-9346-A4A7-04C9AF791FD6}" presName="root2" presStyleCnt="0"/>
      <dgm:spPr/>
    </dgm:pt>
    <dgm:pt modelId="{95CD65E4-7C5D-E142-A49C-BC4A472E994D}" type="pres">
      <dgm:prSet presAssocID="{A45A4824-0790-9346-A4A7-04C9AF791FD6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D82E174-443E-9746-89D2-C8DA174E09ED}" type="pres">
      <dgm:prSet presAssocID="{A45A4824-0790-9346-A4A7-04C9AF791FD6}" presName="level3hierChild" presStyleCnt="0"/>
      <dgm:spPr/>
    </dgm:pt>
    <dgm:pt modelId="{2F573F84-4CFC-F843-BCB0-6CE641275438}" type="pres">
      <dgm:prSet presAssocID="{63C06A55-48A0-844C-8271-086739C07AF2}" presName="conn2-1" presStyleLbl="parChTrans1D2" presStyleIdx="2" presStyleCnt="3"/>
      <dgm:spPr/>
      <dgm:t>
        <a:bodyPr/>
        <a:lstStyle/>
        <a:p>
          <a:endParaRPr lang="en-US"/>
        </a:p>
      </dgm:t>
    </dgm:pt>
    <dgm:pt modelId="{5D2A1CE0-967F-4048-B45C-9DB77C4B15EB}" type="pres">
      <dgm:prSet presAssocID="{63C06A55-48A0-844C-8271-086739C07AF2}" presName="connTx" presStyleLbl="parChTrans1D2" presStyleIdx="2" presStyleCnt="3"/>
      <dgm:spPr/>
      <dgm:t>
        <a:bodyPr/>
        <a:lstStyle/>
        <a:p>
          <a:endParaRPr lang="en-US"/>
        </a:p>
      </dgm:t>
    </dgm:pt>
    <dgm:pt modelId="{38ACC203-4778-D14C-B49A-A1088AD03871}" type="pres">
      <dgm:prSet presAssocID="{09C4E14C-13F9-1549-8C9B-7458FC812C8D}" presName="root2" presStyleCnt="0"/>
      <dgm:spPr/>
    </dgm:pt>
    <dgm:pt modelId="{2B407650-C597-3945-99EA-49B318F8641E}" type="pres">
      <dgm:prSet presAssocID="{09C4E14C-13F9-1549-8C9B-7458FC812C8D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51D9D17-4665-5A42-9027-75330C2E54CA}" type="pres">
      <dgm:prSet presAssocID="{09C4E14C-13F9-1549-8C9B-7458FC812C8D}" presName="level3hierChild" presStyleCnt="0"/>
      <dgm:spPr/>
    </dgm:pt>
  </dgm:ptLst>
  <dgm:cxnLst>
    <dgm:cxn modelId="{5C2D9754-EB2A-1044-AA28-F6925C7CA822}" type="presOf" srcId="{FDC34B9C-38BF-BA4F-A7B4-E9C4E947917B}" destId="{124522C4-F04D-114E-A998-1CB80AF1BD6E}" srcOrd="1" destOrd="0" presId="urn:microsoft.com/office/officeart/2005/8/layout/hierarchy2"/>
    <dgm:cxn modelId="{206B5C66-18B9-0049-91F7-9F1ACA3FF354}" type="presOf" srcId="{FDC34B9C-38BF-BA4F-A7B4-E9C4E947917B}" destId="{43B018D5-618F-664D-AB3A-CF0F6526653B}" srcOrd="0" destOrd="0" presId="urn:microsoft.com/office/officeart/2005/8/layout/hierarchy2"/>
    <dgm:cxn modelId="{AD7F839E-668B-B447-AB10-49140C186B6C}" type="presOf" srcId="{09C4E14C-13F9-1549-8C9B-7458FC812C8D}" destId="{2B407650-C597-3945-99EA-49B318F8641E}" srcOrd="0" destOrd="0" presId="urn:microsoft.com/office/officeart/2005/8/layout/hierarchy2"/>
    <dgm:cxn modelId="{F6A3E442-D57E-E14F-A9EA-B7C61D63C649}" type="presOf" srcId="{63C06A55-48A0-844C-8271-086739C07AF2}" destId="{5D2A1CE0-967F-4048-B45C-9DB77C4B15EB}" srcOrd="1" destOrd="0" presId="urn:microsoft.com/office/officeart/2005/8/layout/hierarchy2"/>
    <dgm:cxn modelId="{77B3B1DA-9913-574E-9C56-1D4C964034B8}" srcId="{82DC393F-BDA9-3F4F-9A56-F974386AB388}" destId="{09C4E14C-13F9-1549-8C9B-7458FC812C8D}" srcOrd="2" destOrd="0" parTransId="{63C06A55-48A0-844C-8271-086739C07AF2}" sibTransId="{B5C41669-5644-3447-8DEC-CFED98E85B84}"/>
    <dgm:cxn modelId="{6666DDDE-B727-0145-8B51-BD5008DA65AB}" type="presOf" srcId="{4CC0A155-8270-F24D-AFE3-9F80E499A590}" destId="{E18559EF-063D-764F-BC0E-5A3DAFC387F9}" srcOrd="0" destOrd="0" presId="urn:microsoft.com/office/officeart/2005/8/layout/hierarchy2"/>
    <dgm:cxn modelId="{2C631169-F153-404A-A85A-ED014EECFA87}" srcId="{82DC393F-BDA9-3F4F-9A56-F974386AB388}" destId="{58B6FE67-7FCE-784B-9C70-E584F6E44DCB}" srcOrd="0" destOrd="0" parTransId="{FDC34B9C-38BF-BA4F-A7B4-E9C4E947917B}" sibTransId="{FD59ED89-94F5-BD4A-AB8F-B67C027848E9}"/>
    <dgm:cxn modelId="{31A64B4F-46BD-A644-A4BC-028663EA34A7}" type="presOf" srcId="{23CB0E5A-2D2E-1847-B3CA-1B8003DEA274}" destId="{83D2C9D4-9CDD-7B44-BC38-0858AAA0F41A}" srcOrd="0" destOrd="0" presId="urn:microsoft.com/office/officeart/2005/8/layout/hierarchy2"/>
    <dgm:cxn modelId="{7868C66E-CA28-7B49-8B4D-35B0BBA1B481}" type="presOf" srcId="{58B6FE67-7FCE-784B-9C70-E584F6E44DCB}" destId="{32D4CEF4-16C8-174D-935A-2805E08BC75A}" srcOrd="0" destOrd="0" presId="urn:microsoft.com/office/officeart/2005/8/layout/hierarchy2"/>
    <dgm:cxn modelId="{8533BEEE-DEE8-5A43-AE0B-F9CF05A41771}" type="presOf" srcId="{A45A4824-0790-9346-A4A7-04C9AF791FD6}" destId="{95CD65E4-7C5D-E142-A49C-BC4A472E994D}" srcOrd="0" destOrd="0" presId="urn:microsoft.com/office/officeart/2005/8/layout/hierarchy2"/>
    <dgm:cxn modelId="{C2CE1B54-EDC3-B74D-8AB7-132B08A2D7BE}" type="presOf" srcId="{63C06A55-48A0-844C-8271-086739C07AF2}" destId="{2F573F84-4CFC-F843-BCB0-6CE641275438}" srcOrd="0" destOrd="0" presId="urn:microsoft.com/office/officeart/2005/8/layout/hierarchy2"/>
    <dgm:cxn modelId="{B1CB1A83-8277-504C-81B2-3B30481D6133}" type="presOf" srcId="{4CC0A155-8270-F24D-AFE3-9F80E499A590}" destId="{687270DD-749F-C94F-A457-E9B12E419664}" srcOrd="1" destOrd="0" presId="urn:microsoft.com/office/officeart/2005/8/layout/hierarchy2"/>
    <dgm:cxn modelId="{6F58EA33-D0E1-A444-893D-D0E0DAE09F17}" srcId="{82DC393F-BDA9-3F4F-9A56-F974386AB388}" destId="{A45A4824-0790-9346-A4A7-04C9AF791FD6}" srcOrd="1" destOrd="0" parTransId="{4CC0A155-8270-F24D-AFE3-9F80E499A590}" sibTransId="{45E77E6F-4A16-414D-AE4D-EE17BAC07C3C}"/>
    <dgm:cxn modelId="{FE02C938-003A-C54D-9296-49977ECC0E38}" type="presOf" srcId="{82DC393F-BDA9-3F4F-9A56-F974386AB388}" destId="{5F433A20-8F00-F649-89E8-832FD5A2C39E}" srcOrd="0" destOrd="0" presId="urn:microsoft.com/office/officeart/2005/8/layout/hierarchy2"/>
    <dgm:cxn modelId="{F009E669-A4FC-D04A-8510-50184003B82E}" srcId="{23CB0E5A-2D2E-1847-B3CA-1B8003DEA274}" destId="{82DC393F-BDA9-3F4F-9A56-F974386AB388}" srcOrd="0" destOrd="0" parTransId="{9C88DDA8-6AF2-BE49-8608-11C17E2F8184}" sibTransId="{14EDD1C9-39CE-F749-A8A0-BDF42D13CF47}"/>
    <dgm:cxn modelId="{B6969F71-2E85-C74A-A864-8B048EAEFDE3}" type="presParOf" srcId="{83D2C9D4-9CDD-7B44-BC38-0858AAA0F41A}" destId="{6BF39596-6B07-E243-B3AA-42BC8F684026}" srcOrd="0" destOrd="0" presId="urn:microsoft.com/office/officeart/2005/8/layout/hierarchy2"/>
    <dgm:cxn modelId="{13EDA6D7-37B0-634A-87A4-A2F9DF24B1A3}" type="presParOf" srcId="{6BF39596-6B07-E243-B3AA-42BC8F684026}" destId="{5F433A20-8F00-F649-89E8-832FD5A2C39E}" srcOrd="0" destOrd="0" presId="urn:microsoft.com/office/officeart/2005/8/layout/hierarchy2"/>
    <dgm:cxn modelId="{2C0F0F0D-56B0-D740-A51B-32B53EEE3DF0}" type="presParOf" srcId="{6BF39596-6B07-E243-B3AA-42BC8F684026}" destId="{AF6A25AE-B849-1041-9017-AD9AED8C1E86}" srcOrd="1" destOrd="0" presId="urn:microsoft.com/office/officeart/2005/8/layout/hierarchy2"/>
    <dgm:cxn modelId="{ACC6DC4E-6D73-0149-AA21-27FFE4EDDD26}" type="presParOf" srcId="{AF6A25AE-B849-1041-9017-AD9AED8C1E86}" destId="{43B018D5-618F-664D-AB3A-CF0F6526653B}" srcOrd="0" destOrd="0" presId="urn:microsoft.com/office/officeart/2005/8/layout/hierarchy2"/>
    <dgm:cxn modelId="{94ADB759-7F6C-1A40-9B4E-72414779B93E}" type="presParOf" srcId="{43B018D5-618F-664D-AB3A-CF0F6526653B}" destId="{124522C4-F04D-114E-A998-1CB80AF1BD6E}" srcOrd="0" destOrd="0" presId="urn:microsoft.com/office/officeart/2005/8/layout/hierarchy2"/>
    <dgm:cxn modelId="{851A7C68-7BDA-344D-86A3-1FCEA00B5CC0}" type="presParOf" srcId="{AF6A25AE-B849-1041-9017-AD9AED8C1E86}" destId="{F8B1A072-2CA3-B242-AEBF-EDA1D2B9AC84}" srcOrd="1" destOrd="0" presId="urn:microsoft.com/office/officeart/2005/8/layout/hierarchy2"/>
    <dgm:cxn modelId="{1878DCB9-0BEB-BF47-B212-0FE7F1DCEC1C}" type="presParOf" srcId="{F8B1A072-2CA3-B242-AEBF-EDA1D2B9AC84}" destId="{32D4CEF4-16C8-174D-935A-2805E08BC75A}" srcOrd="0" destOrd="0" presId="urn:microsoft.com/office/officeart/2005/8/layout/hierarchy2"/>
    <dgm:cxn modelId="{E51A077D-548A-E340-A1CB-088B0487F95F}" type="presParOf" srcId="{F8B1A072-2CA3-B242-AEBF-EDA1D2B9AC84}" destId="{DCD416D5-FBAE-7C40-9971-7978728C88A8}" srcOrd="1" destOrd="0" presId="urn:microsoft.com/office/officeart/2005/8/layout/hierarchy2"/>
    <dgm:cxn modelId="{5BAC6A19-DF50-E948-AA5C-75FEEE84CB21}" type="presParOf" srcId="{AF6A25AE-B849-1041-9017-AD9AED8C1E86}" destId="{E18559EF-063D-764F-BC0E-5A3DAFC387F9}" srcOrd="2" destOrd="0" presId="urn:microsoft.com/office/officeart/2005/8/layout/hierarchy2"/>
    <dgm:cxn modelId="{FAD6357C-F0C4-FD4D-AD2B-F44CA08D114A}" type="presParOf" srcId="{E18559EF-063D-764F-BC0E-5A3DAFC387F9}" destId="{687270DD-749F-C94F-A457-E9B12E419664}" srcOrd="0" destOrd="0" presId="urn:microsoft.com/office/officeart/2005/8/layout/hierarchy2"/>
    <dgm:cxn modelId="{7AA7C23D-1F4D-A74D-93AC-A84F4B0DE1E5}" type="presParOf" srcId="{AF6A25AE-B849-1041-9017-AD9AED8C1E86}" destId="{89517201-4ED7-D340-92ED-E451D8B64973}" srcOrd="3" destOrd="0" presId="urn:microsoft.com/office/officeart/2005/8/layout/hierarchy2"/>
    <dgm:cxn modelId="{EBB55EE5-3459-D348-9D43-75562A32EB60}" type="presParOf" srcId="{89517201-4ED7-D340-92ED-E451D8B64973}" destId="{95CD65E4-7C5D-E142-A49C-BC4A472E994D}" srcOrd="0" destOrd="0" presId="urn:microsoft.com/office/officeart/2005/8/layout/hierarchy2"/>
    <dgm:cxn modelId="{641B9C0C-C64A-F24C-B759-B6385BE8D817}" type="presParOf" srcId="{89517201-4ED7-D340-92ED-E451D8B64973}" destId="{AD82E174-443E-9746-89D2-C8DA174E09ED}" srcOrd="1" destOrd="0" presId="urn:microsoft.com/office/officeart/2005/8/layout/hierarchy2"/>
    <dgm:cxn modelId="{F4D38046-DB9E-F04C-9F38-4E02440C414B}" type="presParOf" srcId="{AF6A25AE-B849-1041-9017-AD9AED8C1E86}" destId="{2F573F84-4CFC-F843-BCB0-6CE641275438}" srcOrd="4" destOrd="0" presId="urn:microsoft.com/office/officeart/2005/8/layout/hierarchy2"/>
    <dgm:cxn modelId="{C3D86F48-9462-1B47-A74E-01217CB677B1}" type="presParOf" srcId="{2F573F84-4CFC-F843-BCB0-6CE641275438}" destId="{5D2A1CE0-967F-4048-B45C-9DB77C4B15EB}" srcOrd="0" destOrd="0" presId="urn:microsoft.com/office/officeart/2005/8/layout/hierarchy2"/>
    <dgm:cxn modelId="{E7514241-3F00-D547-AC8E-CEDB1294BCC3}" type="presParOf" srcId="{AF6A25AE-B849-1041-9017-AD9AED8C1E86}" destId="{38ACC203-4778-D14C-B49A-A1088AD03871}" srcOrd="5" destOrd="0" presId="urn:microsoft.com/office/officeart/2005/8/layout/hierarchy2"/>
    <dgm:cxn modelId="{9767EE0B-D440-9149-BBFD-FB6C7BEF60C4}" type="presParOf" srcId="{38ACC203-4778-D14C-B49A-A1088AD03871}" destId="{2B407650-C597-3945-99EA-49B318F8641E}" srcOrd="0" destOrd="0" presId="urn:microsoft.com/office/officeart/2005/8/layout/hierarchy2"/>
    <dgm:cxn modelId="{2200317E-AED6-104D-A755-FD07761640F1}" type="presParOf" srcId="{38ACC203-4778-D14C-B49A-A1088AD03871}" destId="{A51D9D17-4665-5A42-9027-75330C2E54CA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3CB0E5A-2D2E-1847-B3CA-1B8003DEA274}" type="doc">
      <dgm:prSet loTypeId="urn:microsoft.com/office/officeart/2005/8/layout/hierarchy2" loCatId="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2DC393F-BDA9-3F4F-9A56-F974386AB388}">
      <dgm:prSet phldrT="[Text]"/>
      <dgm:spPr/>
      <dgm:t>
        <a:bodyPr/>
        <a:lstStyle/>
        <a:p>
          <a:r>
            <a:rPr lang="en-US" dirty="0">
              <a:latin typeface="Helvetica" charset="0"/>
              <a:ea typeface="Helvetica" charset="0"/>
              <a:cs typeface="Helvetica" charset="0"/>
            </a:rPr>
            <a:t>Technical Working Group </a:t>
          </a:r>
        </a:p>
      </dgm:t>
    </dgm:pt>
    <dgm:pt modelId="{9C88DDA8-6AF2-BE49-8608-11C17E2F8184}" type="parTrans" cxnId="{F009E669-A4FC-D04A-8510-50184003B82E}">
      <dgm:prSet/>
      <dgm:spPr/>
      <dgm:t>
        <a:bodyPr/>
        <a:lstStyle/>
        <a:p>
          <a:endParaRPr lang="en-US">
            <a:latin typeface="Helvetica" charset="0"/>
            <a:ea typeface="Helvetica" charset="0"/>
            <a:cs typeface="Helvetica" charset="0"/>
          </a:endParaRPr>
        </a:p>
      </dgm:t>
    </dgm:pt>
    <dgm:pt modelId="{14EDD1C9-39CE-F749-A8A0-BDF42D13CF47}" type="sibTrans" cxnId="{F009E669-A4FC-D04A-8510-50184003B82E}">
      <dgm:prSet/>
      <dgm:spPr/>
      <dgm:t>
        <a:bodyPr/>
        <a:lstStyle/>
        <a:p>
          <a:endParaRPr lang="en-US">
            <a:latin typeface="Helvetica" charset="0"/>
            <a:ea typeface="Helvetica" charset="0"/>
            <a:cs typeface="Helvetica" charset="0"/>
          </a:endParaRPr>
        </a:p>
      </dgm:t>
    </dgm:pt>
    <dgm:pt modelId="{58B6FE67-7FCE-784B-9C70-E584F6E44DCB}">
      <dgm:prSet phldrT="[Text]"/>
      <dgm:spPr/>
      <dgm:t>
        <a:bodyPr/>
        <a:lstStyle/>
        <a:p>
          <a:r>
            <a:rPr lang="en-US" dirty="0">
              <a:latin typeface="Helvetica" charset="0"/>
              <a:ea typeface="Helvetica" charset="0"/>
              <a:cs typeface="Helvetica" charset="0"/>
            </a:rPr>
            <a:t>Workforce</a:t>
          </a:r>
        </a:p>
      </dgm:t>
    </dgm:pt>
    <dgm:pt modelId="{FDC34B9C-38BF-BA4F-A7B4-E9C4E947917B}" type="parTrans" cxnId="{2C631169-F153-404A-A85A-ED014EECFA87}">
      <dgm:prSet/>
      <dgm:spPr/>
      <dgm:t>
        <a:bodyPr/>
        <a:lstStyle/>
        <a:p>
          <a:endParaRPr lang="en-US">
            <a:latin typeface="Helvetica" charset="0"/>
            <a:ea typeface="Helvetica" charset="0"/>
            <a:cs typeface="Helvetica" charset="0"/>
          </a:endParaRPr>
        </a:p>
      </dgm:t>
    </dgm:pt>
    <dgm:pt modelId="{FD59ED89-94F5-BD4A-AB8F-B67C027848E9}" type="sibTrans" cxnId="{2C631169-F153-404A-A85A-ED014EECFA87}">
      <dgm:prSet/>
      <dgm:spPr/>
      <dgm:t>
        <a:bodyPr/>
        <a:lstStyle/>
        <a:p>
          <a:endParaRPr lang="en-US">
            <a:latin typeface="Helvetica" charset="0"/>
            <a:ea typeface="Helvetica" charset="0"/>
            <a:cs typeface="Helvetica" charset="0"/>
          </a:endParaRPr>
        </a:p>
      </dgm:t>
    </dgm:pt>
    <dgm:pt modelId="{A45A4824-0790-9346-A4A7-04C9AF791FD6}">
      <dgm:prSet phldrT="[Text]"/>
      <dgm:spPr/>
      <dgm:t>
        <a:bodyPr/>
        <a:lstStyle/>
        <a:p>
          <a:r>
            <a:rPr lang="en-US" dirty="0">
              <a:latin typeface="Helvetica" charset="0"/>
              <a:ea typeface="Helvetica" charset="0"/>
              <a:cs typeface="Helvetica" charset="0"/>
            </a:rPr>
            <a:t>Service Delivery and Infrastructure</a:t>
          </a:r>
        </a:p>
      </dgm:t>
    </dgm:pt>
    <dgm:pt modelId="{4CC0A155-8270-F24D-AFE3-9F80E499A590}" type="parTrans" cxnId="{6F58EA33-D0E1-A444-893D-D0E0DAE09F17}">
      <dgm:prSet/>
      <dgm:spPr/>
      <dgm:t>
        <a:bodyPr/>
        <a:lstStyle/>
        <a:p>
          <a:endParaRPr lang="en-US">
            <a:latin typeface="Helvetica" charset="0"/>
            <a:ea typeface="Helvetica" charset="0"/>
            <a:cs typeface="Helvetica" charset="0"/>
          </a:endParaRPr>
        </a:p>
      </dgm:t>
    </dgm:pt>
    <dgm:pt modelId="{45E77E6F-4A16-414D-AE4D-EE17BAC07C3C}" type="sibTrans" cxnId="{6F58EA33-D0E1-A444-893D-D0E0DAE09F17}">
      <dgm:prSet/>
      <dgm:spPr/>
      <dgm:t>
        <a:bodyPr/>
        <a:lstStyle/>
        <a:p>
          <a:endParaRPr lang="en-US">
            <a:latin typeface="Helvetica" charset="0"/>
            <a:ea typeface="Helvetica" charset="0"/>
            <a:cs typeface="Helvetica" charset="0"/>
          </a:endParaRPr>
        </a:p>
      </dgm:t>
    </dgm:pt>
    <dgm:pt modelId="{09C4E14C-13F9-1549-8C9B-7458FC812C8D}">
      <dgm:prSet phldrT="[Text]"/>
      <dgm:spPr/>
      <dgm:t>
        <a:bodyPr/>
        <a:lstStyle/>
        <a:p>
          <a:r>
            <a:rPr lang="en-US" dirty="0">
              <a:latin typeface="Helvetica" charset="0"/>
              <a:ea typeface="Helvetica" charset="0"/>
              <a:cs typeface="Helvetica" charset="0"/>
            </a:rPr>
            <a:t>Financing, Information Management and Technology </a:t>
          </a:r>
        </a:p>
      </dgm:t>
    </dgm:pt>
    <dgm:pt modelId="{63C06A55-48A0-844C-8271-086739C07AF2}" type="parTrans" cxnId="{77B3B1DA-9913-574E-9C56-1D4C964034B8}">
      <dgm:prSet/>
      <dgm:spPr/>
      <dgm:t>
        <a:bodyPr/>
        <a:lstStyle/>
        <a:p>
          <a:endParaRPr lang="en-US">
            <a:latin typeface="Helvetica" charset="0"/>
            <a:ea typeface="Helvetica" charset="0"/>
            <a:cs typeface="Helvetica" charset="0"/>
          </a:endParaRPr>
        </a:p>
      </dgm:t>
    </dgm:pt>
    <dgm:pt modelId="{B5C41669-5644-3447-8DEC-CFED98E85B84}" type="sibTrans" cxnId="{77B3B1DA-9913-574E-9C56-1D4C964034B8}">
      <dgm:prSet/>
      <dgm:spPr/>
      <dgm:t>
        <a:bodyPr/>
        <a:lstStyle/>
        <a:p>
          <a:endParaRPr lang="en-US">
            <a:latin typeface="Helvetica" charset="0"/>
            <a:ea typeface="Helvetica" charset="0"/>
            <a:cs typeface="Helvetica" charset="0"/>
          </a:endParaRPr>
        </a:p>
      </dgm:t>
    </dgm:pt>
    <dgm:pt modelId="{83D2C9D4-9CDD-7B44-BC38-0858AAA0F41A}" type="pres">
      <dgm:prSet presAssocID="{23CB0E5A-2D2E-1847-B3CA-1B8003DEA27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BF39596-6B07-E243-B3AA-42BC8F684026}" type="pres">
      <dgm:prSet presAssocID="{82DC393F-BDA9-3F4F-9A56-F974386AB388}" presName="root1" presStyleCnt="0"/>
      <dgm:spPr/>
    </dgm:pt>
    <dgm:pt modelId="{5F433A20-8F00-F649-89E8-832FD5A2C39E}" type="pres">
      <dgm:prSet presAssocID="{82DC393F-BDA9-3F4F-9A56-F974386AB388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F6A25AE-B849-1041-9017-AD9AED8C1E86}" type="pres">
      <dgm:prSet presAssocID="{82DC393F-BDA9-3F4F-9A56-F974386AB388}" presName="level2hierChild" presStyleCnt="0"/>
      <dgm:spPr/>
    </dgm:pt>
    <dgm:pt modelId="{43B018D5-618F-664D-AB3A-CF0F6526653B}" type="pres">
      <dgm:prSet presAssocID="{FDC34B9C-38BF-BA4F-A7B4-E9C4E947917B}" presName="conn2-1" presStyleLbl="parChTrans1D2" presStyleIdx="0" presStyleCnt="3"/>
      <dgm:spPr/>
      <dgm:t>
        <a:bodyPr/>
        <a:lstStyle/>
        <a:p>
          <a:endParaRPr lang="en-US"/>
        </a:p>
      </dgm:t>
    </dgm:pt>
    <dgm:pt modelId="{124522C4-F04D-114E-A998-1CB80AF1BD6E}" type="pres">
      <dgm:prSet presAssocID="{FDC34B9C-38BF-BA4F-A7B4-E9C4E947917B}" presName="connTx" presStyleLbl="parChTrans1D2" presStyleIdx="0" presStyleCnt="3"/>
      <dgm:spPr/>
      <dgm:t>
        <a:bodyPr/>
        <a:lstStyle/>
        <a:p>
          <a:endParaRPr lang="en-US"/>
        </a:p>
      </dgm:t>
    </dgm:pt>
    <dgm:pt modelId="{F8B1A072-2CA3-B242-AEBF-EDA1D2B9AC84}" type="pres">
      <dgm:prSet presAssocID="{58B6FE67-7FCE-784B-9C70-E584F6E44DCB}" presName="root2" presStyleCnt="0"/>
      <dgm:spPr/>
    </dgm:pt>
    <dgm:pt modelId="{32D4CEF4-16C8-174D-935A-2805E08BC75A}" type="pres">
      <dgm:prSet presAssocID="{58B6FE67-7FCE-784B-9C70-E584F6E44DCB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CD416D5-FBAE-7C40-9971-7978728C88A8}" type="pres">
      <dgm:prSet presAssocID="{58B6FE67-7FCE-784B-9C70-E584F6E44DCB}" presName="level3hierChild" presStyleCnt="0"/>
      <dgm:spPr/>
    </dgm:pt>
    <dgm:pt modelId="{E18559EF-063D-764F-BC0E-5A3DAFC387F9}" type="pres">
      <dgm:prSet presAssocID="{4CC0A155-8270-F24D-AFE3-9F80E499A590}" presName="conn2-1" presStyleLbl="parChTrans1D2" presStyleIdx="1" presStyleCnt="3"/>
      <dgm:spPr/>
      <dgm:t>
        <a:bodyPr/>
        <a:lstStyle/>
        <a:p>
          <a:endParaRPr lang="en-US"/>
        </a:p>
      </dgm:t>
    </dgm:pt>
    <dgm:pt modelId="{687270DD-749F-C94F-A457-E9B12E419664}" type="pres">
      <dgm:prSet presAssocID="{4CC0A155-8270-F24D-AFE3-9F80E499A590}" presName="connTx" presStyleLbl="parChTrans1D2" presStyleIdx="1" presStyleCnt="3"/>
      <dgm:spPr/>
      <dgm:t>
        <a:bodyPr/>
        <a:lstStyle/>
        <a:p>
          <a:endParaRPr lang="en-US"/>
        </a:p>
      </dgm:t>
    </dgm:pt>
    <dgm:pt modelId="{89517201-4ED7-D340-92ED-E451D8B64973}" type="pres">
      <dgm:prSet presAssocID="{A45A4824-0790-9346-A4A7-04C9AF791FD6}" presName="root2" presStyleCnt="0"/>
      <dgm:spPr/>
    </dgm:pt>
    <dgm:pt modelId="{95CD65E4-7C5D-E142-A49C-BC4A472E994D}" type="pres">
      <dgm:prSet presAssocID="{A45A4824-0790-9346-A4A7-04C9AF791FD6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D82E174-443E-9746-89D2-C8DA174E09ED}" type="pres">
      <dgm:prSet presAssocID="{A45A4824-0790-9346-A4A7-04C9AF791FD6}" presName="level3hierChild" presStyleCnt="0"/>
      <dgm:spPr/>
    </dgm:pt>
    <dgm:pt modelId="{2F573F84-4CFC-F843-BCB0-6CE641275438}" type="pres">
      <dgm:prSet presAssocID="{63C06A55-48A0-844C-8271-086739C07AF2}" presName="conn2-1" presStyleLbl="parChTrans1D2" presStyleIdx="2" presStyleCnt="3"/>
      <dgm:spPr/>
      <dgm:t>
        <a:bodyPr/>
        <a:lstStyle/>
        <a:p>
          <a:endParaRPr lang="en-US"/>
        </a:p>
      </dgm:t>
    </dgm:pt>
    <dgm:pt modelId="{5D2A1CE0-967F-4048-B45C-9DB77C4B15EB}" type="pres">
      <dgm:prSet presAssocID="{63C06A55-48A0-844C-8271-086739C07AF2}" presName="connTx" presStyleLbl="parChTrans1D2" presStyleIdx="2" presStyleCnt="3"/>
      <dgm:spPr/>
      <dgm:t>
        <a:bodyPr/>
        <a:lstStyle/>
        <a:p>
          <a:endParaRPr lang="en-US"/>
        </a:p>
      </dgm:t>
    </dgm:pt>
    <dgm:pt modelId="{38ACC203-4778-D14C-B49A-A1088AD03871}" type="pres">
      <dgm:prSet presAssocID="{09C4E14C-13F9-1549-8C9B-7458FC812C8D}" presName="root2" presStyleCnt="0"/>
      <dgm:spPr/>
    </dgm:pt>
    <dgm:pt modelId="{2B407650-C597-3945-99EA-49B318F8641E}" type="pres">
      <dgm:prSet presAssocID="{09C4E14C-13F9-1549-8C9B-7458FC812C8D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51D9D17-4665-5A42-9027-75330C2E54CA}" type="pres">
      <dgm:prSet presAssocID="{09C4E14C-13F9-1549-8C9B-7458FC812C8D}" presName="level3hierChild" presStyleCnt="0"/>
      <dgm:spPr/>
    </dgm:pt>
  </dgm:ptLst>
  <dgm:cxnLst>
    <dgm:cxn modelId="{5C2D9754-EB2A-1044-AA28-F6925C7CA822}" type="presOf" srcId="{FDC34B9C-38BF-BA4F-A7B4-E9C4E947917B}" destId="{124522C4-F04D-114E-A998-1CB80AF1BD6E}" srcOrd="1" destOrd="0" presId="urn:microsoft.com/office/officeart/2005/8/layout/hierarchy2"/>
    <dgm:cxn modelId="{206B5C66-18B9-0049-91F7-9F1ACA3FF354}" type="presOf" srcId="{FDC34B9C-38BF-BA4F-A7B4-E9C4E947917B}" destId="{43B018D5-618F-664D-AB3A-CF0F6526653B}" srcOrd="0" destOrd="0" presId="urn:microsoft.com/office/officeart/2005/8/layout/hierarchy2"/>
    <dgm:cxn modelId="{AD7F839E-668B-B447-AB10-49140C186B6C}" type="presOf" srcId="{09C4E14C-13F9-1549-8C9B-7458FC812C8D}" destId="{2B407650-C597-3945-99EA-49B318F8641E}" srcOrd="0" destOrd="0" presId="urn:microsoft.com/office/officeart/2005/8/layout/hierarchy2"/>
    <dgm:cxn modelId="{F6A3E442-D57E-E14F-A9EA-B7C61D63C649}" type="presOf" srcId="{63C06A55-48A0-844C-8271-086739C07AF2}" destId="{5D2A1CE0-967F-4048-B45C-9DB77C4B15EB}" srcOrd="1" destOrd="0" presId="urn:microsoft.com/office/officeart/2005/8/layout/hierarchy2"/>
    <dgm:cxn modelId="{77B3B1DA-9913-574E-9C56-1D4C964034B8}" srcId="{82DC393F-BDA9-3F4F-9A56-F974386AB388}" destId="{09C4E14C-13F9-1549-8C9B-7458FC812C8D}" srcOrd="2" destOrd="0" parTransId="{63C06A55-48A0-844C-8271-086739C07AF2}" sibTransId="{B5C41669-5644-3447-8DEC-CFED98E85B84}"/>
    <dgm:cxn modelId="{6666DDDE-B727-0145-8B51-BD5008DA65AB}" type="presOf" srcId="{4CC0A155-8270-F24D-AFE3-9F80E499A590}" destId="{E18559EF-063D-764F-BC0E-5A3DAFC387F9}" srcOrd="0" destOrd="0" presId="urn:microsoft.com/office/officeart/2005/8/layout/hierarchy2"/>
    <dgm:cxn modelId="{2C631169-F153-404A-A85A-ED014EECFA87}" srcId="{82DC393F-BDA9-3F4F-9A56-F974386AB388}" destId="{58B6FE67-7FCE-784B-9C70-E584F6E44DCB}" srcOrd="0" destOrd="0" parTransId="{FDC34B9C-38BF-BA4F-A7B4-E9C4E947917B}" sibTransId="{FD59ED89-94F5-BD4A-AB8F-B67C027848E9}"/>
    <dgm:cxn modelId="{31A64B4F-46BD-A644-A4BC-028663EA34A7}" type="presOf" srcId="{23CB0E5A-2D2E-1847-B3CA-1B8003DEA274}" destId="{83D2C9D4-9CDD-7B44-BC38-0858AAA0F41A}" srcOrd="0" destOrd="0" presId="urn:microsoft.com/office/officeart/2005/8/layout/hierarchy2"/>
    <dgm:cxn modelId="{7868C66E-CA28-7B49-8B4D-35B0BBA1B481}" type="presOf" srcId="{58B6FE67-7FCE-784B-9C70-E584F6E44DCB}" destId="{32D4CEF4-16C8-174D-935A-2805E08BC75A}" srcOrd="0" destOrd="0" presId="urn:microsoft.com/office/officeart/2005/8/layout/hierarchy2"/>
    <dgm:cxn modelId="{8533BEEE-DEE8-5A43-AE0B-F9CF05A41771}" type="presOf" srcId="{A45A4824-0790-9346-A4A7-04C9AF791FD6}" destId="{95CD65E4-7C5D-E142-A49C-BC4A472E994D}" srcOrd="0" destOrd="0" presId="urn:microsoft.com/office/officeart/2005/8/layout/hierarchy2"/>
    <dgm:cxn modelId="{C2CE1B54-EDC3-B74D-8AB7-132B08A2D7BE}" type="presOf" srcId="{63C06A55-48A0-844C-8271-086739C07AF2}" destId="{2F573F84-4CFC-F843-BCB0-6CE641275438}" srcOrd="0" destOrd="0" presId="urn:microsoft.com/office/officeart/2005/8/layout/hierarchy2"/>
    <dgm:cxn modelId="{B1CB1A83-8277-504C-81B2-3B30481D6133}" type="presOf" srcId="{4CC0A155-8270-F24D-AFE3-9F80E499A590}" destId="{687270DD-749F-C94F-A457-E9B12E419664}" srcOrd="1" destOrd="0" presId="urn:microsoft.com/office/officeart/2005/8/layout/hierarchy2"/>
    <dgm:cxn modelId="{6F58EA33-D0E1-A444-893D-D0E0DAE09F17}" srcId="{82DC393F-BDA9-3F4F-9A56-F974386AB388}" destId="{A45A4824-0790-9346-A4A7-04C9AF791FD6}" srcOrd="1" destOrd="0" parTransId="{4CC0A155-8270-F24D-AFE3-9F80E499A590}" sibTransId="{45E77E6F-4A16-414D-AE4D-EE17BAC07C3C}"/>
    <dgm:cxn modelId="{FE02C938-003A-C54D-9296-49977ECC0E38}" type="presOf" srcId="{82DC393F-BDA9-3F4F-9A56-F974386AB388}" destId="{5F433A20-8F00-F649-89E8-832FD5A2C39E}" srcOrd="0" destOrd="0" presId="urn:microsoft.com/office/officeart/2005/8/layout/hierarchy2"/>
    <dgm:cxn modelId="{F009E669-A4FC-D04A-8510-50184003B82E}" srcId="{23CB0E5A-2D2E-1847-B3CA-1B8003DEA274}" destId="{82DC393F-BDA9-3F4F-9A56-F974386AB388}" srcOrd="0" destOrd="0" parTransId="{9C88DDA8-6AF2-BE49-8608-11C17E2F8184}" sibTransId="{14EDD1C9-39CE-F749-A8A0-BDF42D13CF47}"/>
    <dgm:cxn modelId="{B6969F71-2E85-C74A-A864-8B048EAEFDE3}" type="presParOf" srcId="{83D2C9D4-9CDD-7B44-BC38-0858AAA0F41A}" destId="{6BF39596-6B07-E243-B3AA-42BC8F684026}" srcOrd="0" destOrd="0" presId="urn:microsoft.com/office/officeart/2005/8/layout/hierarchy2"/>
    <dgm:cxn modelId="{13EDA6D7-37B0-634A-87A4-A2F9DF24B1A3}" type="presParOf" srcId="{6BF39596-6B07-E243-B3AA-42BC8F684026}" destId="{5F433A20-8F00-F649-89E8-832FD5A2C39E}" srcOrd="0" destOrd="0" presId="urn:microsoft.com/office/officeart/2005/8/layout/hierarchy2"/>
    <dgm:cxn modelId="{2C0F0F0D-56B0-D740-A51B-32B53EEE3DF0}" type="presParOf" srcId="{6BF39596-6B07-E243-B3AA-42BC8F684026}" destId="{AF6A25AE-B849-1041-9017-AD9AED8C1E86}" srcOrd="1" destOrd="0" presId="urn:microsoft.com/office/officeart/2005/8/layout/hierarchy2"/>
    <dgm:cxn modelId="{ACC6DC4E-6D73-0149-AA21-27FFE4EDDD26}" type="presParOf" srcId="{AF6A25AE-B849-1041-9017-AD9AED8C1E86}" destId="{43B018D5-618F-664D-AB3A-CF0F6526653B}" srcOrd="0" destOrd="0" presId="urn:microsoft.com/office/officeart/2005/8/layout/hierarchy2"/>
    <dgm:cxn modelId="{94ADB759-7F6C-1A40-9B4E-72414779B93E}" type="presParOf" srcId="{43B018D5-618F-664D-AB3A-CF0F6526653B}" destId="{124522C4-F04D-114E-A998-1CB80AF1BD6E}" srcOrd="0" destOrd="0" presId="urn:microsoft.com/office/officeart/2005/8/layout/hierarchy2"/>
    <dgm:cxn modelId="{851A7C68-7BDA-344D-86A3-1FCEA00B5CC0}" type="presParOf" srcId="{AF6A25AE-B849-1041-9017-AD9AED8C1E86}" destId="{F8B1A072-2CA3-B242-AEBF-EDA1D2B9AC84}" srcOrd="1" destOrd="0" presId="urn:microsoft.com/office/officeart/2005/8/layout/hierarchy2"/>
    <dgm:cxn modelId="{1878DCB9-0BEB-BF47-B212-0FE7F1DCEC1C}" type="presParOf" srcId="{F8B1A072-2CA3-B242-AEBF-EDA1D2B9AC84}" destId="{32D4CEF4-16C8-174D-935A-2805E08BC75A}" srcOrd="0" destOrd="0" presId="urn:microsoft.com/office/officeart/2005/8/layout/hierarchy2"/>
    <dgm:cxn modelId="{E51A077D-548A-E340-A1CB-088B0487F95F}" type="presParOf" srcId="{F8B1A072-2CA3-B242-AEBF-EDA1D2B9AC84}" destId="{DCD416D5-FBAE-7C40-9971-7978728C88A8}" srcOrd="1" destOrd="0" presId="urn:microsoft.com/office/officeart/2005/8/layout/hierarchy2"/>
    <dgm:cxn modelId="{5BAC6A19-DF50-E948-AA5C-75FEEE84CB21}" type="presParOf" srcId="{AF6A25AE-B849-1041-9017-AD9AED8C1E86}" destId="{E18559EF-063D-764F-BC0E-5A3DAFC387F9}" srcOrd="2" destOrd="0" presId="urn:microsoft.com/office/officeart/2005/8/layout/hierarchy2"/>
    <dgm:cxn modelId="{FAD6357C-F0C4-FD4D-AD2B-F44CA08D114A}" type="presParOf" srcId="{E18559EF-063D-764F-BC0E-5A3DAFC387F9}" destId="{687270DD-749F-C94F-A457-E9B12E419664}" srcOrd="0" destOrd="0" presId="urn:microsoft.com/office/officeart/2005/8/layout/hierarchy2"/>
    <dgm:cxn modelId="{7AA7C23D-1F4D-A74D-93AC-A84F4B0DE1E5}" type="presParOf" srcId="{AF6A25AE-B849-1041-9017-AD9AED8C1E86}" destId="{89517201-4ED7-D340-92ED-E451D8B64973}" srcOrd="3" destOrd="0" presId="urn:microsoft.com/office/officeart/2005/8/layout/hierarchy2"/>
    <dgm:cxn modelId="{EBB55EE5-3459-D348-9D43-75562A32EB60}" type="presParOf" srcId="{89517201-4ED7-D340-92ED-E451D8B64973}" destId="{95CD65E4-7C5D-E142-A49C-BC4A472E994D}" srcOrd="0" destOrd="0" presId="urn:microsoft.com/office/officeart/2005/8/layout/hierarchy2"/>
    <dgm:cxn modelId="{641B9C0C-C64A-F24C-B759-B6385BE8D817}" type="presParOf" srcId="{89517201-4ED7-D340-92ED-E451D8B64973}" destId="{AD82E174-443E-9746-89D2-C8DA174E09ED}" srcOrd="1" destOrd="0" presId="urn:microsoft.com/office/officeart/2005/8/layout/hierarchy2"/>
    <dgm:cxn modelId="{F4D38046-DB9E-F04C-9F38-4E02440C414B}" type="presParOf" srcId="{AF6A25AE-B849-1041-9017-AD9AED8C1E86}" destId="{2F573F84-4CFC-F843-BCB0-6CE641275438}" srcOrd="4" destOrd="0" presId="urn:microsoft.com/office/officeart/2005/8/layout/hierarchy2"/>
    <dgm:cxn modelId="{C3D86F48-9462-1B47-A74E-01217CB677B1}" type="presParOf" srcId="{2F573F84-4CFC-F843-BCB0-6CE641275438}" destId="{5D2A1CE0-967F-4048-B45C-9DB77C4B15EB}" srcOrd="0" destOrd="0" presId="urn:microsoft.com/office/officeart/2005/8/layout/hierarchy2"/>
    <dgm:cxn modelId="{E7514241-3F00-D547-AC8E-CEDB1294BCC3}" type="presParOf" srcId="{AF6A25AE-B849-1041-9017-AD9AED8C1E86}" destId="{38ACC203-4778-D14C-B49A-A1088AD03871}" srcOrd="5" destOrd="0" presId="urn:microsoft.com/office/officeart/2005/8/layout/hierarchy2"/>
    <dgm:cxn modelId="{9767EE0B-D440-9149-BBFD-FB6C7BEF60C4}" type="presParOf" srcId="{38ACC203-4778-D14C-B49A-A1088AD03871}" destId="{2B407650-C597-3945-99EA-49B318F8641E}" srcOrd="0" destOrd="0" presId="urn:microsoft.com/office/officeart/2005/8/layout/hierarchy2"/>
    <dgm:cxn modelId="{2200317E-AED6-104D-A755-FD07761640F1}" type="presParOf" srcId="{38ACC203-4778-D14C-B49A-A1088AD03871}" destId="{A51D9D17-4665-5A42-9027-75330C2E54CA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3CB0E5A-2D2E-1847-B3CA-1B8003DEA274}" type="doc">
      <dgm:prSet loTypeId="urn:microsoft.com/office/officeart/2005/8/layout/orgChart1" loCatId="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8B6FE67-7FCE-784B-9C70-E584F6E44DCB}">
      <dgm:prSet phldrT="[Text]"/>
      <dgm:spPr/>
      <dgm:t>
        <a:bodyPr/>
        <a:lstStyle/>
        <a:p>
          <a:r>
            <a:rPr lang="en-US" dirty="0">
              <a:latin typeface="Helvetica" charset="0"/>
              <a:ea typeface="Helvetica" charset="0"/>
              <a:cs typeface="Helvetica" charset="0"/>
            </a:rPr>
            <a:t>Workforce</a:t>
          </a:r>
        </a:p>
      </dgm:t>
    </dgm:pt>
    <dgm:pt modelId="{FDC34B9C-38BF-BA4F-A7B4-E9C4E947917B}" type="parTrans" cxnId="{2C631169-F153-404A-A85A-ED014EECFA87}">
      <dgm:prSet/>
      <dgm:spPr/>
      <dgm:t>
        <a:bodyPr/>
        <a:lstStyle/>
        <a:p>
          <a:endParaRPr lang="en-US">
            <a:latin typeface="Helvetica" charset="0"/>
            <a:ea typeface="Helvetica" charset="0"/>
            <a:cs typeface="Helvetica" charset="0"/>
          </a:endParaRPr>
        </a:p>
      </dgm:t>
    </dgm:pt>
    <dgm:pt modelId="{FD59ED89-94F5-BD4A-AB8F-B67C027848E9}" type="sibTrans" cxnId="{2C631169-F153-404A-A85A-ED014EECFA87}">
      <dgm:prSet/>
      <dgm:spPr/>
      <dgm:t>
        <a:bodyPr/>
        <a:lstStyle/>
        <a:p>
          <a:endParaRPr lang="en-US">
            <a:latin typeface="Helvetica" charset="0"/>
            <a:ea typeface="Helvetica" charset="0"/>
            <a:cs typeface="Helvetica" charset="0"/>
          </a:endParaRPr>
        </a:p>
      </dgm:t>
    </dgm:pt>
    <dgm:pt modelId="{A45A4824-0790-9346-A4A7-04C9AF791FD6}">
      <dgm:prSet phldrT="[Text]"/>
      <dgm:spPr/>
      <dgm:t>
        <a:bodyPr/>
        <a:lstStyle/>
        <a:p>
          <a:r>
            <a:rPr lang="en-US" dirty="0">
              <a:latin typeface="Helvetica" charset="0"/>
              <a:ea typeface="Helvetica" charset="0"/>
              <a:cs typeface="Helvetica" charset="0"/>
            </a:rPr>
            <a:t>Service Delivery</a:t>
          </a:r>
        </a:p>
      </dgm:t>
    </dgm:pt>
    <dgm:pt modelId="{4CC0A155-8270-F24D-AFE3-9F80E499A590}" type="parTrans" cxnId="{6F58EA33-D0E1-A444-893D-D0E0DAE09F17}">
      <dgm:prSet/>
      <dgm:spPr/>
      <dgm:t>
        <a:bodyPr/>
        <a:lstStyle/>
        <a:p>
          <a:endParaRPr lang="en-US">
            <a:latin typeface="Helvetica" charset="0"/>
            <a:ea typeface="Helvetica" charset="0"/>
            <a:cs typeface="Helvetica" charset="0"/>
          </a:endParaRPr>
        </a:p>
      </dgm:t>
    </dgm:pt>
    <dgm:pt modelId="{45E77E6F-4A16-414D-AE4D-EE17BAC07C3C}" type="sibTrans" cxnId="{6F58EA33-D0E1-A444-893D-D0E0DAE09F17}">
      <dgm:prSet/>
      <dgm:spPr/>
      <dgm:t>
        <a:bodyPr/>
        <a:lstStyle/>
        <a:p>
          <a:endParaRPr lang="en-US">
            <a:latin typeface="Helvetica" charset="0"/>
            <a:ea typeface="Helvetica" charset="0"/>
            <a:cs typeface="Helvetica" charset="0"/>
          </a:endParaRPr>
        </a:p>
      </dgm:t>
    </dgm:pt>
    <dgm:pt modelId="{09C4E14C-13F9-1549-8C9B-7458FC812C8D}">
      <dgm:prSet phldrT="[Text]"/>
      <dgm:spPr/>
      <dgm:t>
        <a:bodyPr/>
        <a:lstStyle/>
        <a:p>
          <a:r>
            <a:rPr lang="en-US" dirty="0">
              <a:latin typeface="Helvetica" charset="0"/>
              <a:ea typeface="Helvetica" charset="0"/>
              <a:cs typeface="Helvetica" charset="0"/>
            </a:rPr>
            <a:t>Financing</a:t>
          </a:r>
        </a:p>
      </dgm:t>
    </dgm:pt>
    <dgm:pt modelId="{63C06A55-48A0-844C-8271-086739C07AF2}" type="parTrans" cxnId="{77B3B1DA-9913-574E-9C56-1D4C964034B8}">
      <dgm:prSet/>
      <dgm:spPr/>
      <dgm:t>
        <a:bodyPr/>
        <a:lstStyle/>
        <a:p>
          <a:endParaRPr lang="en-US">
            <a:latin typeface="Helvetica" charset="0"/>
            <a:ea typeface="Helvetica" charset="0"/>
            <a:cs typeface="Helvetica" charset="0"/>
          </a:endParaRPr>
        </a:p>
      </dgm:t>
    </dgm:pt>
    <dgm:pt modelId="{B5C41669-5644-3447-8DEC-CFED98E85B84}" type="sibTrans" cxnId="{77B3B1DA-9913-574E-9C56-1D4C964034B8}">
      <dgm:prSet/>
      <dgm:spPr/>
      <dgm:t>
        <a:bodyPr/>
        <a:lstStyle/>
        <a:p>
          <a:endParaRPr lang="en-US">
            <a:latin typeface="Helvetica" charset="0"/>
            <a:ea typeface="Helvetica" charset="0"/>
            <a:cs typeface="Helvetica" charset="0"/>
          </a:endParaRPr>
        </a:p>
      </dgm:t>
    </dgm:pt>
    <dgm:pt modelId="{DE2AC368-CA37-1D40-970A-9B3ED8072BFE}">
      <dgm:prSet phldrT="[Text]"/>
      <dgm:spPr/>
      <dgm:t>
        <a:bodyPr/>
        <a:lstStyle/>
        <a:p>
          <a:r>
            <a:rPr lang="en-US" dirty="0">
              <a:latin typeface="Helvetica" charset="0"/>
              <a:ea typeface="Helvetica" charset="0"/>
              <a:cs typeface="Helvetica" charset="0"/>
            </a:rPr>
            <a:t>Infrastructure</a:t>
          </a:r>
        </a:p>
      </dgm:t>
    </dgm:pt>
    <dgm:pt modelId="{E8A64185-35C7-2C43-8C5F-6B46B12ABDDA}" type="parTrans" cxnId="{5B6C210C-07A0-7744-9C8E-1B471069626E}">
      <dgm:prSet/>
      <dgm:spPr/>
      <dgm:t>
        <a:bodyPr/>
        <a:lstStyle/>
        <a:p>
          <a:endParaRPr lang="en-US"/>
        </a:p>
      </dgm:t>
    </dgm:pt>
    <dgm:pt modelId="{6C16B2FD-9696-F644-BA99-8D339FB72750}" type="sibTrans" cxnId="{5B6C210C-07A0-7744-9C8E-1B471069626E}">
      <dgm:prSet/>
      <dgm:spPr/>
      <dgm:t>
        <a:bodyPr/>
        <a:lstStyle/>
        <a:p>
          <a:endParaRPr lang="en-US"/>
        </a:p>
      </dgm:t>
    </dgm:pt>
    <dgm:pt modelId="{A46A1B1E-8B44-6A48-A26A-DA1B053806E8}">
      <dgm:prSet phldrT="[Text]"/>
      <dgm:spPr/>
      <dgm:t>
        <a:bodyPr/>
        <a:lstStyle/>
        <a:p>
          <a:r>
            <a:rPr lang="en-US" dirty="0">
              <a:latin typeface="Helvetica" charset="0"/>
              <a:ea typeface="Helvetica" charset="0"/>
              <a:cs typeface="Helvetica" charset="0"/>
            </a:rPr>
            <a:t>Information Management and Technology </a:t>
          </a:r>
        </a:p>
      </dgm:t>
    </dgm:pt>
    <dgm:pt modelId="{C6D28EA0-45F2-1E44-91A1-E92732335F88}" type="parTrans" cxnId="{9AFC89AE-1583-BE43-B8B0-0F17EA763958}">
      <dgm:prSet/>
      <dgm:spPr/>
      <dgm:t>
        <a:bodyPr/>
        <a:lstStyle/>
        <a:p>
          <a:endParaRPr lang="en-US"/>
        </a:p>
      </dgm:t>
    </dgm:pt>
    <dgm:pt modelId="{9CC10977-3974-8846-BB13-AE07AF58EA1B}" type="sibTrans" cxnId="{9AFC89AE-1583-BE43-B8B0-0F17EA763958}">
      <dgm:prSet/>
      <dgm:spPr/>
      <dgm:t>
        <a:bodyPr/>
        <a:lstStyle/>
        <a:p>
          <a:endParaRPr lang="en-US"/>
        </a:p>
      </dgm:t>
    </dgm:pt>
    <dgm:pt modelId="{EDB55DB5-F5E5-9447-9BA3-99C7E32407D5}">
      <dgm:prSet phldrT="[Text]"/>
      <dgm:spPr/>
      <dgm:t>
        <a:bodyPr/>
        <a:lstStyle/>
        <a:p>
          <a:r>
            <a:rPr lang="en-US" dirty="0">
              <a:latin typeface="Helvetica" charset="0"/>
              <a:ea typeface="Helvetica" charset="0"/>
              <a:cs typeface="Helvetica" charset="0"/>
            </a:rPr>
            <a:t>Stakeholders</a:t>
          </a:r>
        </a:p>
      </dgm:t>
    </dgm:pt>
    <dgm:pt modelId="{A2A8A982-4323-A941-BC57-0A564040E09E}" type="parTrans" cxnId="{ECC8588D-7B1E-FB4A-9511-3B01ED92DA6E}">
      <dgm:prSet/>
      <dgm:spPr/>
      <dgm:t>
        <a:bodyPr/>
        <a:lstStyle/>
        <a:p>
          <a:endParaRPr lang="en-US"/>
        </a:p>
      </dgm:t>
    </dgm:pt>
    <dgm:pt modelId="{AD85421B-7BAF-344C-97AE-84E3993D41E8}" type="sibTrans" cxnId="{ECC8588D-7B1E-FB4A-9511-3B01ED92DA6E}">
      <dgm:prSet/>
      <dgm:spPr/>
      <dgm:t>
        <a:bodyPr/>
        <a:lstStyle/>
        <a:p>
          <a:endParaRPr lang="en-US"/>
        </a:p>
      </dgm:t>
    </dgm:pt>
    <dgm:pt modelId="{CADCEB28-9503-EC40-BBD5-FABC64DEEAFA}" type="pres">
      <dgm:prSet presAssocID="{23CB0E5A-2D2E-1847-B3CA-1B8003DEA27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1C7EC4D1-5FA5-9C49-A016-9D9EDB297EE6}" type="pres">
      <dgm:prSet presAssocID="{EDB55DB5-F5E5-9447-9BA3-99C7E32407D5}" presName="hierRoot1" presStyleCnt="0">
        <dgm:presLayoutVars>
          <dgm:hierBranch val="init"/>
        </dgm:presLayoutVars>
      </dgm:prSet>
      <dgm:spPr/>
    </dgm:pt>
    <dgm:pt modelId="{CD69650D-17B0-3548-B192-416F3FFC0EDE}" type="pres">
      <dgm:prSet presAssocID="{EDB55DB5-F5E5-9447-9BA3-99C7E32407D5}" presName="rootComposite1" presStyleCnt="0"/>
      <dgm:spPr/>
    </dgm:pt>
    <dgm:pt modelId="{C43416BA-ACA8-2942-AA35-DD997A180DC3}" type="pres">
      <dgm:prSet presAssocID="{EDB55DB5-F5E5-9447-9BA3-99C7E32407D5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DA33A96-4655-E34D-BD4A-8F9E3F9CE8E9}" type="pres">
      <dgm:prSet presAssocID="{EDB55DB5-F5E5-9447-9BA3-99C7E32407D5}" presName="rootConnector1" presStyleLbl="node1" presStyleIdx="0" presStyleCnt="0"/>
      <dgm:spPr/>
      <dgm:t>
        <a:bodyPr/>
        <a:lstStyle/>
        <a:p>
          <a:endParaRPr lang="en-US"/>
        </a:p>
      </dgm:t>
    </dgm:pt>
    <dgm:pt modelId="{41C941D3-E963-C94F-9A01-A561CF047A41}" type="pres">
      <dgm:prSet presAssocID="{EDB55DB5-F5E5-9447-9BA3-99C7E32407D5}" presName="hierChild2" presStyleCnt="0"/>
      <dgm:spPr/>
    </dgm:pt>
    <dgm:pt modelId="{8365EA59-FA60-8348-8244-444E1882EE5D}" type="pres">
      <dgm:prSet presAssocID="{FDC34B9C-38BF-BA4F-A7B4-E9C4E947917B}" presName="Name37" presStyleLbl="parChTrans1D2" presStyleIdx="0" presStyleCnt="5"/>
      <dgm:spPr/>
      <dgm:t>
        <a:bodyPr/>
        <a:lstStyle/>
        <a:p>
          <a:endParaRPr lang="en-US"/>
        </a:p>
      </dgm:t>
    </dgm:pt>
    <dgm:pt modelId="{9B0F889D-472E-8644-B6CE-654ADBE195D1}" type="pres">
      <dgm:prSet presAssocID="{58B6FE67-7FCE-784B-9C70-E584F6E44DCB}" presName="hierRoot2" presStyleCnt="0">
        <dgm:presLayoutVars>
          <dgm:hierBranch val="init"/>
        </dgm:presLayoutVars>
      </dgm:prSet>
      <dgm:spPr/>
    </dgm:pt>
    <dgm:pt modelId="{AD4E591C-118E-D049-802A-95EFA6A3F8D4}" type="pres">
      <dgm:prSet presAssocID="{58B6FE67-7FCE-784B-9C70-E584F6E44DCB}" presName="rootComposite" presStyleCnt="0"/>
      <dgm:spPr/>
    </dgm:pt>
    <dgm:pt modelId="{A37F72ED-40B4-BB40-8B56-DFC40FF975F1}" type="pres">
      <dgm:prSet presAssocID="{58B6FE67-7FCE-784B-9C70-E584F6E44DCB}" presName="rootText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74B9814-5659-9648-8574-D56FB412DCA4}" type="pres">
      <dgm:prSet presAssocID="{58B6FE67-7FCE-784B-9C70-E584F6E44DCB}" presName="rootConnector" presStyleLbl="node2" presStyleIdx="0" presStyleCnt="5"/>
      <dgm:spPr/>
      <dgm:t>
        <a:bodyPr/>
        <a:lstStyle/>
        <a:p>
          <a:endParaRPr lang="en-US"/>
        </a:p>
      </dgm:t>
    </dgm:pt>
    <dgm:pt modelId="{9D22BC36-2A81-F24E-9E26-E9195DC51118}" type="pres">
      <dgm:prSet presAssocID="{58B6FE67-7FCE-784B-9C70-E584F6E44DCB}" presName="hierChild4" presStyleCnt="0"/>
      <dgm:spPr/>
    </dgm:pt>
    <dgm:pt modelId="{6A04A46B-306E-5144-A2FA-880A3560D6A3}" type="pres">
      <dgm:prSet presAssocID="{58B6FE67-7FCE-784B-9C70-E584F6E44DCB}" presName="hierChild5" presStyleCnt="0"/>
      <dgm:spPr/>
    </dgm:pt>
    <dgm:pt modelId="{9083983F-2917-8C4D-9117-DF533F1DCC8E}" type="pres">
      <dgm:prSet presAssocID="{4CC0A155-8270-F24D-AFE3-9F80E499A590}" presName="Name37" presStyleLbl="parChTrans1D2" presStyleIdx="1" presStyleCnt="5"/>
      <dgm:spPr/>
      <dgm:t>
        <a:bodyPr/>
        <a:lstStyle/>
        <a:p>
          <a:endParaRPr lang="en-US"/>
        </a:p>
      </dgm:t>
    </dgm:pt>
    <dgm:pt modelId="{51947E2E-1BAC-DA49-B9A7-0567313E784B}" type="pres">
      <dgm:prSet presAssocID="{A45A4824-0790-9346-A4A7-04C9AF791FD6}" presName="hierRoot2" presStyleCnt="0">
        <dgm:presLayoutVars>
          <dgm:hierBranch val="init"/>
        </dgm:presLayoutVars>
      </dgm:prSet>
      <dgm:spPr/>
    </dgm:pt>
    <dgm:pt modelId="{292D271E-0D3C-0E40-AF8B-23D3BB2BA963}" type="pres">
      <dgm:prSet presAssocID="{A45A4824-0790-9346-A4A7-04C9AF791FD6}" presName="rootComposite" presStyleCnt="0"/>
      <dgm:spPr/>
    </dgm:pt>
    <dgm:pt modelId="{0D4EC12B-8AEC-DD4E-89C9-3721CF5FBEBF}" type="pres">
      <dgm:prSet presAssocID="{A45A4824-0790-9346-A4A7-04C9AF791FD6}" presName="rootText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694981E-9831-834A-997D-7967FED03BDB}" type="pres">
      <dgm:prSet presAssocID="{A45A4824-0790-9346-A4A7-04C9AF791FD6}" presName="rootConnector" presStyleLbl="node2" presStyleIdx="1" presStyleCnt="5"/>
      <dgm:spPr/>
      <dgm:t>
        <a:bodyPr/>
        <a:lstStyle/>
        <a:p>
          <a:endParaRPr lang="en-US"/>
        </a:p>
      </dgm:t>
    </dgm:pt>
    <dgm:pt modelId="{42A03D8F-6A33-0E47-8F9E-0617BC96B44D}" type="pres">
      <dgm:prSet presAssocID="{A45A4824-0790-9346-A4A7-04C9AF791FD6}" presName="hierChild4" presStyleCnt="0"/>
      <dgm:spPr/>
    </dgm:pt>
    <dgm:pt modelId="{0D70C84C-D44A-E041-A0D4-6EDB1963BF3F}" type="pres">
      <dgm:prSet presAssocID="{A45A4824-0790-9346-A4A7-04C9AF791FD6}" presName="hierChild5" presStyleCnt="0"/>
      <dgm:spPr/>
    </dgm:pt>
    <dgm:pt modelId="{6964CB2D-301C-EA45-B1EA-4B2F30007032}" type="pres">
      <dgm:prSet presAssocID="{E8A64185-35C7-2C43-8C5F-6B46B12ABDDA}" presName="Name37" presStyleLbl="parChTrans1D2" presStyleIdx="2" presStyleCnt="5"/>
      <dgm:spPr/>
      <dgm:t>
        <a:bodyPr/>
        <a:lstStyle/>
        <a:p>
          <a:endParaRPr lang="en-US"/>
        </a:p>
      </dgm:t>
    </dgm:pt>
    <dgm:pt modelId="{7AAEABD4-05FA-CC4F-94E8-40C76C0C5B47}" type="pres">
      <dgm:prSet presAssocID="{DE2AC368-CA37-1D40-970A-9B3ED8072BFE}" presName="hierRoot2" presStyleCnt="0">
        <dgm:presLayoutVars>
          <dgm:hierBranch val="init"/>
        </dgm:presLayoutVars>
      </dgm:prSet>
      <dgm:spPr/>
    </dgm:pt>
    <dgm:pt modelId="{C8C300B2-09CD-D740-83F3-1B5F83F912DF}" type="pres">
      <dgm:prSet presAssocID="{DE2AC368-CA37-1D40-970A-9B3ED8072BFE}" presName="rootComposite" presStyleCnt="0"/>
      <dgm:spPr/>
    </dgm:pt>
    <dgm:pt modelId="{EB6F5A4D-C08C-0847-A6AF-4E6FBD54E70E}" type="pres">
      <dgm:prSet presAssocID="{DE2AC368-CA37-1D40-970A-9B3ED8072BFE}" presName="rootText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E507886-6141-7B48-83C0-07172FD5A36C}" type="pres">
      <dgm:prSet presAssocID="{DE2AC368-CA37-1D40-970A-9B3ED8072BFE}" presName="rootConnector" presStyleLbl="node2" presStyleIdx="2" presStyleCnt="5"/>
      <dgm:spPr/>
      <dgm:t>
        <a:bodyPr/>
        <a:lstStyle/>
        <a:p>
          <a:endParaRPr lang="en-US"/>
        </a:p>
      </dgm:t>
    </dgm:pt>
    <dgm:pt modelId="{7D761F2E-10AC-6A45-9AC3-5F1B242C5CA5}" type="pres">
      <dgm:prSet presAssocID="{DE2AC368-CA37-1D40-970A-9B3ED8072BFE}" presName="hierChild4" presStyleCnt="0"/>
      <dgm:spPr/>
    </dgm:pt>
    <dgm:pt modelId="{481DD65E-C397-7744-8CD8-ED1AEDFC5694}" type="pres">
      <dgm:prSet presAssocID="{DE2AC368-CA37-1D40-970A-9B3ED8072BFE}" presName="hierChild5" presStyleCnt="0"/>
      <dgm:spPr/>
    </dgm:pt>
    <dgm:pt modelId="{2865810E-B355-C243-85EC-EF00CF67322B}" type="pres">
      <dgm:prSet presAssocID="{63C06A55-48A0-844C-8271-086739C07AF2}" presName="Name37" presStyleLbl="parChTrans1D2" presStyleIdx="3" presStyleCnt="5"/>
      <dgm:spPr/>
      <dgm:t>
        <a:bodyPr/>
        <a:lstStyle/>
        <a:p>
          <a:endParaRPr lang="en-US"/>
        </a:p>
      </dgm:t>
    </dgm:pt>
    <dgm:pt modelId="{1895E474-6F7D-4D43-B0BD-B9D775BE217B}" type="pres">
      <dgm:prSet presAssocID="{09C4E14C-13F9-1549-8C9B-7458FC812C8D}" presName="hierRoot2" presStyleCnt="0">
        <dgm:presLayoutVars>
          <dgm:hierBranch val="init"/>
        </dgm:presLayoutVars>
      </dgm:prSet>
      <dgm:spPr/>
    </dgm:pt>
    <dgm:pt modelId="{18415105-5136-264C-9432-4EC94DB98A57}" type="pres">
      <dgm:prSet presAssocID="{09C4E14C-13F9-1549-8C9B-7458FC812C8D}" presName="rootComposite" presStyleCnt="0"/>
      <dgm:spPr/>
    </dgm:pt>
    <dgm:pt modelId="{94999756-F7E6-E54C-9EF6-CD02C17A919E}" type="pres">
      <dgm:prSet presAssocID="{09C4E14C-13F9-1549-8C9B-7458FC812C8D}" presName="rootText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F1AA826-56C5-9741-B934-621F3E5FB444}" type="pres">
      <dgm:prSet presAssocID="{09C4E14C-13F9-1549-8C9B-7458FC812C8D}" presName="rootConnector" presStyleLbl="node2" presStyleIdx="3" presStyleCnt="5"/>
      <dgm:spPr/>
      <dgm:t>
        <a:bodyPr/>
        <a:lstStyle/>
        <a:p>
          <a:endParaRPr lang="en-US"/>
        </a:p>
      </dgm:t>
    </dgm:pt>
    <dgm:pt modelId="{9F5B6AB3-B8D6-9548-A6FF-104DA474DD5D}" type="pres">
      <dgm:prSet presAssocID="{09C4E14C-13F9-1549-8C9B-7458FC812C8D}" presName="hierChild4" presStyleCnt="0"/>
      <dgm:spPr/>
    </dgm:pt>
    <dgm:pt modelId="{DE0DF6F4-1F77-124A-BDAF-83B4C43691AA}" type="pres">
      <dgm:prSet presAssocID="{09C4E14C-13F9-1549-8C9B-7458FC812C8D}" presName="hierChild5" presStyleCnt="0"/>
      <dgm:spPr/>
    </dgm:pt>
    <dgm:pt modelId="{6B3B131C-2B31-BE42-80F7-3F62A5BD69D6}" type="pres">
      <dgm:prSet presAssocID="{C6D28EA0-45F2-1E44-91A1-E92732335F88}" presName="Name37" presStyleLbl="parChTrans1D2" presStyleIdx="4" presStyleCnt="5"/>
      <dgm:spPr/>
      <dgm:t>
        <a:bodyPr/>
        <a:lstStyle/>
        <a:p>
          <a:endParaRPr lang="en-US"/>
        </a:p>
      </dgm:t>
    </dgm:pt>
    <dgm:pt modelId="{042C79A1-CA35-BE4D-BEC3-A11E114A5EC0}" type="pres">
      <dgm:prSet presAssocID="{A46A1B1E-8B44-6A48-A26A-DA1B053806E8}" presName="hierRoot2" presStyleCnt="0">
        <dgm:presLayoutVars>
          <dgm:hierBranch val="init"/>
        </dgm:presLayoutVars>
      </dgm:prSet>
      <dgm:spPr/>
    </dgm:pt>
    <dgm:pt modelId="{B411B7B7-3C64-5E4E-8401-2AC447F28D8E}" type="pres">
      <dgm:prSet presAssocID="{A46A1B1E-8B44-6A48-A26A-DA1B053806E8}" presName="rootComposite" presStyleCnt="0"/>
      <dgm:spPr/>
    </dgm:pt>
    <dgm:pt modelId="{4CF34A95-CF42-FF44-98B8-77832DCCAB18}" type="pres">
      <dgm:prSet presAssocID="{A46A1B1E-8B44-6A48-A26A-DA1B053806E8}" presName="rootText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58836BF-58E8-BD4C-844C-E7FBB0C5665C}" type="pres">
      <dgm:prSet presAssocID="{A46A1B1E-8B44-6A48-A26A-DA1B053806E8}" presName="rootConnector" presStyleLbl="node2" presStyleIdx="4" presStyleCnt="5"/>
      <dgm:spPr/>
      <dgm:t>
        <a:bodyPr/>
        <a:lstStyle/>
        <a:p>
          <a:endParaRPr lang="en-US"/>
        </a:p>
      </dgm:t>
    </dgm:pt>
    <dgm:pt modelId="{B71D47C3-8ACF-6F47-8216-55BECF8D83AC}" type="pres">
      <dgm:prSet presAssocID="{A46A1B1E-8B44-6A48-A26A-DA1B053806E8}" presName="hierChild4" presStyleCnt="0"/>
      <dgm:spPr/>
    </dgm:pt>
    <dgm:pt modelId="{BA1CE0DA-611E-7440-B63F-91FA69747C49}" type="pres">
      <dgm:prSet presAssocID="{A46A1B1E-8B44-6A48-A26A-DA1B053806E8}" presName="hierChild5" presStyleCnt="0"/>
      <dgm:spPr/>
    </dgm:pt>
    <dgm:pt modelId="{0EABBB2C-AA9B-DB44-A8A4-23C992C59A40}" type="pres">
      <dgm:prSet presAssocID="{EDB55DB5-F5E5-9447-9BA3-99C7E32407D5}" presName="hierChild3" presStyleCnt="0"/>
      <dgm:spPr/>
    </dgm:pt>
  </dgm:ptLst>
  <dgm:cxnLst>
    <dgm:cxn modelId="{DA5524CA-CBD0-6C42-AFE2-AD72E8EA4EE9}" type="presOf" srcId="{EDB55DB5-F5E5-9447-9BA3-99C7E32407D5}" destId="{7DA33A96-4655-E34D-BD4A-8F9E3F9CE8E9}" srcOrd="1" destOrd="0" presId="urn:microsoft.com/office/officeart/2005/8/layout/orgChart1"/>
    <dgm:cxn modelId="{40CA9DC7-BCB9-C545-966C-4E65CD5220F7}" type="presOf" srcId="{A45A4824-0790-9346-A4A7-04C9AF791FD6}" destId="{6694981E-9831-834A-997D-7967FED03BDB}" srcOrd="1" destOrd="0" presId="urn:microsoft.com/office/officeart/2005/8/layout/orgChart1"/>
    <dgm:cxn modelId="{59C15FED-BF44-F34A-9A21-5FEEBB232F5E}" type="presOf" srcId="{FDC34B9C-38BF-BA4F-A7B4-E9C4E947917B}" destId="{8365EA59-FA60-8348-8244-444E1882EE5D}" srcOrd="0" destOrd="0" presId="urn:microsoft.com/office/officeart/2005/8/layout/orgChart1"/>
    <dgm:cxn modelId="{2C631169-F153-404A-A85A-ED014EECFA87}" srcId="{EDB55DB5-F5E5-9447-9BA3-99C7E32407D5}" destId="{58B6FE67-7FCE-784B-9C70-E584F6E44DCB}" srcOrd="0" destOrd="0" parTransId="{FDC34B9C-38BF-BA4F-A7B4-E9C4E947917B}" sibTransId="{FD59ED89-94F5-BD4A-AB8F-B67C027848E9}"/>
    <dgm:cxn modelId="{939CD325-9EA1-0F45-ACD0-C095CA6EC81F}" type="presOf" srcId="{09C4E14C-13F9-1549-8C9B-7458FC812C8D}" destId="{4F1AA826-56C5-9741-B934-621F3E5FB444}" srcOrd="1" destOrd="0" presId="urn:microsoft.com/office/officeart/2005/8/layout/orgChart1"/>
    <dgm:cxn modelId="{ECC8588D-7B1E-FB4A-9511-3B01ED92DA6E}" srcId="{23CB0E5A-2D2E-1847-B3CA-1B8003DEA274}" destId="{EDB55DB5-F5E5-9447-9BA3-99C7E32407D5}" srcOrd="0" destOrd="0" parTransId="{A2A8A982-4323-A941-BC57-0A564040E09E}" sibTransId="{AD85421B-7BAF-344C-97AE-84E3993D41E8}"/>
    <dgm:cxn modelId="{7832BB98-8A54-B144-8CD7-8086F9A713B1}" type="presOf" srcId="{E8A64185-35C7-2C43-8C5F-6B46B12ABDDA}" destId="{6964CB2D-301C-EA45-B1EA-4B2F30007032}" srcOrd="0" destOrd="0" presId="urn:microsoft.com/office/officeart/2005/8/layout/orgChart1"/>
    <dgm:cxn modelId="{66BFE3E0-5169-7D4C-A97C-2036192DEB43}" type="presOf" srcId="{4CC0A155-8270-F24D-AFE3-9F80E499A590}" destId="{9083983F-2917-8C4D-9117-DF533F1DCC8E}" srcOrd="0" destOrd="0" presId="urn:microsoft.com/office/officeart/2005/8/layout/orgChart1"/>
    <dgm:cxn modelId="{D5C3914E-5CF4-3347-B8AE-B12190E4A803}" type="presOf" srcId="{A46A1B1E-8B44-6A48-A26A-DA1B053806E8}" destId="{258836BF-58E8-BD4C-844C-E7FBB0C5665C}" srcOrd="1" destOrd="0" presId="urn:microsoft.com/office/officeart/2005/8/layout/orgChart1"/>
    <dgm:cxn modelId="{77B3B1DA-9913-574E-9C56-1D4C964034B8}" srcId="{EDB55DB5-F5E5-9447-9BA3-99C7E32407D5}" destId="{09C4E14C-13F9-1549-8C9B-7458FC812C8D}" srcOrd="3" destOrd="0" parTransId="{63C06A55-48A0-844C-8271-086739C07AF2}" sibTransId="{B5C41669-5644-3447-8DEC-CFED98E85B84}"/>
    <dgm:cxn modelId="{0A12C972-3A0A-144E-9448-DB6A2CDF3BC9}" type="presOf" srcId="{09C4E14C-13F9-1549-8C9B-7458FC812C8D}" destId="{94999756-F7E6-E54C-9EF6-CD02C17A919E}" srcOrd="0" destOrd="0" presId="urn:microsoft.com/office/officeart/2005/8/layout/orgChart1"/>
    <dgm:cxn modelId="{6F58EA33-D0E1-A444-893D-D0E0DAE09F17}" srcId="{EDB55DB5-F5E5-9447-9BA3-99C7E32407D5}" destId="{A45A4824-0790-9346-A4A7-04C9AF791FD6}" srcOrd="1" destOrd="0" parTransId="{4CC0A155-8270-F24D-AFE3-9F80E499A590}" sibTransId="{45E77E6F-4A16-414D-AE4D-EE17BAC07C3C}"/>
    <dgm:cxn modelId="{4EA803DD-DDAA-0E45-8A26-82A40575378A}" type="presOf" srcId="{23CB0E5A-2D2E-1847-B3CA-1B8003DEA274}" destId="{CADCEB28-9503-EC40-BBD5-FABC64DEEAFA}" srcOrd="0" destOrd="0" presId="urn:microsoft.com/office/officeart/2005/8/layout/orgChart1"/>
    <dgm:cxn modelId="{9AFC89AE-1583-BE43-B8B0-0F17EA763958}" srcId="{EDB55DB5-F5E5-9447-9BA3-99C7E32407D5}" destId="{A46A1B1E-8B44-6A48-A26A-DA1B053806E8}" srcOrd="4" destOrd="0" parTransId="{C6D28EA0-45F2-1E44-91A1-E92732335F88}" sibTransId="{9CC10977-3974-8846-BB13-AE07AF58EA1B}"/>
    <dgm:cxn modelId="{5B6C210C-07A0-7744-9C8E-1B471069626E}" srcId="{EDB55DB5-F5E5-9447-9BA3-99C7E32407D5}" destId="{DE2AC368-CA37-1D40-970A-9B3ED8072BFE}" srcOrd="2" destOrd="0" parTransId="{E8A64185-35C7-2C43-8C5F-6B46B12ABDDA}" sibTransId="{6C16B2FD-9696-F644-BA99-8D339FB72750}"/>
    <dgm:cxn modelId="{AD44500D-3476-A842-8E72-60522C52874F}" type="presOf" srcId="{DE2AC368-CA37-1D40-970A-9B3ED8072BFE}" destId="{EB6F5A4D-C08C-0847-A6AF-4E6FBD54E70E}" srcOrd="0" destOrd="0" presId="urn:microsoft.com/office/officeart/2005/8/layout/orgChart1"/>
    <dgm:cxn modelId="{88BBCC01-D4D4-DB40-BA01-683E7A23EB48}" type="presOf" srcId="{A46A1B1E-8B44-6A48-A26A-DA1B053806E8}" destId="{4CF34A95-CF42-FF44-98B8-77832DCCAB18}" srcOrd="0" destOrd="0" presId="urn:microsoft.com/office/officeart/2005/8/layout/orgChart1"/>
    <dgm:cxn modelId="{DC099D89-FF2D-7048-837D-238921C8E26B}" type="presOf" srcId="{63C06A55-48A0-844C-8271-086739C07AF2}" destId="{2865810E-B355-C243-85EC-EF00CF67322B}" srcOrd="0" destOrd="0" presId="urn:microsoft.com/office/officeart/2005/8/layout/orgChart1"/>
    <dgm:cxn modelId="{9606E1D7-1BBD-B841-8778-ABAF6BDBDD2F}" type="presOf" srcId="{C6D28EA0-45F2-1E44-91A1-E92732335F88}" destId="{6B3B131C-2B31-BE42-80F7-3F62A5BD69D6}" srcOrd="0" destOrd="0" presId="urn:microsoft.com/office/officeart/2005/8/layout/orgChart1"/>
    <dgm:cxn modelId="{CC0017BD-8D77-3148-9DC6-0F8E4FE605D8}" type="presOf" srcId="{A45A4824-0790-9346-A4A7-04C9AF791FD6}" destId="{0D4EC12B-8AEC-DD4E-89C9-3721CF5FBEBF}" srcOrd="0" destOrd="0" presId="urn:microsoft.com/office/officeart/2005/8/layout/orgChart1"/>
    <dgm:cxn modelId="{B184E7BE-425D-6143-9FE8-C4EF90E4B53C}" type="presOf" srcId="{EDB55DB5-F5E5-9447-9BA3-99C7E32407D5}" destId="{C43416BA-ACA8-2942-AA35-DD997A180DC3}" srcOrd="0" destOrd="0" presId="urn:microsoft.com/office/officeart/2005/8/layout/orgChart1"/>
    <dgm:cxn modelId="{C6ABEA14-D1AE-2C44-BDF1-756F808B24BC}" type="presOf" srcId="{58B6FE67-7FCE-784B-9C70-E584F6E44DCB}" destId="{D74B9814-5659-9648-8574-D56FB412DCA4}" srcOrd="1" destOrd="0" presId="urn:microsoft.com/office/officeart/2005/8/layout/orgChart1"/>
    <dgm:cxn modelId="{6847DD8A-A242-984D-83B0-A4421D39C1C7}" type="presOf" srcId="{58B6FE67-7FCE-784B-9C70-E584F6E44DCB}" destId="{A37F72ED-40B4-BB40-8B56-DFC40FF975F1}" srcOrd="0" destOrd="0" presId="urn:microsoft.com/office/officeart/2005/8/layout/orgChart1"/>
    <dgm:cxn modelId="{FB6E48C3-4E7B-7F43-B94A-11784B1A2130}" type="presOf" srcId="{DE2AC368-CA37-1D40-970A-9B3ED8072BFE}" destId="{DE507886-6141-7B48-83C0-07172FD5A36C}" srcOrd="1" destOrd="0" presId="urn:microsoft.com/office/officeart/2005/8/layout/orgChart1"/>
    <dgm:cxn modelId="{D53C1D9E-4061-DC40-8323-CA54DA690C16}" type="presParOf" srcId="{CADCEB28-9503-EC40-BBD5-FABC64DEEAFA}" destId="{1C7EC4D1-5FA5-9C49-A016-9D9EDB297EE6}" srcOrd="0" destOrd="0" presId="urn:microsoft.com/office/officeart/2005/8/layout/orgChart1"/>
    <dgm:cxn modelId="{ED509182-5C71-5C44-8498-63CF443AFBD5}" type="presParOf" srcId="{1C7EC4D1-5FA5-9C49-A016-9D9EDB297EE6}" destId="{CD69650D-17B0-3548-B192-416F3FFC0EDE}" srcOrd="0" destOrd="0" presId="urn:microsoft.com/office/officeart/2005/8/layout/orgChart1"/>
    <dgm:cxn modelId="{FD2B031D-4C33-0B4B-983F-E642C3A1CEA2}" type="presParOf" srcId="{CD69650D-17B0-3548-B192-416F3FFC0EDE}" destId="{C43416BA-ACA8-2942-AA35-DD997A180DC3}" srcOrd="0" destOrd="0" presId="urn:microsoft.com/office/officeart/2005/8/layout/orgChart1"/>
    <dgm:cxn modelId="{65675BE3-80F3-6F41-ACE9-B9BD09826A97}" type="presParOf" srcId="{CD69650D-17B0-3548-B192-416F3FFC0EDE}" destId="{7DA33A96-4655-E34D-BD4A-8F9E3F9CE8E9}" srcOrd="1" destOrd="0" presId="urn:microsoft.com/office/officeart/2005/8/layout/orgChart1"/>
    <dgm:cxn modelId="{9A139708-579D-C84E-86E6-D196A2281BCD}" type="presParOf" srcId="{1C7EC4D1-5FA5-9C49-A016-9D9EDB297EE6}" destId="{41C941D3-E963-C94F-9A01-A561CF047A41}" srcOrd="1" destOrd="0" presId="urn:microsoft.com/office/officeart/2005/8/layout/orgChart1"/>
    <dgm:cxn modelId="{47DC0FBF-BBA3-704B-8C48-38B68B017DED}" type="presParOf" srcId="{41C941D3-E963-C94F-9A01-A561CF047A41}" destId="{8365EA59-FA60-8348-8244-444E1882EE5D}" srcOrd="0" destOrd="0" presId="urn:microsoft.com/office/officeart/2005/8/layout/orgChart1"/>
    <dgm:cxn modelId="{55842ABA-EC17-B64E-960F-BC55A346610D}" type="presParOf" srcId="{41C941D3-E963-C94F-9A01-A561CF047A41}" destId="{9B0F889D-472E-8644-B6CE-654ADBE195D1}" srcOrd="1" destOrd="0" presId="urn:microsoft.com/office/officeart/2005/8/layout/orgChart1"/>
    <dgm:cxn modelId="{0BDD767D-C8F6-DC4B-90FA-577F9BE2F03F}" type="presParOf" srcId="{9B0F889D-472E-8644-B6CE-654ADBE195D1}" destId="{AD4E591C-118E-D049-802A-95EFA6A3F8D4}" srcOrd="0" destOrd="0" presId="urn:microsoft.com/office/officeart/2005/8/layout/orgChart1"/>
    <dgm:cxn modelId="{61632437-F40D-094D-B740-CCFFEA72C15D}" type="presParOf" srcId="{AD4E591C-118E-D049-802A-95EFA6A3F8D4}" destId="{A37F72ED-40B4-BB40-8B56-DFC40FF975F1}" srcOrd="0" destOrd="0" presId="urn:microsoft.com/office/officeart/2005/8/layout/orgChart1"/>
    <dgm:cxn modelId="{8C110651-D4AB-6543-80AE-22894111D0E6}" type="presParOf" srcId="{AD4E591C-118E-D049-802A-95EFA6A3F8D4}" destId="{D74B9814-5659-9648-8574-D56FB412DCA4}" srcOrd="1" destOrd="0" presId="urn:microsoft.com/office/officeart/2005/8/layout/orgChart1"/>
    <dgm:cxn modelId="{C8F1A32E-9746-174D-9BC6-D3652F0F51E6}" type="presParOf" srcId="{9B0F889D-472E-8644-B6CE-654ADBE195D1}" destId="{9D22BC36-2A81-F24E-9E26-E9195DC51118}" srcOrd="1" destOrd="0" presId="urn:microsoft.com/office/officeart/2005/8/layout/orgChart1"/>
    <dgm:cxn modelId="{59945D94-82F7-F343-90E9-FA6A9128FF15}" type="presParOf" srcId="{9B0F889D-472E-8644-B6CE-654ADBE195D1}" destId="{6A04A46B-306E-5144-A2FA-880A3560D6A3}" srcOrd="2" destOrd="0" presId="urn:microsoft.com/office/officeart/2005/8/layout/orgChart1"/>
    <dgm:cxn modelId="{6E12E878-9206-514D-AA5C-63E87F2C354C}" type="presParOf" srcId="{41C941D3-E963-C94F-9A01-A561CF047A41}" destId="{9083983F-2917-8C4D-9117-DF533F1DCC8E}" srcOrd="2" destOrd="0" presId="urn:microsoft.com/office/officeart/2005/8/layout/orgChart1"/>
    <dgm:cxn modelId="{6C326271-DB9F-3143-AFCA-CF7831ED7718}" type="presParOf" srcId="{41C941D3-E963-C94F-9A01-A561CF047A41}" destId="{51947E2E-1BAC-DA49-B9A7-0567313E784B}" srcOrd="3" destOrd="0" presId="urn:microsoft.com/office/officeart/2005/8/layout/orgChart1"/>
    <dgm:cxn modelId="{B5633E60-C171-8E40-965D-B45A0E85C45D}" type="presParOf" srcId="{51947E2E-1BAC-DA49-B9A7-0567313E784B}" destId="{292D271E-0D3C-0E40-AF8B-23D3BB2BA963}" srcOrd="0" destOrd="0" presId="urn:microsoft.com/office/officeart/2005/8/layout/orgChart1"/>
    <dgm:cxn modelId="{EE7EC50E-FCED-9B43-8066-AC6A9F40218F}" type="presParOf" srcId="{292D271E-0D3C-0E40-AF8B-23D3BB2BA963}" destId="{0D4EC12B-8AEC-DD4E-89C9-3721CF5FBEBF}" srcOrd="0" destOrd="0" presId="urn:microsoft.com/office/officeart/2005/8/layout/orgChart1"/>
    <dgm:cxn modelId="{118844B0-1349-4F44-B0D3-750A77F12A1B}" type="presParOf" srcId="{292D271E-0D3C-0E40-AF8B-23D3BB2BA963}" destId="{6694981E-9831-834A-997D-7967FED03BDB}" srcOrd="1" destOrd="0" presId="urn:microsoft.com/office/officeart/2005/8/layout/orgChart1"/>
    <dgm:cxn modelId="{6AACFB07-22B1-5D4D-A57B-FF5510FBC35D}" type="presParOf" srcId="{51947E2E-1BAC-DA49-B9A7-0567313E784B}" destId="{42A03D8F-6A33-0E47-8F9E-0617BC96B44D}" srcOrd="1" destOrd="0" presId="urn:microsoft.com/office/officeart/2005/8/layout/orgChart1"/>
    <dgm:cxn modelId="{0E768FFA-9FE0-A245-8D7E-F621ED9884C4}" type="presParOf" srcId="{51947E2E-1BAC-DA49-B9A7-0567313E784B}" destId="{0D70C84C-D44A-E041-A0D4-6EDB1963BF3F}" srcOrd="2" destOrd="0" presId="urn:microsoft.com/office/officeart/2005/8/layout/orgChart1"/>
    <dgm:cxn modelId="{CE813AA3-A615-334C-A8B8-37742340D8EA}" type="presParOf" srcId="{41C941D3-E963-C94F-9A01-A561CF047A41}" destId="{6964CB2D-301C-EA45-B1EA-4B2F30007032}" srcOrd="4" destOrd="0" presId="urn:microsoft.com/office/officeart/2005/8/layout/orgChart1"/>
    <dgm:cxn modelId="{8719230F-168C-FA44-BCE0-D6E5DD2A896E}" type="presParOf" srcId="{41C941D3-E963-C94F-9A01-A561CF047A41}" destId="{7AAEABD4-05FA-CC4F-94E8-40C76C0C5B47}" srcOrd="5" destOrd="0" presId="urn:microsoft.com/office/officeart/2005/8/layout/orgChart1"/>
    <dgm:cxn modelId="{8DAE1AE4-F23C-534C-ADBD-CA03FC3F3F6E}" type="presParOf" srcId="{7AAEABD4-05FA-CC4F-94E8-40C76C0C5B47}" destId="{C8C300B2-09CD-D740-83F3-1B5F83F912DF}" srcOrd="0" destOrd="0" presId="urn:microsoft.com/office/officeart/2005/8/layout/orgChart1"/>
    <dgm:cxn modelId="{9FB24F8B-F390-244A-9A24-931941E0BD5F}" type="presParOf" srcId="{C8C300B2-09CD-D740-83F3-1B5F83F912DF}" destId="{EB6F5A4D-C08C-0847-A6AF-4E6FBD54E70E}" srcOrd="0" destOrd="0" presId="urn:microsoft.com/office/officeart/2005/8/layout/orgChart1"/>
    <dgm:cxn modelId="{D93BA778-518E-454B-984D-CCD6DE43898C}" type="presParOf" srcId="{C8C300B2-09CD-D740-83F3-1B5F83F912DF}" destId="{DE507886-6141-7B48-83C0-07172FD5A36C}" srcOrd="1" destOrd="0" presId="urn:microsoft.com/office/officeart/2005/8/layout/orgChart1"/>
    <dgm:cxn modelId="{868AC214-775A-434B-A155-2BD708775116}" type="presParOf" srcId="{7AAEABD4-05FA-CC4F-94E8-40C76C0C5B47}" destId="{7D761F2E-10AC-6A45-9AC3-5F1B242C5CA5}" srcOrd="1" destOrd="0" presId="urn:microsoft.com/office/officeart/2005/8/layout/orgChart1"/>
    <dgm:cxn modelId="{2AD2F295-1570-FB4F-BFBF-397CEE83C498}" type="presParOf" srcId="{7AAEABD4-05FA-CC4F-94E8-40C76C0C5B47}" destId="{481DD65E-C397-7744-8CD8-ED1AEDFC5694}" srcOrd="2" destOrd="0" presId="urn:microsoft.com/office/officeart/2005/8/layout/orgChart1"/>
    <dgm:cxn modelId="{B99B5571-58BA-E74A-AC25-B324CA375FC2}" type="presParOf" srcId="{41C941D3-E963-C94F-9A01-A561CF047A41}" destId="{2865810E-B355-C243-85EC-EF00CF67322B}" srcOrd="6" destOrd="0" presId="urn:microsoft.com/office/officeart/2005/8/layout/orgChart1"/>
    <dgm:cxn modelId="{2158215B-6DFB-D246-AF8C-EBC6755D7AB4}" type="presParOf" srcId="{41C941D3-E963-C94F-9A01-A561CF047A41}" destId="{1895E474-6F7D-4D43-B0BD-B9D775BE217B}" srcOrd="7" destOrd="0" presId="urn:microsoft.com/office/officeart/2005/8/layout/orgChart1"/>
    <dgm:cxn modelId="{F943C7B7-72A5-1244-9E40-36F003906D69}" type="presParOf" srcId="{1895E474-6F7D-4D43-B0BD-B9D775BE217B}" destId="{18415105-5136-264C-9432-4EC94DB98A57}" srcOrd="0" destOrd="0" presId="urn:microsoft.com/office/officeart/2005/8/layout/orgChart1"/>
    <dgm:cxn modelId="{837CD863-001A-4843-B7AD-2A28497573B6}" type="presParOf" srcId="{18415105-5136-264C-9432-4EC94DB98A57}" destId="{94999756-F7E6-E54C-9EF6-CD02C17A919E}" srcOrd="0" destOrd="0" presId="urn:microsoft.com/office/officeart/2005/8/layout/orgChart1"/>
    <dgm:cxn modelId="{B3216208-069D-9E4E-9F69-8040316D940A}" type="presParOf" srcId="{18415105-5136-264C-9432-4EC94DB98A57}" destId="{4F1AA826-56C5-9741-B934-621F3E5FB444}" srcOrd="1" destOrd="0" presId="urn:microsoft.com/office/officeart/2005/8/layout/orgChart1"/>
    <dgm:cxn modelId="{DCBB0D3C-E95D-2942-9FAB-7B86F316B09C}" type="presParOf" srcId="{1895E474-6F7D-4D43-B0BD-B9D775BE217B}" destId="{9F5B6AB3-B8D6-9548-A6FF-104DA474DD5D}" srcOrd="1" destOrd="0" presId="urn:microsoft.com/office/officeart/2005/8/layout/orgChart1"/>
    <dgm:cxn modelId="{CBF2B3BE-9CD2-E64C-8322-19FB99921B3C}" type="presParOf" srcId="{1895E474-6F7D-4D43-B0BD-B9D775BE217B}" destId="{DE0DF6F4-1F77-124A-BDAF-83B4C43691AA}" srcOrd="2" destOrd="0" presId="urn:microsoft.com/office/officeart/2005/8/layout/orgChart1"/>
    <dgm:cxn modelId="{19394D52-0974-B340-ACD4-BE4CE6685776}" type="presParOf" srcId="{41C941D3-E963-C94F-9A01-A561CF047A41}" destId="{6B3B131C-2B31-BE42-80F7-3F62A5BD69D6}" srcOrd="8" destOrd="0" presId="urn:microsoft.com/office/officeart/2005/8/layout/orgChart1"/>
    <dgm:cxn modelId="{22F53F80-76F8-9E40-B0BD-161172941117}" type="presParOf" srcId="{41C941D3-E963-C94F-9A01-A561CF047A41}" destId="{042C79A1-CA35-BE4D-BEC3-A11E114A5EC0}" srcOrd="9" destOrd="0" presId="urn:microsoft.com/office/officeart/2005/8/layout/orgChart1"/>
    <dgm:cxn modelId="{A9E7DADC-9C58-9746-B864-FED3A0E31DE5}" type="presParOf" srcId="{042C79A1-CA35-BE4D-BEC3-A11E114A5EC0}" destId="{B411B7B7-3C64-5E4E-8401-2AC447F28D8E}" srcOrd="0" destOrd="0" presId="urn:microsoft.com/office/officeart/2005/8/layout/orgChart1"/>
    <dgm:cxn modelId="{819D1353-CBC7-F648-AB4B-00ED245698B8}" type="presParOf" srcId="{B411B7B7-3C64-5E4E-8401-2AC447F28D8E}" destId="{4CF34A95-CF42-FF44-98B8-77832DCCAB18}" srcOrd="0" destOrd="0" presId="urn:microsoft.com/office/officeart/2005/8/layout/orgChart1"/>
    <dgm:cxn modelId="{1CB06EA6-6840-DE49-9216-8E847658E30B}" type="presParOf" srcId="{B411B7B7-3C64-5E4E-8401-2AC447F28D8E}" destId="{258836BF-58E8-BD4C-844C-E7FBB0C5665C}" srcOrd="1" destOrd="0" presId="urn:microsoft.com/office/officeart/2005/8/layout/orgChart1"/>
    <dgm:cxn modelId="{57D5E921-17F5-4E4E-8943-B6FB6C54F372}" type="presParOf" srcId="{042C79A1-CA35-BE4D-BEC3-A11E114A5EC0}" destId="{B71D47C3-8ACF-6F47-8216-55BECF8D83AC}" srcOrd="1" destOrd="0" presId="urn:microsoft.com/office/officeart/2005/8/layout/orgChart1"/>
    <dgm:cxn modelId="{55308804-2E77-FA49-9CC4-3642803CE155}" type="presParOf" srcId="{042C79A1-CA35-BE4D-BEC3-A11E114A5EC0}" destId="{BA1CE0DA-611E-7440-B63F-91FA69747C49}" srcOrd="2" destOrd="0" presId="urn:microsoft.com/office/officeart/2005/8/layout/orgChart1"/>
    <dgm:cxn modelId="{C60C18C9-4F7E-2745-A472-B670A99B579A}" type="presParOf" srcId="{1C7EC4D1-5FA5-9C49-A016-9D9EDB297EE6}" destId="{0EABBB2C-AA9B-DB44-A8A4-23C992C59A40}" srcOrd="2" destOrd="0" presId="urn:microsoft.com/office/officeart/2005/8/layout/orgChar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F4E977DE-22B5-CE4B-A89E-9556051328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E807347-EB87-FB4C-A3AF-1D85B26B103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89D5C5-445A-DA42-839B-BB32A48FC290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36E6367-732E-C041-9038-D68BD2CB5E4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9B59B48-300F-E542-918B-FCB28E07821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0706BD-9924-0243-8C10-A6A91CC1A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8031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EE852A-C5B1-F141-BB16-A713D97B80CB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91D5A4-536A-5F48-B726-3A5D51809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96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Zambia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 championed the effort at the WHA to prioritize emergency and essential services,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translated into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efforts to strengthen the surgical system from paper to policy by embarking on a process to create a NSOASP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1D5A4-536A-5F48-B726-3A5D5180905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614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of some</a:t>
            </a:r>
            <a:r>
              <a:rPr lang="en-US" baseline="0" dirty="0"/>
              <a:t> of the recommendations and M &amp; E  Plan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1D5A4-536A-5F48-B726-3A5D5180905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5297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lnSpc>
                <a:spcPct val="120000"/>
              </a:lnSpc>
            </a:pPr>
            <a:r>
              <a:rPr lang="en-US" baseline="0" dirty="0">
                <a:solidFill>
                  <a:schemeClr val="accent6">
                    <a:lumMod val="50000"/>
                  </a:schemeClr>
                </a:solidFill>
                <a:ea typeface="Helvetica Neue Condensed" charset="0"/>
                <a:cs typeface="Helvetica Neue Condensed" charset="0"/>
              </a:rPr>
              <a:t>Next step, was the TRP </a:t>
            </a:r>
            <a:endParaRPr lang="en-US" dirty="0">
              <a:solidFill>
                <a:schemeClr val="accent6">
                  <a:lumMod val="50000"/>
                </a:schemeClr>
              </a:solidFill>
              <a:ea typeface="Helvetica Neue Condensed" charset="0"/>
              <a:cs typeface="Helvetica Neue Condensed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1D5A4-536A-5F48-B726-3A5D5180905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7175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Feel free to</a:t>
            </a:r>
            <a:r>
              <a:rPr lang="en-US" baseline="0" dirty="0"/>
              <a:t> give examples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1D5A4-536A-5F48-B726-3A5D5180905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8482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Workshop</a:t>
            </a:r>
            <a:r>
              <a:rPr lang="en-US" baseline="0" dirty="0"/>
              <a:t> participants split up again into the 5 domains of a NSOAP, went over the </a:t>
            </a:r>
            <a:r>
              <a:rPr lang="en-US" baseline="0" dirty="0" smtClean="0"/>
              <a:t>material </a:t>
            </a:r>
            <a:r>
              <a:rPr lang="en-US" baseline="0" dirty="0"/>
              <a:t>again from the committee meetings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Plans were synthesized by each of the sub-committees and reported out to the entire group for further discussion and refinement.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Milestones and metrics were developed to be included within the upcoming National Health Strategic Plan, a five-year plan for 2017-2021. 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1D5A4-536A-5F48-B726-3A5D5180905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5907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Workshop</a:t>
            </a:r>
            <a:r>
              <a:rPr lang="en-US" baseline="0" dirty="0"/>
              <a:t> participants split up again into the 5 domains of a NSOAP, went over the </a:t>
            </a:r>
            <a:r>
              <a:rPr lang="en-US" baseline="0" dirty="0" err="1"/>
              <a:t>materila</a:t>
            </a:r>
            <a:r>
              <a:rPr lang="en-US" baseline="0" dirty="0"/>
              <a:t> again from the committee meetings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Plans were synthesized by each of the sub-committees and reported out to the entire group for further discussion and refinement.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Milestones and metrics were developed to be included within the upcoming National Health Strategic Plan, a five-year plan for 2017-2021. 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1D5A4-536A-5F48-B726-3A5D5180905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761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Final product, Each domain with background info, an objective, strategy. </a:t>
            </a:r>
          </a:p>
          <a:p>
            <a:endParaRPr lang="en-US" baseline="0" dirty="0"/>
          </a:p>
          <a:p>
            <a:r>
              <a:rPr lang="en-US" baseline="0" dirty="0"/>
              <a:t>Using workforce as the example, Here are a few of the strategies or activities that we came up with. </a:t>
            </a:r>
          </a:p>
          <a:p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Expand the establishment to provide positions……</a:t>
            </a:r>
          </a:p>
          <a:p>
            <a:pPr marL="228600" indent="-228600">
              <a:buAutoNum type="arabicPeriod"/>
            </a:pPr>
            <a:r>
              <a:rPr lang="en-US" baseline="0" dirty="0"/>
              <a:t>Ensure equitable distribution of available SOA providers </a:t>
            </a:r>
          </a:p>
          <a:p>
            <a:pPr marL="228600" indent="-228600">
              <a:buAutoNum type="arabicPeriod"/>
            </a:pPr>
            <a:r>
              <a:rPr lang="en-US" baseline="0" dirty="0"/>
              <a:t>Improve conditions of services, bonding, and retention mechanisms</a:t>
            </a:r>
          </a:p>
          <a:p>
            <a:pPr marL="228600" indent="-228600">
              <a:buAutoNum type="arabicPeriod"/>
            </a:pPr>
            <a:r>
              <a:rPr lang="en-US" baseline="0" dirty="0"/>
              <a:t>Undertake regular curriculum reviews and maintain standards of education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1D5A4-536A-5F48-B726-3A5D5180905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7203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Here is how we organized what </a:t>
            </a:r>
            <a:r>
              <a:rPr lang="en-US" baseline="0" dirty="0" err="1"/>
              <a:t>ind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1D5A4-536A-5F48-B726-3A5D5180905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659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Costing should be performed for the whole Plan.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Strategic and thoughtful costed plan will also aide in discussions with funding bodies, implementation partners, and create more aid advocacy and appropriate utilization.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1D5A4-536A-5F48-B726-3A5D5180905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0931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1D5A4-536A-5F48-B726-3A5D5180905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1927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</a:t>
            </a:r>
            <a:r>
              <a:rPr lang="en-US" baseline="0" dirty="0"/>
              <a:t> will use a strategy from our service delivery domain to discuss how we costed our plan. </a:t>
            </a:r>
          </a:p>
          <a:p>
            <a:endParaRPr lang="en-US" baseline="0" dirty="0"/>
          </a:p>
          <a:p>
            <a:r>
              <a:rPr lang="en-US" baseline="0" dirty="0"/>
              <a:t>One of our </a:t>
            </a:r>
            <a:r>
              <a:rPr lang="en-US" baseline="0" dirty="0" err="1"/>
              <a:t>activites</a:t>
            </a:r>
            <a:r>
              <a:rPr lang="en-US" baseline="0" dirty="0"/>
              <a:t> is to</a:t>
            </a:r>
          </a:p>
          <a:p>
            <a:r>
              <a:rPr lang="en-US" baseline="0" dirty="0"/>
              <a:t> “establish and strengthen the provision of quality essential and emergency surgical services </a:t>
            </a:r>
          </a:p>
          <a:p>
            <a:r>
              <a:rPr lang="en-US" baseline="0" dirty="0"/>
              <a:t>	Plan to do through: </a:t>
            </a:r>
          </a:p>
          <a:p>
            <a:r>
              <a:rPr lang="en-US" baseline="0" dirty="0"/>
              <a:t>		- implementing </a:t>
            </a:r>
            <a:r>
              <a:rPr lang="en-US" baseline="0" dirty="0" err="1"/>
              <a:t>lifebox</a:t>
            </a:r>
            <a:r>
              <a:rPr lang="en-US" baseline="0" dirty="0"/>
              <a:t>, WHO checklist, </a:t>
            </a:r>
            <a:r>
              <a:rPr lang="en-US" baseline="0" dirty="0" err="1"/>
              <a:t>SafeObs</a:t>
            </a:r>
            <a:r>
              <a:rPr lang="en-US" baseline="0" dirty="0"/>
              <a:t>, and </a:t>
            </a:r>
            <a:r>
              <a:rPr lang="en-US" baseline="0" dirty="0" err="1"/>
              <a:t>SafePeds</a:t>
            </a:r>
            <a:r>
              <a:rPr lang="en-US" baseline="0" dirty="0"/>
              <a:t> training programs </a:t>
            </a:r>
          </a:p>
          <a:p>
            <a:r>
              <a:rPr lang="en-US" baseline="0" dirty="0"/>
              <a:t>“ strengthen the capacity to care for trauma and injuries </a:t>
            </a:r>
          </a:p>
          <a:p>
            <a:r>
              <a:rPr lang="en-US" baseline="0" dirty="0"/>
              <a:t>	- provide a trauma course at all level 1 hospitals </a:t>
            </a:r>
          </a:p>
          <a:p>
            <a:r>
              <a:rPr lang="en-US" baseline="0" dirty="0"/>
              <a:t>	- provide surgical airways, tube </a:t>
            </a:r>
            <a:r>
              <a:rPr lang="en-US" baseline="0" dirty="0" err="1"/>
              <a:t>thoracostomy</a:t>
            </a:r>
            <a:r>
              <a:rPr lang="en-US" baseline="0" dirty="0"/>
              <a:t>, trauma laparotomy, management of non-displaced fractured, fracture reduction, 	irrigation and debridement of open fractures, external fixator placement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1D5A4-536A-5F48-B726-3A5D5180905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195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Outline of the presentation. </a:t>
            </a:r>
          </a:p>
          <a:p>
            <a:r>
              <a:rPr lang="en-US" baseline="0" dirty="0"/>
              <a:t>Discuss how the draft was created, how the plan was costed and throughout discuss lesson learned along the way, advise to others.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1D5A4-536A-5F48-B726-3A5D5180905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3604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1D5A4-536A-5F48-B726-3A5D5180905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3836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chose to have a National</a:t>
            </a:r>
            <a:r>
              <a:rPr lang="en-US" baseline="0" dirty="0"/>
              <a:t> Surgical Forum with a panel in order to create full transparency and further engagement by clinical providers and hospital staff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1D5A4-536A-5F48-B726-3A5D5180905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5007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1D5A4-536A-5F48-B726-3A5D5180905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5814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1D5A4-536A-5F48-B726-3A5D5180905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5184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First,</a:t>
            </a:r>
            <a:r>
              <a:rPr lang="en-US" baseline="0" dirty="0"/>
              <a:t> key principles of creating an NSOAP draft. 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Must be a reflection of the committee meeting and stakeholders discussions 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Must align with the baseline </a:t>
            </a:r>
            <a:r>
              <a:rPr lang="en-US" baseline="0" dirty="0" err="1"/>
              <a:t>assessemtents</a:t>
            </a:r>
            <a:r>
              <a:rPr lang="en-US" baseline="0" dirty="0"/>
              <a:t> and situational </a:t>
            </a:r>
            <a:r>
              <a:rPr lang="en-US" baseline="0" dirty="0" err="1"/>
              <a:t>anlaysis</a:t>
            </a:r>
            <a:r>
              <a:rPr lang="en-US" baseline="0" dirty="0"/>
              <a:t> that was discussed 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Given the need for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1D5A4-536A-5F48-B726-3A5D5180905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14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1D5A4-536A-5F48-B726-3A5D5180905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9330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Just a reminder of our process, the majority of the draft writing occurred during writing workshop which was a week long event with all major stakeholders.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1D5A4-536A-5F48-B726-3A5D5180905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503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lnSpc>
                <a:spcPct val="120000"/>
              </a:lnSpc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ea typeface="Helvetica Neue Condensed" charset="0"/>
                <a:cs typeface="Helvetica Neue Condensed" charset="0"/>
              </a:rPr>
              <a:t>But the material</a:t>
            </a:r>
            <a:r>
              <a:rPr lang="en-US" baseline="0" dirty="0">
                <a:solidFill>
                  <a:schemeClr val="accent6">
                    <a:lumMod val="50000"/>
                  </a:schemeClr>
                </a:solidFill>
                <a:ea typeface="Helvetica Neue Condensed" charset="0"/>
                <a:cs typeface="Helvetica Neue Condensed" charset="0"/>
              </a:rPr>
              <a:t> for the workshop came from the entire process, </a:t>
            </a:r>
          </a:p>
          <a:p>
            <a:pPr lvl="1">
              <a:lnSpc>
                <a:spcPct val="120000"/>
              </a:lnSpc>
            </a:pPr>
            <a:r>
              <a:rPr lang="en-US" baseline="0" dirty="0">
                <a:solidFill>
                  <a:schemeClr val="accent6">
                    <a:lumMod val="50000"/>
                  </a:schemeClr>
                </a:solidFill>
                <a:ea typeface="Helvetica Neue Condensed" charset="0"/>
                <a:cs typeface="Helvetica Neue Condensed" charset="0"/>
              </a:rPr>
              <a:t>Starting with our original technical work group that was split up into three committees, the multiple meetings that led to a compilation of reports that was sent to the </a:t>
            </a:r>
          </a:p>
          <a:p>
            <a:pPr lvl="1">
              <a:lnSpc>
                <a:spcPct val="120000"/>
              </a:lnSpc>
            </a:pPr>
            <a:r>
              <a:rPr lang="en-US" baseline="0" dirty="0">
                <a:solidFill>
                  <a:schemeClr val="accent6">
                    <a:lumMod val="50000"/>
                  </a:schemeClr>
                </a:solidFill>
                <a:ea typeface="Helvetica Neue Condensed" charset="0"/>
                <a:cs typeface="Helvetica Neue Condensed" charset="0"/>
              </a:rPr>
              <a:t>Technical review panel, that made sure each committee output aligned with the priorities of the  MOH, and then that was re-evaluated again at the writing workshop with each domain being critically discussed </a:t>
            </a:r>
          </a:p>
          <a:p>
            <a:pPr lvl="1">
              <a:lnSpc>
                <a:spcPct val="120000"/>
              </a:lnSpc>
            </a:pPr>
            <a:r>
              <a:rPr lang="en-US" baseline="0" dirty="0">
                <a:solidFill>
                  <a:schemeClr val="accent6">
                    <a:lumMod val="50000"/>
                  </a:schemeClr>
                </a:solidFill>
                <a:ea typeface="Helvetica Neue Condensed" charset="0"/>
                <a:cs typeface="Helvetica Neue Condensed" charset="0"/>
              </a:rPr>
              <a:t>That led to the final compilation of the draft. </a:t>
            </a:r>
            <a:endParaRPr lang="en-US" dirty="0">
              <a:solidFill>
                <a:schemeClr val="accent6">
                  <a:lumMod val="50000"/>
                </a:schemeClr>
              </a:solidFill>
              <a:ea typeface="Helvetica Neue Condensed" charset="0"/>
              <a:cs typeface="Helvetica Neue Condensed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1D5A4-536A-5F48-B726-3A5D5180905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033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</a:t>
            </a:r>
            <a:r>
              <a:rPr lang="en-US" baseline="0" dirty="0"/>
              <a:t> discuss the drafting process, will quickly go through how this was done for service delivery as an example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1D5A4-536A-5F48-B726-3A5D5180905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8562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Utilized</a:t>
            </a:r>
            <a:r>
              <a:rPr lang="en-US" baseline="0" dirty="0"/>
              <a:t> a discussion framework to guide these discussions and stay on task. </a:t>
            </a:r>
          </a:p>
          <a:p>
            <a:endParaRPr lang="en-US" baseline="0" dirty="0"/>
          </a:p>
          <a:p>
            <a:r>
              <a:rPr lang="en-US" baseline="0" dirty="0"/>
              <a:t>Example of work force discussion framework. </a:t>
            </a:r>
          </a:p>
          <a:p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Identify the key indicators relevant to this topic </a:t>
            </a:r>
          </a:p>
          <a:p>
            <a:pPr marL="228600" indent="-228600">
              <a:buAutoNum type="arabicPeriod"/>
            </a:pPr>
            <a:r>
              <a:rPr lang="en-US" baseline="0" dirty="0"/>
              <a:t>Baseline assessment / current situation </a:t>
            </a:r>
          </a:p>
          <a:p>
            <a:pPr marL="228600" indent="-228600">
              <a:buAutoNum type="arabicPeriod"/>
            </a:pPr>
            <a:r>
              <a:rPr lang="en-US" baseline="0" dirty="0"/>
              <a:t>Decide upon recommendations and M&amp; E plan </a:t>
            </a:r>
          </a:p>
          <a:p>
            <a:pPr marL="228600" indent="-228600">
              <a:buAutoNum type="arabicPeriod"/>
            </a:pPr>
            <a:endParaRPr lang="en-US" baseline="0" dirty="0"/>
          </a:p>
          <a:p>
            <a:pPr marL="228600" indent="-228600">
              <a:buAutoNum type="arabicPeriod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1D5A4-536A-5F48-B726-3A5D5180905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727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1D5A4-536A-5F48-B726-3A5D5180905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743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-25144"/>
            <a:ext cx="12192000" cy="4148137"/>
          </a:xfrm>
          <a:prstGeom prst="rect">
            <a:avLst/>
          </a:prstGeom>
          <a:solidFill>
            <a:srgbClr val="2791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9725" y="1125411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470400"/>
            <a:ext cx="9144000" cy="787400"/>
          </a:xfrm>
        </p:spPr>
        <p:txBody>
          <a:bodyPr/>
          <a:lstStyle>
            <a:lvl1pPr marL="0" indent="0" algn="ctr">
              <a:buNone/>
              <a:defRPr sz="2400"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01640" y="5605207"/>
            <a:ext cx="1188720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03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>
                <a:latin typeface="Helvetica" pitchFamily="2" charset="0"/>
              </a:defRPr>
            </a:lvl1pPr>
            <a:lvl2pPr>
              <a:defRPr sz="2000">
                <a:latin typeface="Helvetica" pitchFamily="2" charset="0"/>
              </a:defRPr>
            </a:lvl2pPr>
            <a:lvl3pPr>
              <a:defRPr sz="1800">
                <a:latin typeface="Helvetica" pitchFamily="2" charset="0"/>
              </a:defRPr>
            </a:lvl3pPr>
            <a:lvl4pPr>
              <a:defRPr sz="1600">
                <a:latin typeface="Helvetica" pitchFamily="2" charset="0"/>
              </a:defRPr>
            </a:lvl4pPr>
            <a:lvl5pP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0" y="457227"/>
            <a:ext cx="12192000" cy="677863"/>
          </a:xfrm>
          <a:prstGeom prst="rect">
            <a:avLst/>
          </a:prstGeom>
          <a:solidFill>
            <a:srgbClr val="2791D5"/>
          </a:solidFill>
          <a:ln>
            <a:noFill/>
          </a:ln>
        </p:spPr>
        <p:txBody>
          <a:bodyPr lIns="121893" tIns="60947" rIns="121893" bIns="60947">
            <a:spAutoFit/>
          </a:bodyPr>
          <a:lstStyle>
            <a:lvl1pPr defTabSz="608013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 defTabSz="6080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6080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6080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6080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608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608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608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608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chemeClr val="bg1"/>
                </a:solidFill>
                <a:latin typeface="Helvetica" pitchFamily="2" charset="0"/>
                <a:ea typeface="Tw Cen MT Condensed" charset="0"/>
                <a:cs typeface="Tw Cen MT Condensed" charset="0"/>
              </a:rPr>
              <a:t> </a:t>
            </a:r>
            <a:endParaRPr lang="en-US" altLang="en-US" sz="3600" dirty="0">
              <a:solidFill>
                <a:srgbClr val="FFFFFF"/>
              </a:solidFill>
              <a:latin typeface="Helvetica" pitchFamily="2" charset="0"/>
              <a:ea typeface="Tw Cen MT Condensed" charset="0"/>
              <a:cs typeface="Tw Cen MT Condensed" charset="0"/>
            </a:endParaRPr>
          </a:p>
        </p:txBody>
      </p:sp>
      <p:pic>
        <p:nvPicPr>
          <p:cNvPr id="8" name="Picture 7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38800" y="5943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29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4484" y="1825625"/>
            <a:ext cx="5835316" cy="4879974"/>
          </a:xfrm>
        </p:spPr>
        <p:txBody>
          <a:bodyPr>
            <a:normAutofit/>
          </a:bodyPr>
          <a:lstStyle>
            <a:lvl1pPr>
              <a:defRPr sz="2400">
                <a:latin typeface="Helvetica" pitchFamily="2" charset="0"/>
              </a:defRPr>
            </a:lvl1pPr>
            <a:lvl2pPr>
              <a:defRPr sz="2000">
                <a:latin typeface="Helvetica" pitchFamily="2" charset="0"/>
              </a:defRPr>
            </a:lvl2pPr>
            <a:lvl3pPr>
              <a:defRPr sz="1800">
                <a:latin typeface="Helvetica" pitchFamily="2" charset="0"/>
              </a:defRPr>
            </a:lvl3pPr>
            <a:lvl4pPr>
              <a:defRPr sz="1600">
                <a:latin typeface="Helvetica" pitchFamily="2" charset="0"/>
              </a:defRPr>
            </a:lvl4pPr>
            <a:lvl5pP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825624"/>
            <a:ext cx="5835317" cy="4879975"/>
          </a:xfrm>
        </p:spPr>
        <p:txBody>
          <a:bodyPr>
            <a:normAutofit/>
          </a:bodyPr>
          <a:lstStyle>
            <a:lvl1pPr>
              <a:defRPr sz="2400">
                <a:latin typeface="Helvetica" pitchFamily="2" charset="0"/>
              </a:defRPr>
            </a:lvl1pPr>
            <a:lvl2pPr>
              <a:defRPr sz="2000">
                <a:latin typeface="Helvetica" pitchFamily="2" charset="0"/>
              </a:defRPr>
            </a:lvl2pPr>
            <a:lvl3pPr>
              <a:defRPr sz="1800">
                <a:latin typeface="Helvetica" pitchFamily="2" charset="0"/>
              </a:defRPr>
            </a:lvl3pPr>
            <a:lvl4pPr>
              <a:defRPr sz="1600">
                <a:latin typeface="Helvetica" pitchFamily="2" charset="0"/>
              </a:defRPr>
            </a:lvl4pPr>
            <a:lvl5pP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244E63B-96AC-B74E-BEB8-E3F747D99CAB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38800" y="5943600"/>
            <a:ext cx="914400" cy="91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88CAAD0-F821-2242-BC2D-41A7673EAFD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457227"/>
            <a:ext cx="12192000" cy="677863"/>
          </a:xfrm>
          <a:prstGeom prst="rect">
            <a:avLst/>
          </a:prstGeom>
          <a:solidFill>
            <a:srgbClr val="2791D5"/>
          </a:solidFill>
          <a:ln>
            <a:noFill/>
          </a:ln>
        </p:spPr>
        <p:txBody>
          <a:bodyPr lIns="121893" tIns="60947" rIns="121893" bIns="60947">
            <a:spAutoFit/>
          </a:bodyPr>
          <a:lstStyle>
            <a:lvl1pPr defTabSz="608013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 defTabSz="6080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6080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6080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6080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608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608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608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608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chemeClr val="bg1"/>
                </a:solidFill>
                <a:latin typeface="Helvetica" pitchFamily="2" charset="0"/>
                <a:ea typeface="Tw Cen MT Condensed" charset="0"/>
                <a:cs typeface="Tw Cen MT Condensed" charset="0"/>
              </a:rPr>
              <a:t> TITLE</a:t>
            </a:r>
            <a:endParaRPr lang="en-US" altLang="en-US" sz="3600" dirty="0">
              <a:solidFill>
                <a:srgbClr val="FFFFFF"/>
              </a:solidFill>
              <a:latin typeface="Helvetica" pitchFamily="2" charset="0"/>
              <a:ea typeface="Tw Cen MT Condensed" charset="0"/>
              <a:cs typeface="Tw Cen MT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770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25EA3-166A-3D42-B370-8C03BDD810FE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BA78A7-1DA5-A841-A371-362AF01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209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953589" y="1125411"/>
            <a:ext cx="10462124" cy="2387600"/>
          </a:xfrm>
        </p:spPr>
        <p:txBody>
          <a:bodyPr>
            <a:normAutofit/>
          </a:bodyPr>
          <a:lstStyle/>
          <a:p>
            <a:r>
              <a:rPr lang="en-US" b="1" dirty="0">
                <a:latin typeface="Helvetica" charset="0"/>
                <a:ea typeface="Helvetica" charset="0"/>
                <a:cs typeface="Helvetica" charset="0"/>
              </a:rPr>
              <a:t>NSOAP Drafting and Costing: Zambia</a:t>
            </a:r>
            <a:br>
              <a:rPr lang="en-US" b="1" dirty="0">
                <a:latin typeface="Helvetica" charset="0"/>
                <a:ea typeface="Helvetica" charset="0"/>
                <a:cs typeface="Helvetica" charset="0"/>
              </a:rPr>
            </a:br>
            <a:endParaRPr lang="en-US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8" name="Subtitle 2">
            <a:extLst/>
          </p:cNvPr>
          <p:cNvSpPr txBox="1">
            <a:spLocks noGrp="1"/>
          </p:cNvSpPr>
          <p:nvPr>
            <p:ph type="subTitle" idx="1"/>
          </p:nvPr>
        </p:nvSpPr>
        <p:spPr>
          <a:xfrm>
            <a:off x="1130300" y="4432300"/>
            <a:ext cx="3911600" cy="180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200" b="1" dirty="0">
                <a:latin typeface="Helvetica" charset="0"/>
                <a:ea typeface="Helvetica" charset="0"/>
                <a:cs typeface="Helvetica" charset="0"/>
              </a:rPr>
              <a:t>Dr. </a:t>
            </a:r>
            <a:r>
              <a:rPr lang="en-US" sz="2200" b="1" dirty="0" err="1" smtClean="0">
                <a:latin typeface="Helvetica" charset="0"/>
                <a:ea typeface="Helvetica" charset="0"/>
                <a:cs typeface="Helvetica" charset="0"/>
              </a:rPr>
              <a:t>Mzaza</a:t>
            </a:r>
            <a:r>
              <a:rPr lang="en-US" sz="2200" b="1" dirty="0" smtClean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200" b="1" dirty="0" err="1" smtClean="0">
                <a:latin typeface="Helvetica" charset="0"/>
                <a:ea typeface="Helvetica" charset="0"/>
                <a:cs typeface="Helvetica" charset="0"/>
              </a:rPr>
              <a:t>Nthele</a:t>
            </a:r>
            <a:endParaRPr lang="en-US" sz="2200" b="1" dirty="0">
              <a:latin typeface="Helvetica" charset="0"/>
              <a:ea typeface="Helvetica" charset="0"/>
              <a:cs typeface="Helvetica" charset="0"/>
            </a:endParaRPr>
          </a:p>
          <a:p>
            <a:pPr algn="l"/>
            <a:endParaRPr lang="en-US" sz="2200" b="1" dirty="0">
              <a:latin typeface="Helvetica" charset="0"/>
              <a:ea typeface="Helvetica" charset="0"/>
              <a:cs typeface="Helvetica" charset="0"/>
            </a:endParaRPr>
          </a:p>
          <a:p>
            <a:pPr algn="l">
              <a:spcBef>
                <a:spcPts val="0"/>
              </a:spcBef>
            </a:pPr>
            <a:r>
              <a:rPr lang="en-US" sz="2200" i="1" dirty="0" smtClean="0">
                <a:latin typeface="Helvetica" charset="0"/>
                <a:ea typeface="Helvetica" charset="0"/>
                <a:cs typeface="Helvetica" charset="0"/>
              </a:rPr>
              <a:t>Director Clinical </a:t>
            </a:r>
            <a:r>
              <a:rPr lang="en-US" sz="2200" i="1" dirty="0">
                <a:latin typeface="Helvetica" charset="0"/>
                <a:ea typeface="Helvetica" charset="0"/>
                <a:cs typeface="Helvetica" charset="0"/>
              </a:rPr>
              <a:t>Care and Diagnostic Services </a:t>
            </a:r>
          </a:p>
          <a:p>
            <a:pPr algn="l">
              <a:spcBef>
                <a:spcPts val="0"/>
              </a:spcBef>
            </a:pPr>
            <a:r>
              <a:rPr lang="en-US" sz="2200" i="1" dirty="0">
                <a:latin typeface="Helvetica" charset="0"/>
                <a:ea typeface="Helvetica" charset="0"/>
                <a:cs typeface="Helvetica" charset="0"/>
              </a:rPr>
              <a:t>Ministry of Health </a:t>
            </a:r>
          </a:p>
          <a:p>
            <a:pPr algn="l">
              <a:spcBef>
                <a:spcPts val="0"/>
              </a:spcBef>
            </a:pPr>
            <a:r>
              <a:rPr lang="en-US" sz="2200" i="1" dirty="0">
                <a:latin typeface="Helvetica" charset="0"/>
                <a:ea typeface="Helvetica" charset="0"/>
                <a:cs typeface="Helvetica" charset="0"/>
              </a:rPr>
              <a:t>Rep. of  Zambia </a:t>
            </a:r>
          </a:p>
          <a:p>
            <a:pPr algn="l"/>
            <a:endParaRPr lang="en-US" sz="2200" b="1" dirty="0">
              <a:latin typeface="Helvetica" charset="0"/>
              <a:ea typeface="Helvetica" charset="0"/>
              <a:cs typeface="Helvetica" charset="0"/>
            </a:endParaRPr>
          </a:p>
          <a:p>
            <a:pPr algn="l"/>
            <a:endParaRPr lang="en-US" sz="2200" b="1" dirty="0">
              <a:latin typeface="Helvetica" charset="0"/>
              <a:ea typeface="Helvetica" charset="0"/>
              <a:cs typeface="Helvetica" charset="0"/>
            </a:endParaRPr>
          </a:p>
          <a:p>
            <a:pPr algn="l"/>
            <a:endParaRPr lang="en-US" sz="2200" b="1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655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7457" y="1405355"/>
            <a:ext cx="10515600" cy="4351338"/>
          </a:xfrm>
        </p:spPr>
        <p:txBody>
          <a:bodyPr/>
          <a:lstStyle/>
          <a:p>
            <a:pPr lvl="1"/>
            <a:r>
              <a:rPr lang="en-US" dirty="0"/>
              <a:t>Recommendations and M&amp;E Plan 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 </a:t>
            </a:r>
          </a:p>
          <a:p>
            <a:pPr lvl="1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-391886" y="556293"/>
            <a:ext cx="12583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Example: Workforce </a:t>
            </a:r>
            <a:endParaRPr lang="en-US" sz="3200" b="1" dirty="0">
              <a:solidFill>
                <a:srgbClr val="FFFF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1520231" y="1864872"/>
            <a:ext cx="9438714" cy="4057202"/>
          </a:xfrm>
          <a:prstGeom prst="rect">
            <a:avLst/>
          </a:prstGeom>
        </p:spPr>
      </p:pic>
      <p:sp>
        <p:nvSpPr>
          <p:cNvPr id="5" name="Frame 4"/>
          <p:cNvSpPr/>
          <p:nvPr/>
        </p:nvSpPr>
        <p:spPr>
          <a:xfrm>
            <a:off x="1520231" y="2889720"/>
            <a:ext cx="2788533" cy="1238935"/>
          </a:xfrm>
          <a:prstGeom prst="frame">
            <a:avLst>
              <a:gd name="adj1" fmla="val 3729"/>
            </a:avLst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rame 5"/>
          <p:cNvSpPr/>
          <p:nvPr/>
        </p:nvSpPr>
        <p:spPr>
          <a:xfrm>
            <a:off x="4200991" y="2889719"/>
            <a:ext cx="1839592" cy="1238935"/>
          </a:xfrm>
          <a:prstGeom prst="frame">
            <a:avLst>
              <a:gd name="adj1" fmla="val 3729"/>
            </a:avLst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ame 6"/>
          <p:cNvSpPr/>
          <p:nvPr/>
        </p:nvSpPr>
        <p:spPr>
          <a:xfrm>
            <a:off x="5943600" y="2889720"/>
            <a:ext cx="1814945" cy="1238935"/>
          </a:xfrm>
          <a:prstGeom prst="frame">
            <a:avLst>
              <a:gd name="adj1" fmla="val 3729"/>
            </a:avLst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Frame 8"/>
          <p:cNvSpPr/>
          <p:nvPr/>
        </p:nvSpPr>
        <p:spPr>
          <a:xfrm>
            <a:off x="7703128" y="2889718"/>
            <a:ext cx="1238191" cy="1238935"/>
          </a:xfrm>
          <a:prstGeom prst="frame">
            <a:avLst>
              <a:gd name="adj1" fmla="val 3729"/>
            </a:avLst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Frame 9"/>
          <p:cNvSpPr/>
          <p:nvPr/>
        </p:nvSpPr>
        <p:spPr>
          <a:xfrm>
            <a:off x="8898978" y="2889716"/>
            <a:ext cx="993168" cy="1238935"/>
          </a:xfrm>
          <a:prstGeom prst="frame">
            <a:avLst>
              <a:gd name="adj1" fmla="val 3729"/>
            </a:avLst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Frame 10"/>
          <p:cNvSpPr/>
          <p:nvPr/>
        </p:nvSpPr>
        <p:spPr>
          <a:xfrm>
            <a:off x="9859889" y="2883830"/>
            <a:ext cx="1099056" cy="1238935"/>
          </a:xfrm>
          <a:prstGeom prst="frame">
            <a:avLst>
              <a:gd name="adj1" fmla="val 3729"/>
            </a:avLst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ame 11"/>
          <p:cNvSpPr/>
          <p:nvPr/>
        </p:nvSpPr>
        <p:spPr>
          <a:xfrm>
            <a:off x="1520231" y="1864872"/>
            <a:ext cx="9438714" cy="745829"/>
          </a:xfrm>
          <a:prstGeom prst="frame">
            <a:avLst>
              <a:gd name="adj1" fmla="val 3729"/>
            </a:avLst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9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40202" y="556293"/>
            <a:ext cx="10711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Drafting Process</a:t>
            </a:r>
          </a:p>
        </p:txBody>
      </p:sp>
      <p:graphicFrame>
        <p:nvGraphicFramePr>
          <p:cNvPr id="5" name="Diagram 4"/>
          <p:cNvGraphicFramePr/>
          <p:nvPr>
            <p:extLst/>
          </p:nvPr>
        </p:nvGraphicFramePr>
        <p:xfrm>
          <a:off x="181819" y="1513462"/>
          <a:ext cx="3757135" cy="23232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4281238" y="4422884"/>
            <a:ext cx="1961300" cy="1415531"/>
            <a:chOff x="194446" y="1591387"/>
            <a:chExt cx="2763754" cy="1381877"/>
          </a:xfrm>
        </p:grpSpPr>
        <p:sp>
          <p:nvSpPr>
            <p:cNvPr id="14" name="Rounded Rectangle 7"/>
            <p:cNvSpPr/>
            <p:nvPr/>
          </p:nvSpPr>
          <p:spPr>
            <a:xfrm>
              <a:off x="194446" y="1591387"/>
              <a:ext cx="2763754" cy="1381877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ounded Rectangle 4"/>
            <p:cNvSpPr/>
            <p:nvPr/>
          </p:nvSpPr>
          <p:spPr>
            <a:xfrm>
              <a:off x="234920" y="1631861"/>
              <a:ext cx="2682806" cy="13009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605" tIns="14605" rIns="14605" bIns="14605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300" kern="1200" dirty="0">
                  <a:latin typeface="Helvetica" charset="0"/>
                  <a:ea typeface="Helvetica" charset="0"/>
                  <a:cs typeface="Helvetica" charset="0"/>
                </a:rPr>
                <a:t>Technical Review Panel 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751896" y="1490773"/>
            <a:ext cx="2600209" cy="2261702"/>
            <a:chOff x="194446" y="1591387"/>
            <a:chExt cx="2763754" cy="1381877"/>
          </a:xfrm>
        </p:grpSpPr>
        <p:sp>
          <p:nvSpPr>
            <p:cNvPr id="17" name="Rounded Rectangle 7"/>
            <p:cNvSpPr/>
            <p:nvPr/>
          </p:nvSpPr>
          <p:spPr>
            <a:xfrm>
              <a:off x="194446" y="1591387"/>
              <a:ext cx="2763754" cy="1381877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ounded Rectangle 4"/>
            <p:cNvSpPr/>
            <p:nvPr/>
          </p:nvSpPr>
          <p:spPr>
            <a:xfrm>
              <a:off x="234920" y="1631861"/>
              <a:ext cx="2682806" cy="13009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605" tIns="14605" rIns="14605" bIns="14605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300" dirty="0">
                  <a:latin typeface="Helvetica" charset="0"/>
                  <a:ea typeface="Helvetica" charset="0"/>
                  <a:cs typeface="Helvetica" charset="0"/>
                </a:rPr>
                <a:t>Writing Workshop</a:t>
              </a:r>
              <a:r>
                <a:rPr lang="en-US" sz="2300" kern="1200" dirty="0">
                  <a:latin typeface="Helvetica" charset="0"/>
                  <a:ea typeface="Helvetica" charset="0"/>
                  <a:cs typeface="Helvetica" charset="0"/>
                </a:rPr>
                <a:t> 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74803" y="4102180"/>
            <a:ext cx="1707243" cy="252613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3440341" y="4034389"/>
            <a:ext cx="722711" cy="640080"/>
          </a:xfrm>
          <a:prstGeom prst="straightConnector1">
            <a:avLst/>
          </a:prstGeom>
          <a:ln w="168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6469775" y="3851004"/>
            <a:ext cx="399435" cy="696316"/>
          </a:xfrm>
          <a:prstGeom prst="straightConnector1">
            <a:avLst/>
          </a:prstGeom>
          <a:ln w="168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8959936" y="3895643"/>
            <a:ext cx="784337" cy="607038"/>
          </a:xfrm>
          <a:prstGeom prst="straightConnector1">
            <a:avLst/>
          </a:prstGeom>
          <a:ln w="168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onut 2"/>
          <p:cNvSpPr/>
          <p:nvPr/>
        </p:nvSpPr>
        <p:spPr>
          <a:xfrm rot="10800000">
            <a:off x="3741130" y="3686231"/>
            <a:ext cx="2992097" cy="2942079"/>
          </a:xfrm>
          <a:prstGeom prst="donut">
            <a:avLst>
              <a:gd name="adj" fmla="val 57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589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42257" y="1408530"/>
            <a:ext cx="5336512" cy="4351338"/>
          </a:xfrm>
        </p:spPr>
        <p:txBody>
          <a:bodyPr/>
          <a:lstStyle/>
          <a:p>
            <a:r>
              <a:rPr lang="en-US" dirty="0"/>
              <a:t>Reviewed each report </a:t>
            </a:r>
          </a:p>
          <a:p>
            <a:r>
              <a:rPr lang="en-US" dirty="0"/>
              <a:t>Edited based on priorities of MOH and current initiatives </a:t>
            </a:r>
          </a:p>
          <a:p>
            <a:endParaRPr lang="en-US" dirty="0"/>
          </a:p>
          <a:p>
            <a:pPr marL="457200" lvl="1" indent="0">
              <a:buNone/>
            </a:pPr>
            <a:r>
              <a:rPr lang="en-US" dirty="0"/>
              <a:t> </a:t>
            </a:r>
          </a:p>
          <a:p>
            <a:pPr lvl="1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-391886" y="556293"/>
            <a:ext cx="12583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Technical Review Panel </a:t>
            </a:r>
            <a:endParaRPr lang="en-US" sz="3200" b="1" dirty="0">
              <a:solidFill>
                <a:srgbClr val="FFFF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5440" y="2690348"/>
            <a:ext cx="3790936" cy="4005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b="16985"/>
          <a:stretch/>
        </p:blipFill>
        <p:spPr>
          <a:xfrm>
            <a:off x="356320" y="2690348"/>
            <a:ext cx="3573363" cy="3976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5072" r="4632" b="4500"/>
          <a:stretch/>
        </p:blipFill>
        <p:spPr>
          <a:xfrm>
            <a:off x="4185138" y="2690348"/>
            <a:ext cx="3604847" cy="3976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412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6010" y="1724684"/>
            <a:ext cx="11000874" cy="4459547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/>
          </a:p>
          <a:p>
            <a:pPr lvl="2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40202" y="556293"/>
            <a:ext cx="10711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Writing Workshop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4003452069"/>
              </p:ext>
            </p:extLst>
          </p:nvPr>
        </p:nvGraphicFramePr>
        <p:xfrm>
          <a:off x="5177642" y="3847599"/>
          <a:ext cx="6897383" cy="25735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40430" y="1455056"/>
            <a:ext cx="11111367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Main Aim</a:t>
            </a: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: </a:t>
            </a:r>
            <a:r>
              <a:rPr 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Compose</a:t>
            </a: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, clarify and address key initiatives in terms of feasibility, impact and priority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7 day event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All major stakeholders and new members of MOH to facilitate appropriate language and structure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Split up stakeholders again by domain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Reviewed all initiatives, reported to large group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Final SWOT analysis for accepted initiatives and objectives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Development of Monitoring and Evaluation plan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32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6010" y="1724684"/>
            <a:ext cx="11000874" cy="4459547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/>
          </a:p>
          <a:p>
            <a:pPr lvl="2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40202" y="556293"/>
            <a:ext cx="10711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Writing Workshop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0430" y="1455056"/>
            <a:ext cx="11111367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NSOAP Draft Organization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Introduction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Vision and overall goals of p</a:t>
            </a:r>
            <a:r>
              <a:rPr 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lan</a:t>
            </a:r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Chapter on each domain (infrastructure, service delivery, workforce, finance, information management, governance)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Tables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M&amp;E plan with indicators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Costing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31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6010" y="1724684"/>
            <a:ext cx="11000874" cy="4459547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/>
          </a:p>
          <a:p>
            <a:pPr lvl="2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40202" y="556293"/>
            <a:ext cx="10711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Workforce Example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0430" y="1455056"/>
            <a:ext cx="111113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Workforce Chapter </a:t>
            </a:r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5758" y="1293946"/>
            <a:ext cx="4481375" cy="5571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rame 6"/>
          <p:cNvSpPr/>
          <p:nvPr/>
        </p:nvSpPr>
        <p:spPr>
          <a:xfrm>
            <a:off x="3976825" y="1246177"/>
            <a:ext cx="4481375" cy="1743208"/>
          </a:xfrm>
          <a:prstGeom prst="frame">
            <a:avLst>
              <a:gd name="adj1" fmla="val 3729"/>
            </a:avLst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Frame 10"/>
          <p:cNvSpPr/>
          <p:nvPr/>
        </p:nvSpPr>
        <p:spPr>
          <a:xfrm>
            <a:off x="4025757" y="3274580"/>
            <a:ext cx="4481375" cy="397042"/>
          </a:xfrm>
          <a:prstGeom prst="frame">
            <a:avLst>
              <a:gd name="adj1" fmla="val 3729"/>
            </a:avLst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ame 11"/>
          <p:cNvSpPr/>
          <p:nvPr/>
        </p:nvSpPr>
        <p:spPr>
          <a:xfrm>
            <a:off x="4025759" y="3671622"/>
            <a:ext cx="4481375" cy="316867"/>
          </a:xfrm>
          <a:prstGeom prst="frame">
            <a:avLst>
              <a:gd name="adj1" fmla="val 3729"/>
            </a:avLst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b="1826"/>
          <a:stretch/>
        </p:blipFill>
        <p:spPr>
          <a:xfrm>
            <a:off x="340430" y="1141069"/>
            <a:ext cx="9155907" cy="5716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7197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6010" y="1724684"/>
            <a:ext cx="11000874" cy="4459547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/>
          </a:p>
          <a:p>
            <a:pPr lvl="2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40202" y="556293"/>
            <a:ext cx="10711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Workforce Example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0316" y="1455056"/>
            <a:ext cx="111113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Final Indicators, M&amp;E </a:t>
            </a:r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6075" y="1899314"/>
            <a:ext cx="6419850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6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42257" y="1491517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Lessons Learned: </a:t>
            </a:r>
          </a:p>
          <a:p>
            <a:r>
              <a:rPr lang="en-US" dirty="0"/>
              <a:t>Determining activities must be in the </a:t>
            </a:r>
            <a:r>
              <a:rPr lang="en-US" u="sng" dirty="0"/>
              <a:t>context of known baseline</a:t>
            </a:r>
          </a:p>
          <a:p>
            <a:r>
              <a:rPr lang="en-US" dirty="0"/>
              <a:t>Measures for implementation (indicators, </a:t>
            </a:r>
            <a:r>
              <a:rPr lang="en-US" u="sng" dirty="0"/>
              <a:t>monitoring and evaluation</a:t>
            </a:r>
            <a:r>
              <a:rPr lang="en-US" dirty="0"/>
              <a:t> plan) must be discussed and agreed upon</a:t>
            </a:r>
          </a:p>
          <a:p>
            <a:r>
              <a:rPr lang="en-US" dirty="0"/>
              <a:t>Involvement of </a:t>
            </a:r>
            <a:r>
              <a:rPr lang="en-US" u="sng" dirty="0"/>
              <a:t>policy writers </a:t>
            </a:r>
            <a:r>
              <a:rPr lang="en-US" dirty="0"/>
              <a:t>fluent in the language of MOH documents to ensure ease of incorporation into national health plan </a:t>
            </a:r>
          </a:p>
          <a:p>
            <a:r>
              <a:rPr lang="en-US" dirty="0"/>
              <a:t>Important for </a:t>
            </a:r>
            <a:r>
              <a:rPr lang="en-US" u="sng" dirty="0"/>
              <a:t>implementers</a:t>
            </a:r>
            <a:r>
              <a:rPr lang="en-US" dirty="0"/>
              <a:t> to be part of the process to provide expertise in feasibility and execution of activities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391886" y="556293"/>
            <a:ext cx="12583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Writing </a:t>
            </a:r>
            <a:endParaRPr lang="en-US" sz="3200" b="1" dirty="0">
              <a:solidFill>
                <a:srgbClr val="FFFF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9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42257" y="1649779"/>
            <a:ext cx="10515600" cy="4351338"/>
          </a:xfrm>
        </p:spPr>
        <p:txBody>
          <a:bodyPr>
            <a:normAutofit/>
          </a:bodyPr>
          <a:lstStyle/>
          <a:p>
            <a:r>
              <a:rPr lang="en-US" b="1" dirty="0"/>
              <a:t>Main Aim: “</a:t>
            </a:r>
            <a:r>
              <a:rPr lang="en-US" dirty="0"/>
              <a:t>Explore the art, science, and magic of connecting financial resources to the proposed activities.”</a:t>
            </a:r>
          </a:p>
          <a:p>
            <a:r>
              <a:rPr lang="en-US" dirty="0"/>
              <a:t>Similar structure to writing workshop (organized by domain) </a:t>
            </a:r>
          </a:p>
          <a:p>
            <a:r>
              <a:rPr lang="en-US" dirty="0"/>
              <a:t>Included Ministry of Finance specifically and other stakeholders</a:t>
            </a:r>
          </a:p>
          <a:p>
            <a:r>
              <a:rPr lang="en-US" dirty="0"/>
              <a:t>Each activity of the plan was costed</a:t>
            </a:r>
          </a:p>
          <a:p>
            <a:r>
              <a:rPr lang="en-US" dirty="0"/>
              <a:t>Based on initial costing, attendants prioritized strategies given the financial, workforce, and resource constraints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-391886" y="556293"/>
            <a:ext cx="12583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Costing Workshop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581" y="4298563"/>
            <a:ext cx="2211265" cy="221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934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42257" y="1456348"/>
            <a:ext cx="10515600" cy="4351338"/>
          </a:xfrm>
        </p:spPr>
        <p:txBody>
          <a:bodyPr>
            <a:noAutofit/>
          </a:bodyPr>
          <a:lstStyle/>
          <a:p>
            <a:r>
              <a:rPr lang="en-US" sz="2200" b="1" dirty="0"/>
              <a:t>How to Cost:</a:t>
            </a:r>
          </a:p>
          <a:p>
            <a:pPr lvl="1"/>
            <a:r>
              <a:rPr lang="en-US" sz="2200" dirty="0"/>
              <a:t>Assemble available costing information</a:t>
            </a:r>
          </a:p>
          <a:p>
            <a:pPr lvl="1"/>
            <a:r>
              <a:rPr lang="en-US" sz="2200" dirty="0"/>
              <a:t>Define the cost objects and the quantities</a:t>
            </a:r>
          </a:p>
          <a:p>
            <a:pPr lvl="1"/>
            <a:r>
              <a:rPr lang="en-US" sz="2200" dirty="0"/>
              <a:t>Determine the cost base</a:t>
            </a:r>
          </a:p>
          <a:p>
            <a:pPr lvl="1"/>
            <a:r>
              <a:rPr lang="en-US" sz="2200" dirty="0"/>
              <a:t>Validate Results</a:t>
            </a:r>
          </a:p>
          <a:p>
            <a:pPr lvl="1"/>
            <a:endParaRPr lang="en-US" sz="2200" b="1" dirty="0"/>
          </a:p>
          <a:p>
            <a:r>
              <a:rPr lang="en-US" sz="2200" b="1" dirty="0"/>
              <a:t>Key stakeholders:</a:t>
            </a:r>
          </a:p>
          <a:p>
            <a:pPr lvl="1"/>
            <a:r>
              <a:rPr lang="en-US" sz="2200" dirty="0"/>
              <a:t>Government officials including NSOAP sponsors</a:t>
            </a:r>
          </a:p>
          <a:p>
            <a:pPr lvl="1"/>
            <a:r>
              <a:rPr lang="en-US" sz="2200" dirty="0"/>
              <a:t>Policy experts, budget experts, technicians and costing experts</a:t>
            </a:r>
          </a:p>
          <a:p>
            <a:pPr lvl="1"/>
            <a:r>
              <a:rPr lang="en-US" sz="2200" dirty="0"/>
              <a:t>Clinicians, health system administrators, professional organization representatives</a:t>
            </a:r>
          </a:p>
          <a:p>
            <a:pPr lvl="1"/>
            <a:r>
              <a:rPr lang="en-US" sz="2200" dirty="0"/>
              <a:t>NGO/CSO actors, private sector representatives, and outside consultants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391886" y="556293"/>
            <a:ext cx="12583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Costing</a:t>
            </a:r>
          </a:p>
        </p:txBody>
      </p:sp>
    </p:spTree>
    <p:extLst>
      <p:ext uri="{BB962C8B-B14F-4D97-AF65-F5344CB8AC3E}">
        <p14:creationId xmlns:p14="http://schemas.microsoft.com/office/powerpoint/2010/main" val="1003380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40202" y="556293"/>
            <a:ext cx="10711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Outline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90700" y="4914900"/>
            <a:ext cx="334195" cy="818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508000" y="2068863"/>
            <a:ext cx="6172200" cy="4351338"/>
          </a:xfrm>
        </p:spPr>
        <p:txBody>
          <a:bodyPr>
            <a:normAutofit/>
          </a:bodyPr>
          <a:lstStyle/>
          <a:p>
            <a:pPr marL="457200" lvl="1" indent="-457200">
              <a:spcBef>
                <a:spcPts val="1000"/>
              </a:spcBef>
              <a:buFont typeface="Arial" charset="0"/>
              <a:buChar char="•"/>
            </a:pPr>
            <a:r>
              <a:rPr lang="en-US" sz="3000" dirty="0"/>
              <a:t>Draft compilation</a:t>
            </a:r>
          </a:p>
          <a:p>
            <a:pPr marL="457200" lvl="1" indent="-457200">
              <a:spcBef>
                <a:spcPts val="1000"/>
              </a:spcBef>
              <a:buFont typeface="Arial" charset="0"/>
              <a:buChar char="•"/>
            </a:pPr>
            <a:r>
              <a:rPr lang="en-US" sz="3000" dirty="0"/>
              <a:t>Costing strategy </a:t>
            </a:r>
          </a:p>
          <a:p>
            <a:pPr marL="457200" lvl="1" indent="-457200">
              <a:spcBef>
                <a:spcPts val="1000"/>
              </a:spcBef>
              <a:buFont typeface="Arial" charset="0"/>
              <a:buChar char="•"/>
            </a:pPr>
            <a:r>
              <a:rPr lang="en-US" sz="3000" dirty="0"/>
              <a:t>Lessons learned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485" y="1741317"/>
            <a:ext cx="3009810" cy="300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431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57518" y="1277471"/>
            <a:ext cx="10515600" cy="5392270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endParaRPr lang="en-US" sz="2900" b="1" dirty="0"/>
          </a:p>
          <a:p>
            <a:pPr>
              <a:lnSpc>
                <a:spcPct val="120000"/>
              </a:lnSpc>
            </a:pPr>
            <a:endParaRPr lang="en-US" sz="2900" b="1" dirty="0"/>
          </a:p>
          <a:p>
            <a:pPr>
              <a:lnSpc>
                <a:spcPct val="120000"/>
              </a:lnSpc>
            </a:pPr>
            <a:endParaRPr lang="en-US" sz="2900" b="1" dirty="0"/>
          </a:p>
          <a:p>
            <a:pPr>
              <a:lnSpc>
                <a:spcPct val="120000"/>
              </a:lnSpc>
            </a:pPr>
            <a:endParaRPr lang="en-US" sz="2900" b="1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-391886" y="556293"/>
            <a:ext cx="12583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Costing Example: Service Delivery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720" y="1854728"/>
            <a:ext cx="6899511" cy="356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5" name="Straight Arrow Connector 4"/>
          <p:cNvCxnSpPr/>
          <p:nvPr/>
        </p:nvCxnSpPr>
        <p:spPr>
          <a:xfrm>
            <a:off x="7465621" y="3822911"/>
            <a:ext cx="1270764" cy="0"/>
          </a:xfrm>
          <a:prstGeom prst="straightConnector1">
            <a:avLst/>
          </a:prstGeom>
          <a:ln w="1143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8" descr="Clipart Currencies Currency Symbols Vision Gold Bar Icon - Free Ic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021" y="2518503"/>
            <a:ext cx="2836328" cy="260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449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08573"/>
            <a:ext cx="12189490" cy="45408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391886" y="556293"/>
            <a:ext cx="12583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Costing: By Inputs</a:t>
            </a:r>
          </a:p>
        </p:txBody>
      </p:sp>
    </p:spTree>
    <p:extLst>
      <p:ext uri="{BB962C8B-B14F-4D97-AF65-F5344CB8AC3E}">
        <p14:creationId xmlns:p14="http://schemas.microsoft.com/office/powerpoint/2010/main" val="85881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336" y="1515564"/>
            <a:ext cx="11431327" cy="38753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391886" y="556293"/>
            <a:ext cx="12583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Costing: By Inputs </a:t>
            </a:r>
          </a:p>
        </p:txBody>
      </p:sp>
    </p:spTree>
    <p:extLst>
      <p:ext uri="{BB962C8B-B14F-4D97-AF65-F5344CB8AC3E}">
        <p14:creationId xmlns:p14="http://schemas.microsoft.com/office/powerpoint/2010/main" val="24465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391886" y="556293"/>
            <a:ext cx="12583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Costing: Final Form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2447"/>
            <a:ext cx="12192000" cy="5183715"/>
          </a:xfrm>
          <a:prstGeom prst="rect">
            <a:avLst/>
          </a:prstGeom>
        </p:spPr>
      </p:pic>
      <p:sp>
        <p:nvSpPr>
          <p:cNvPr id="6" name="Frame 5"/>
          <p:cNvSpPr/>
          <p:nvPr/>
        </p:nvSpPr>
        <p:spPr>
          <a:xfrm>
            <a:off x="5732060" y="2353677"/>
            <a:ext cx="3323081" cy="434780"/>
          </a:xfrm>
          <a:prstGeom prst="frame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ight Arrow 5"/>
          <p:cNvSpPr/>
          <p:nvPr/>
        </p:nvSpPr>
        <p:spPr>
          <a:xfrm>
            <a:off x="1992579" y="2820965"/>
            <a:ext cx="725714" cy="609600"/>
          </a:xfrm>
          <a:prstGeom prst="rightArrow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5"/>
          <p:cNvSpPr/>
          <p:nvPr/>
        </p:nvSpPr>
        <p:spPr>
          <a:xfrm>
            <a:off x="1992579" y="3651944"/>
            <a:ext cx="725714" cy="609600"/>
          </a:xfrm>
          <a:prstGeom prst="rightArrow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5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391886" y="556293"/>
            <a:ext cx="12583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Costing Summary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534" y="1359909"/>
            <a:ext cx="8299045" cy="4459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566991" y="6037750"/>
            <a:ext cx="3333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332,977,327.60 USD</a:t>
            </a:r>
          </a:p>
        </p:txBody>
      </p:sp>
    </p:spTree>
    <p:extLst>
      <p:ext uri="{BB962C8B-B14F-4D97-AF65-F5344CB8AC3E}">
        <p14:creationId xmlns:p14="http://schemas.microsoft.com/office/powerpoint/2010/main" val="40505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391886" y="556293"/>
            <a:ext cx="12583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Costing: Most Critical Areas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657" y="1390650"/>
            <a:ext cx="8686800" cy="546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67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Helvetica" panose="020B0604020202020204" pitchFamily="34" charset="0"/>
                <a:ea typeface="Helvetica" charset="0"/>
                <a:cs typeface="Helvetica" panose="020B0604020202020204" pitchFamily="34" charset="0"/>
              </a:rPr>
              <a:t>Lessons Learned:</a:t>
            </a:r>
            <a:endParaRPr lang="en-US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dirty="0"/>
              <a:t>Costing process highlights the value of different components of the plan</a:t>
            </a:r>
          </a:p>
          <a:p>
            <a:endParaRPr lang="en-US" dirty="0"/>
          </a:p>
          <a:p>
            <a:r>
              <a:rPr lang="en-US" dirty="0"/>
              <a:t>Evaluation of cost and impact ensures the best use of resources</a:t>
            </a:r>
          </a:p>
          <a:p>
            <a:endParaRPr lang="en-US" dirty="0"/>
          </a:p>
          <a:p>
            <a:r>
              <a:rPr lang="en-US" dirty="0"/>
              <a:t>Consultative process addresses concerns of feasibility, </a:t>
            </a:r>
            <a:r>
              <a:rPr lang="en-US" dirty="0" smtClean="0"/>
              <a:t>impact </a:t>
            </a:r>
            <a:r>
              <a:rPr lang="en-US" dirty="0"/>
              <a:t>and priority</a:t>
            </a:r>
          </a:p>
          <a:p>
            <a:endParaRPr lang="en-US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-391886" y="556293"/>
            <a:ext cx="12583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Costing</a:t>
            </a:r>
          </a:p>
        </p:txBody>
      </p:sp>
    </p:spTree>
    <p:extLst>
      <p:ext uri="{BB962C8B-B14F-4D97-AF65-F5344CB8AC3E}">
        <p14:creationId xmlns:p14="http://schemas.microsoft.com/office/powerpoint/2010/main" val="420640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42257" y="1649161"/>
            <a:ext cx="10859932" cy="4960185"/>
          </a:xfrm>
        </p:spPr>
        <p:txBody>
          <a:bodyPr>
            <a:normAutofit fontScale="92500" lnSpcReduction="10000"/>
          </a:bodyPr>
          <a:lstStyle/>
          <a:p>
            <a:pPr marL="0" lvl="0" indent="0" fontAlgn="base">
              <a:buNone/>
            </a:pPr>
            <a:r>
              <a:rPr lang="en-GB" b="1" dirty="0">
                <a:latin typeface="Helvetica" panose="020B0604020202020204" pitchFamily="34" charset="0"/>
                <a:cs typeface="Helvetica" panose="020B0604020202020204" pitchFamily="34" charset="0"/>
              </a:rPr>
              <a:t>Local Level: </a:t>
            </a:r>
          </a:p>
          <a:p>
            <a:pPr lvl="0" fontAlgn="base"/>
            <a:r>
              <a:rPr lang="en-GB" b="1" dirty="0">
                <a:latin typeface="Helvetica" panose="020B0604020202020204" pitchFamily="34" charset="0"/>
                <a:cs typeface="Helvetica" panose="020B0604020202020204" pitchFamily="34" charset="0"/>
              </a:rPr>
              <a:t>Promote transparency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1" fontAlgn="base"/>
            <a:r>
              <a:rPr lang="en-GB" sz="2400" dirty="0">
                <a:latin typeface="Helvetica" panose="020B0604020202020204" pitchFamily="34" charset="0"/>
                <a:cs typeface="Helvetica" panose="020B0604020202020204" pitchFamily="34" charset="0"/>
              </a:rPr>
              <a:t>Increase buy-in from clinical providers who are implementing the plan</a:t>
            </a:r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 fontAlgn="base"/>
            <a:r>
              <a:rPr lang="en-GB" b="1" dirty="0">
                <a:latin typeface="Helvetica" panose="020B0604020202020204" pitchFamily="34" charset="0"/>
                <a:cs typeface="Helvetica" panose="020B0604020202020204" pitchFamily="34" charset="0"/>
              </a:rPr>
              <a:t>Provides an opportunity for continued engagement and advocacy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1"/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Opportunity to engage funders, </a:t>
            </a:r>
            <a:r>
              <a:rPr lang="en-US" sz="24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media </a:t>
            </a: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and ministry</a:t>
            </a:r>
          </a:p>
          <a:p>
            <a:pPr lvl="1"/>
            <a:endParaRPr lang="en-US" sz="2400" i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International Level:</a:t>
            </a:r>
          </a:p>
          <a:p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Sharing of ideas and innovations for improvement</a:t>
            </a:r>
          </a:p>
          <a:p>
            <a:pPr lvl="1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Problems similar, discussion of successful implementation strategies</a:t>
            </a:r>
          </a:p>
          <a:p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Accountability</a:t>
            </a:r>
          </a:p>
          <a:p>
            <a:pPr lvl="1"/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Indicator collection and progress </a:t>
            </a:r>
          </a:p>
          <a:p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Consensus building</a:t>
            </a:r>
          </a:p>
          <a:p>
            <a:pPr lvl="1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Standards, guidelines  </a:t>
            </a:r>
          </a:p>
          <a:p>
            <a:endParaRPr lang="en-US" sz="2800" i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1"/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391886" y="556293"/>
            <a:ext cx="12583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Dissemination</a:t>
            </a:r>
          </a:p>
        </p:txBody>
      </p:sp>
    </p:spTree>
    <p:extLst>
      <p:ext uri="{BB962C8B-B14F-4D97-AF65-F5344CB8AC3E}">
        <p14:creationId xmlns:p14="http://schemas.microsoft.com/office/powerpoint/2010/main" val="333900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40202" y="1326099"/>
            <a:ext cx="11000874" cy="44595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National Surgical, Obstetric, and Anesthesia Forum</a:t>
            </a:r>
          </a:p>
          <a:p>
            <a:r>
              <a:rPr lang="en-US" sz="2800" dirty="0"/>
              <a:t>Disseminated findings and goals of the plan </a:t>
            </a:r>
          </a:p>
          <a:p>
            <a:r>
              <a:rPr lang="en-US" sz="2800" dirty="0"/>
              <a:t>Over 50 members of government, advocacy, and professional societies, as well as members of the committees engaged in discussion</a:t>
            </a:r>
          </a:p>
          <a:p>
            <a:r>
              <a:rPr lang="en-US" sz="2800" dirty="0"/>
              <a:t>Panel members included professional society leaders, MOH, civil </a:t>
            </a:r>
            <a:r>
              <a:rPr lang="en-US" sz="2800" dirty="0" smtClean="0"/>
              <a:t>society </a:t>
            </a:r>
            <a:r>
              <a:rPr lang="en-US" sz="2800" dirty="0"/>
              <a:t>and PGSSC</a:t>
            </a:r>
          </a:p>
          <a:p>
            <a:r>
              <a:rPr lang="en-US" sz="2800" dirty="0"/>
              <a:t>Increased buy-in from clinical providers </a:t>
            </a:r>
          </a:p>
          <a:p>
            <a:r>
              <a:rPr lang="en-US" sz="2800" dirty="0"/>
              <a:t>Opportunity to engage funders, </a:t>
            </a:r>
            <a:r>
              <a:rPr lang="en-US" sz="2800" dirty="0" smtClean="0"/>
              <a:t>media </a:t>
            </a:r>
            <a:r>
              <a:rPr lang="en-US" sz="2800" dirty="0"/>
              <a:t>and ministry  </a:t>
            </a:r>
          </a:p>
          <a:p>
            <a:endParaRPr lang="en-US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40202" y="556293"/>
            <a:ext cx="10711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Dissemination</a:t>
            </a:r>
          </a:p>
        </p:txBody>
      </p:sp>
      <p:pic>
        <p:nvPicPr>
          <p:cNvPr id="7" name="Picture 6" descr="C:\Users\ylin\Downloads\image (1).png"/>
          <p:cNvPicPr/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60600"/>
            <a:ext cx="12192000" cy="32588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3577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34166" y="3320715"/>
            <a:ext cx="7457834" cy="2079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/>
              <a:t>Questions? </a:t>
            </a:r>
            <a:endParaRPr lang="en-US" sz="3600" dirty="0"/>
          </a:p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7410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17566" y="1697758"/>
            <a:ext cx="7919852" cy="4351338"/>
          </a:xfrm>
        </p:spPr>
        <p:txBody>
          <a:bodyPr>
            <a:noAutofit/>
          </a:bodyPr>
          <a:lstStyle/>
          <a:p>
            <a:r>
              <a:rPr lang="en-US" b="1" dirty="0"/>
              <a:t>NSOAP Draft</a:t>
            </a:r>
          </a:p>
          <a:p>
            <a:pPr lvl="1"/>
            <a:r>
              <a:rPr lang="en-US" dirty="0"/>
              <a:t>Compilation and prioritization of the </a:t>
            </a:r>
            <a:r>
              <a:rPr lang="en-US" u="sng" dirty="0"/>
              <a:t>committee discussions</a:t>
            </a:r>
          </a:p>
          <a:p>
            <a:pPr lvl="1"/>
            <a:r>
              <a:rPr lang="en-US" dirty="0"/>
              <a:t>Reflection of the </a:t>
            </a:r>
            <a:r>
              <a:rPr lang="en-US" u="sng" dirty="0"/>
              <a:t>evidence-based approach</a:t>
            </a:r>
          </a:p>
          <a:p>
            <a:pPr lvl="1"/>
            <a:r>
              <a:rPr lang="en-US" dirty="0"/>
              <a:t>Aligns with the priorities of the MOH</a:t>
            </a:r>
          </a:p>
          <a:p>
            <a:pPr lvl="2"/>
            <a:r>
              <a:rPr lang="en-US" sz="2000" dirty="0"/>
              <a:t>Not a duplication of other MOH efforts </a:t>
            </a:r>
          </a:p>
          <a:p>
            <a:pPr lvl="2"/>
            <a:r>
              <a:rPr lang="en-US" sz="2000" dirty="0"/>
              <a:t>Fits within the objectives of the overall national health strategic plan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391886" y="556293"/>
            <a:ext cx="12583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Key Principles</a:t>
            </a:r>
            <a:endParaRPr lang="en-US" sz="3200" b="1" dirty="0">
              <a:solidFill>
                <a:srgbClr val="FFFF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9034" y="1878940"/>
            <a:ext cx="2591801" cy="38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45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17566" y="1697758"/>
            <a:ext cx="10515600" cy="4351338"/>
          </a:xfrm>
        </p:spPr>
        <p:txBody>
          <a:bodyPr>
            <a:noAutofit/>
          </a:bodyPr>
          <a:lstStyle/>
          <a:p>
            <a:r>
              <a:rPr lang="en-US" b="1" dirty="0"/>
              <a:t>NSOAP Draft</a:t>
            </a:r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-391886" y="556293"/>
            <a:ext cx="12583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NSOAP Layout </a:t>
            </a:r>
            <a:endParaRPr lang="en-US" sz="3200" b="1" dirty="0">
              <a:solidFill>
                <a:srgbClr val="FFFF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6" name="Content Placeholder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628" y="1273175"/>
            <a:ext cx="4262910" cy="5423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514109" y="1551709"/>
            <a:ext cx="59990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Helvetica" panose="020B0604020202020204" pitchFamily="34" charset="0"/>
                <a:cs typeface="Helvetica" panose="020B0604020202020204" pitchFamily="34" charset="0"/>
              </a:rPr>
              <a:t>Situational Analysis and Baseline Assessment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Helvetica" panose="020B0604020202020204" pitchFamily="34" charset="0"/>
                <a:cs typeface="Helvetica" panose="020B0604020202020204" pitchFamily="34" charset="0"/>
              </a:rPr>
              <a:t>Main objectives, activities, and M&amp;E plan for each domain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Helvetica" panose="020B0604020202020204" pitchFamily="34" charset="0"/>
                <a:cs typeface="Helvetica" panose="020B0604020202020204" pitchFamily="34" charset="0"/>
              </a:rPr>
              <a:t>Costing plan</a:t>
            </a:r>
          </a:p>
        </p:txBody>
      </p:sp>
    </p:spTree>
    <p:extLst>
      <p:ext uri="{BB962C8B-B14F-4D97-AF65-F5344CB8AC3E}">
        <p14:creationId xmlns:p14="http://schemas.microsoft.com/office/powerpoint/2010/main" val="1727082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6010" y="1724684"/>
            <a:ext cx="11000874" cy="4459547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/>
          </a:p>
          <a:p>
            <a:pPr lvl="2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40202" y="556293"/>
            <a:ext cx="10711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Overview of Developmental Process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980056" y="1527983"/>
            <a:ext cx="10786828" cy="4081984"/>
            <a:chOff x="980056" y="1527983"/>
            <a:chExt cx="10786828" cy="408198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056" y="1902577"/>
              <a:ext cx="10786828" cy="370739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980056" y="1533245"/>
              <a:ext cx="31933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February </a:t>
              </a:r>
              <a:r>
                <a:rPr lang="en-US" b="1" dirty="0"/>
                <a:t>– April 2016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313405" y="1527983"/>
              <a:ext cx="12843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May 2016 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109988" y="1527983"/>
              <a:ext cx="17421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/>
                <a:t>September 2016</a:t>
              </a:r>
              <a:endParaRPr lang="en-US" b="1" dirty="0"/>
            </a:p>
          </p:txBody>
        </p:sp>
      </p:grpSp>
      <p:sp>
        <p:nvSpPr>
          <p:cNvPr id="13" name="Donut 2"/>
          <p:cNvSpPr/>
          <p:nvPr/>
        </p:nvSpPr>
        <p:spPr>
          <a:xfrm rot="5400000">
            <a:off x="2732820" y="2499815"/>
            <a:ext cx="3707389" cy="2512922"/>
          </a:xfrm>
          <a:prstGeom prst="donut">
            <a:avLst>
              <a:gd name="adj" fmla="val 10496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30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40202" y="556293"/>
            <a:ext cx="10711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Drafting Process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708548196"/>
              </p:ext>
            </p:extLst>
          </p:nvPr>
        </p:nvGraphicFramePr>
        <p:xfrm>
          <a:off x="181819" y="1513462"/>
          <a:ext cx="3757135" cy="23232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4281238" y="4422884"/>
            <a:ext cx="1961300" cy="1415531"/>
            <a:chOff x="194446" y="1591387"/>
            <a:chExt cx="2763754" cy="1381877"/>
          </a:xfrm>
        </p:grpSpPr>
        <p:sp>
          <p:nvSpPr>
            <p:cNvPr id="14" name="Rounded Rectangle 7"/>
            <p:cNvSpPr/>
            <p:nvPr/>
          </p:nvSpPr>
          <p:spPr>
            <a:xfrm>
              <a:off x="194446" y="1591387"/>
              <a:ext cx="2763754" cy="1381877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ounded Rectangle 4"/>
            <p:cNvSpPr/>
            <p:nvPr/>
          </p:nvSpPr>
          <p:spPr>
            <a:xfrm>
              <a:off x="234920" y="1631861"/>
              <a:ext cx="2682806" cy="13009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605" tIns="14605" rIns="14605" bIns="14605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300" kern="1200" dirty="0">
                  <a:latin typeface="Helvetica" charset="0"/>
                  <a:ea typeface="Helvetica" charset="0"/>
                  <a:cs typeface="Helvetica" charset="0"/>
                </a:rPr>
                <a:t>Technical Review Panel 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751896" y="1490773"/>
            <a:ext cx="2600209" cy="2261702"/>
            <a:chOff x="194446" y="1591387"/>
            <a:chExt cx="2763754" cy="1381877"/>
          </a:xfrm>
        </p:grpSpPr>
        <p:sp>
          <p:nvSpPr>
            <p:cNvPr id="17" name="Rounded Rectangle 7"/>
            <p:cNvSpPr/>
            <p:nvPr/>
          </p:nvSpPr>
          <p:spPr>
            <a:xfrm>
              <a:off x="194446" y="1591387"/>
              <a:ext cx="2763754" cy="1381877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ounded Rectangle 4"/>
            <p:cNvSpPr/>
            <p:nvPr/>
          </p:nvSpPr>
          <p:spPr>
            <a:xfrm>
              <a:off x="234920" y="1631861"/>
              <a:ext cx="2682806" cy="13009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605" tIns="14605" rIns="14605" bIns="14605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300" dirty="0">
                  <a:latin typeface="Helvetica" charset="0"/>
                  <a:ea typeface="Helvetica" charset="0"/>
                  <a:cs typeface="Helvetica" charset="0"/>
                </a:rPr>
                <a:t>Writing Workshop</a:t>
              </a:r>
              <a:r>
                <a:rPr lang="en-US" sz="2300" kern="1200" dirty="0">
                  <a:latin typeface="Helvetica" charset="0"/>
                  <a:ea typeface="Helvetica" charset="0"/>
                  <a:cs typeface="Helvetica" charset="0"/>
                </a:rPr>
                <a:t> 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74803" y="4102180"/>
            <a:ext cx="1707243" cy="252613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3440341" y="4034389"/>
            <a:ext cx="722711" cy="640080"/>
          </a:xfrm>
          <a:prstGeom prst="straightConnector1">
            <a:avLst/>
          </a:prstGeom>
          <a:ln w="168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6469775" y="3851004"/>
            <a:ext cx="399435" cy="696316"/>
          </a:xfrm>
          <a:prstGeom prst="straightConnector1">
            <a:avLst/>
          </a:prstGeom>
          <a:ln w="168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8959936" y="3895643"/>
            <a:ext cx="784337" cy="607038"/>
          </a:xfrm>
          <a:prstGeom prst="straightConnector1">
            <a:avLst/>
          </a:prstGeom>
          <a:ln w="168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756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8585" y="1561855"/>
            <a:ext cx="6600092" cy="457547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u="sng" dirty="0"/>
              <a:t>Committee Meetings</a:t>
            </a:r>
          </a:p>
          <a:p>
            <a:r>
              <a:rPr lang="en-US" sz="2200" dirty="0"/>
              <a:t>Main objective: create a report to be reviewed by the Technical Review Panel </a:t>
            </a:r>
          </a:p>
          <a:p>
            <a:pPr lvl="1"/>
            <a:r>
              <a:rPr lang="en-US" sz="2200" b="1" dirty="0"/>
              <a:t>Report to Include:</a:t>
            </a:r>
          </a:p>
          <a:p>
            <a:pPr lvl="2"/>
            <a:r>
              <a:rPr lang="en-US" sz="2200" dirty="0"/>
              <a:t>Outline of </a:t>
            </a:r>
            <a:r>
              <a:rPr lang="en-US" sz="2200" u="sng" dirty="0"/>
              <a:t>baseline assessments</a:t>
            </a:r>
          </a:p>
          <a:p>
            <a:pPr lvl="2"/>
            <a:r>
              <a:rPr lang="en-US" sz="2200" u="sng" dirty="0"/>
              <a:t>Actionable recommendations</a:t>
            </a:r>
            <a:r>
              <a:rPr lang="en-US" sz="2200" dirty="0"/>
              <a:t> stratified in a tiered fashion to ensure implementation of the highest priority interventions </a:t>
            </a:r>
          </a:p>
          <a:p>
            <a:pPr lvl="2"/>
            <a:r>
              <a:rPr lang="en-US" sz="2200" dirty="0"/>
              <a:t>Key </a:t>
            </a:r>
            <a:r>
              <a:rPr lang="en-US" sz="2200" u="sng" dirty="0"/>
              <a:t>metrics to monitor</a:t>
            </a:r>
            <a:r>
              <a:rPr lang="en-US" sz="2200" dirty="0"/>
              <a:t> success</a:t>
            </a:r>
          </a:p>
          <a:p>
            <a:pPr lvl="3"/>
            <a:r>
              <a:rPr lang="en-US" sz="2200" u="sng" dirty="0"/>
              <a:t>Indicators</a:t>
            </a:r>
            <a:r>
              <a:rPr lang="en-US" sz="2200" dirty="0"/>
              <a:t> and methods of monitoring success at </a:t>
            </a:r>
            <a:r>
              <a:rPr lang="en-US" sz="2200" dirty="0" smtClean="0"/>
              <a:t>1,3 </a:t>
            </a:r>
            <a:r>
              <a:rPr lang="en-US" sz="2200" dirty="0"/>
              <a:t>and 5 year timeframes</a:t>
            </a:r>
            <a:endParaRPr lang="en-US" sz="2200" b="1" dirty="0"/>
          </a:p>
          <a:p>
            <a:endParaRPr lang="en-US" sz="2200" b="1" dirty="0"/>
          </a:p>
          <a:p>
            <a:pPr marL="457200" lvl="1" indent="0">
              <a:buNone/>
            </a:pPr>
            <a:r>
              <a:rPr lang="en-US" sz="2200" b="1" dirty="0"/>
              <a:t> </a:t>
            </a:r>
            <a:br>
              <a:rPr lang="en-US" sz="2200" b="1" dirty="0"/>
            </a:br>
            <a:endParaRPr lang="en-US" sz="2200" b="1" dirty="0"/>
          </a:p>
          <a:p>
            <a:pPr lvl="1"/>
            <a:endParaRPr lang="en-US" b="1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-391886" y="556293"/>
            <a:ext cx="12583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Example: Workforce </a:t>
            </a:r>
            <a:endParaRPr lang="en-US" sz="3200" b="1" dirty="0">
              <a:solidFill>
                <a:srgbClr val="FFFF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9672" y="1337716"/>
            <a:ext cx="3580667" cy="47996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cxnSp>
        <p:nvCxnSpPr>
          <p:cNvPr id="8" name="Straight Arrow Connector 7"/>
          <p:cNvCxnSpPr/>
          <p:nvPr/>
        </p:nvCxnSpPr>
        <p:spPr>
          <a:xfrm>
            <a:off x="7092806" y="3579263"/>
            <a:ext cx="709590" cy="0"/>
          </a:xfrm>
          <a:prstGeom prst="straightConnector1">
            <a:avLst/>
          </a:prstGeom>
          <a:ln w="1301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9248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2121" y="1353307"/>
            <a:ext cx="11969879" cy="4575477"/>
          </a:xfrm>
        </p:spPr>
        <p:txBody>
          <a:bodyPr>
            <a:noAutofit/>
          </a:bodyPr>
          <a:lstStyle/>
          <a:p>
            <a:r>
              <a:rPr lang="en-US" dirty="0"/>
              <a:t>Utilized a </a:t>
            </a:r>
            <a:r>
              <a:rPr lang="en-US" u="sng" dirty="0"/>
              <a:t>Discussion Framework</a:t>
            </a:r>
            <a:r>
              <a:rPr lang="en-US" dirty="0"/>
              <a:t> (previously called Terms of Reference) as a guide	</a:t>
            </a:r>
            <a:r>
              <a:rPr lang="en-US" b="1" dirty="0"/>
              <a:t>	</a:t>
            </a:r>
          </a:p>
          <a:p>
            <a:endParaRPr lang="en-US" b="1" dirty="0"/>
          </a:p>
          <a:p>
            <a:pPr marL="457200" lvl="1" indent="0">
              <a:buNone/>
            </a:pPr>
            <a:r>
              <a:rPr lang="en-US" b="1" dirty="0"/>
              <a:t> </a:t>
            </a:r>
            <a:br>
              <a:rPr lang="en-US" b="1" dirty="0"/>
            </a:br>
            <a:endParaRPr lang="en-US" b="1" dirty="0"/>
          </a:p>
          <a:p>
            <a:pPr lvl="1"/>
            <a:endParaRPr lang="en-US" b="1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-391886" y="556293"/>
            <a:ext cx="12583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Example: Workforce </a:t>
            </a:r>
            <a:endParaRPr lang="en-US" sz="3200" b="1" dirty="0">
              <a:solidFill>
                <a:srgbClr val="FFFF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951" y="1974396"/>
            <a:ext cx="4826799" cy="4583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rame 6"/>
          <p:cNvSpPr/>
          <p:nvPr/>
        </p:nvSpPr>
        <p:spPr>
          <a:xfrm>
            <a:off x="398583" y="3593432"/>
            <a:ext cx="5232195" cy="2005264"/>
          </a:xfrm>
          <a:prstGeom prst="frame">
            <a:avLst>
              <a:gd name="adj1" fmla="val 3729"/>
            </a:avLst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900057" y="4266257"/>
            <a:ext cx="1270764" cy="0"/>
          </a:xfrm>
          <a:prstGeom prst="straightConnector1">
            <a:avLst/>
          </a:prstGeom>
          <a:ln w="1143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908758" y="4035424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Baseline Assessments</a:t>
            </a:r>
          </a:p>
        </p:txBody>
      </p:sp>
      <p:sp>
        <p:nvSpPr>
          <p:cNvPr id="14" name="Frame 13"/>
          <p:cNvSpPr/>
          <p:nvPr/>
        </p:nvSpPr>
        <p:spPr>
          <a:xfrm>
            <a:off x="398583" y="5534528"/>
            <a:ext cx="5232195" cy="1023591"/>
          </a:xfrm>
          <a:prstGeom prst="frame">
            <a:avLst>
              <a:gd name="adj1" fmla="val 5829"/>
            </a:avLst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Frame 14"/>
          <p:cNvSpPr/>
          <p:nvPr/>
        </p:nvSpPr>
        <p:spPr>
          <a:xfrm>
            <a:off x="398583" y="1961465"/>
            <a:ext cx="5232195" cy="1631967"/>
          </a:xfrm>
          <a:prstGeom prst="frame">
            <a:avLst>
              <a:gd name="adj1" fmla="val 3729"/>
            </a:avLst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900057" y="2734236"/>
            <a:ext cx="1270764" cy="0"/>
          </a:xfrm>
          <a:prstGeom prst="straightConnector1">
            <a:avLst/>
          </a:prstGeom>
          <a:ln w="1143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908286" y="2503403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Key Indicators 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5763699" y="5928784"/>
            <a:ext cx="1270764" cy="0"/>
          </a:xfrm>
          <a:prstGeom prst="straightConnector1">
            <a:avLst/>
          </a:prstGeom>
          <a:ln w="1143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908286" y="5725524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Recommendations and M&amp;E Plan  </a:t>
            </a:r>
          </a:p>
        </p:txBody>
      </p:sp>
    </p:spTree>
    <p:extLst>
      <p:ext uri="{BB962C8B-B14F-4D97-AF65-F5344CB8AC3E}">
        <p14:creationId xmlns:p14="http://schemas.microsoft.com/office/powerpoint/2010/main" val="173387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/>
      <p:bldP spid="14" grpId="0" animBg="1"/>
      <p:bldP spid="15" grpId="0" animBg="1"/>
      <p:bldP spid="17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42257" y="1408530"/>
            <a:ext cx="10515600" cy="4351338"/>
          </a:xfrm>
        </p:spPr>
        <p:txBody>
          <a:bodyPr/>
          <a:lstStyle/>
          <a:p>
            <a:r>
              <a:rPr lang="en-US" dirty="0"/>
              <a:t>Report from Committee Meetings</a:t>
            </a:r>
          </a:p>
          <a:p>
            <a:pPr lvl="1"/>
            <a:r>
              <a:rPr lang="en-US" dirty="0"/>
              <a:t>Baseline Assessment and SWOT Analysis </a:t>
            </a:r>
          </a:p>
          <a:p>
            <a:pPr marL="457200" lvl="1" indent="0">
              <a:buNone/>
            </a:pPr>
            <a:r>
              <a:rPr lang="en-US" dirty="0"/>
              <a:t> </a:t>
            </a:r>
          </a:p>
          <a:p>
            <a:pPr lvl="1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-391886" y="556293"/>
            <a:ext cx="12583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Example: Workforce </a:t>
            </a:r>
            <a:endParaRPr lang="en-US" sz="3200" b="1" dirty="0">
              <a:solidFill>
                <a:srgbClr val="FFFF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9757" y="2330724"/>
            <a:ext cx="6373459" cy="3696606"/>
          </a:xfrm>
          <a:prstGeom prst="rect">
            <a:avLst/>
          </a:prstGeom>
        </p:spPr>
      </p:pic>
      <p:sp>
        <p:nvSpPr>
          <p:cNvPr id="5" name="Frame 4"/>
          <p:cNvSpPr/>
          <p:nvPr/>
        </p:nvSpPr>
        <p:spPr>
          <a:xfrm>
            <a:off x="2899757" y="2725615"/>
            <a:ext cx="6373459" cy="439616"/>
          </a:xfrm>
          <a:prstGeom prst="frame">
            <a:avLst>
              <a:gd name="adj1" fmla="val 3729"/>
            </a:avLst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41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2890D3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2078</TotalTime>
  <Words>1402</Words>
  <Application>Microsoft Office PowerPoint</Application>
  <PresentationFormat>Widescreen</PresentationFormat>
  <Paragraphs>242</Paragraphs>
  <Slides>29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Calibri Light</vt:lpstr>
      <vt:lpstr>Helvetica</vt:lpstr>
      <vt:lpstr>Helvetica Neue Condensed</vt:lpstr>
      <vt:lpstr>Tw Cen MT Condensed</vt:lpstr>
      <vt:lpstr>Office Theme</vt:lpstr>
      <vt:lpstr>NSOAP Drafting and Costing: Zambia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Citron, Isabelle</dc:creator>
  <cp:lastModifiedBy>Lenovo</cp:lastModifiedBy>
  <cp:revision>201</cp:revision>
  <dcterms:created xsi:type="dcterms:W3CDTF">2018-02-05T20:28:02Z</dcterms:created>
  <dcterms:modified xsi:type="dcterms:W3CDTF">2018-03-22T10:58:32Z</dcterms:modified>
</cp:coreProperties>
</file>