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81" r:id="rId2"/>
    <p:sldId id="263" r:id="rId3"/>
    <p:sldId id="260" r:id="rId4"/>
    <p:sldId id="312" r:id="rId5"/>
    <p:sldId id="264" r:id="rId6"/>
    <p:sldId id="283" r:id="rId7"/>
    <p:sldId id="284" r:id="rId8"/>
    <p:sldId id="287" r:id="rId9"/>
    <p:sldId id="309" r:id="rId10"/>
    <p:sldId id="289" r:id="rId11"/>
    <p:sldId id="290" r:id="rId12"/>
    <p:sldId id="292" r:id="rId13"/>
    <p:sldId id="270" r:id="rId14"/>
    <p:sldId id="297" r:id="rId15"/>
    <p:sldId id="298" r:id="rId16"/>
    <p:sldId id="299" r:id="rId17"/>
    <p:sldId id="300" r:id="rId18"/>
    <p:sldId id="301" r:id="rId19"/>
    <p:sldId id="302" r:id="rId20"/>
    <p:sldId id="305" r:id="rId21"/>
    <p:sldId id="303" r:id="rId22"/>
    <p:sldId id="279" r:id="rId23"/>
    <p:sldId id="313" r:id="rId24"/>
    <p:sldId id="278" r:id="rId25"/>
    <p:sldId id="308" r:id="rId26"/>
    <p:sldId id="307" r:id="rId27"/>
    <p:sldId id="288" r:id="rId28"/>
    <p:sldId id="275" r:id="rId29"/>
    <p:sldId id="280" r:id="rId30"/>
    <p:sldId id="294" r:id="rId31"/>
    <p:sldId id="276" r:id="rId32"/>
    <p:sldId id="277" r:id="rId33"/>
    <p:sldId id="272" r:id="rId34"/>
    <p:sldId id="296" r:id="rId35"/>
    <p:sldId id="295" r:id="rId36"/>
    <p:sldId id="311" r:id="rId37"/>
    <p:sldId id="310" r:id="rId38"/>
    <p:sldId id="267" r:id="rId39"/>
    <p:sldId id="262" r:id="rId40"/>
    <p:sldId id="269" r:id="rId41"/>
    <p:sldId id="257" r:id="rId42"/>
    <p:sldId id="256" r:id="rId43"/>
    <p:sldId id="282" r:id="rId44"/>
    <p:sldId id="258" r:id="rId45"/>
    <p:sldId id="261" r:id="rId46"/>
    <p:sldId id="291" r:id="rId47"/>
    <p:sldId id="259" r:id="rId48"/>
    <p:sldId id="266" r:id="rId49"/>
    <p:sldId id="304" r:id="rId50"/>
    <p:sldId id="293" r:id="rId51"/>
    <p:sldId id="285" r:id="rId52"/>
    <p:sldId id="271" r:id="rId53"/>
    <p:sldId id="273" r:id="rId54"/>
    <p:sldId id="30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1D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1"/>
    <p:restoredTop sz="73370"/>
  </p:normalViewPr>
  <p:slideViewPr>
    <p:cSldViewPr snapToGrid="0" snapToObjects="1">
      <p:cViewPr varScale="1">
        <p:scale>
          <a:sx n="55" d="100"/>
          <a:sy n="55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232"/>
    </p:cViewPr>
  </p:sorterViewPr>
  <p:notesViewPr>
    <p:cSldViewPr snapToGrid="0" snapToObjects="1">
      <p:cViewPr varScale="1">
        <p:scale>
          <a:sx n="84" d="100"/>
          <a:sy n="84" d="100"/>
        </p:scale>
        <p:origin x="214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4E977DE-22B5-CE4B-A89E-9556051328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807347-EB87-FB4C-A3AF-1D85B26B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D5C5-445A-DA42-839B-BB32A48FC290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6E6367-732E-C041-9038-D68BD2CB5E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B59B48-300F-E542-918B-FCB28E0782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6BD-9924-0243-8C10-A6A91CC1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B1E56-A486-F94F-A7C7-97DAE0FE1BFC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509C2-F6DD-2348-8FE7-19B562F4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2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4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6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87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6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6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Represent the collective interests of surgical, obstetric, and anesthesia providers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Shared vision for the field of surgical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Clinical training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Technical expertise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Resource-pooling across country borders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18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58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18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43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5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6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1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0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0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4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509C2-F6DD-2348-8FE7-19B562F403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5144"/>
            <a:ext cx="12192000" cy="4148137"/>
          </a:xfrm>
          <a:prstGeom prst="rect">
            <a:avLst/>
          </a:prstGeom>
          <a:solidFill>
            <a:srgbClr val="279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725" y="1125411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787400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85EB7-F78A-1244-A0BC-7855F012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84" y="1825625"/>
            <a:ext cx="5835316" cy="4879974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35317" cy="487997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44E63B-96AC-B74E-BEB8-E3F747D99CA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8CAAD0-F821-2242-BC2D-41A7673EA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DB4337-DCCC-3143-9F74-AC5FFFCF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7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32D1D4-4195-314D-9969-89AA32F543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2004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921EB1E-A86C-5B43-9B4B-B7886A6F4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32851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65BCB6-59B5-9E4E-B5D6-74B46533CF5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152F15-4B6A-C14F-B4CF-81D3C1D3C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820D55-8224-4830-972C-8E29D9E4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A3F6-BE60-4798-BB7C-6A13CB470403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08AE80A-D6EE-4237-A127-5912BAE9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A2AD96-4E1A-4D1C-86EF-CB2F782C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E29D0-98C8-4252-A8B0-749663F5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">
            <a:extLst>
              <a:ext uri="{FF2B5EF4-FFF2-40B4-BE49-F238E27FC236}">
                <a16:creationId xmlns:a16="http://schemas.microsoft.com/office/drawing/2014/main" xmlns="" id="{F93C0501-675B-4B77-A82F-931A90EC458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2CB76-F4A1-4F11-9BFE-DD3AEDF610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7847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5EA3-166A-3D42-B370-8C03BDD81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78A7-1DA5-A841-A371-362AF01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resident@cosecsa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president@cosecsa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74039A-B2E6-4405-8AEA-DADC9C36C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5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in Graduate Numbers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b="30568"/>
          <a:stretch/>
        </p:blipFill>
        <p:spPr bwMode="auto">
          <a:xfrm>
            <a:off x="2614087" y="1600201"/>
            <a:ext cx="6963826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00B50E42-6D0F-4A4B-9D27-73FC31C5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1" y="5503433"/>
            <a:ext cx="1671918" cy="135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154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>
            <a:extLst>
              <a:ext uri="{FF2B5EF4-FFF2-40B4-BE49-F238E27FC236}">
                <a16:creationId xmlns:a16="http://schemas.microsoft.com/office/drawing/2014/main" xmlns="" id="{2CE685B3-2553-4D34-9A5A-76A9F7C4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761996"/>
            <a:ext cx="8102599" cy="5334008"/>
          </a:xfrm>
          <a:prstGeom prst="rect">
            <a:avLst/>
          </a:prstGeom>
        </p:spPr>
      </p:pic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9851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F6DA6D-B713-4E9B-A56E-EDF96AAA4B07}"/>
              </a:ext>
            </a:extLst>
          </p:cNvPr>
          <p:cNvSpPr txBox="1"/>
          <p:nvPr/>
        </p:nvSpPr>
        <p:spPr>
          <a:xfrm>
            <a:off x="6015331" y="590571"/>
            <a:ext cx="2389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Total qualified </a:t>
            </a:r>
          </a:p>
        </p:txBody>
      </p:sp>
    </p:spTree>
    <p:extLst>
      <p:ext uri="{BB962C8B-B14F-4D97-AF65-F5344CB8AC3E}">
        <p14:creationId xmlns:p14="http://schemas.microsoft.com/office/powerpoint/2010/main" val="11573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>
            <a:normAutofit/>
          </a:bodyPr>
          <a:lstStyle/>
          <a:p>
            <a:r>
              <a:rPr lang="en-US" sz="4000" b="1" dirty="0"/>
              <a:t>Surgical workforce in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715453"/>
          </a:xfrm>
        </p:spPr>
        <p:txBody>
          <a:bodyPr>
            <a:normAutofit/>
          </a:bodyPr>
          <a:lstStyle/>
          <a:p>
            <a:r>
              <a:rPr lang="en-US" dirty="0"/>
              <a:t>Total number of surgeons and trainees in ECSA Region approx. – 2500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Total number of surgeons trained by COSECSA (261) and trainees (507) in COSECSA – 768</a:t>
            </a:r>
          </a:p>
          <a:p>
            <a:r>
              <a:rPr lang="en-US" b="1" dirty="0">
                <a:solidFill>
                  <a:srgbClr val="FF0000"/>
                </a:solidFill>
              </a:rPr>
              <a:t>Today approx. 30% of the Surgical force </a:t>
            </a:r>
            <a:r>
              <a:rPr lang="en-US" dirty="0"/>
              <a:t>in the ECSA region is from COSECSA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Approx. 30% of  Surgical trainees </a:t>
            </a:r>
            <a:r>
              <a:rPr lang="en-US" dirty="0"/>
              <a:t>in the ECSA region are COSECSA Trainees</a:t>
            </a:r>
          </a:p>
          <a:p>
            <a:endParaRPr lang="en-US" dirty="0"/>
          </a:p>
        </p:txBody>
      </p:sp>
      <p:pic>
        <p:nvPicPr>
          <p:cNvPr id="4" name="Picture 3" descr="COSESCA logo b&amp;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6141"/>
            <a:ext cx="1549400" cy="14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0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DCA0C44-18EC-4D0B-979A-BC81D4AC9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Surgical training institution with a network of 106 accredited hospitals in the region </a:t>
            </a:r>
          </a:p>
          <a:p>
            <a:endParaRPr lang="en-GB" dirty="0"/>
          </a:p>
          <a:p>
            <a:r>
              <a:rPr lang="en-GB" dirty="0"/>
              <a:t>Active training in 66 hospitals</a:t>
            </a:r>
          </a:p>
          <a:p>
            <a:endParaRPr lang="en-GB" dirty="0"/>
          </a:p>
          <a:p>
            <a:r>
              <a:rPr lang="en-GB" dirty="0"/>
              <a:t>Huge advocacy effect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9BBDCB3-C235-4481-BD58-6399C984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COSECSA - training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E5121EF7-1143-43BE-B285-9B11C1EB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00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Competency based training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141413" y="1540178"/>
            <a:ext cx="5038006" cy="3792218"/>
          </a:xfrm>
        </p:spPr>
        <p:txBody>
          <a:bodyPr>
            <a:normAutofit/>
          </a:bodyPr>
          <a:lstStyle/>
          <a:p>
            <a:endParaRPr lang="en-GB" altLang="en-US" b="1" dirty="0"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latin typeface="Helvetica" panose="020B0604020202020204" pitchFamily="34" charset="0"/>
                <a:cs typeface="Arial" panose="020B0604020202020204" pitchFamily="34" charset="0"/>
              </a:rPr>
              <a:t>Cognitive domain: </a:t>
            </a:r>
            <a:r>
              <a:rPr lang="en-GB" altLang="en-US" sz="4400" dirty="0">
                <a:latin typeface="Helvetica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en-US" dirty="0">
                <a:latin typeface="Helvetica" panose="020B0604020202020204" pitchFamily="34" charset="0"/>
                <a:cs typeface="Arial" panose="020B0604020202020204" pitchFamily="34" charset="0"/>
              </a:rPr>
              <a:t>nowledge</a:t>
            </a:r>
          </a:p>
          <a:p>
            <a:endParaRPr lang="en-GB" altLang="en-US" dirty="0"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latin typeface="Helvetica" panose="020B0604020202020204" pitchFamily="34" charset="0"/>
                <a:cs typeface="Arial" panose="020B0604020202020204" pitchFamily="34" charset="0"/>
              </a:rPr>
              <a:t>Psychomotor domain: </a:t>
            </a:r>
            <a:r>
              <a:rPr lang="en-GB" altLang="en-US" sz="4400" dirty="0">
                <a:latin typeface="Helvetica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dirty="0">
                <a:latin typeface="Helvetica" panose="020B0604020202020204" pitchFamily="34" charset="0"/>
                <a:cs typeface="Arial" panose="020B0604020202020204" pitchFamily="34" charset="0"/>
              </a:rPr>
              <a:t>kills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latin typeface="Helvetica" panose="020B0604020202020204" pitchFamily="34" charset="0"/>
                <a:cs typeface="Arial" panose="020B0604020202020204" pitchFamily="34" charset="0"/>
              </a:rPr>
              <a:t>Affective domain: </a:t>
            </a:r>
            <a:r>
              <a:rPr lang="en-GB" altLang="en-US" sz="4400" dirty="0">
                <a:latin typeface="Helvetica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dirty="0">
                <a:latin typeface="Helvetica" panose="020B0604020202020204" pitchFamily="34" charset="0"/>
                <a:cs typeface="Arial" panose="020B0604020202020204" pitchFamily="34" charset="0"/>
              </a:rPr>
              <a:t>ttitude</a:t>
            </a:r>
          </a:p>
          <a:p>
            <a:endParaRPr lang="en-GB" altLang="en-US" b="1" dirty="0"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endParaRPr lang="en-GB" altLang="en-US" b="1" dirty="0"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4" descr="C:\Users\doflynn\Desktop\Br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7" y="3213100"/>
            <a:ext cx="378674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ABE30C46-920C-418E-AAD0-D0E35751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5246915"/>
            <a:ext cx="1405730" cy="15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78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36A7C-4C15-49DD-9DE3-5A6D907E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1648CC-E6F5-4D97-B189-871B8AC20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Lectures, Discussions, M&amp;M’s, Journal Clubs </a:t>
            </a:r>
          </a:p>
          <a:p>
            <a:endParaRPr lang="en-GB" dirty="0"/>
          </a:p>
          <a:p>
            <a:r>
              <a:rPr lang="en-GB" dirty="0" err="1"/>
              <a:t>Wd</a:t>
            </a:r>
            <a:r>
              <a:rPr lang="en-GB" dirty="0"/>
              <a:t> Rounds, Clinics Teaching, Theatre teaching, Skills labs</a:t>
            </a:r>
          </a:p>
          <a:p>
            <a:endParaRPr lang="en-GB" dirty="0"/>
          </a:p>
          <a:p>
            <a:r>
              <a:rPr lang="en-GB" dirty="0"/>
              <a:t> </a:t>
            </a:r>
            <a:r>
              <a:rPr lang="en-GB" dirty="0" err="1"/>
              <a:t>Confs</a:t>
            </a:r>
            <a:r>
              <a:rPr lang="en-GB" dirty="0"/>
              <a:t>., W/Shops, Seminars</a:t>
            </a:r>
          </a:p>
          <a:p>
            <a:endParaRPr lang="en-GB" dirty="0"/>
          </a:p>
          <a:p>
            <a:r>
              <a:rPr lang="en-GB" dirty="0"/>
              <a:t> +++ E-Learning: </a:t>
            </a:r>
            <a:r>
              <a:rPr lang="en-GB" dirty="0" err="1"/>
              <a:t>BSSc</a:t>
            </a:r>
            <a:r>
              <a:rPr lang="en-GB" dirty="0"/>
              <a:t> modular training with formative assessments</a:t>
            </a:r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DF1CF6BB-4971-490B-9B50-B71D7CBF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5419023"/>
            <a:ext cx="1405730" cy="134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096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657CC5-8911-48AB-B471-0F08A37F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31046"/>
            <a:ext cx="9905998" cy="1414991"/>
          </a:xfrm>
        </p:spPr>
        <p:txBody>
          <a:bodyPr/>
          <a:lstStyle/>
          <a:p>
            <a:r>
              <a:rPr lang="en-GB" b="1" dirty="0"/>
              <a:t>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80AEC8-6C90-488C-82AA-3AE68DBEC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90299"/>
            <a:ext cx="9905999" cy="3368842"/>
          </a:xfrm>
        </p:spPr>
        <p:txBody>
          <a:bodyPr>
            <a:normAutofit/>
          </a:bodyPr>
          <a:lstStyle/>
          <a:p>
            <a:r>
              <a:rPr lang="en-GB" dirty="0"/>
              <a:t>Psychomotor (Skills lab)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Communication (actors/simulated pts. etc)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Clinical decision making  (Case Studies)</a:t>
            </a:r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7CD41B7E-58BD-46AC-BB79-295A4977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5246915"/>
            <a:ext cx="1405730" cy="15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988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919F0-CA9A-45BB-B772-A1006742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/>
              <a:t>Skills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C843DD-4E35-427B-8C2F-7F7D8AA87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Easy, Minor, Simple, ------ To ------- Complex Skills training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   </a:t>
            </a:r>
            <a:r>
              <a:rPr lang="en-GB" sz="4400" b="1" dirty="0"/>
              <a:t>Low Dose High Frequency</a:t>
            </a:r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D86D391C-A9A1-4A84-AB4D-86602CF2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5450541"/>
            <a:ext cx="1516856" cy="140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540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995" y="69054"/>
            <a:ext cx="10515600" cy="1325563"/>
          </a:xfrm>
        </p:spPr>
        <p:txBody>
          <a:bodyPr/>
          <a:lstStyle/>
          <a:p>
            <a:r>
              <a:rPr lang="en-US" b="1" dirty="0"/>
              <a:t>Skills labs - psychomotor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599004" y="2248194"/>
            <a:ext cx="503041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9BC515-D1E6-4420-AD55-A107662DF7FC}"/>
              </a:ext>
            </a:extLst>
          </p:cNvPr>
          <p:cNvSpPr txBox="1"/>
          <p:nvPr/>
        </p:nvSpPr>
        <p:spPr>
          <a:xfrm>
            <a:off x="933995" y="1652452"/>
            <a:ext cx="3239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LOCAL:</a:t>
            </a:r>
          </a:p>
          <a:p>
            <a:r>
              <a:rPr lang="en-GB" sz="2800" b="1" dirty="0">
                <a:solidFill>
                  <a:srgbClr val="FF0000"/>
                </a:solidFill>
              </a:rPr>
              <a:t>in each hospital for basic surgical skills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51A549-2987-41D1-AB20-32A1D89CFBC4}"/>
              </a:ext>
            </a:extLst>
          </p:cNvPr>
          <p:cNvSpPr txBox="1"/>
          <p:nvPr/>
        </p:nvSpPr>
        <p:spPr>
          <a:xfrm>
            <a:off x="6736858" y="1586881"/>
            <a:ext cx="23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CENTRAL</a:t>
            </a:r>
          </a:p>
        </p:txBody>
      </p:sp>
      <p:pic>
        <p:nvPicPr>
          <p:cNvPr id="6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6B402200-8879-4F9E-B8D0-2F2217454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5246915"/>
            <a:ext cx="1405730" cy="15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50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FBEF4-75A7-4153-A2B1-DFABE310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Attitude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0DA0CC-CB26-40AC-A80E-23218EC0A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Affective Domain of the brain</a:t>
            </a:r>
          </a:p>
          <a:p>
            <a:endParaRPr lang="en-GB" dirty="0"/>
          </a:p>
          <a:p>
            <a:r>
              <a:rPr lang="en-GB" dirty="0"/>
              <a:t>Role Modelling, Mentoring, Tutoring</a:t>
            </a:r>
          </a:p>
          <a:p>
            <a:endParaRPr lang="en-GB" dirty="0"/>
          </a:p>
          <a:p>
            <a:r>
              <a:rPr lang="en-GB" dirty="0"/>
              <a:t>Simulated Pts. (Actors)</a:t>
            </a:r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35D96467-120F-403F-BBA9-E37FD294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5246915"/>
            <a:ext cx="1405730" cy="15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83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0309E-2C7E-4779-8629-BE074BE7C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/>
              <a:t>Role of professional societies &amp; colleges in NSOAP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2DE13D-037F-4171-8F75-747FCB205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891" y="4196446"/>
            <a:ext cx="9144000" cy="245701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Prof Pankaj G Jani</a:t>
            </a:r>
          </a:p>
          <a:p>
            <a:r>
              <a:rPr lang="en-GB" dirty="0"/>
              <a:t>Dept of surgery</a:t>
            </a:r>
          </a:p>
          <a:p>
            <a:r>
              <a:rPr lang="en-GB" dirty="0"/>
              <a:t>Uni. Of </a:t>
            </a:r>
            <a:r>
              <a:rPr lang="en-GB" dirty="0" err="1"/>
              <a:t>Nbi</a:t>
            </a:r>
            <a:r>
              <a:rPr lang="en-GB" dirty="0"/>
              <a:t>.</a:t>
            </a:r>
          </a:p>
          <a:p>
            <a:r>
              <a:rPr lang="en-GB" dirty="0"/>
              <a:t>President, COSECSA</a:t>
            </a:r>
          </a:p>
          <a:p>
            <a:r>
              <a:rPr lang="en-GB" dirty="0"/>
              <a:t>Vice Chair board G4A</a:t>
            </a:r>
          </a:p>
          <a:p>
            <a:r>
              <a:rPr lang="en-GB" b="1" dirty="0"/>
              <a:t>NSOAP Workshop</a:t>
            </a:r>
            <a:endParaRPr lang="en-GB" b="1" dirty="0">
              <a:effectLst/>
            </a:endParaRP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Dubai, 22</a:t>
            </a:r>
            <a:r>
              <a:rPr lang="en-GB" baseline="30000" dirty="0"/>
              <a:t>nd</a:t>
            </a:r>
            <a:r>
              <a:rPr lang="en-GB" dirty="0"/>
              <a:t> March 2018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1E6EABF8-1623-4587-9DE4-A66C0C62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2527301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46943C2-DE74-48D4-878D-4DB888BF836C}"/>
              </a:ext>
            </a:extLst>
          </p:cNvPr>
          <p:cNvGrpSpPr/>
          <p:nvPr/>
        </p:nvGrpSpPr>
        <p:grpSpPr>
          <a:xfrm>
            <a:off x="10106526" y="2723090"/>
            <a:ext cx="2019387" cy="1340911"/>
            <a:chOff x="457200" y="1063229"/>
            <a:chExt cx="8350536" cy="399137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249EADE-331A-4367-8C17-54625ECBE1D2}"/>
                </a:ext>
              </a:extLst>
            </p:cNvPr>
            <p:cNvSpPr/>
            <p:nvPr/>
          </p:nvSpPr>
          <p:spPr>
            <a:xfrm>
              <a:off x="457200" y="1063229"/>
              <a:ext cx="8350536" cy="3991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 descr="G4Alliance Logo Final.jpg">
              <a:extLst>
                <a:ext uri="{FF2B5EF4-FFF2-40B4-BE49-F238E27FC236}">
                  <a16:creationId xmlns:a16="http://schemas.microsoft.com/office/drawing/2014/main" xmlns="" id="{2E4E6C94-1417-4140-90FF-9E6061848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1552" y="1822196"/>
              <a:ext cx="6736448" cy="1949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145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1FBEF4-75A7-4153-A2B1-DFABE310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Improve competency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0DA0CC-CB26-40AC-A80E-23218EC0A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Monitor Formative assessments thro E- Platform</a:t>
            </a:r>
          </a:p>
          <a:p>
            <a:endParaRPr lang="en-GB" dirty="0"/>
          </a:p>
          <a:p>
            <a:r>
              <a:rPr lang="en-GB" dirty="0"/>
              <a:t>Trainee rotations to “Best” </a:t>
            </a:r>
            <a:r>
              <a:rPr lang="en-GB" dirty="0" err="1"/>
              <a:t>centers</a:t>
            </a:r>
            <a:endParaRPr lang="en-GB" dirty="0"/>
          </a:p>
          <a:p>
            <a:endParaRPr lang="en-GB" dirty="0"/>
          </a:p>
          <a:p>
            <a:r>
              <a:rPr lang="en-GB" dirty="0"/>
              <a:t> Local Visiting Faculty, using capable surgeons</a:t>
            </a:r>
          </a:p>
          <a:p>
            <a:endParaRPr lang="en-GB" dirty="0"/>
          </a:p>
          <a:p>
            <a:r>
              <a:rPr lang="en-GB" dirty="0"/>
              <a:t>More in-hospital skills labs training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35D96467-120F-403F-BBA9-E37FD2940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2" y="5246915"/>
            <a:ext cx="1405730" cy="15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931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202E1B-50A8-4E00-A3C9-4379BE13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80745"/>
          </a:xfrm>
        </p:spPr>
        <p:txBody>
          <a:bodyPr>
            <a:normAutofit/>
          </a:bodyPr>
          <a:lstStyle/>
          <a:p>
            <a:r>
              <a:rPr lang="en-GB" b="1" dirty="0" err="1"/>
              <a:t>Entrustable</a:t>
            </a:r>
            <a:r>
              <a:rPr lang="en-GB" b="1" dirty="0"/>
              <a:t> Professional Activities - basic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792F52-4938-40DF-8319-7C5DFF12C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5870"/>
            <a:ext cx="10515600" cy="493109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(To assess competency)</a:t>
            </a:r>
          </a:p>
          <a:p>
            <a:endParaRPr lang="en-GB" dirty="0"/>
          </a:p>
          <a:p>
            <a:r>
              <a:rPr lang="en-GB" dirty="0"/>
              <a:t>Two competencies are foundational to all of the EPAs because they are required for any entrustment decision: </a:t>
            </a:r>
          </a:p>
          <a:p>
            <a:pPr marL="0" indent="0">
              <a:buNone/>
            </a:pPr>
            <a:r>
              <a:rPr lang="en-GB" dirty="0"/>
              <a:t>  </a:t>
            </a:r>
          </a:p>
          <a:p>
            <a:pPr marL="0" indent="0">
              <a:buNone/>
            </a:pPr>
            <a:r>
              <a:rPr lang="en-GB" dirty="0"/>
              <a:t> 1) trustworthiness and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2) self-awareness of limitations that leads to appropriate help-seeking       	behaviour</a:t>
            </a:r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D86D391C-A9A1-4A84-AB4D-86602CF2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5450541"/>
            <a:ext cx="1516856" cy="140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84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92755C1-1D6A-43C6-92CB-A3D32A77F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Log book data: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                 --- Surgical Volume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--- can add great value to planning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7CC10A9-4AE6-4B4C-A402-236C5151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 Delivery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602BCF24-A5FE-4016-94EC-640EBA47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05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305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92755C1-1D6A-43C6-92CB-A3D32A77F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Meeting in April, Addis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7CC10A9-4AE6-4B4C-A402-236C5151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Curriculum revision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602BCF24-A5FE-4016-94EC-640EBA47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05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725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239223D-F3D8-443F-A22D-1841E38AC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Data on 106 hospitals accredited for training:</a:t>
            </a:r>
          </a:p>
          <a:p>
            <a:pPr marL="0" indent="0">
              <a:buNone/>
            </a:pPr>
            <a:r>
              <a:rPr lang="en-GB" dirty="0"/>
              <a:t>                                          --- Surgical Facilities</a:t>
            </a:r>
          </a:p>
          <a:p>
            <a:pPr marL="0" indent="0">
              <a:buNone/>
            </a:pPr>
            <a:r>
              <a:rPr lang="en-GB" dirty="0"/>
              <a:t>                                          ---- Blood availability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    ---- Facility operationalisation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D1FCDF7-B9D7-4E86-8B17-2A76E75C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Infrastructure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A78DE817-9747-45DF-86EA-290346BE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05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36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COSECSA admin.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Increased financial management capacity -  recruitment of </a:t>
            </a:r>
            <a:r>
              <a:rPr lang="en-US" b="1" dirty="0">
                <a:solidFill>
                  <a:srgbClr val="FF0000"/>
                </a:solidFill>
              </a:rPr>
              <a:t>financial officer </a:t>
            </a:r>
            <a:r>
              <a:rPr lang="en-US" dirty="0"/>
              <a:t>in November 2017.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Increased local capacity and local linkages with Secretariat - recruitment of </a:t>
            </a:r>
            <a:r>
              <a:rPr lang="en-US" b="1" dirty="0">
                <a:solidFill>
                  <a:srgbClr val="FF0000"/>
                </a:solidFill>
              </a:rPr>
              <a:t>country coordinators </a:t>
            </a:r>
            <a:r>
              <a:rPr lang="en-US" dirty="0"/>
              <a:t>throughout 2017.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D86D391C-A9A1-4A84-AB4D-86602CF2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5414682"/>
            <a:ext cx="1319632" cy="144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2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Recruitment of ECAJS Assistant Editor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Published data on high retention rates of surgeons trained in the region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D86D391C-A9A1-4A84-AB4D-86602CF2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5450541"/>
            <a:ext cx="1516856" cy="140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58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D9B6B8-8B2F-454C-8476-63E0C6EF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174531"/>
            <a:ext cx="10813869" cy="1169287"/>
          </a:xfrm>
        </p:spPr>
        <p:txBody>
          <a:bodyPr>
            <a:normAutofit/>
          </a:bodyPr>
          <a:lstStyle/>
          <a:p>
            <a:r>
              <a:rPr lang="en-GB" b="1" dirty="0"/>
              <a:t>Secretariat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8BEB3E-6294-4849-BD99-7C26FC077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CEO</a:t>
            </a:r>
          </a:p>
          <a:p>
            <a:r>
              <a:rPr lang="en-GB" dirty="0"/>
              <a:t>Finance officer</a:t>
            </a:r>
          </a:p>
          <a:p>
            <a:r>
              <a:rPr lang="en-GB" dirty="0"/>
              <a:t>Senior Programs Officer</a:t>
            </a:r>
          </a:p>
          <a:p>
            <a:r>
              <a:rPr lang="en-GB" dirty="0"/>
              <a:t>Exams and training officer</a:t>
            </a:r>
          </a:p>
          <a:p>
            <a:r>
              <a:rPr lang="en-GB" dirty="0"/>
              <a:t>Research officer</a:t>
            </a:r>
          </a:p>
          <a:p>
            <a:endParaRPr lang="en-GB" dirty="0"/>
          </a:p>
          <a:p>
            <a:r>
              <a:rPr lang="en-GB" dirty="0"/>
              <a:t>2 Country Reps. + Senior Members</a:t>
            </a:r>
          </a:p>
          <a:p>
            <a:r>
              <a:rPr lang="en-GB" dirty="0"/>
              <a:t>1 Country Coordinator.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491F3CF5-98C7-45D8-A918-3A8BBBF3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9718" y="5532437"/>
            <a:ext cx="1196788" cy="115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My Documents\Lectures\AseaSSZ\mvc-012flogo.jpg">
            <a:extLst>
              <a:ext uri="{FF2B5EF4-FFF2-40B4-BE49-F238E27FC236}">
                <a16:creationId xmlns:a16="http://schemas.microsoft.com/office/drawing/2014/main" xmlns="" id="{8F286660-472D-476F-8C1C-1418C02DB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25035"/>
            <a:ext cx="1501972" cy="153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170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1" y="156350"/>
            <a:ext cx="11715751" cy="1325563"/>
          </a:xfrm>
        </p:spPr>
        <p:txBody>
          <a:bodyPr>
            <a:normAutofit/>
          </a:bodyPr>
          <a:lstStyle/>
          <a:p>
            <a:r>
              <a:rPr lang="en-US" b="1" dirty="0"/>
              <a:t>COSECSA: Workforce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903271"/>
              </p:ext>
            </p:extLst>
          </p:nvPr>
        </p:nvGraphicFramePr>
        <p:xfrm>
          <a:off x="247651" y="1690688"/>
          <a:ext cx="11715751" cy="3390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079">
                  <a:extLst>
                    <a:ext uri="{9D8B030D-6E8A-4147-A177-3AD203B41FA5}">
                      <a16:colId xmlns:a16="http://schemas.microsoft.com/office/drawing/2014/main" xmlns="" val="1914611161"/>
                    </a:ext>
                  </a:extLst>
                </a:gridCol>
                <a:gridCol w="1009012">
                  <a:extLst>
                    <a:ext uri="{9D8B030D-6E8A-4147-A177-3AD203B41FA5}">
                      <a16:colId xmlns:a16="http://schemas.microsoft.com/office/drawing/2014/main" xmlns="" val="2010331098"/>
                    </a:ext>
                  </a:extLst>
                </a:gridCol>
                <a:gridCol w="1009012">
                  <a:extLst>
                    <a:ext uri="{9D8B030D-6E8A-4147-A177-3AD203B41FA5}">
                      <a16:colId xmlns:a16="http://schemas.microsoft.com/office/drawing/2014/main" xmlns="" val="2576244803"/>
                    </a:ext>
                  </a:extLst>
                </a:gridCol>
                <a:gridCol w="990327">
                  <a:extLst>
                    <a:ext uri="{9D8B030D-6E8A-4147-A177-3AD203B41FA5}">
                      <a16:colId xmlns:a16="http://schemas.microsoft.com/office/drawing/2014/main" xmlns="" val="1167085066"/>
                    </a:ext>
                  </a:extLst>
                </a:gridCol>
                <a:gridCol w="784787">
                  <a:extLst>
                    <a:ext uri="{9D8B030D-6E8A-4147-A177-3AD203B41FA5}">
                      <a16:colId xmlns:a16="http://schemas.microsoft.com/office/drawing/2014/main" xmlns="" val="887333908"/>
                    </a:ext>
                  </a:extLst>
                </a:gridCol>
                <a:gridCol w="840843">
                  <a:extLst>
                    <a:ext uri="{9D8B030D-6E8A-4147-A177-3AD203B41FA5}">
                      <a16:colId xmlns:a16="http://schemas.microsoft.com/office/drawing/2014/main" xmlns="" val="2532934150"/>
                    </a:ext>
                  </a:extLst>
                </a:gridCol>
                <a:gridCol w="859529">
                  <a:extLst>
                    <a:ext uri="{9D8B030D-6E8A-4147-A177-3AD203B41FA5}">
                      <a16:colId xmlns:a16="http://schemas.microsoft.com/office/drawing/2014/main" xmlns="" val="713333997"/>
                    </a:ext>
                  </a:extLst>
                </a:gridCol>
                <a:gridCol w="1223118">
                  <a:extLst>
                    <a:ext uri="{9D8B030D-6E8A-4147-A177-3AD203B41FA5}">
                      <a16:colId xmlns:a16="http://schemas.microsoft.com/office/drawing/2014/main" xmlns="" val="3293712205"/>
                    </a:ext>
                  </a:extLst>
                </a:gridCol>
                <a:gridCol w="402513">
                  <a:extLst>
                    <a:ext uri="{9D8B030D-6E8A-4147-A177-3AD203B41FA5}">
                      <a16:colId xmlns:a16="http://schemas.microsoft.com/office/drawing/2014/main" xmlns="" val="3002435750"/>
                    </a:ext>
                  </a:extLst>
                </a:gridCol>
                <a:gridCol w="822158">
                  <a:extLst>
                    <a:ext uri="{9D8B030D-6E8A-4147-A177-3AD203B41FA5}">
                      <a16:colId xmlns:a16="http://schemas.microsoft.com/office/drawing/2014/main" xmlns="" val="4263846938"/>
                    </a:ext>
                  </a:extLst>
                </a:gridCol>
                <a:gridCol w="822158">
                  <a:extLst>
                    <a:ext uri="{9D8B030D-6E8A-4147-A177-3AD203B41FA5}">
                      <a16:colId xmlns:a16="http://schemas.microsoft.com/office/drawing/2014/main" xmlns="" val="1428533313"/>
                    </a:ext>
                  </a:extLst>
                </a:gridCol>
                <a:gridCol w="784787">
                  <a:extLst>
                    <a:ext uri="{9D8B030D-6E8A-4147-A177-3AD203B41FA5}">
                      <a16:colId xmlns:a16="http://schemas.microsoft.com/office/drawing/2014/main" xmlns="" val="1241533979"/>
                    </a:ext>
                  </a:extLst>
                </a:gridCol>
                <a:gridCol w="927191">
                  <a:extLst>
                    <a:ext uri="{9D8B030D-6E8A-4147-A177-3AD203B41FA5}">
                      <a16:colId xmlns:a16="http://schemas.microsoft.com/office/drawing/2014/main" xmlns="" val="467450043"/>
                    </a:ext>
                  </a:extLst>
                </a:gridCol>
                <a:gridCol w="829237">
                  <a:extLst>
                    <a:ext uri="{9D8B030D-6E8A-4147-A177-3AD203B41FA5}">
                      <a16:colId xmlns:a16="http://schemas.microsoft.com/office/drawing/2014/main" xmlns="" val="3318357745"/>
                    </a:ext>
                  </a:extLst>
                </a:gridCol>
              </a:tblGrid>
              <a:tr h="14388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POPULATION</a:t>
                      </a:r>
                    </a:p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(MILLION)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D/H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D/H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REQUIRED IN 10 YRS </a:t>
                      </a:r>
                    </a:p>
                    <a:p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(2 PER D/H)         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REQUIRED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TRAINING HOSPITALS REQUIRED 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3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YR)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ACCREDITED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TRAINED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IN COSECSA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TRAINED  IN UNI PER 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NO. OF DR.’S GRADUATING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NO. OF DR.’S GRADUATING  REQUIRED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TO DO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GENERAL SURGEONS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PRESENT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6943429"/>
                  </a:ext>
                </a:extLst>
              </a:tr>
              <a:tr h="38901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KENYA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35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7364516"/>
                  </a:ext>
                </a:extLst>
              </a:tr>
              <a:tr h="389014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ZAMBIA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71</a:t>
                      </a:r>
                    </a:p>
                    <a:p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3088987"/>
                  </a:ext>
                </a:extLst>
              </a:tr>
              <a:tr h="67144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RWANDA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6614261"/>
                  </a:ext>
                </a:extLst>
              </a:tr>
            </a:tbl>
          </a:graphicData>
        </a:graphic>
      </p:graphicFrame>
      <p:pic>
        <p:nvPicPr>
          <p:cNvPr id="6" name="Picture 5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4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3C994F0-49E4-4ED1-9AC5-4DCB1E696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Plan to carry out a Surgical capacity study in Kenya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80CEB8B-F423-46AF-981F-93BDBBE4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Surgical capacity study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177EA24A-77C5-4091-984E-73044F315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05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669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85CACC5-A078-BE47-B3DC-725953A0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09"/>
            <a:ext cx="10515600" cy="880745"/>
          </a:xfrm>
        </p:spPr>
        <p:txBody>
          <a:bodyPr/>
          <a:lstStyle/>
          <a:p>
            <a:r>
              <a:rPr lang="en-US" dirty="0"/>
              <a:t>Professional Societies and Colleges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8E01D3-5937-364D-BDA0-10F05D3BA295}"/>
              </a:ext>
            </a:extLst>
          </p:cNvPr>
          <p:cNvSpPr txBox="1"/>
          <p:nvPr/>
        </p:nvSpPr>
        <p:spPr>
          <a:xfrm>
            <a:off x="8211955" y="9233309"/>
            <a:ext cx="53826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World Health Organization</a:t>
            </a:r>
          </a:p>
          <a:p>
            <a:pPr algn="ctr"/>
            <a:r>
              <a:rPr lang="en-US" sz="1400" dirty="0"/>
              <a:t>Surgical Society of Ethiopia</a:t>
            </a:r>
          </a:p>
          <a:p>
            <a:pPr algn="ctr"/>
            <a:r>
              <a:rPr lang="en-US" sz="1400" dirty="0"/>
              <a:t>College of Surgeons of East, Central, and Southern Africa (COSECSA)</a:t>
            </a:r>
          </a:p>
          <a:p>
            <a:pPr algn="ctr"/>
            <a:r>
              <a:rPr lang="en-US" sz="1400" dirty="0"/>
              <a:t>The Pan African Association of Surgeons (PAAS)</a:t>
            </a:r>
          </a:p>
          <a:p>
            <a:pPr algn="ctr"/>
            <a:r>
              <a:rPr lang="en-US" sz="1400" dirty="0"/>
              <a:t>Ethiopian Society of Obstetricians &amp; Gynecologists</a:t>
            </a:r>
          </a:p>
          <a:p>
            <a:pPr algn="ctr"/>
            <a:r>
              <a:rPr lang="en-US" sz="1300" dirty="0"/>
              <a:t>The United States President’s Emergency Plan for AIDS Relief </a:t>
            </a:r>
            <a:r>
              <a:rPr lang="en-US" sz="1400" dirty="0"/>
              <a:t>(PEPFAR)</a:t>
            </a:r>
          </a:p>
          <a:p>
            <a:pPr algn="ctr"/>
            <a:r>
              <a:rPr lang="en-US" sz="1400" dirty="0"/>
              <a:t>World Federation of Societies of Anaesthesiologists (WFSA) 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91737B-DD55-3240-801C-874C21782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502" b="636"/>
          <a:stretch/>
        </p:blipFill>
        <p:spPr>
          <a:xfrm>
            <a:off x="3204501" y="1614771"/>
            <a:ext cx="1094784" cy="908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3BC52F-BAED-E84A-9E2A-9FEA52987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08"/>
          <a:stretch/>
        </p:blipFill>
        <p:spPr>
          <a:xfrm>
            <a:off x="186297" y="4656956"/>
            <a:ext cx="233813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D4FFA20-FF55-7D4E-BDD7-6E06C87B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475" y="3138771"/>
            <a:ext cx="3345368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BFBB19-B83A-3D40-B921-DB5DC338E9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7057"/>
          <a:stretch/>
        </p:blipFill>
        <p:spPr>
          <a:xfrm>
            <a:off x="9533857" y="1517516"/>
            <a:ext cx="1664604" cy="1097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EC7EA9-CB0E-7D47-B4C5-8DFC6BE98B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056"/>
          <a:stretch/>
        </p:blipFill>
        <p:spPr>
          <a:xfrm>
            <a:off x="1476806" y="3129680"/>
            <a:ext cx="2139168" cy="9144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5C0387C7-E2D4-6843-896A-BFE8BC9B1357}"/>
              </a:ext>
            </a:extLst>
          </p:cNvPr>
          <p:cNvSpPr/>
          <p:nvPr/>
        </p:nvSpPr>
        <p:spPr>
          <a:xfrm>
            <a:off x="4724400" y="1608956"/>
            <a:ext cx="4572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International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4C9A386E-70BE-DE4B-A9DC-961A973436DB}"/>
              </a:ext>
            </a:extLst>
          </p:cNvPr>
          <p:cNvSpPr/>
          <p:nvPr/>
        </p:nvSpPr>
        <p:spPr>
          <a:xfrm>
            <a:off x="3810000" y="3132956"/>
            <a:ext cx="4572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Regional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4181D3E0-8AC5-0143-B4F2-3C94F2767ABA}"/>
              </a:ext>
            </a:extLst>
          </p:cNvPr>
          <p:cNvSpPr/>
          <p:nvPr/>
        </p:nvSpPr>
        <p:spPr>
          <a:xfrm>
            <a:off x="2743200" y="4656956"/>
            <a:ext cx="4572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National</a:t>
            </a:r>
          </a:p>
        </p:txBody>
      </p:sp>
      <p:pic>
        <p:nvPicPr>
          <p:cNvPr id="1026" name="Picture 2" descr="SURGICAL SOCIETY OF KENYA">
            <a:extLst>
              <a:ext uri="{FF2B5EF4-FFF2-40B4-BE49-F238E27FC236}">
                <a16:creationId xmlns:a16="http://schemas.microsoft.com/office/drawing/2014/main" xmlns="" id="{56EEB3D2-68B2-4B24-B4BE-ED11F4C9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43" y="4656956"/>
            <a:ext cx="28575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75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1306D5C-8E36-4E23-9DFF-E555E785E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Plans to establish training strategy based on population and needs of country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Kenya: VISION</a:t>
            </a:r>
          </a:p>
          <a:p>
            <a:pPr marL="0" indent="0">
              <a:buNone/>
            </a:pPr>
            <a:r>
              <a:rPr lang="en-GB" b="1" dirty="0"/>
              <a:t>       257 </a:t>
            </a:r>
            <a:r>
              <a:rPr lang="en-GB" b="1" dirty="0" err="1"/>
              <a:t>D.Hosps</a:t>
            </a:r>
            <a:r>
              <a:rPr lang="en-GB" b="1" dirty="0"/>
              <a:t>.                 --- Plan to train 2 Gen. </a:t>
            </a:r>
            <a:r>
              <a:rPr lang="en-GB" b="1" dirty="0" err="1"/>
              <a:t>surgs</a:t>
            </a:r>
            <a:r>
              <a:rPr lang="en-GB" b="1" dirty="0"/>
              <a:t>. Per DH.(Coll.)</a:t>
            </a:r>
          </a:p>
          <a:p>
            <a:pPr marL="0" indent="0">
              <a:buNone/>
            </a:pPr>
            <a:r>
              <a:rPr lang="en-GB" b="1" dirty="0"/>
              <a:t>       25 County Ref. </a:t>
            </a:r>
            <a:r>
              <a:rPr lang="en-GB" b="1" dirty="0" err="1"/>
              <a:t>Hosps</a:t>
            </a:r>
            <a:r>
              <a:rPr lang="en-GB" b="1" dirty="0"/>
              <a:t>.  ---  Plan to train 5 Sp. </a:t>
            </a:r>
            <a:r>
              <a:rPr lang="en-GB" b="1" dirty="0" err="1"/>
              <a:t>Surgs</a:t>
            </a:r>
            <a:r>
              <a:rPr lang="en-GB" b="1" dirty="0"/>
              <a:t> Per CRH.(Uni.)</a:t>
            </a:r>
          </a:p>
          <a:p>
            <a:pPr marL="0" indent="0">
              <a:buNone/>
            </a:pPr>
            <a:r>
              <a:rPr lang="en-GB" b="1" dirty="0"/>
              <a:t>       8 Regional Ref. </a:t>
            </a:r>
            <a:r>
              <a:rPr lang="en-GB" b="1" dirty="0" err="1"/>
              <a:t>Hosps</a:t>
            </a:r>
            <a:r>
              <a:rPr lang="en-GB" b="1" dirty="0"/>
              <a:t>. --- Plan to train  7 Sp. </a:t>
            </a:r>
            <a:r>
              <a:rPr lang="en-GB" b="1" dirty="0" err="1"/>
              <a:t>Surgs</a:t>
            </a:r>
            <a:r>
              <a:rPr lang="en-GB" b="1" dirty="0"/>
              <a:t> Per RRH.(Uni.)</a:t>
            </a:r>
          </a:p>
          <a:p>
            <a:pPr marL="0" indent="0">
              <a:buNone/>
            </a:pPr>
            <a:r>
              <a:rPr lang="en-GB" b="1" dirty="0"/>
              <a:t>       2 National Ref. </a:t>
            </a:r>
            <a:r>
              <a:rPr lang="en-GB" b="1" dirty="0" err="1"/>
              <a:t>Hosps</a:t>
            </a:r>
            <a:r>
              <a:rPr lang="en-GB" b="1" dirty="0"/>
              <a:t>.  --- Plan to train all sp. </a:t>
            </a:r>
            <a:r>
              <a:rPr lang="en-GB" b="1" dirty="0" err="1"/>
              <a:t>Surgs</a:t>
            </a:r>
            <a:r>
              <a:rPr lang="en-GB" b="1" dirty="0"/>
              <a:t> reqd.  ( Uni.)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E8DF97E-4A4D-4467-9FE6-19B952B2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COSECSA in Kenya - workforce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A8DBB1D3-56BB-46DC-A189-9E27946A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56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03026"/>
          </a:xfrm>
        </p:spPr>
        <p:txBody>
          <a:bodyPr>
            <a:normAutofit/>
          </a:bodyPr>
          <a:lstStyle/>
          <a:p>
            <a:r>
              <a:rPr lang="en-US" b="1" dirty="0"/>
              <a:t>Workforce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6" cy="489902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794690"/>
              </p:ext>
            </p:extLst>
          </p:nvPr>
        </p:nvGraphicFramePr>
        <p:xfrm>
          <a:off x="838206" y="1825625"/>
          <a:ext cx="10934700" cy="3502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44">
                  <a:extLst>
                    <a:ext uri="{9D8B030D-6E8A-4147-A177-3AD203B41FA5}">
                      <a16:colId xmlns:a16="http://schemas.microsoft.com/office/drawing/2014/main" xmlns="" val="1061284984"/>
                    </a:ext>
                  </a:extLst>
                </a:gridCol>
                <a:gridCol w="1253938">
                  <a:extLst>
                    <a:ext uri="{9D8B030D-6E8A-4147-A177-3AD203B41FA5}">
                      <a16:colId xmlns:a16="http://schemas.microsoft.com/office/drawing/2014/main" xmlns="" val="1958634750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xmlns="" val="3116907539"/>
                    </a:ext>
                  </a:extLst>
                </a:gridCol>
                <a:gridCol w="663394">
                  <a:extLst>
                    <a:ext uri="{9D8B030D-6E8A-4147-A177-3AD203B41FA5}">
                      <a16:colId xmlns:a16="http://schemas.microsoft.com/office/drawing/2014/main" xmlns="" val="335370151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417679156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140438978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789588039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1152172549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952686655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3092360658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592015127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72782717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1614449694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339210186"/>
                    </a:ext>
                  </a:extLst>
                </a:gridCol>
              </a:tblGrid>
              <a:tr h="1172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POPULATION</a:t>
                      </a:r>
                    </a:p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(MILLION)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D/H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D/H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REQUIRED IN 10 YRS </a:t>
                      </a:r>
                    </a:p>
                    <a:p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(2 PER D/H)         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REQUIRED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TRAINING HOSPITALS REQUIRED 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3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YR)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ACCREDITED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TRAINED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IN COSECSA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TRAINED  IN UNI PER 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NO. OF DR.’S GRADUATING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NO. OF DR.’S GRADUATING  REQUIRED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TO DO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GENERAL SURGEONS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PRESENT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1026467"/>
                  </a:ext>
                </a:extLst>
              </a:tr>
              <a:tr h="75755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TANZANIA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7680279"/>
                  </a:ext>
                </a:extLst>
              </a:tr>
              <a:tr h="63131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6710820"/>
                  </a:ext>
                </a:extLst>
              </a:tr>
              <a:tr h="9018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ZIMBABWE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0909607"/>
                  </a:ext>
                </a:extLst>
              </a:tr>
            </a:tbl>
          </a:graphicData>
        </a:graphic>
      </p:graphicFrame>
      <p:pic>
        <p:nvPicPr>
          <p:cNvPr id="8" name="Picture 7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4545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752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Workforce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Mozambique: Language issue</a:t>
            </a:r>
          </a:p>
          <a:p>
            <a:pPr marL="914400" lvl="2" indent="0">
              <a:buNone/>
            </a:pPr>
            <a:r>
              <a:rPr lang="en-US" dirty="0"/>
              <a:t>Malawi: </a:t>
            </a:r>
            <a:r>
              <a:rPr lang="en-US" dirty="0" err="1"/>
              <a:t>Dr’s</a:t>
            </a:r>
            <a:r>
              <a:rPr lang="en-US" dirty="0"/>
              <a:t> NOT taking up surgery as a profession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4616"/>
              </p:ext>
            </p:extLst>
          </p:nvPr>
        </p:nvGraphicFramePr>
        <p:xfrm>
          <a:off x="340660" y="1690687"/>
          <a:ext cx="11279842" cy="377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516">
                  <a:extLst>
                    <a:ext uri="{9D8B030D-6E8A-4147-A177-3AD203B41FA5}">
                      <a16:colId xmlns:a16="http://schemas.microsoft.com/office/drawing/2014/main" xmlns="" val="3696660579"/>
                    </a:ext>
                  </a:extLst>
                </a:gridCol>
                <a:gridCol w="1577789">
                  <a:extLst>
                    <a:ext uri="{9D8B030D-6E8A-4147-A177-3AD203B41FA5}">
                      <a16:colId xmlns:a16="http://schemas.microsoft.com/office/drawing/2014/main" xmlns="" val="2104711600"/>
                    </a:ext>
                  </a:extLst>
                </a:gridCol>
                <a:gridCol w="591670">
                  <a:extLst>
                    <a:ext uri="{9D8B030D-6E8A-4147-A177-3AD203B41FA5}">
                      <a16:colId xmlns:a16="http://schemas.microsoft.com/office/drawing/2014/main" xmlns="" val="3051107434"/>
                    </a:ext>
                  </a:extLst>
                </a:gridCol>
                <a:gridCol w="676837">
                  <a:extLst>
                    <a:ext uri="{9D8B030D-6E8A-4147-A177-3AD203B41FA5}">
                      <a16:colId xmlns:a16="http://schemas.microsoft.com/office/drawing/2014/main" xmlns="" val="1615876424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2890875646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1703584097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3231044145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2559787973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438207293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33702634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964292819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2232322737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84650630"/>
                    </a:ext>
                  </a:extLst>
                </a:gridCol>
                <a:gridCol w="805703">
                  <a:extLst>
                    <a:ext uri="{9D8B030D-6E8A-4147-A177-3AD203B41FA5}">
                      <a16:colId xmlns:a16="http://schemas.microsoft.com/office/drawing/2014/main" xmlns="" val="3089700005"/>
                    </a:ext>
                  </a:extLst>
                </a:gridCol>
              </a:tblGrid>
              <a:tr h="13127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POPULATION</a:t>
                      </a:r>
                    </a:p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(MILLION)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D/H 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D/H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REQUIRED IN 10 YRS </a:t>
                      </a:r>
                    </a:p>
                    <a:p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(2 PER D/H)         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REQUIRED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TRAINING HOSPITALS REQUIRED 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3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YR)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ACCREDITED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TRAINED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 IN COSECSA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SURGEONS TRAINED  IN UNI PER 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NO. OF DR.’S GRADUATING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NO. OF DR.’S GRADUATING  REQUIRED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TO DO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GENERAL SURGEONS</a:t>
                      </a:r>
                      <a:r>
                        <a:rPr lang="en-US" sz="1050" baseline="0" dirty="0">
                          <a:solidFill>
                            <a:schemeClr val="bg1"/>
                          </a:solidFill>
                        </a:rPr>
                        <a:t> PRESENT</a:t>
                      </a:r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9974242"/>
                  </a:ext>
                </a:extLst>
              </a:tr>
              <a:tr h="69351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MOZAMBIQUE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1740023"/>
                  </a:ext>
                </a:extLst>
              </a:tr>
              <a:tr h="563924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ETHIOPIA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7338664"/>
                  </a:ext>
                </a:extLst>
              </a:tr>
              <a:tr h="603816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MALAWI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0832436"/>
                  </a:ext>
                </a:extLst>
              </a:tr>
              <a:tr h="6038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5157661"/>
                  </a:ext>
                </a:extLst>
              </a:tr>
            </a:tbl>
          </a:graphicData>
        </a:graphic>
      </p:graphicFrame>
      <p:pic>
        <p:nvPicPr>
          <p:cNvPr id="7" name="Picture 6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05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312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3EE5773-EB64-4177-BA6C-5BEFFEA04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 </a:t>
            </a:r>
            <a:r>
              <a:rPr lang="en-GB" dirty="0"/>
              <a:t>COSECSA’s value in sharing experience between African Countries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COSECSA has particular expertise in certain key areas to bring to the Planning Process/Implementation (workforce)</a:t>
            </a:r>
          </a:p>
          <a:p>
            <a:endParaRPr lang="en-GB" dirty="0"/>
          </a:p>
          <a:p>
            <a:r>
              <a:rPr lang="en-GB" dirty="0"/>
              <a:t> COSECSA can supply important and accurate data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17EC09-3B6A-4167-9E17-54F515E3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COSECSA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D1E4B63C-F681-4CDE-A994-AADFBB88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524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3EE5773-EB64-4177-BA6C-5BEFFEA04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 </a:t>
            </a:r>
            <a:r>
              <a:rPr lang="en-GB" dirty="0"/>
              <a:t>COSECSA has the political by-in in most member countries</a:t>
            </a:r>
          </a:p>
          <a:p>
            <a:endParaRPr lang="en-GB" dirty="0"/>
          </a:p>
          <a:p>
            <a:r>
              <a:rPr lang="en-GB" dirty="0"/>
              <a:t> Kenyan DMS at HMC Pre-Conf. on 19/3/18 reaffirmed expansion of COSECSA training </a:t>
            </a:r>
            <a:r>
              <a:rPr lang="en-GB" dirty="0" err="1"/>
              <a:t>centers</a:t>
            </a:r>
            <a:endParaRPr lang="en-GB" dirty="0"/>
          </a:p>
          <a:p>
            <a:endParaRPr lang="en-GB" dirty="0"/>
          </a:p>
          <a:p>
            <a:r>
              <a:rPr lang="en-GB" dirty="0"/>
              <a:t>MP&amp;DB in Kenya talking about possibility of COSECSA mounting a common examination for the 4 post-grad training programs – possibility of spreading to the region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17EC09-3B6A-4167-9E17-54F515E3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COSECSA – Political buy-in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D1E4B63C-F681-4CDE-A994-AADFBB88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174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96304-2B9D-4FEE-9D12-68859BDE6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108284"/>
            <a:ext cx="9144000" cy="3404727"/>
          </a:xfrm>
        </p:spPr>
        <p:txBody>
          <a:bodyPr/>
          <a:lstStyle/>
          <a:p>
            <a:r>
              <a:rPr lang="en-GB" dirty="0"/>
              <a:t>INVITATION TO OUR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COSECSA MEETING Dec.,3</a:t>
            </a:r>
            <a:r>
              <a:rPr lang="en-GB" baseline="30000" dirty="0"/>
              <a:t>rd</a:t>
            </a:r>
            <a:r>
              <a:rPr lang="en-GB" dirty="0"/>
              <a:t> to 8</a:t>
            </a:r>
            <a:r>
              <a:rPr lang="en-GB" baseline="30000" dirty="0"/>
              <a:t>th</a:t>
            </a:r>
            <a:r>
              <a:rPr lang="en-GB" dirty="0"/>
              <a:t> Kigali </a:t>
            </a:r>
            <a:r>
              <a:rPr lang="en-GB" dirty="0" err="1"/>
              <a:t>Rw</a:t>
            </a:r>
            <a:r>
              <a:rPr lang="en-GB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5BE557-6404-4AAE-92EC-790E3874A1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E1C4EA39-25A0-49A3-9624-46C92154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48" y="5665695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679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96304-2B9D-4FEE-9D12-68859BDE6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108284"/>
            <a:ext cx="9144000" cy="3404727"/>
          </a:xfrm>
        </p:spPr>
        <p:txBody>
          <a:bodyPr/>
          <a:lstStyle/>
          <a:p>
            <a:r>
              <a:rPr lang="en-GB" dirty="0"/>
              <a:t>ASANTE SANA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5BE557-6404-4AAE-92EC-790E3874A1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hlinkClick r:id="rId3"/>
              </a:rPr>
              <a:t>president@cosecsa.org</a:t>
            </a:r>
            <a:endParaRPr lang="en-GB" dirty="0"/>
          </a:p>
          <a:p>
            <a:r>
              <a:rPr lang="en-GB" dirty="0"/>
              <a:t>pjani53@gmail.com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E1C4EA39-25A0-49A3-9624-46C92154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48" y="5665695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321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907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7 SATELITE COUNTRIES  – NIGER, CAMEROON, GABON, LESOTHO, SOMALILAND, DRC, SUDAN.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5791200" y="3429000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47498" y="1391224"/>
            <a:ext cx="40970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5715000" y="1828800"/>
            <a:ext cx="3657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5867400" y="1828800"/>
            <a:ext cx="35052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5867400" y="1828800"/>
            <a:ext cx="35052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7010400" y="1905000"/>
            <a:ext cx="24384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OSESCA logo b&amp;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900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06D7DA-A4DC-C54D-AFFD-A2D02CA41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OSESCA logo b&amp;w">
            <a:extLst>
              <a:ext uri="{FF2B5EF4-FFF2-40B4-BE49-F238E27FC236}">
                <a16:creationId xmlns:a16="http://schemas.microsoft.com/office/drawing/2014/main" xmlns="" id="{C336C79C-93ED-4A94-A0A0-9A5DD791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48" y="5665695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47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DC97E3B-B8DF-4AB0-9B15-CD1FA8C8B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WFNS: have Local Champions with plan on how to address needs in N.S.</a:t>
            </a:r>
          </a:p>
          <a:p>
            <a:pPr marL="0" indent="0">
              <a:buNone/>
            </a:pPr>
            <a:r>
              <a:rPr lang="en-GB" dirty="0"/>
              <a:t>              (N.S. training at Mbarara and Mombasa)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WFSA: Have immense amount of Data that can assist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6D9553E-431D-47A9-8CBD-1DDD98022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Int. professional Societies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08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>
            <a:extLst>
              <a:ext uri="{FF2B5EF4-FFF2-40B4-BE49-F238E27FC236}">
                <a16:creationId xmlns:a16="http://schemas.microsoft.com/office/drawing/2014/main" xmlns="" id="{7E5ECB82-105D-41CC-A971-279F5EE365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15" y="485776"/>
            <a:ext cx="6365450" cy="1143000"/>
          </a:xfrm>
          <a:extLst>
            <a:ext uri="{C572A759-6A51-4108-AA02-DFA0A04FC94B}"/>
          </a:extLst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pPr>
              <a:spcBef>
                <a:spcPts val="0"/>
              </a:spcBef>
              <a:defRPr/>
            </a:pPr>
            <a:r>
              <a:rPr lang="en-GB" b="1" dirty="0">
                <a:sym typeface="Arial"/>
              </a:rPr>
              <a:t>106 ACCREDITED </a:t>
            </a:r>
            <a:r>
              <a:rPr b="1" dirty="0">
                <a:sym typeface="Arial"/>
              </a:rPr>
              <a:t>TRAINING HOSPITALS</a:t>
            </a:r>
            <a:r>
              <a:rPr lang="en-GB" b="1" dirty="0">
                <a:sym typeface="Arial"/>
              </a:rPr>
              <a:t> </a:t>
            </a:r>
            <a:endParaRPr b="1" dirty="0">
              <a:sym typeface="Arial"/>
            </a:endParaRPr>
          </a:p>
        </p:txBody>
      </p:sp>
      <p:sp>
        <p:nvSpPr>
          <p:cNvPr id="16387" name="Shape 81">
            <a:extLst>
              <a:ext uri="{FF2B5EF4-FFF2-40B4-BE49-F238E27FC236}">
                <a16:creationId xmlns:a16="http://schemas.microsoft.com/office/drawing/2014/main" xmlns="" id="{ADC4F38E-8C7A-497A-B6BA-53585A0469B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6714" y="2922494"/>
            <a:ext cx="4805591" cy="2097741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66%  of COSECSA accredited training hospitals are based outside capital cities. </a:t>
            </a:r>
          </a:p>
        </p:txBody>
      </p:sp>
      <p:pic>
        <p:nvPicPr>
          <p:cNvPr id="16388" name="image6.png" descr="Screen Shot 2017-07-17 at 14.18.04.png">
            <a:extLst>
              <a:ext uri="{FF2B5EF4-FFF2-40B4-BE49-F238E27FC236}">
                <a16:creationId xmlns:a16="http://schemas.microsoft.com/office/drawing/2014/main" xmlns="" id="{AD0C7731-B3D1-4D07-A2E1-FD302C41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75" y="485776"/>
            <a:ext cx="36163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icture 5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7800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08228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57A59F40-EF88-DA44-9D4D-351CAC0AB172}"/>
              </a:ext>
            </a:extLst>
          </p:cNvPr>
          <p:cNvSpPr/>
          <p:nvPr/>
        </p:nvSpPr>
        <p:spPr>
          <a:xfrm>
            <a:off x="10244889" y="1852417"/>
            <a:ext cx="1828800" cy="3587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Crossing Borders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02E1262-0A4A-474B-8DF5-94F10A7353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36329" y="3793759"/>
            <a:ext cx="1645920" cy="16459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B4A9E2A9-902E-F54D-A4BC-B998F09D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826"/>
            <a:ext cx="10515600" cy="880745"/>
          </a:xfrm>
        </p:spPr>
        <p:txBody>
          <a:bodyPr/>
          <a:lstStyle/>
          <a:p>
            <a:r>
              <a:rPr lang="en-US" dirty="0"/>
              <a:t>Professional Societies &amp; Colleges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2C8309B1-DDA1-4B47-9E10-3DA65CBF97C9}"/>
              </a:ext>
            </a:extLst>
          </p:cNvPr>
          <p:cNvSpPr/>
          <p:nvPr/>
        </p:nvSpPr>
        <p:spPr>
          <a:xfrm>
            <a:off x="5136984" y="1860208"/>
            <a:ext cx="1828800" cy="3587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Clinical Training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E395694-C2DA-884A-B388-3E04874A1D74}"/>
              </a:ext>
            </a:extLst>
          </p:cNvPr>
          <p:cNvSpPr/>
          <p:nvPr/>
        </p:nvSpPr>
        <p:spPr>
          <a:xfrm>
            <a:off x="2631408" y="1860208"/>
            <a:ext cx="1828800" cy="3587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Shared Vision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DD3E0241-C604-1E43-987F-CBE0CA6B8330}"/>
              </a:ext>
            </a:extLst>
          </p:cNvPr>
          <p:cNvSpPr/>
          <p:nvPr/>
        </p:nvSpPr>
        <p:spPr>
          <a:xfrm>
            <a:off x="125832" y="1852417"/>
            <a:ext cx="1828800" cy="3587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Collective Interest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0FC4D7CC-4FB2-AC49-B22B-417A4DB058B9}"/>
              </a:ext>
            </a:extLst>
          </p:cNvPr>
          <p:cNvSpPr/>
          <p:nvPr/>
        </p:nvSpPr>
        <p:spPr>
          <a:xfrm>
            <a:off x="7654089" y="1852417"/>
            <a:ext cx="1828800" cy="35872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279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rgbClr val="2791D5"/>
                </a:solidFill>
                <a:latin typeface="Helvetica" pitchFamily="2" charset="0"/>
              </a:rPr>
              <a:t>Technical Expertise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8BFBD88-19DF-8348-98B0-7D7535B91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88" y="3970191"/>
            <a:ext cx="164592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20CF89-FC8D-FB42-B293-3EA9615CE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460" y="3801550"/>
            <a:ext cx="1645920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D977351-02D3-B24D-90E2-6BFC0BD4B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040" y="3793759"/>
            <a:ext cx="1645920" cy="1645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B29D903-C4BE-3040-AAD6-61E773F4A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9" y="3793759"/>
            <a:ext cx="1645920" cy="1645920"/>
          </a:xfrm>
          <a:prstGeom prst="rect">
            <a:avLst/>
          </a:prstGeom>
        </p:spPr>
      </p:pic>
      <p:pic>
        <p:nvPicPr>
          <p:cNvPr id="20" name="Picture 19" descr="COSESCA logo b&amp;w">
            <a:extLst>
              <a:ext uri="{FF2B5EF4-FFF2-40B4-BE49-F238E27FC236}">
                <a16:creationId xmlns:a16="http://schemas.microsoft.com/office/drawing/2014/main" xmlns="" id="{5BFE1DE2-2AA3-4167-B779-9BF23F21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" y="5447470"/>
            <a:ext cx="1549400" cy="141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976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DC967-6B05-894C-B27C-F1003640D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Role of Professional Societies &amp; Colleges in NSOAP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950100-7933-464E-A639-C6096D92E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Dr. Pankaj Jani</a:t>
            </a:r>
          </a:p>
          <a:p>
            <a:r>
              <a:rPr lang="en-US" dirty="0"/>
              <a:t>COSECSA President</a:t>
            </a:r>
          </a:p>
        </p:txBody>
      </p:sp>
    </p:spTree>
    <p:extLst>
      <p:ext uri="{BB962C8B-B14F-4D97-AF65-F5344CB8AC3E}">
        <p14:creationId xmlns:p14="http://schemas.microsoft.com/office/powerpoint/2010/main" val="4239655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224623-C424-40E4-A931-68170546D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4628" y="0"/>
            <a:ext cx="9144000" cy="4018547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4400" b="1" dirty="0"/>
              <a:t>INNOVATIVE TRAINING METHODS FOR SURGERY</a:t>
            </a:r>
            <a:r>
              <a:rPr lang="en-GB" sz="4400" dirty="0"/>
              <a:t/>
            </a:r>
            <a:br>
              <a:rPr lang="en-GB" sz="4400" dirty="0"/>
            </a:br>
            <a:r>
              <a:rPr lang="en-GB" sz="4400" dirty="0"/>
              <a:t>(</a:t>
            </a:r>
            <a:r>
              <a:rPr lang="en-GB" sz="4400" b="1" dirty="0">
                <a:solidFill>
                  <a:srgbClr val="FF0000"/>
                </a:solidFill>
              </a:rPr>
              <a:t>COSECSA a disruptive/innovative Model of training Surgeons</a:t>
            </a:r>
            <a:br>
              <a:rPr lang="en-GB" sz="4400" b="1" dirty="0">
                <a:solidFill>
                  <a:srgbClr val="FF0000"/>
                </a:solidFill>
              </a:rPr>
            </a:br>
            <a:r>
              <a:rPr lang="en-GB" sz="4400" b="1" dirty="0">
                <a:solidFill>
                  <a:srgbClr val="FF0000"/>
                </a:solidFill>
              </a:rPr>
              <a:t>For RURAL Hospitals</a:t>
            </a:r>
            <a:r>
              <a:rPr lang="en-GB" sz="4400" dirty="0"/>
              <a:t>)</a:t>
            </a:r>
            <a:br>
              <a:rPr lang="en-GB" sz="4400" dirty="0"/>
            </a:br>
            <a:r>
              <a:rPr lang="en-GB" sz="4400" dirty="0"/>
              <a:t> </a:t>
            </a:r>
            <a:br>
              <a:rPr lang="en-GB" sz="4400" dirty="0"/>
            </a:b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3944B37-DCC6-4996-A479-00D682D87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211"/>
            <a:ext cx="9144000" cy="2483374"/>
          </a:xfrm>
        </p:spPr>
        <p:txBody>
          <a:bodyPr>
            <a:normAutofit/>
          </a:bodyPr>
          <a:lstStyle/>
          <a:p>
            <a:r>
              <a:rPr lang="en-GB" dirty="0"/>
              <a:t> Prof Pankaj Jani</a:t>
            </a:r>
          </a:p>
          <a:p>
            <a:r>
              <a:rPr lang="en-GB" dirty="0"/>
              <a:t>President COSECSA</a:t>
            </a:r>
          </a:p>
          <a:p>
            <a:r>
              <a:rPr lang="en-GB" dirty="0"/>
              <a:t>Pre-Conf. Health Ministers Conf.,</a:t>
            </a:r>
          </a:p>
          <a:p>
            <a:r>
              <a:rPr lang="en-GB" dirty="0"/>
              <a:t>Dubai 22</a:t>
            </a:r>
            <a:r>
              <a:rPr lang="en-GB" baseline="30000" dirty="0"/>
              <a:t>nd</a:t>
            </a:r>
            <a:r>
              <a:rPr lang="en-GB" dirty="0"/>
              <a:t> March, 2018</a:t>
            </a:r>
          </a:p>
        </p:txBody>
      </p:sp>
      <p:pic>
        <p:nvPicPr>
          <p:cNvPr id="6" name="Picture 5" descr="COSESCA logo b&amp;w">
            <a:extLst>
              <a:ext uri="{FF2B5EF4-FFF2-40B4-BE49-F238E27FC236}">
                <a16:creationId xmlns:a16="http://schemas.microsoft.com/office/drawing/2014/main" xmlns="" id="{344944D4-C7B8-4636-8D12-4BE72EF0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8" y="2507581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SESCA logo b&amp;w">
            <a:extLst>
              <a:ext uri="{FF2B5EF4-FFF2-40B4-BE49-F238E27FC236}">
                <a16:creationId xmlns:a16="http://schemas.microsoft.com/office/drawing/2014/main" xmlns="" id="{E0702BE3-A9EC-46FA-8E50-AB18DACC5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72" y="2517942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674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63A93305-CB7B-F044-8998-F4B101FDF1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3067" y="1344174"/>
            <a:ext cx="5740400" cy="47147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CD4EE8-0C70-154F-9A12-D7DCF84E7F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dirty="0"/>
              <a:t>Regionalized approach to SOAP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WACS objectives:</a:t>
            </a:r>
          </a:p>
          <a:p>
            <a:pPr lvl="1" fontAlgn="base"/>
            <a:r>
              <a:rPr lang="en-US" dirty="0"/>
              <a:t>The promotion, organization and conduct of postgraduate education and training in surgery, related disciplines and specialties in West Africa </a:t>
            </a:r>
          </a:p>
          <a:p>
            <a:pPr lvl="1" fontAlgn="base"/>
            <a:r>
              <a:rPr lang="en-US" dirty="0"/>
              <a:t>The fostering and coordination of education and research in surgery and related disciplines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WACS 58</a:t>
            </a:r>
            <a:r>
              <a:rPr lang="en-US" baseline="30000" dirty="0"/>
              <a:t>th</a:t>
            </a:r>
            <a:r>
              <a:rPr lang="en-US" dirty="0"/>
              <a:t> Scientific Conference</a:t>
            </a:r>
          </a:p>
          <a:p>
            <a:pPr lvl="1" fontAlgn="base"/>
            <a:r>
              <a:rPr lang="en-US" dirty="0"/>
              <a:t>Global Surgery Implementation for West Africa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BC3FA74-2DC7-FB4B-8BCA-22BA1102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WACS – A Regionalized Approach</a:t>
            </a:r>
          </a:p>
        </p:txBody>
      </p:sp>
    </p:spTree>
    <p:extLst>
      <p:ext uri="{BB962C8B-B14F-4D97-AF65-F5344CB8AC3E}">
        <p14:creationId xmlns:p14="http://schemas.microsoft.com/office/powerpoint/2010/main" val="2080061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3880F0C-C5C5-BA43-8CDC-0943344FAE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Aims</a:t>
            </a:r>
          </a:p>
          <a:p>
            <a:pPr lvl="1" fontAlgn="base"/>
            <a:r>
              <a:rPr lang="en-US" dirty="0"/>
              <a:t>Address/identify the surgical problems in Africa</a:t>
            </a:r>
          </a:p>
          <a:p>
            <a:pPr lvl="1" fontAlgn="base"/>
            <a:r>
              <a:rPr lang="en-US" dirty="0"/>
              <a:t>Coordinate surgical training and research</a:t>
            </a:r>
          </a:p>
          <a:p>
            <a:r>
              <a:rPr lang="en-US" dirty="0" err="1"/>
              <a:t>Capetown</a:t>
            </a:r>
            <a:r>
              <a:rPr lang="en-US" dirty="0"/>
              <a:t>, South Africa, 2014</a:t>
            </a:r>
          </a:p>
          <a:p>
            <a:pPr lvl="1"/>
            <a:r>
              <a:rPr lang="en-US" dirty="0"/>
              <a:t>PAAS calls upon policy makers and governments to:</a:t>
            </a:r>
          </a:p>
          <a:p>
            <a:pPr lvl="2"/>
            <a:r>
              <a:rPr lang="en-US" dirty="0"/>
              <a:t>Include the providers of surgical care in all planning for the delivery of sustainable and comprehensive health care. </a:t>
            </a:r>
          </a:p>
          <a:p>
            <a:pPr lvl="2"/>
            <a:r>
              <a:rPr lang="en-US" dirty="0"/>
              <a:t>Create mechanisms to promote and ensure the development of human resources by facilitating access to training opportunities</a:t>
            </a:r>
          </a:p>
          <a:p>
            <a:pPr lvl="2"/>
            <a:r>
              <a:rPr lang="en-US" dirty="0"/>
              <a:t>Ensure that the provision of surgical infrastructure is made mandatory in all planning at the level of the District Health Service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00976B8-41F9-524A-AAD2-2F7748F5E4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6368" y="1969415"/>
            <a:ext cx="5835650" cy="388654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55AEF7-38BB-9D4C-A4DA-7C514350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209"/>
            <a:ext cx="10515600" cy="880745"/>
          </a:xfrm>
        </p:spPr>
        <p:txBody>
          <a:bodyPr/>
          <a:lstStyle/>
          <a:p>
            <a:r>
              <a:rPr lang="en-US" dirty="0"/>
              <a:t>Pan African Association of Surgeons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xmlns="" id="{6DD1AE25-75C6-6740-A82F-D40B1B879D6A}"/>
              </a:ext>
            </a:extLst>
          </p:cNvPr>
          <p:cNvSpPr txBox="1">
            <a:spLocks/>
          </p:cNvSpPr>
          <p:nvPr/>
        </p:nvSpPr>
        <p:spPr>
          <a:xfrm>
            <a:off x="6236702" y="5855957"/>
            <a:ext cx="5835316" cy="12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2017 Global Surgery Implementation Conference</a:t>
            </a:r>
          </a:p>
        </p:txBody>
      </p:sp>
    </p:spTree>
    <p:extLst>
      <p:ext uri="{BB962C8B-B14F-4D97-AF65-F5344CB8AC3E}">
        <p14:creationId xmlns:p14="http://schemas.microsoft.com/office/powerpoint/2010/main" val="3331750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64">
            <a:extLst>
              <a:ext uri="{FF2B5EF4-FFF2-40B4-BE49-F238E27FC236}">
                <a16:creationId xmlns:a16="http://schemas.microsoft.com/office/drawing/2014/main" xmlns="" id="{AFF07E71-77B9-4FED-89BF-ECB8909F1F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COSECSA ACHIEVEMENTS</a:t>
            </a:r>
          </a:p>
        </p:txBody>
      </p:sp>
      <p:sp>
        <p:nvSpPr>
          <p:cNvPr id="13315" name="Shape 65">
            <a:extLst>
              <a:ext uri="{FF2B5EF4-FFF2-40B4-BE49-F238E27FC236}">
                <a16:creationId xmlns:a16="http://schemas.microsoft.com/office/drawing/2014/main" xmlns="" id="{A6C6CF06-394E-4A8A-BCD3-B90D56B241C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Graduated 2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specialist surgeons</a:t>
            </a:r>
          </a:p>
          <a:p>
            <a:pPr>
              <a:spcBef>
                <a:spcPts val="50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550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Current surgical trainees </a:t>
            </a:r>
          </a:p>
          <a:p>
            <a:pPr>
              <a:spcBef>
                <a:spcPts val="50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Trainers of whom 28 are Master Trainers</a:t>
            </a:r>
          </a:p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Members and Fellows</a:t>
            </a:r>
          </a:p>
          <a:p>
            <a:pPr>
              <a:spcBef>
                <a:spcPts val="500"/>
              </a:spcBef>
            </a:pP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106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Accredited training hospitals</a:t>
            </a:r>
          </a:p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Regional suite of short courses</a:t>
            </a:r>
          </a:p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Comprehensive e-learning platform</a:t>
            </a:r>
          </a:p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Bespoke surgical electronic logbook</a:t>
            </a:r>
          </a:p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Advocacy for essential surgery in Africa</a:t>
            </a:r>
          </a:p>
          <a:p>
            <a:pPr>
              <a:spcBef>
                <a:spcPts val="5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Establishment of Women in Surgery Africa</a:t>
            </a:r>
          </a:p>
        </p:txBody>
      </p:sp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0011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912096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BC3FA74-2DC7-FB4B-8BCA-22BA1102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51"/>
            <a:ext cx="10515600" cy="880745"/>
          </a:xfrm>
        </p:spPr>
        <p:txBody>
          <a:bodyPr/>
          <a:lstStyle/>
          <a:p>
            <a:r>
              <a:rPr lang="en-US" dirty="0"/>
              <a:t>COSECSA – A Training Example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5018F8D8-0492-9446-A37B-280514437B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3937" y="1825625"/>
            <a:ext cx="4516076" cy="4879975"/>
          </a:xfr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6ADABD1A-BEAD-DC47-BC91-05B89A529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76448"/>
            <a:ext cx="5835317" cy="5329152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Vision: to be a leading </a:t>
            </a:r>
            <a:r>
              <a:rPr lang="en-US" sz="2600" dirty="0" err="1"/>
              <a:t>organisation</a:t>
            </a:r>
            <a:r>
              <a:rPr lang="en-US" sz="2600" dirty="0"/>
              <a:t> in surgical training, standards and research, in our region and beyond</a:t>
            </a:r>
          </a:p>
          <a:p>
            <a:r>
              <a:rPr lang="en-US" sz="2600" dirty="0"/>
              <a:t>Mission: to increase accessibility of surgical services, especially to African rural populations by </a:t>
            </a:r>
            <a:r>
              <a:rPr lang="en-US" sz="2600" dirty="0" err="1"/>
              <a:t>standardising</a:t>
            </a:r>
            <a:r>
              <a:rPr lang="en-US" sz="2600" dirty="0"/>
              <a:t> and widening access to surgical training, skills and knowledge</a:t>
            </a:r>
          </a:p>
          <a:p>
            <a:r>
              <a:rPr lang="en-US" sz="2600" dirty="0"/>
              <a:t>Mandate: </a:t>
            </a:r>
          </a:p>
          <a:p>
            <a:pPr lvl="1"/>
            <a:r>
              <a:rPr lang="en-US" sz="2300" dirty="0"/>
              <a:t>To promote the </a:t>
            </a:r>
            <a:r>
              <a:rPr lang="en-US" sz="2300" dirty="0" err="1"/>
              <a:t>honour</a:t>
            </a:r>
            <a:r>
              <a:rPr lang="en-US" sz="2300" dirty="0"/>
              <a:t> and dignity of the surgical profession and patients</a:t>
            </a:r>
          </a:p>
          <a:p>
            <a:pPr lvl="1"/>
            <a:r>
              <a:rPr lang="en-US" sz="2300" dirty="0"/>
              <a:t>To promote and encourage postgraduate education, training and research in surgery </a:t>
            </a:r>
          </a:p>
          <a:p>
            <a:pPr lvl="1"/>
            <a:r>
              <a:rPr lang="en-US" sz="2300" dirty="0"/>
              <a:t>To advance the science and practice of surgery in the region </a:t>
            </a:r>
          </a:p>
          <a:p>
            <a:pPr lvl="1"/>
            <a:endParaRPr lang="en-US" sz="2300" dirty="0"/>
          </a:p>
          <a:p>
            <a:r>
              <a:rPr lang="en-US" sz="2600" dirty="0"/>
              <a:t>A training example</a:t>
            </a:r>
          </a:p>
          <a:p>
            <a:pPr lvl="1"/>
            <a:r>
              <a:rPr lang="en-US" sz="2300" dirty="0"/>
              <a:t>Common surgical training </a:t>
            </a:r>
            <a:r>
              <a:rPr lang="en-US" sz="2300" dirty="0" err="1"/>
              <a:t>programme</a:t>
            </a:r>
            <a:r>
              <a:rPr lang="en-US" sz="2300" dirty="0"/>
              <a:t> with a common examination and an internationally </a:t>
            </a:r>
            <a:r>
              <a:rPr lang="en-US" sz="2300" dirty="0" err="1"/>
              <a:t>recognised</a:t>
            </a:r>
            <a:r>
              <a:rPr lang="en-US" sz="2300" dirty="0"/>
              <a:t> surgical qualification</a:t>
            </a:r>
          </a:p>
          <a:p>
            <a:pPr lvl="2"/>
            <a:r>
              <a:rPr lang="en-US" sz="2000" dirty="0"/>
              <a:t>Centered postgraduate training opportunities within first-level hospitals</a:t>
            </a:r>
          </a:p>
          <a:p>
            <a:pPr lvl="1"/>
            <a:r>
              <a:rPr lang="en-US" sz="2300" dirty="0"/>
              <a:t>Essential Surgical Training for Non-Surgeons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75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DF037F-74EE-4895-A0A4-CB1CA313E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932475"/>
            <a:ext cx="12174583" cy="100565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673333"/>
              </a:solidFill>
              <a:effectLst/>
              <a:latin typeface="Sanchez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619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1026" name="Picture 2" descr="http://www.cosecsa.org/sites/default/files/updated%20cosecs%20map.png">
            <a:extLst>
              <a:ext uri="{FF2B5EF4-FFF2-40B4-BE49-F238E27FC236}">
                <a16:creationId xmlns:a16="http://schemas.microsoft.com/office/drawing/2014/main" xmlns="" id="{D9367D61-DEC5-49AC-816B-86ED59DD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55" y="0"/>
            <a:ext cx="6783977" cy="67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279B41-E413-4783-AF16-846D5253CC9B}"/>
              </a:ext>
            </a:extLst>
          </p:cNvPr>
          <p:cNvSpPr txBox="1"/>
          <p:nvPr/>
        </p:nvSpPr>
        <p:spPr>
          <a:xfrm>
            <a:off x="333103" y="4319451"/>
            <a:ext cx="3431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12 Member countries</a:t>
            </a:r>
          </a:p>
          <a:p>
            <a:r>
              <a:rPr lang="en-GB" sz="2400" dirty="0"/>
              <a:t>Training 500 in 19 countries</a:t>
            </a:r>
          </a:p>
          <a:p>
            <a:r>
              <a:rPr lang="en-GB" sz="2400" dirty="0"/>
              <a:t>Pop. Covered approx. &gt;350M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096F39-3756-48FD-9A97-CBCE14DC4E4D}"/>
              </a:ext>
            </a:extLst>
          </p:cNvPr>
          <p:cNvSpPr txBox="1"/>
          <p:nvPr/>
        </p:nvSpPr>
        <p:spPr>
          <a:xfrm>
            <a:off x="191589" y="0"/>
            <a:ext cx="3431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COSECSA</a:t>
            </a:r>
          </a:p>
          <a:p>
            <a:r>
              <a:rPr lang="en-GB" sz="2800" dirty="0"/>
              <a:t>College of Surgeons of East Central and Southern Africa</a:t>
            </a:r>
          </a:p>
        </p:txBody>
      </p:sp>
    </p:spTree>
    <p:extLst>
      <p:ext uri="{BB962C8B-B14F-4D97-AF65-F5344CB8AC3E}">
        <p14:creationId xmlns:p14="http://schemas.microsoft.com/office/powerpoint/2010/main" val="1523013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909CDA-213D-4439-9187-0F850CB06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/>
              <a:t>ASANTE SANA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707E06-7BFF-4C95-A548-D14B9BA3C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0347"/>
            <a:ext cx="9144000" cy="1655762"/>
          </a:xfrm>
        </p:spPr>
        <p:txBody>
          <a:bodyPr/>
          <a:lstStyle/>
          <a:p>
            <a:r>
              <a:rPr lang="en-GB" dirty="0">
                <a:hlinkClick r:id="rId2"/>
              </a:rPr>
              <a:t>president@cosecsa.org</a:t>
            </a:r>
            <a:endParaRPr lang="en-GB" dirty="0"/>
          </a:p>
          <a:p>
            <a:r>
              <a:rPr lang="en-GB" dirty="0"/>
              <a:t>pjani53@gmail.com</a:t>
            </a:r>
          </a:p>
        </p:txBody>
      </p:sp>
      <p:pic>
        <p:nvPicPr>
          <p:cNvPr id="4" name="Picture 1" descr="C:\My Documents\Lectures\AseaSSZ\mvc-012flogo.jpg">
            <a:extLst>
              <a:ext uri="{FF2B5EF4-FFF2-40B4-BE49-F238E27FC236}">
                <a16:creationId xmlns:a16="http://schemas.microsoft.com/office/drawing/2014/main" xmlns="" id="{D86D391C-A9A1-4A84-AB4D-86602CF2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5450541"/>
            <a:ext cx="1516856" cy="140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SESCA logo b&amp;w">
            <a:extLst>
              <a:ext uri="{FF2B5EF4-FFF2-40B4-BE49-F238E27FC236}">
                <a16:creationId xmlns:a16="http://schemas.microsoft.com/office/drawing/2014/main" xmlns="" id="{A0353AD0-DE3D-4444-98A3-FBAC1DC9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5665694"/>
            <a:ext cx="1403349" cy="119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07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00277-F8DD-4C8D-9200-2A561ADD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1E20D-A801-4268-8154-2C2B92C7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51701"/>
          </a:xfrm>
        </p:spPr>
        <p:txBody>
          <a:bodyPr/>
          <a:lstStyle/>
          <a:p>
            <a:r>
              <a:rPr lang="en-GB" dirty="0"/>
              <a:t> Be a deeply involved partner IE be a KEY Partner: Why and How?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Need to use strengths of all stakeholders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Champions important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3922C414-9A94-4C1F-9EC1-DECE145A8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1029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41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74B1513-ADF5-4791-BE91-10FA3664C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899"/>
            <a:ext cx="10515600" cy="4351338"/>
          </a:xfrm>
        </p:spPr>
        <p:txBody>
          <a:bodyPr/>
          <a:lstStyle/>
          <a:p>
            <a:r>
              <a:rPr lang="en-GB" dirty="0"/>
              <a:t> As we learn, we must the involve the execs. of such regional bodies from the outset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They have a lot to contribute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Success will be greater if we seek inroads in areas of their expertise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3DF6DE9-724C-437B-818D-889FB9FA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bodies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8ACC71E8-F768-497A-B75C-BB8C0B0D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960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Mission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263" y="2430378"/>
            <a:ext cx="5835316" cy="354931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3200" dirty="0"/>
              <a:t>The Mission of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3200" dirty="0"/>
              <a:t>COSECSA is: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200" dirty="0"/>
              <a:t>To promote access to and excellence in Surgical Care, Training and Research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5" descr="COSESCA logo b&amp;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1843881"/>
            <a:ext cx="4038600" cy="4038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84662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6F5C283-5B15-4EDB-B47C-DE81D1FB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Close to one third of the surgeons in the region are COSECSA Members/Fellows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COSECSA has well established communications channels 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3B10A74-DB9D-4AF9-B744-D7725C8A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Manpower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10AE2325-43E6-41A8-8F56-3D4A89F5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503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1306D5C-8E36-4E23-9DFF-E555E785E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 Standardized competency based curriculum and </a:t>
            </a:r>
          </a:p>
          <a:p>
            <a:pPr marL="0" indent="0">
              <a:buNone/>
            </a:pPr>
            <a:r>
              <a:rPr lang="en-GB" dirty="0"/>
              <a:t>    Standardized examinations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Plans to establish training and education strategy based on population and needs of country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E8DF97E-4A4D-4467-9FE6-19B952B2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COSECSA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A8DBB1D3-56BB-46DC-A189-9E27946A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892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14">
            <a:extLst>
              <a:ext uri="{FF2B5EF4-FFF2-40B4-BE49-F238E27FC236}">
                <a16:creationId xmlns:a16="http://schemas.microsoft.com/office/drawing/2014/main" xmlns="" id="{28F21440-177E-4F32-AFC9-A272A53BF3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840178"/>
          </a:xfrm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image11.jpeg" descr="AD1792 COSECSA_PP Slides5.jpg">
            <a:extLst>
              <a:ext uri="{FF2B5EF4-FFF2-40B4-BE49-F238E27FC236}">
                <a16:creationId xmlns:a16="http://schemas.microsoft.com/office/drawing/2014/main" xmlns="" id="{2A2F413A-7E22-4B8E-9C73-7C1B5579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1981200" y="1600201"/>
            <a:ext cx="8229600" cy="483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8" name="image12.jpeg" descr="AD1792 COSECSA_PP Slides NEW25.jpg">
            <a:extLst>
              <a:ext uri="{FF2B5EF4-FFF2-40B4-BE49-F238E27FC236}">
                <a16:creationId xmlns:a16="http://schemas.microsoft.com/office/drawing/2014/main" xmlns="" id="{FF6CEE48-B7F9-4055-9F77-0396E51D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87780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DF037F-74EE-4895-A0A4-CB1CA313E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932475"/>
            <a:ext cx="12174583" cy="100565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673333"/>
              </a:solidFill>
              <a:effectLst/>
              <a:latin typeface="Sanchez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619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1026" name="Picture 2" descr="http://www.cosecsa.org/sites/default/files/updated%20cosecs%20map.png">
            <a:extLst>
              <a:ext uri="{FF2B5EF4-FFF2-40B4-BE49-F238E27FC236}">
                <a16:creationId xmlns:a16="http://schemas.microsoft.com/office/drawing/2014/main" xmlns="" id="{D9367D61-DEC5-49AC-816B-86ED59DD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55" y="0"/>
            <a:ext cx="6783977" cy="67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279B41-E413-4783-AF16-846D5253CC9B}"/>
              </a:ext>
            </a:extLst>
          </p:cNvPr>
          <p:cNvSpPr txBox="1"/>
          <p:nvPr/>
        </p:nvSpPr>
        <p:spPr>
          <a:xfrm>
            <a:off x="333103" y="4319451"/>
            <a:ext cx="3431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12 Member countries</a:t>
            </a:r>
          </a:p>
          <a:p>
            <a:r>
              <a:rPr lang="en-GB" sz="2400" dirty="0"/>
              <a:t>Training 506 in 19 countries</a:t>
            </a:r>
          </a:p>
          <a:p>
            <a:r>
              <a:rPr lang="en-GB" sz="2400" dirty="0"/>
              <a:t>Pop. Covered approx. &gt;350M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096F39-3756-48FD-9A97-CBCE14DC4E4D}"/>
              </a:ext>
            </a:extLst>
          </p:cNvPr>
          <p:cNvSpPr txBox="1"/>
          <p:nvPr/>
        </p:nvSpPr>
        <p:spPr>
          <a:xfrm>
            <a:off x="191589" y="0"/>
            <a:ext cx="3431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COSECSA</a:t>
            </a:r>
          </a:p>
          <a:p>
            <a:r>
              <a:rPr lang="en-GB" sz="2800" dirty="0"/>
              <a:t>College of Surgeons of East Central and Southern Africa</a:t>
            </a:r>
          </a:p>
        </p:txBody>
      </p:sp>
    </p:spTree>
    <p:extLst>
      <p:ext uri="{BB962C8B-B14F-4D97-AF65-F5344CB8AC3E}">
        <p14:creationId xmlns:p14="http://schemas.microsoft.com/office/powerpoint/2010/main" val="368662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" y="0"/>
            <a:ext cx="12184856" cy="1828800"/>
          </a:xfrm>
        </p:spPr>
        <p:txBody>
          <a:bodyPr>
            <a:normAutofit/>
          </a:bodyPr>
          <a:lstStyle/>
          <a:p>
            <a:r>
              <a:rPr lang="en-US" sz="2400" b="1" dirty="0"/>
              <a:t>7 Satellite countries Niger, Gabon, Cameroon, Sudan, Somaliland, Lesotho &amp; DRC</a:t>
            </a:r>
            <a:endParaRPr lang="en-US" sz="3600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5791200" y="3429000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47499" y="2004217"/>
            <a:ext cx="40970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5715000" y="1828800"/>
            <a:ext cx="3657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5867400" y="1828800"/>
            <a:ext cx="35052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5867400" y="1828800"/>
            <a:ext cx="35052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7010400" y="1905000"/>
            <a:ext cx="24384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OSESCA logo b&amp;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31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9232"/>
            <a:ext cx="10515600" cy="749968"/>
          </a:xfrm>
        </p:spPr>
        <p:txBody>
          <a:bodyPr>
            <a:normAutofit/>
          </a:bodyPr>
          <a:lstStyle/>
          <a:p>
            <a:r>
              <a:rPr lang="en-GB" b="1" dirty="0"/>
              <a:t>COSECSA operation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317" y="1219200"/>
            <a:ext cx="10936941" cy="4957763"/>
          </a:xfrm>
        </p:spPr>
        <p:txBody>
          <a:bodyPr>
            <a:normAutofit/>
          </a:bodyPr>
          <a:lstStyle/>
          <a:p>
            <a:r>
              <a:rPr lang="en-GB" dirty="0"/>
              <a:t> COSECSA is a </a:t>
            </a:r>
            <a:r>
              <a:rPr lang="en-GB" b="1" dirty="0">
                <a:solidFill>
                  <a:srgbClr val="FF0000"/>
                </a:solidFill>
              </a:rPr>
              <a:t>“College without Walls”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We use </a:t>
            </a:r>
            <a:r>
              <a:rPr lang="en-GB" dirty="0">
                <a:solidFill>
                  <a:srgbClr val="FF0000"/>
                </a:solidFill>
              </a:rPr>
              <a:t>national resources </a:t>
            </a:r>
            <a:r>
              <a:rPr lang="en-GB" dirty="0"/>
              <a:t>to train:</a:t>
            </a:r>
          </a:p>
          <a:p>
            <a:pPr lvl="2"/>
            <a:r>
              <a:rPr lang="en-GB" dirty="0"/>
              <a:t>Established training institutions (</a:t>
            </a:r>
            <a:r>
              <a:rPr lang="en-GB" dirty="0" err="1"/>
              <a:t>Uni.s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Health care delivery institutions </a:t>
            </a:r>
            <a:r>
              <a:rPr lang="en-GB" b="1" dirty="0">
                <a:solidFill>
                  <a:srgbClr val="FF0000"/>
                </a:solidFill>
              </a:rPr>
              <a:t>(Regional public, Faith based, and Private </a:t>
            </a:r>
            <a:r>
              <a:rPr lang="en-GB" b="1" dirty="0" err="1">
                <a:solidFill>
                  <a:srgbClr val="FF0000"/>
                </a:solidFill>
              </a:rPr>
              <a:t>Hosps</a:t>
            </a:r>
            <a:r>
              <a:rPr lang="en-GB" b="1" dirty="0">
                <a:solidFill>
                  <a:srgbClr val="FF0000"/>
                </a:solidFill>
              </a:rPr>
              <a:t>.)</a:t>
            </a:r>
            <a:endParaRPr lang="en-GB" dirty="0">
              <a:solidFill>
                <a:srgbClr val="FF0000"/>
              </a:solidFill>
            </a:endParaRPr>
          </a:p>
          <a:p>
            <a:pPr lvl="2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TRAINERS:</a:t>
            </a:r>
          </a:p>
          <a:p>
            <a:pPr marL="914400" lvl="2" indent="0">
              <a:buNone/>
            </a:pPr>
            <a:r>
              <a:rPr lang="en-GB" dirty="0"/>
              <a:t>                      -- Practitioners and employed educators deliver training</a:t>
            </a:r>
          </a:p>
          <a:p>
            <a:pPr lvl="2"/>
            <a:r>
              <a:rPr lang="en-GB" b="1" dirty="0">
                <a:solidFill>
                  <a:srgbClr val="FF0000"/>
                </a:solidFill>
              </a:rPr>
              <a:t>TRINEES:</a:t>
            </a:r>
            <a:r>
              <a:rPr lang="en-GB" b="1" dirty="0"/>
              <a:t> </a:t>
            </a:r>
          </a:p>
          <a:p>
            <a:pPr marL="914400" lvl="2" indent="0">
              <a:buNone/>
            </a:pPr>
            <a:r>
              <a:rPr lang="en-GB" dirty="0"/>
              <a:t>                     --  Employees engaged by health delivery systems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The whole country is a training ground</a:t>
            </a:r>
          </a:p>
          <a:p>
            <a:r>
              <a:rPr lang="en-GB" dirty="0"/>
              <a:t> </a:t>
            </a:r>
            <a:r>
              <a:rPr lang="en-GB" b="1" dirty="0"/>
              <a:t>Students do not need to be relocated to main cities in order to train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 descr="COSESCA logo b&amp;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" y="5468471"/>
            <a:ext cx="1671918" cy="135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346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6F5C283-5B15-4EDB-B47C-DE81D1FB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3B10A74-DB9D-4AF9-B744-D7725C8A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Strategic plan</a:t>
            </a:r>
          </a:p>
        </p:txBody>
      </p:sp>
      <p:pic>
        <p:nvPicPr>
          <p:cNvPr id="4" name="Picture 3" descr="COSESCA logo b&amp;w">
            <a:extLst>
              <a:ext uri="{FF2B5EF4-FFF2-40B4-BE49-F238E27FC236}">
                <a16:creationId xmlns:a16="http://schemas.microsoft.com/office/drawing/2014/main" xmlns="" id="{10AE2325-43E6-41A8-8F56-3D4A89F5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300"/>
            <a:ext cx="15494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11.jpeg" descr="AD1792 COSECSA_PP Slides5.jpg">
            <a:extLst>
              <a:ext uri="{FF2B5EF4-FFF2-40B4-BE49-F238E27FC236}">
                <a16:creationId xmlns:a16="http://schemas.microsoft.com/office/drawing/2014/main" xmlns="" id="{6E62BDE4-9995-4BB2-9242-DA1EF05D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1981200" y="1600201"/>
            <a:ext cx="8229600" cy="422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981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289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4904</TotalTime>
  <Words>1813</Words>
  <Application>Microsoft Office PowerPoint</Application>
  <PresentationFormat>Widescreen</PresentationFormat>
  <Paragraphs>514</Paragraphs>
  <Slides>54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Helvetica</vt:lpstr>
      <vt:lpstr>Sanchez</vt:lpstr>
      <vt:lpstr>Tw Cen MT Condensed</vt:lpstr>
      <vt:lpstr>Wingdings</vt:lpstr>
      <vt:lpstr>Office Theme</vt:lpstr>
      <vt:lpstr>PowerPoint Presentation</vt:lpstr>
      <vt:lpstr>Role of professional societies &amp; colleges in NSOAP process</vt:lpstr>
      <vt:lpstr>Professional Societies and Colleges</vt:lpstr>
      <vt:lpstr>Int. professional Societies</vt:lpstr>
      <vt:lpstr>Role</vt:lpstr>
      <vt:lpstr>PowerPoint Presentation</vt:lpstr>
      <vt:lpstr>7 Satellite countries Niger, Gabon, Cameroon, Sudan, Somaliland, Lesotho &amp; DRC</vt:lpstr>
      <vt:lpstr>COSECSA operation</vt:lpstr>
      <vt:lpstr>Strategic plan</vt:lpstr>
      <vt:lpstr>Growth in Graduate Numbers</vt:lpstr>
      <vt:lpstr>PowerPoint Presentation</vt:lpstr>
      <vt:lpstr>Surgical workforce in region</vt:lpstr>
      <vt:lpstr>COSECSA - training</vt:lpstr>
      <vt:lpstr>Competency based training</vt:lpstr>
      <vt:lpstr>Knowledge</vt:lpstr>
      <vt:lpstr>Skills</vt:lpstr>
      <vt:lpstr>Skills training</vt:lpstr>
      <vt:lpstr>Skills labs - psychomotor</vt:lpstr>
      <vt:lpstr>Attitude </vt:lpstr>
      <vt:lpstr>Improve competency</vt:lpstr>
      <vt:lpstr>Entrustable Professional Activities - basic</vt:lpstr>
      <vt:lpstr>Service Delivery</vt:lpstr>
      <vt:lpstr>Curriculum revision</vt:lpstr>
      <vt:lpstr>Infrastructure</vt:lpstr>
      <vt:lpstr>COSECSA admin. capacity</vt:lpstr>
      <vt:lpstr>Research</vt:lpstr>
      <vt:lpstr>Secretariat and support</vt:lpstr>
      <vt:lpstr>COSECSA: Workforce</vt:lpstr>
      <vt:lpstr>Surgical capacity study</vt:lpstr>
      <vt:lpstr>COSECSA in Kenya - workforce</vt:lpstr>
      <vt:lpstr>Workforce</vt:lpstr>
      <vt:lpstr> Workforce</vt:lpstr>
      <vt:lpstr>COSECSA</vt:lpstr>
      <vt:lpstr>COSECSA – Political buy-in</vt:lpstr>
      <vt:lpstr>INVITATION TO OUR  COSECSA MEETING Dec.,3rd to 8th Kigali Rw.</vt:lpstr>
      <vt:lpstr>ASANTE SANA</vt:lpstr>
      <vt:lpstr>PowerPoint Presentation</vt:lpstr>
      <vt:lpstr>7 SATELITE COUNTRIES  – NIGER, CAMEROON, GABON, LESOTHO, SOMALILAND, DRC, SUDAN.</vt:lpstr>
      <vt:lpstr>PowerPoint Presentation</vt:lpstr>
      <vt:lpstr>106 ACCREDITED TRAINING HOSPITALS </vt:lpstr>
      <vt:lpstr>Professional Societies &amp; Colleges</vt:lpstr>
      <vt:lpstr>Role of Professional Societies &amp; Colleges in NSOAP</vt:lpstr>
      <vt:lpstr> INNOVATIVE TRAINING METHODS FOR SURGERY (COSECSA a disruptive/innovative Model of training Surgeons For RURAL Hospitals)   </vt:lpstr>
      <vt:lpstr>WACS – A Regionalized Approach</vt:lpstr>
      <vt:lpstr>Pan African Association of Surgeons</vt:lpstr>
      <vt:lpstr>COSECSA ACHIEVEMENTS</vt:lpstr>
      <vt:lpstr>COSECSA – A Training Example</vt:lpstr>
      <vt:lpstr>PowerPoint Presentation</vt:lpstr>
      <vt:lpstr> ASANTE SANA</vt:lpstr>
      <vt:lpstr>Regional bodies</vt:lpstr>
      <vt:lpstr>Mission  </vt:lpstr>
      <vt:lpstr>Manpower</vt:lpstr>
      <vt:lpstr>COSECSA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Citron, Isabelle</dc:creator>
  <cp:lastModifiedBy>Lenovo</cp:lastModifiedBy>
  <cp:revision>74</cp:revision>
  <dcterms:created xsi:type="dcterms:W3CDTF">2018-02-05T20:28:02Z</dcterms:created>
  <dcterms:modified xsi:type="dcterms:W3CDTF">2018-03-22T06:30:56Z</dcterms:modified>
</cp:coreProperties>
</file>