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64" r:id="rId2"/>
    <p:sldId id="273" r:id="rId3"/>
    <p:sldId id="275" r:id="rId4"/>
    <p:sldId id="277" r:id="rId5"/>
    <p:sldId id="278" r:id="rId6"/>
    <p:sldId id="279" r:id="rId7"/>
    <p:sldId id="280" r:id="rId8"/>
    <p:sldId id="271" r:id="rId9"/>
    <p:sldId id="294" r:id="rId10"/>
    <p:sldId id="272" r:id="rId11"/>
    <p:sldId id="285" r:id="rId12"/>
    <p:sldId id="282" r:id="rId13"/>
    <p:sldId id="283" r:id="rId14"/>
    <p:sldId id="284" r:id="rId15"/>
    <p:sldId id="290" r:id="rId16"/>
    <p:sldId id="287" r:id="rId17"/>
    <p:sldId id="291" r:id="rId18"/>
    <p:sldId id="293" r:id="rId19"/>
    <p:sldId id="292" r:id="rId20"/>
    <p:sldId id="29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91D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92"/>
    <p:restoredTop sz="84347"/>
  </p:normalViewPr>
  <p:slideViewPr>
    <p:cSldViewPr snapToGrid="0" snapToObjects="1">
      <p:cViewPr varScale="1">
        <p:scale>
          <a:sx n="64" d="100"/>
          <a:sy n="64" d="100"/>
        </p:scale>
        <p:origin x="11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4" d="100"/>
          <a:sy n="84" d="100"/>
        </p:scale>
        <p:origin x="214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im\Dropbox%20(Personal)\Team%20GE\Team%20Tanzania\Data\BaselineStats_2016.11.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im\Dropbox%20(Personal)\Team%20GE\Team%20Tanzania\Data\BaselineStats_2016.11.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im\Dropbox%20(Personal)\Team%20GE\Team%20Tanzania\Data\BaselineStats_2016.11.2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im\Dropbox%20(Personal)\Team%20GE\Team%20Tanzania\Data\BaselineStats_2016.11.2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pPr>
            <a:r>
              <a:rPr lang="en-US" sz="1400" dirty="0">
                <a:latin typeface="Tw Cen MT Condensed" charset="0"/>
                <a:ea typeface="Tw Cen MT Condensed" charset="0"/>
                <a:cs typeface="Tw Cen MT Condensed" charset="0"/>
              </a:rPr>
              <a:t>Number of surgical procedures (per 100,000 </a:t>
            </a:r>
            <a:r>
              <a:rPr lang="en-US" sz="1400" dirty="0" smtClean="0">
                <a:latin typeface="Tw Cen MT Condensed" charset="0"/>
                <a:ea typeface="Tw Cen MT Condensed" charset="0"/>
                <a:cs typeface="Tw Cen MT Condensed" charset="0"/>
              </a:rPr>
              <a:t>population)</a:t>
            </a:r>
            <a:endParaRPr lang="en-US" sz="1400" dirty="0">
              <a:latin typeface="Tw Cen MT Condensed" charset="0"/>
              <a:ea typeface="Tw Cen MT Condensed" charset="0"/>
              <a:cs typeface="Tw Cen MT Condensed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w Cen MT Condensed" charset="0"/>
              <a:ea typeface="Tw Cen MT Condensed" charset="0"/>
              <a:cs typeface="Tw Cen MT Condensed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'Lancet Indicators Tables'!$B$2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w Cen MT Condensed" charset="0"/>
                    <a:ea typeface="Tw Cen MT Condensed" charset="0"/>
                    <a:cs typeface="Tw Cen MT Condensed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'Lancet Indicators Tables'!$A$3:$A$11</c:f>
              <c:strCache>
                <c:ptCount val="9"/>
                <c:pt idx="0">
                  <c:v>Zambia</c:v>
                </c:pt>
                <c:pt idx="1">
                  <c:v>Rwanda</c:v>
                </c:pt>
                <c:pt idx="2">
                  <c:v>Kenya</c:v>
                </c:pt>
                <c:pt idx="3">
                  <c:v>Uganda</c:v>
                </c:pt>
                <c:pt idx="4">
                  <c:v>Mozambique</c:v>
                </c:pt>
                <c:pt idx="5">
                  <c:v>Tanzania</c:v>
                </c:pt>
                <c:pt idx="6">
                  <c:v>Malawi</c:v>
                </c:pt>
                <c:pt idx="7">
                  <c:v>Burundi</c:v>
                </c:pt>
                <c:pt idx="8">
                  <c:v>Congo, Dem. Rep.</c:v>
                </c:pt>
              </c:strCache>
            </c:strRef>
          </c:cat>
          <c:val>
            <c:numRef>
              <c:f>'Lancet Indicators Tables'!$B$3:$B$11</c:f>
              <c:numCache>
                <c:formatCode>General</c:formatCode>
                <c:ptCount val="9"/>
                <c:pt idx="0">
                  <c:v>1682</c:v>
                </c:pt>
                <c:pt idx="1">
                  <c:v>1062</c:v>
                </c:pt>
                <c:pt idx="2">
                  <c:v>659</c:v>
                </c:pt>
                <c:pt idx="3">
                  <c:v>625</c:v>
                </c:pt>
                <c:pt idx="4">
                  <c:v>532</c:v>
                </c:pt>
                <c:pt idx="5">
                  <c:v>484</c:v>
                </c:pt>
                <c:pt idx="6">
                  <c:v>321</c:v>
                </c:pt>
                <c:pt idx="7">
                  <c:v>237</c:v>
                </c:pt>
                <c:pt idx="8">
                  <c:v>158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48889040"/>
        <c:axId val="-747525520"/>
      </c:barChart>
      <c:catAx>
        <c:axId val="-748889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7525520"/>
        <c:crosses val="autoZero"/>
        <c:auto val="1"/>
        <c:lblAlgn val="ctr"/>
        <c:lblOffset val="100"/>
        <c:noMultiLvlLbl val="0"/>
      </c:catAx>
      <c:valAx>
        <c:axId val="-7475255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rgbClr val="FFFBE2"/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74888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chemeClr val="accent5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pPr>
            <a:r>
              <a:rPr lang="en-US" sz="1400" dirty="0">
                <a:latin typeface="Tw Cen MT Condensed" charset="0"/>
                <a:ea typeface="Tw Cen MT Condensed" charset="0"/>
                <a:cs typeface="Tw Cen MT Condensed" charset="0"/>
              </a:rPr>
              <a:t>Number of SAO providers (per 100,000 </a:t>
            </a:r>
            <a:r>
              <a:rPr lang="en-US" sz="1400" dirty="0" smtClean="0">
                <a:latin typeface="Tw Cen MT Condensed" charset="0"/>
                <a:ea typeface="Tw Cen MT Condensed" charset="0"/>
                <a:cs typeface="Tw Cen MT Condensed" charset="0"/>
              </a:rPr>
              <a:t>population)</a:t>
            </a:r>
            <a:endParaRPr lang="en-US" sz="1400" dirty="0">
              <a:latin typeface="Tw Cen MT Condensed" charset="0"/>
              <a:ea typeface="Tw Cen MT Condensed" charset="0"/>
              <a:cs typeface="Tw Cen MT Condensed" charset="0"/>
            </a:endParaRPr>
          </a:p>
        </c:rich>
      </c:tx>
      <c:layout>
        <c:manualLayout>
          <c:xMode val="edge"/>
          <c:yMode val="edge"/>
          <c:x val="0.18885521791530099"/>
          <c:y val="3.79601339971930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w Cen MT Condensed" charset="0"/>
              <a:ea typeface="Tw Cen MT Condensed" charset="0"/>
              <a:cs typeface="Tw Cen MT Condensed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dLbl>
              <c:idx val="6"/>
              <c:tx>
                <c:rich>
                  <a:bodyPr/>
                  <a:lstStyle/>
                  <a:p>
                    <a:r>
                      <a:rPr lang="nb-NO" smtClean="0"/>
                      <a:t>0.46</a:t>
                    </a:r>
                    <a:endParaRPr lang="nb-NO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Tw Cen MT Condensed" charset="0"/>
                      <a:ea typeface="Tw Cen MT Condensed" charset="0"/>
                      <a:cs typeface="Tw Cen MT Condensed" charset="0"/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w Cen MT Condensed" charset="0"/>
                    <a:ea typeface="Tw Cen MT Condensed" charset="0"/>
                    <a:cs typeface="Tw Cen MT Condensed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'Lancet Indicators Tables'!$M$3:$M$11</c:f>
              <c:strCache>
                <c:ptCount val="9"/>
                <c:pt idx="0">
                  <c:v>Kenya</c:v>
                </c:pt>
                <c:pt idx="1">
                  <c:v>Zambia</c:v>
                </c:pt>
                <c:pt idx="2">
                  <c:v>Mozambique</c:v>
                </c:pt>
                <c:pt idx="3">
                  <c:v>Uganda</c:v>
                </c:pt>
                <c:pt idx="4">
                  <c:v>Rwanda</c:v>
                </c:pt>
                <c:pt idx="5">
                  <c:v>Malawi</c:v>
                </c:pt>
                <c:pt idx="6">
                  <c:v>Tanzania</c:v>
                </c:pt>
                <c:pt idx="7">
                  <c:v>Congo, Democratic Republic of</c:v>
                </c:pt>
                <c:pt idx="8">
                  <c:v>Burundi</c:v>
                </c:pt>
              </c:strCache>
            </c:strRef>
          </c:cat>
          <c:val>
            <c:numRef>
              <c:f>'Lancet Indicators Tables'!$N$3:$N$11</c:f>
              <c:numCache>
                <c:formatCode>0.00</c:formatCode>
                <c:ptCount val="9"/>
                <c:pt idx="0">
                  <c:v>1.9285714285714299</c:v>
                </c:pt>
                <c:pt idx="1">
                  <c:v>1.107954545454545</c:v>
                </c:pt>
                <c:pt idx="2">
                  <c:v>1.09920634920635</c:v>
                </c:pt>
                <c:pt idx="3">
                  <c:v>0.94910591471801897</c:v>
                </c:pt>
                <c:pt idx="4">
                  <c:v>0.67768595041322299</c:v>
                </c:pt>
                <c:pt idx="5">
                  <c:v>0.5</c:v>
                </c:pt>
                <c:pt idx="6">
                  <c:v>0.34689793195463597</c:v>
                </c:pt>
                <c:pt idx="7">
                  <c:v>0.185157754406755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47523344"/>
        <c:axId val="-747524432"/>
      </c:barChart>
      <c:catAx>
        <c:axId val="-747523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7524432"/>
        <c:crosses val="autoZero"/>
        <c:auto val="1"/>
        <c:lblAlgn val="ctr"/>
        <c:lblOffset val="100"/>
        <c:noMultiLvlLbl val="0"/>
      </c:catAx>
      <c:valAx>
        <c:axId val="-747524432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crossAx val="-7475233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8575" cap="flat" cmpd="sng" algn="ctr">
      <a:solidFill>
        <a:schemeClr val="accent5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pPr>
            <a:r>
              <a:rPr lang="en-US" sz="1600" dirty="0">
                <a:latin typeface="Tw Cen MT Condensed" charset="0"/>
                <a:ea typeface="Tw Cen MT Condensed" charset="0"/>
                <a:cs typeface="Tw Cen MT Condensed" charset="0"/>
              </a:rPr>
              <a:t>Risk of catastrophic expenditure for surgical care </a:t>
            </a:r>
            <a:endParaRPr lang="en-US" sz="1600" dirty="0" smtClean="0">
              <a:latin typeface="Tw Cen MT Condensed" charset="0"/>
              <a:ea typeface="Tw Cen MT Condensed" charset="0"/>
              <a:cs typeface="Tw Cen MT Condensed" charset="0"/>
            </a:endParaRPr>
          </a:p>
          <a:p>
            <a:pPr>
              <a:defRPr sz="1600">
                <a:latin typeface="Tw Cen MT Condensed" charset="0"/>
                <a:ea typeface="Tw Cen MT Condensed" charset="0"/>
                <a:cs typeface="Tw Cen MT Condensed" charset="0"/>
              </a:defRPr>
            </a:pPr>
            <a:r>
              <a:rPr lang="en-US" sz="1600" dirty="0" smtClean="0">
                <a:latin typeface="Tw Cen MT Condensed" charset="0"/>
                <a:ea typeface="Tw Cen MT Condensed" charset="0"/>
                <a:cs typeface="Tw Cen MT Condensed" charset="0"/>
              </a:rPr>
              <a:t>(% </a:t>
            </a:r>
            <a:r>
              <a:rPr lang="en-US" sz="1600" dirty="0">
                <a:latin typeface="Tw Cen MT Condensed" charset="0"/>
                <a:ea typeface="Tw Cen MT Condensed" charset="0"/>
                <a:cs typeface="Tw Cen MT Condensed" charset="0"/>
              </a:rPr>
              <a:t>of people at risk)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w Cen MT Condensed" charset="0"/>
              <a:ea typeface="Tw Cen MT Condensed" charset="0"/>
              <a:cs typeface="Tw Cen MT Condensed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'Lancet Indicators Tables'!$F$2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4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w Cen MT Condensed" charset="0"/>
                    <a:ea typeface="Tw Cen MT Condensed" charset="0"/>
                    <a:cs typeface="Tw Cen MT Condensed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'Lancet Indicators Tables'!$E$3:$E$11</c:f>
              <c:strCache>
                <c:ptCount val="9"/>
                <c:pt idx="0">
                  <c:v>Mozambique</c:v>
                </c:pt>
                <c:pt idx="1">
                  <c:v>Zambia</c:v>
                </c:pt>
                <c:pt idx="2">
                  <c:v>Malawi</c:v>
                </c:pt>
                <c:pt idx="3">
                  <c:v>Rwanda</c:v>
                </c:pt>
                <c:pt idx="4">
                  <c:v>Kenya</c:v>
                </c:pt>
                <c:pt idx="5">
                  <c:v>Tanzania</c:v>
                </c:pt>
                <c:pt idx="6">
                  <c:v>Congo, Dem. Rep.</c:v>
                </c:pt>
                <c:pt idx="7">
                  <c:v>Uganda</c:v>
                </c:pt>
                <c:pt idx="8">
                  <c:v>Burundi</c:v>
                </c:pt>
              </c:strCache>
            </c:strRef>
          </c:cat>
          <c:val>
            <c:numRef>
              <c:f>'Lancet Indicators Tables'!$F$3:$F$11</c:f>
              <c:numCache>
                <c:formatCode>General</c:formatCode>
                <c:ptCount val="9"/>
                <c:pt idx="0">
                  <c:v>27.3</c:v>
                </c:pt>
                <c:pt idx="1">
                  <c:v>43.1</c:v>
                </c:pt>
                <c:pt idx="2">
                  <c:v>57</c:v>
                </c:pt>
                <c:pt idx="3">
                  <c:v>57.6</c:v>
                </c:pt>
                <c:pt idx="4">
                  <c:v>65.7</c:v>
                </c:pt>
                <c:pt idx="5">
                  <c:v>65.8</c:v>
                </c:pt>
                <c:pt idx="6">
                  <c:v>73.8</c:v>
                </c:pt>
                <c:pt idx="7">
                  <c:v>78.599999999999994</c:v>
                </c:pt>
                <c:pt idx="8">
                  <c:v>87.7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47522256"/>
        <c:axId val="-747521168"/>
      </c:barChart>
      <c:catAx>
        <c:axId val="-74752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7521168"/>
        <c:crosses val="autoZero"/>
        <c:auto val="1"/>
        <c:lblAlgn val="ctr"/>
        <c:lblOffset val="100"/>
        <c:noMultiLvlLbl val="0"/>
      </c:catAx>
      <c:valAx>
        <c:axId val="-74752116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747522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chemeClr val="accent5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defRPr>
            </a:pPr>
            <a:r>
              <a:rPr lang="en-US" sz="1600" dirty="0">
                <a:latin typeface="Tw Cen MT Condensed" charset="0"/>
                <a:ea typeface="Tw Cen MT Condensed" charset="0"/>
                <a:cs typeface="Tw Cen MT Condensed" charset="0"/>
              </a:rPr>
              <a:t>Risk of impoverishing expenditure for surgical care (% of people at risk)</a:t>
            </a:r>
          </a:p>
        </c:rich>
      </c:tx>
      <c:overlay val="0"/>
      <c:spPr>
        <a:noFill/>
        <a:ln w="25400"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w Cen MT Condensed" charset="0"/>
              <a:ea typeface="Tw Cen MT Condensed" charset="0"/>
              <a:cs typeface="Tw Cen MT Condensed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50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C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Tw Cen MT Condensed" charset="0"/>
                    <a:ea typeface="Tw Cen MT Condensed" charset="0"/>
                    <a:cs typeface="Tw Cen MT Condensed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'Lancet Indicators Tables'!$I$3:$I$11</c:f>
              <c:strCache>
                <c:ptCount val="9"/>
                <c:pt idx="0">
                  <c:v>Zambia</c:v>
                </c:pt>
                <c:pt idx="1">
                  <c:v>Kenya</c:v>
                </c:pt>
                <c:pt idx="2">
                  <c:v>Mozambique</c:v>
                </c:pt>
                <c:pt idx="3">
                  <c:v>Rwanda</c:v>
                </c:pt>
                <c:pt idx="4">
                  <c:v>Uganda</c:v>
                </c:pt>
                <c:pt idx="5">
                  <c:v>Tanzania</c:v>
                </c:pt>
                <c:pt idx="6">
                  <c:v>Congo, Dem. Rep.</c:v>
                </c:pt>
                <c:pt idx="7">
                  <c:v>Malawi</c:v>
                </c:pt>
                <c:pt idx="8">
                  <c:v>Burundi</c:v>
                </c:pt>
              </c:strCache>
            </c:strRef>
          </c:cat>
          <c:val>
            <c:numRef>
              <c:f>'Lancet Indicators Tables'!$J$3:$J$11</c:f>
              <c:numCache>
                <c:formatCode>General</c:formatCode>
                <c:ptCount val="9"/>
                <c:pt idx="0">
                  <c:v>52.5</c:v>
                </c:pt>
                <c:pt idx="1">
                  <c:v>75.2</c:v>
                </c:pt>
                <c:pt idx="2">
                  <c:v>80.5</c:v>
                </c:pt>
                <c:pt idx="3">
                  <c:v>83</c:v>
                </c:pt>
                <c:pt idx="4">
                  <c:v>85</c:v>
                </c:pt>
                <c:pt idx="5">
                  <c:v>85.5</c:v>
                </c:pt>
                <c:pt idx="6">
                  <c:v>90.6</c:v>
                </c:pt>
                <c:pt idx="7">
                  <c:v>91.8</c:v>
                </c:pt>
                <c:pt idx="8">
                  <c:v>98.7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-747520080"/>
        <c:axId val="-747519536"/>
      </c:barChart>
      <c:catAx>
        <c:axId val="-74752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747519536"/>
        <c:crosses val="autoZero"/>
        <c:auto val="1"/>
        <c:lblAlgn val="ctr"/>
        <c:lblOffset val="100"/>
        <c:noMultiLvlLbl val="0"/>
      </c:catAx>
      <c:valAx>
        <c:axId val="-747519536"/>
        <c:scaling>
          <c:orientation val="minMax"/>
          <c:max val="100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crossAx val="-74752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25400" cap="flat" cmpd="sng" algn="ctr">
      <a:solidFill>
        <a:schemeClr val="accent5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08717839152598"/>
          <c:y val="0.119824723967008"/>
          <c:w val="0.42582564321694799"/>
          <c:h val="0.7685398156190530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Proportion of Health Spend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dPt>
            <c:idx val="0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6.2414594312196897E-3"/>
                  <c:y val="0.14266227212301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latin typeface="Tw Cen MT Condensed" charset="0"/>
                    <a:ea typeface="Tw Cen MT Condensed" charset="0"/>
                    <a:cs typeface="Tw Cen MT Condensed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SOA</c:v>
                </c:pt>
                <c:pt idx="1">
                  <c:v>Other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3.28</c:v>
                </c:pt>
                <c:pt idx="1">
                  <c:v>96.72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80CE61-D078-EB41-8D10-5383CA59D8E3}" type="doc">
      <dgm:prSet loTypeId="urn:microsoft.com/office/officeart/2005/8/layout/vProcess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90387CF-CC97-8F49-BDD6-888B7FF61ED5}">
      <dgm:prSet phldrT="[Text]"/>
      <dgm:spPr/>
      <dgm:t>
        <a:bodyPr/>
        <a:lstStyle/>
        <a:p>
          <a:r>
            <a:rPr lang="en-US" dirty="0" smtClean="0"/>
            <a:t>MOHCDGEC</a:t>
          </a:r>
          <a:endParaRPr lang="en-US" dirty="0"/>
        </a:p>
      </dgm:t>
    </dgm:pt>
    <dgm:pt modelId="{0B5A316B-C78F-7149-9A56-43D09EC1A92B}" type="parTrans" cxnId="{EF0E3183-4E3B-444C-B954-D67973FE7F63}">
      <dgm:prSet/>
      <dgm:spPr/>
      <dgm:t>
        <a:bodyPr/>
        <a:lstStyle/>
        <a:p>
          <a:endParaRPr lang="en-US"/>
        </a:p>
      </dgm:t>
    </dgm:pt>
    <dgm:pt modelId="{44F846D2-C15B-264E-9F48-590DC88FF553}" type="sibTrans" cxnId="{EF0E3183-4E3B-444C-B954-D67973FE7F63}">
      <dgm:prSet/>
      <dgm:spPr/>
      <dgm:t>
        <a:bodyPr/>
        <a:lstStyle/>
        <a:p>
          <a:endParaRPr lang="en-US"/>
        </a:p>
      </dgm:t>
    </dgm:pt>
    <dgm:pt modelId="{9801E551-786D-5E48-BB5E-26569DDB4FB0}">
      <dgm:prSet phldrT="[Text]"/>
      <dgm:spPr/>
      <dgm:t>
        <a:bodyPr/>
        <a:lstStyle/>
        <a:p>
          <a:r>
            <a:rPr lang="en-US" dirty="0" smtClean="0"/>
            <a:t>Permanent Secretary</a:t>
          </a:r>
          <a:endParaRPr lang="en-US" dirty="0"/>
        </a:p>
      </dgm:t>
    </dgm:pt>
    <dgm:pt modelId="{B466987C-D8E0-214A-960F-87FE354463A1}" type="parTrans" cxnId="{665EC488-4F23-F746-A3D5-6BE8ACAE20D0}">
      <dgm:prSet/>
      <dgm:spPr/>
      <dgm:t>
        <a:bodyPr/>
        <a:lstStyle/>
        <a:p>
          <a:endParaRPr lang="en-US"/>
        </a:p>
      </dgm:t>
    </dgm:pt>
    <dgm:pt modelId="{12B918C0-79F3-3B4F-AAD3-97587875F609}" type="sibTrans" cxnId="{665EC488-4F23-F746-A3D5-6BE8ACAE20D0}">
      <dgm:prSet/>
      <dgm:spPr/>
      <dgm:t>
        <a:bodyPr/>
        <a:lstStyle/>
        <a:p>
          <a:endParaRPr lang="en-US"/>
        </a:p>
      </dgm:t>
    </dgm:pt>
    <dgm:pt modelId="{E60AD743-6450-5A4F-A839-8E5D54A2F1E1}">
      <dgm:prSet phldrT="[Text]"/>
      <dgm:spPr/>
      <dgm:t>
        <a:bodyPr/>
        <a:lstStyle/>
        <a:p>
          <a:r>
            <a:rPr lang="en-US" dirty="0" smtClean="0"/>
            <a:t>Department of Curative Services</a:t>
          </a:r>
          <a:endParaRPr lang="en-US" dirty="0"/>
        </a:p>
      </dgm:t>
    </dgm:pt>
    <dgm:pt modelId="{D9CF96BB-6065-144B-8F36-44261DFE4D5B}" type="parTrans" cxnId="{CC49C879-80A4-9F47-A986-9F1681FF874F}">
      <dgm:prSet/>
      <dgm:spPr/>
      <dgm:t>
        <a:bodyPr/>
        <a:lstStyle/>
        <a:p>
          <a:endParaRPr lang="en-US"/>
        </a:p>
      </dgm:t>
    </dgm:pt>
    <dgm:pt modelId="{0DA3AEA5-860E-8D42-A1C3-390EE77D517F}" type="sibTrans" cxnId="{CC49C879-80A4-9F47-A986-9F1681FF874F}">
      <dgm:prSet/>
      <dgm:spPr/>
      <dgm:t>
        <a:bodyPr/>
        <a:lstStyle/>
        <a:p>
          <a:endParaRPr lang="en-US"/>
        </a:p>
      </dgm:t>
    </dgm:pt>
    <dgm:pt modelId="{03246DB8-4D08-D844-8DAC-2AE30304D5BB}" type="pres">
      <dgm:prSet presAssocID="{4380CE61-D078-EB41-8D10-5383CA59D8E3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5EE5CBD-84E5-D74E-BF1F-3CDD44B97BEF}" type="pres">
      <dgm:prSet presAssocID="{4380CE61-D078-EB41-8D10-5383CA59D8E3}" presName="dummyMaxCanvas" presStyleCnt="0">
        <dgm:presLayoutVars/>
      </dgm:prSet>
      <dgm:spPr/>
    </dgm:pt>
    <dgm:pt modelId="{BE6044BB-A548-9A4C-A58F-73D9E2F9A1B9}" type="pres">
      <dgm:prSet presAssocID="{4380CE61-D078-EB41-8D10-5383CA59D8E3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CFC077-2958-1E47-A802-0DA45DED3157}" type="pres">
      <dgm:prSet presAssocID="{4380CE61-D078-EB41-8D10-5383CA59D8E3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DF662-4940-7340-9FF0-213289BAB994}" type="pres">
      <dgm:prSet presAssocID="{4380CE61-D078-EB41-8D10-5383CA59D8E3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FCAA2E-3CAA-AC49-AEDB-6BB0453CB967}" type="pres">
      <dgm:prSet presAssocID="{4380CE61-D078-EB41-8D10-5383CA59D8E3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005AC3-E220-7740-B92A-DE01707061A3}" type="pres">
      <dgm:prSet presAssocID="{4380CE61-D078-EB41-8D10-5383CA59D8E3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EA68B0-B735-5C43-89D5-9E71EA5189DF}" type="pres">
      <dgm:prSet presAssocID="{4380CE61-D078-EB41-8D10-5383CA59D8E3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9A3841-4A5B-CF40-AFAD-E36B8D518DF8}" type="pres">
      <dgm:prSet presAssocID="{4380CE61-D078-EB41-8D10-5383CA59D8E3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8DD5FC-A1CF-EC46-A3AF-8A8E3C655CD4}" type="pres">
      <dgm:prSet presAssocID="{4380CE61-D078-EB41-8D10-5383CA59D8E3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DA2333-645A-2D4E-A996-A3D15444040E}" type="presOf" srcId="{E60AD743-6450-5A4F-A839-8E5D54A2F1E1}" destId="{548DD5FC-A1CF-EC46-A3AF-8A8E3C655CD4}" srcOrd="1" destOrd="0" presId="urn:microsoft.com/office/officeart/2005/8/layout/vProcess5"/>
    <dgm:cxn modelId="{665EC488-4F23-F746-A3D5-6BE8ACAE20D0}" srcId="{4380CE61-D078-EB41-8D10-5383CA59D8E3}" destId="{9801E551-786D-5E48-BB5E-26569DDB4FB0}" srcOrd="1" destOrd="0" parTransId="{B466987C-D8E0-214A-960F-87FE354463A1}" sibTransId="{12B918C0-79F3-3B4F-AAD3-97587875F609}"/>
    <dgm:cxn modelId="{D4BD91CF-88CE-D34C-BD60-38E66D774EB8}" type="presOf" srcId="{12B918C0-79F3-3B4F-AAD3-97587875F609}" destId="{F9005AC3-E220-7740-B92A-DE01707061A3}" srcOrd="0" destOrd="0" presId="urn:microsoft.com/office/officeart/2005/8/layout/vProcess5"/>
    <dgm:cxn modelId="{CC49C879-80A4-9F47-A986-9F1681FF874F}" srcId="{4380CE61-D078-EB41-8D10-5383CA59D8E3}" destId="{E60AD743-6450-5A4F-A839-8E5D54A2F1E1}" srcOrd="2" destOrd="0" parTransId="{D9CF96BB-6065-144B-8F36-44261DFE4D5B}" sibTransId="{0DA3AEA5-860E-8D42-A1C3-390EE77D517F}"/>
    <dgm:cxn modelId="{4BD533C4-8778-2043-BAEA-0DF3AD5B1977}" type="presOf" srcId="{4380CE61-D078-EB41-8D10-5383CA59D8E3}" destId="{03246DB8-4D08-D844-8DAC-2AE30304D5BB}" srcOrd="0" destOrd="0" presId="urn:microsoft.com/office/officeart/2005/8/layout/vProcess5"/>
    <dgm:cxn modelId="{2A4DF14E-CDF0-C04D-A156-A934904C40BD}" type="presOf" srcId="{E60AD743-6450-5A4F-A839-8E5D54A2F1E1}" destId="{525DF662-4940-7340-9FF0-213289BAB994}" srcOrd="0" destOrd="0" presId="urn:microsoft.com/office/officeart/2005/8/layout/vProcess5"/>
    <dgm:cxn modelId="{8C719F3C-CF5F-EE4B-9552-652652205093}" type="presOf" srcId="{E90387CF-CC97-8F49-BDD6-888B7FF61ED5}" destId="{3AEA68B0-B735-5C43-89D5-9E71EA5189DF}" srcOrd="1" destOrd="0" presId="urn:microsoft.com/office/officeart/2005/8/layout/vProcess5"/>
    <dgm:cxn modelId="{F9788F98-3671-5D49-B158-DDCBA35BA746}" type="presOf" srcId="{9801E551-786D-5E48-BB5E-26569DDB4FB0}" destId="{2ECFC077-2958-1E47-A802-0DA45DED3157}" srcOrd="0" destOrd="0" presId="urn:microsoft.com/office/officeart/2005/8/layout/vProcess5"/>
    <dgm:cxn modelId="{FF97CFA0-BF42-A44C-8229-1ADCED705E60}" type="presOf" srcId="{E90387CF-CC97-8F49-BDD6-888B7FF61ED5}" destId="{BE6044BB-A548-9A4C-A58F-73D9E2F9A1B9}" srcOrd="0" destOrd="0" presId="urn:microsoft.com/office/officeart/2005/8/layout/vProcess5"/>
    <dgm:cxn modelId="{881E2B89-653D-C446-9AEC-BFC61FAA371A}" type="presOf" srcId="{44F846D2-C15B-264E-9F48-590DC88FF553}" destId="{9CFCAA2E-3CAA-AC49-AEDB-6BB0453CB967}" srcOrd="0" destOrd="0" presId="urn:microsoft.com/office/officeart/2005/8/layout/vProcess5"/>
    <dgm:cxn modelId="{EF0E3183-4E3B-444C-B954-D67973FE7F63}" srcId="{4380CE61-D078-EB41-8D10-5383CA59D8E3}" destId="{E90387CF-CC97-8F49-BDD6-888B7FF61ED5}" srcOrd="0" destOrd="0" parTransId="{0B5A316B-C78F-7149-9A56-43D09EC1A92B}" sibTransId="{44F846D2-C15B-264E-9F48-590DC88FF553}"/>
    <dgm:cxn modelId="{4B9049FC-2B79-A84B-87C7-C85FAEFE4A5D}" type="presOf" srcId="{9801E551-786D-5E48-BB5E-26569DDB4FB0}" destId="{8F9A3841-4A5B-CF40-AFAD-E36B8D518DF8}" srcOrd="1" destOrd="0" presId="urn:microsoft.com/office/officeart/2005/8/layout/vProcess5"/>
    <dgm:cxn modelId="{5A488111-F192-134F-A116-B2F0ABF84700}" type="presParOf" srcId="{03246DB8-4D08-D844-8DAC-2AE30304D5BB}" destId="{15EE5CBD-84E5-D74E-BF1F-3CDD44B97BEF}" srcOrd="0" destOrd="0" presId="urn:microsoft.com/office/officeart/2005/8/layout/vProcess5"/>
    <dgm:cxn modelId="{1AD20EF8-56A4-4F44-B181-D4C069F6925D}" type="presParOf" srcId="{03246DB8-4D08-D844-8DAC-2AE30304D5BB}" destId="{BE6044BB-A548-9A4C-A58F-73D9E2F9A1B9}" srcOrd="1" destOrd="0" presId="urn:microsoft.com/office/officeart/2005/8/layout/vProcess5"/>
    <dgm:cxn modelId="{E690BCD4-AFA3-5141-A788-763F3010BD04}" type="presParOf" srcId="{03246DB8-4D08-D844-8DAC-2AE30304D5BB}" destId="{2ECFC077-2958-1E47-A802-0DA45DED3157}" srcOrd="2" destOrd="0" presId="urn:microsoft.com/office/officeart/2005/8/layout/vProcess5"/>
    <dgm:cxn modelId="{47D9F67C-107A-894D-A537-771DBBFA1E7D}" type="presParOf" srcId="{03246DB8-4D08-D844-8DAC-2AE30304D5BB}" destId="{525DF662-4940-7340-9FF0-213289BAB994}" srcOrd="3" destOrd="0" presId="urn:microsoft.com/office/officeart/2005/8/layout/vProcess5"/>
    <dgm:cxn modelId="{42F42A3F-AFDF-4040-861F-50D144E762A3}" type="presParOf" srcId="{03246DB8-4D08-D844-8DAC-2AE30304D5BB}" destId="{9CFCAA2E-3CAA-AC49-AEDB-6BB0453CB967}" srcOrd="4" destOrd="0" presId="urn:microsoft.com/office/officeart/2005/8/layout/vProcess5"/>
    <dgm:cxn modelId="{C96CFD9B-1DDC-7F45-BD5E-FD739891B765}" type="presParOf" srcId="{03246DB8-4D08-D844-8DAC-2AE30304D5BB}" destId="{F9005AC3-E220-7740-B92A-DE01707061A3}" srcOrd="5" destOrd="0" presId="urn:microsoft.com/office/officeart/2005/8/layout/vProcess5"/>
    <dgm:cxn modelId="{49BA93B8-E722-284E-8F17-A4080D72FFA0}" type="presParOf" srcId="{03246DB8-4D08-D844-8DAC-2AE30304D5BB}" destId="{3AEA68B0-B735-5C43-89D5-9E71EA5189DF}" srcOrd="6" destOrd="0" presId="urn:microsoft.com/office/officeart/2005/8/layout/vProcess5"/>
    <dgm:cxn modelId="{D580CE9D-9BDA-7E45-B7EE-F913AD88E452}" type="presParOf" srcId="{03246DB8-4D08-D844-8DAC-2AE30304D5BB}" destId="{8F9A3841-4A5B-CF40-AFAD-E36B8D518DF8}" srcOrd="7" destOrd="0" presId="urn:microsoft.com/office/officeart/2005/8/layout/vProcess5"/>
    <dgm:cxn modelId="{49841A22-BECB-5C4C-8A39-CD886ED3F18B}" type="presParOf" srcId="{03246DB8-4D08-D844-8DAC-2AE30304D5BB}" destId="{548DD5FC-A1CF-EC46-A3AF-8A8E3C655CD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F4E977DE-22B5-CE4B-A89E-9556051328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807347-EB87-FB4C-A3AF-1D85B26B10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89D5C5-445A-DA42-839B-BB32A48FC290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6E6367-732E-C041-9038-D68BD2CB5E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9B59B48-300F-E542-918B-FCB28E0782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6BD-9924-0243-8C10-A6A91CC1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803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A47F7-3CCF-984C-98E1-44F4F9614C49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384073-DD97-3444-8031-13AE0D428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572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6391-EF4E-4347-8487-CBFE2EC2DF6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49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6391-EF4E-4347-8487-CBFE2EC2DF6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F6391-EF4E-4347-8487-CBFE2EC2DF6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24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-25144"/>
            <a:ext cx="12192000" cy="4148137"/>
          </a:xfrm>
          <a:prstGeom prst="rect">
            <a:avLst/>
          </a:prstGeom>
          <a:solidFill>
            <a:srgbClr val="2791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9725" y="1125411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70400"/>
            <a:ext cx="9144000" cy="787400"/>
          </a:xfrm>
        </p:spPr>
        <p:txBody>
          <a:bodyPr/>
          <a:lstStyle>
            <a:lvl1pPr marL="0" indent="0" algn="ctr">
              <a:buNone/>
              <a:defRPr sz="2400">
                <a:latin typeface="Helvetica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085EB7-F78A-1244-A0BC-7855F012D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029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4484" y="1825625"/>
            <a:ext cx="5835316" cy="4879974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4"/>
            <a:ext cx="5835317" cy="4879975"/>
          </a:xfrm>
        </p:spPr>
        <p:txBody>
          <a:bodyPr>
            <a:normAutofit/>
          </a:bodyPr>
          <a:lstStyle>
            <a:lvl1pPr>
              <a:defRPr sz="2400">
                <a:latin typeface="Helvetica" pitchFamily="2" charset="0"/>
              </a:defRPr>
            </a:lvl1pPr>
            <a:lvl2pPr>
              <a:defRPr sz="2000">
                <a:latin typeface="Helvetica" pitchFamily="2" charset="0"/>
              </a:defRPr>
            </a:lvl2pPr>
            <a:lvl3pPr>
              <a:defRPr sz="1800">
                <a:latin typeface="Helvetica" pitchFamily="2" charset="0"/>
              </a:defRPr>
            </a:lvl3pPr>
            <a:lvl4pPr>
              <a:defRPr sz="1600">
                <a:latin typeface="Helvetica" pitchFamily="2" charset="0"/>
              </a:defRPr>
            </a:lvl4pPr>
            <a:lvl5pPr>
              <a:defRPr sz="16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44E63B-96AC-B74E-BEB8-E3F747D99CAB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59436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88CAAD0-F821-2242-BC2D-41A7673EA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4572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DB4337-DCCC-3143-9F74-AC5FFFCF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1770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32D1D4-4195-314D-9969-89AA32F543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3200427"/>
            <a:ext cx="12192000" cy="677863"/>
          </a:xfrm>
          <a:prstGeom prst="rect">
            <a:avLst/>
          </a:prstGeom>
          <a:solidFill>
            <a:srgbClr val="2791D5"/>
          </a:solidFill>
          <a:ln>
            <a:noFill/>
          </a:ln>
        </p:spPr>
        <p:txBody>
          <a:bodyPr lIns="121893" tIns="60947" rIns="121893" bIns="60947">
            <a:spAutoFit/>
          </a:bodyPr>
          <a:lstStyle>
            <a:lvl1pPr defTabSz="608013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 defTabSz="608013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6080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chemeClr val="bg1"/>
                </a:solidFill>
                <a:latin typeface="Helvetica" pitchFamily="2" charset="0"/>
                <a:ea typeface="Tw Cen MT Condensed" charset="0"/>
                <a:cs typeface="Tw Cen MT Condensed" charset="0"/>
              </a:rPr>
              <a:t> </a:t>
            </a:r>
            <a:endParaRPr lang="en-US" altLang="en-US" sz="3600" dirty="0">
              <a:solidFill>
                <a:srgbClr val="FFFFFF"/>
              </a:solidFill>
              <a:latin typeface="Helvetica" pitchFamily="2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921EB1E-A86C-5B43-9B4B-B7886A6F4C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32851"/>
            <a:ext cx="10515600" cy="88074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B65BCB6-59B5-9E4E-B5D6-74B46533CF57}"/>
              </a:ext>
            </a:extLst>
          </p:cNvPr>
          <p:cNvPicPr>
            <a:picLocks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3746" y="5627239"/>
            <a:ext cx="1188720" cy="11887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152F15-4B6A-C14F-B4CF-81D3C1D3CC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67" y="6049809"/>
            <a:ext cx="4318783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78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7DC0C-4C16-3E4B-AD0F-EBE3CD005CD8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6C6D4-342D-6340-8353-7D52033BAF2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110409"/>
            <a:ext cx="12192000" cy="86174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121893" tIns="60947" rIns="121893" bIns="60947" rtlCol="0">
            <a:spAutoFit/>
          </a:bodyPr>
          <a:lstStyle/>
          <a:p>
            <a:pPr algn="ctr" defTabSz="609468"/>
            <a:endParaRPr lang="en-US" sz="4800" dirty="0">
              <a:solidFill>
                <a:srgbClr val="FFFFFF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095149"/>
            <a:ext cx="12192000" cy="526120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6361226"/>
            <a:ext cx="604495" cy="402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5" y="6386398"/>
            <a:ext cx="417996" cy="4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3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25EA3-166A-3D42-B370-8C03BDD810FE}" type="datetimeFigureOut">
              <a:rPr lang="en-US" smtClean="0"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A78A7-1DA5-A841-A371-362AF01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0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image" Target="../media/image24.tiff"/><Relationship Id="rId3" Type="http://schemas.openxmlformats.org/officeDocument/2006/relationships/image" Target="../media/image14.tiff"/><Relationship Id="rId7" Type="http://schemas.openxmlformats.org/officeDocument/2006/relationships/image" Target="../media/image18.tiff"/><Relationship Id="rId12" Type="http://schemas.openxmlformats.org/officeDocument/2006/relationships/image" Target="../media/image23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11" Type="http://schemas.openxmlformats.org/officeDocument/2006/relationships/image" Target="../media/image22.tiff"/><Relationship Id="rId5" Type="http://schemas.openxmlformats.org/officeDocument/2006/relationships/image" Target="../media/image16.tiff"/><Relationship Id="rId15" Type="http://schemas.openxmlformats.org/officeDocument/2006/relationships/image" Target="../media/image26.tiff"/><Relationship Id="rId10" Type="http://schemas.openxmlformats.org/officeDocument/2006/relationships/image" Target="../media/image21.tiff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 smtClean="0"/>
              <a:t>Tanzania Case Study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524000" y="4212771"/>
            <a:ext cx="9144000" cy="1045029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Dr</a:t>
            </a:r>
            <a:r>
              <a:rPr lang="en-US" dirty="0" smtClean="0"/>
              <a:t> Sarah </a:t>
            </a:r>
            <a:r>
              <a:rPr lang="en-US" dirty="0" err="1" smtClean="0"/>
              <a:t>Maongezi</a:t>
            </a:r>
            <a:r>
              <a:rPr lang="en-US" dirty="0" smtClean="0"/>
              <a:t> MD MPH</a:t>
            </a:r>
          </a:p>
          <a:p>
            <a:r>
              <a:rPr lang="en-US" dirty="0" smtClean="0"/>
              <a:t>Acting Assistant Director Non Communicable Diseases</a:t>
            </a:r>
          </a:p>
          <a:p>
            <a:r>
              <a:rPr lang="en-US" dirty="0" smtClean="0"/>
              <a:t>MOHCDGEC Tanzania</a:t>
            </a:r>
            <a:endParaRPr lang="en-US" dirty="0"/>
          </a:p>
        </p:txBody>
      </p:sp>
      <p:pic>
        <p:nvPicPr>
          <p:cNvPr id="5" name="Picture 4" descr="Tanzania Emblem RGB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623" y="5363134"/>
            <a:ext cx="1582449" cy="1419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4984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409075"/>
            <a:ext cx="7053470" cy="4767888"/>
          </a:xfrm>
        </p:spPr>
        <p:txBody>
          <a:bodyPr/>
          <a:lstStyle/>
          <a:p>
            <a:r>
              <a:rPr lang="en-US" dirty="0" smtClean="0"/>
              <a:t>Snowball</a:t>
            </a:r>
          </a:p>
          <a:p>
            <a:pPr lvl="1"/>
            <a:r>
              <a:rPr lang="en-US" dirty="0" smtClean="0"/>
              <a:t>Begun within MOHCDGEC</a:t>
            </a:r>
          </a:p>
          <a:p>
            <a:pPr lvl="1"/>
            <a:r>
              <a:rPr lang="en-US" dirty="0" smtClean="0"/>
              <a:t>Then major professional associations within capital</a:t>
            </a:r>
          </a:p>
          <a:p>
            <a:pPr lvl="1"/>
            <a:r>
              <a:rPr lang="en-US" dirty="0" smtClean="0"/>
              <a:t>These entities each recommended other entities and individuals to contact--&gt; Snowball</a:t>
            </a:r>
          </a:p>
          <a:p>
            <a:r>
              <a:rPr lang="en-US" dirty="0" smtClean="0"/>
              <a:t>Stratified</a:t>
            </a:r>
          </a:p>
          <a:p>
            <a:pPr lvl="1"/>
            <a:r>
              <a:rPr lang="en-US" dirty="0" smtClean="0"/>
              <a:t>In addition to those identified to snowball targeted certain key strata</a:t>
            </a:r>
          </a:p>
          <a:p>
            <a:pPr lvl="1"/>
            <a:r>
              <a:rPr lang="en-US" dirty="0" smtClean="0"/>
              <a:t>Ensure each zone represented</a:t>
            </a:r>
          </a:p>
          <a:p>
            <a:pPr lvl="1"/>
            <a:r>
              <a:rPr lang="en-US" dirty="0" smtClean="0"/>
              <a:t>Systematic targeting of different allied health professionals included</a:t>
            </a:r>
          </a:p>
          <a:p>
            <a:pPr lvl="1"/>
            <a:r>
              <a:rPr lang="en-US" dirty="0" smtClean="0"/>
              <a:t>Systematic targeting of different levels of care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Stakeholder Identification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453" y="1903025"/>
            <a:ext cx="3419060" cy="301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9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3942" y="1785869"/>
            <a:ext cx="7172739" cy="4215411"/>
          </a:xfrm>
        </p:spPr>
        <p:txBody>
          <a:bodyPr/>
          <a:lstStyle/>
          <a:p>
            <a:r>
              <a:rPr lang="en-US" dirty="0" smtClean="0"/>
              <a:t>1:1 interviews using interview guides for standardization</a:t>
            </a:r>
          </a:p>
          <a:p>
            <a:pPr lvl="1"/>
            <a:r>
              <a:rPr lang="en-US" dirty="0" smtClean="0"/>
              <a:t>Key themes from interviews recorded to inform situational analysis</a:t>
            </a:r>
            <a:r>
              <a:rPr lang="en-US" dirty="0"/>
              <a:t> </a:t>
            </a:r>
            <a:r>
              <a:rPr lang="en-US" dirty="0" smtClean="0"/>
              <a:t>and adaptation of discussion frameworks</a:t>
            </a:r>
          </a:p>
          <a:p>
            <a:r>
              <a:rPr lang="en-US" dirty="0" smtClean="0"/>
              <a:t>Focus groups</a:t>
            </a:r>
          </a:p>
          <a:p>
            <a:pPr lvl="1"/>
            <a:r>
              <a:rPr lang="en-US" dirty="0" smtClean="0"/>
              <a:t>At certain hospitals a cross section of staff interviewed as a focus group</a:t>
            </a:r>
          </a:p>
          <a:p>
            <a:pPr lvl="1"/>
            <a:r>
              <a:rPr lang="en-US" dirty="0" smtClean="0"/>
              <a:t>At larger hospitals position specific groups </a:t>
            </a:r>
            <a:r>
              <a:rPr lang="en-US" dirty="0" err="1" smtClean="0"/>
              <a:t>e.g</a:t>
            </a:r>
            <a:r>
              <a:rPr lang="en-US" dirty="0" smtClean="0"/>
              <a:t> nurses, nurse </a:t>
            </a:r>
            <a:r>
              <a:rPr lang="en-US" dirty="0" err="1" smtClean="0"/>
              <a:t>anaesthesiologists</a:t>
            </a:r>
            <a:r>
              <a:rPr lang="en-US" dirty="0" smtClean="0"/>
              <a:t> interviewed.</a:t>
            </a:r>
          </a:p>
          <a:p>
            <a:r>
              <a:rPr lang="en-US" dirty="0" smtClean="0"/>
              <a:t>Process took 4 months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Initial engagement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6681" y="2206487"/>
            <a:ext cx="4508281" cy="237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199" y="1245870"/>
            <a:ext cx="5422415" cy="532541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Professional associations</a:t>
            </a:r>
          </a:p>
          <a:p>
            <a:pPr lvl="1"/>
            <a:r>
              <a:rPr lang="en-US" dirty="0" smtClean="0"/>
              <a:t>Medical Association of Tanzania</a:t>
            </a:r>
          </a:p>
          <a:p>
            <a:pPr lvl="1"/>
            <a:r>
              <a:rPr lang="en-US" dirty="0" smtClean="0"/>
              <a:t>Tanzanian Surgical Association</a:t>
            </a:r>
          </a:p>
          <a:p>
            <a:pPr lvl="1"/>
            <a:r>
              <a:rPr lang="en-US" dirty="0" smtClean="0"/>
              <a:t>Association of </a:t>
            </a:r>
            <a:r>
              <a:rPr lang="en-US" dirty="0" err="1"/>
              <a:t>G</a:t>
            </a:r>
            <a:r>
              <a:rPr lang="en-US" dirty="0" err="1" smtClean="0"/>
              <a:t>ynaecologists</a:t>
            </a:r>
            <a:r>
              <a:rPr lang="en-US" dirty="0" smtClean="0"/>
              <a:t> and Obstetricians of Tanzania  (AGOTA) </a:t>
            </a:r>
          </a:p>
          <a:p>
            <a:pPr lvl="1"/>
            <a:r>
              <a:rPr lang="en-US" dirty="0" smtClean="0"/>
              <a:t>Society of </a:t>
            </a:r>
            <a:r>
              <a:rPr lang="en-US" dirty="0" err="1" smtClean="0"/>
              <a:t>Anaesthesiologists</a:t>
            </a:r>
            <a:r>
              <a:rPr lang="en-US" dirty="0" smtClean="0"/>
              <a:t> of Tanzania (SATA) </a:t>
            </a:r>
          </a:p>
          <a:p>
            <a:pPr lvl="1"/>
            <a:r>
              <a:rPr lang="en-US" dirty="0" smtClean="0"/>
              <a:t>Tanzania </a:t>
            </a:r>
            <a:r>
              <a:rPr lang="en-US" dirty="0" err="1" smtClean="0"/>
              <a:t>Orthopaedic</a:t>
            </a:r>
            <a:r>
              <a:rPr lang="en-US" dirty="0" smtClean="0"/>
              <a:t> Association (TOA) </a:t>
            </a:r>
          </a:p>
          <a:p>
            <a:r>
              <a:rPr lang="en-US" dirty="0" smtClean="0"/>
              <a:t>Educational </a:t>
            </a:r>
            <a:r>
              <a:rPr lang="en-US" dirty="0" err="1" smtClean="0"/>
              <a:t>organisations</a:t>
            </a:r>
            <a:endParaRPr lang="en-US" dirty="0" smtClean="0"/>
          </a:p>
          <a:p>
            <a:pPr lvl="1"/>
            <a:r>
              <a:rPr lang="en-US" dirty="0" err="1" smtClean="0"/>
              <a:t>Ifakara</a:t>
            </a:r>
            <a:endParaRPr lang="en-US" dirty="0" smtClean="0"/>
          </a:p>
          <a:p>
            <a:pPr lvl="1"/>
            <a:r>
              <a:rPr lang="en-US" dirty="0" smtClean="0"/>
              <a:t>KCMC</a:t>
            </a:r>
            <a:endParaRPr lang="en-US" dirty="0"/>
          </a:p>
          <a:p>
            <a:pPr lvl="1"/>
            <a:r>
              <a:rPr lang="en-US" dirty="0" smtClean="0"/>
              <a:t>MUHAS</a:t>
            </a:r>
          </a:p>
          <a:p>
            <a:r>
              <a:rPr lang="en-US" dirty="0" smtClean="0"/>
              <a:t>Provider </a:t>
            </a:r>
            <a:r>
              <a:rPr lang="en-US" dirty="0" err="1" smtClean="0"/>
              <a:t>organisations</a:t>
            </a:r>
            <a:endParaRPr lang="en-US" dirty="0" smtClean="0"/>
          </a:p>
          <a:p>
            <a:pPr lvl="1"/>
            <a:r>
              <a:rPr lang="en-US" dirty="0" smtClean="0"/>
              <a:t>Christian Social Services Commission</a:t>
            </a:r>
          </a:p>
          <a:p>
            <a:pPr lvl="1"/>
            <a:r>
              <a:rPr lang="en-US" dirty="0" smtClean="0"/>
              <a:t>Association of Private Health Facilities of Tanzania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Stakeholders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4628" y="1850070"/>
            <a:ext cx="834315" cy="936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619" y="1825625"/>
            <a:ext cx="1261533" cy="1261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7794" y="3305085"/>
            <a:ext cx="1223044" cy="836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794" y="1917250"/>
            <a:ext cx="1080350" cy="1128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290" y="4452026"/>
            <a:ext cx="1441098" cy="6917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9036" y="3031033"/>
            <a:ext cx="1257204" cy="1257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2935" y="4669516"/>
            <a:ext cx="1289713" cy="2893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0644" y="5315451"/>
            <a:ext cx="1342281" cy="678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15358" y="5533378"/>
            <a:ext cx="1858162" cy="38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0015" y="4443753"/>
            <a:ext cx="832740" cy="871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4461" y="4282078"/>
            <a:ext cx="1036739" cy="1013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857" y="3237930"/>
            <a:ext cx="1063262" cy="1063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7022" y="3156035"/>
            <a:ext cx="1065849" cy="10880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02" y="1825625"/>
            <a:ext cx="1250208" cy="125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7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500160"/>
            <a:ext cx="5066654" cy="4351338"/>
          </a:xfrm>
        </p:spPr>
        <p:txBody>
          <a:bodyPr>
            <a:normAutofit/>
          </a:bodyPr>
          <a:lstStyle/>
          <a:p>
            <a:pPr marL="285750" lvl="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Clinicians and allied health professionals from all zones of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T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anzania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Surgeons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Anesthesiologists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Obstetricians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Radiologists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Nurses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Anesthetists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Biomedical engineers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Midwives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Laboratory technicians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Stakeholders (2)</a:t>
            </a:r>
            <a:endParaRPr lang="en-US" dirty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5987512" y="1500160"/>
            <a:ext cx="50666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Funders, Implementer, CSOs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Sikika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 (Patient advocates)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White Ribbon Alliance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CCBRT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Touch foundation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SEED global health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WHO</a:t>
            </a: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USAID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Industry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GE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Medtronic</a:t>
            </a:r>
          </a:p>
          <a:p>
            <a:pPr marL="1200150" lvl="2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dirty="0" err="1" smtClean="0">
                <a:latin typeface="Helvetica" charset="0"/>
                <a:ea typeface="Helvetica" charset="0"/>
                <a:cs typeface="Helvetica" charset="0"/>
              </a:rPr>
              <a:t>Gradian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  <a:p>
            <a:pPr marL="742950" lvl="1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/>
            </a:pP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4641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4949" y="1549831"/>
            <a:ext cx="10888851" cy="46271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80 people</a:t>
            </a:r>
          </a:p>
          <a:p>
            <a:r>
              <a:rPr lang="en-US" dirty="0" smtClean="0"/>
              <a:t>2 days in capital</a:t>
            </a:r>
          </a:p>
          <a:p>
            <a:r>
              <a:rPr lang="en-US" dirty="0" smtClean="0"/>
              <a:t>Launch by Chief Medical Officer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Policy briefs and existing policy mapping </a:t>
            </a:r>
            <a:r>
              <a:rPr lang="en-US" b="1" dirty="0" err="1" smtClean="0">
                <a:solidFill>
                  <a:srgbClr val="002060"/>
                </a:solidFill>
              </a:rPr>
              <a:t>summarising</a:t>
            </a:r>
            <a:r>
              <a:rPr lang="en-US" b="1" dirty="0" smtClean="0">
                <a:solidFill>
                  <a:srgbClr val="002060"/>
                </a:solidFill>
              </a:rPr>
              <a:t> situational assessment circulated 2 weeks ahead of meeting </a:t>
            </a:r>
          </a:p>
          <a:p>
            <a:r>
              <a:rPr lang="en-US" dirty="0" smtClean="0"/>
              <a:t>5 Groups of approx. 8-10 people with cross sectional representation</a:t>
            </a:r>
          </a:p>
          <a:p>
            <a:pPr lvl="1"/>
            <a:r>
              <a:rPr lang="en-US" dirty="0" smtClean="0"/>
              <a:t>Group moderator/chair</a:t>
            </a:r>
          </a:p>
          <a:p>
            <a:pPr lvl="1"/>
            <a:r>
              <a:rPr lang="en-US" dirty="0" smtClean="0"/>
              <a:t>Group Scribe/secretary</a:t>
            </a:r>
          </a:p>
          <a:p>
            <a:r>
              <a:rPr lang="en-US" dirty="0" smtClean="0"/>
              <a:t>Systematic completion of discussion framework during session to ensure what was being recorded reflected their views. </a:t>
            </a:r>
          </a:p>
          <a:p>
            <a:r>
              <a:rPr lang="en-US" dirty="0" smtClean="0"/>
              <a:t>3 cross over sessions for each group to present to other groups and ensure cohesion across domains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6461" y="365125"/>
            <a:ext cx="11835539" cy="880745"/>
          </a:xfrm>
        </p:spPr>
        <p:txBody>
          <a:bodyPr>
            <a:normAutofit/>
          </a:bodyPr>
          <a:lstStyle/>
          <a:p>
            <a:r>
              <a:rPr lang="en-US" dirty="0" smtClean="0"/>
              <a:t>Deeper engagement- Technical Workshop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982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4" y="1450254"/>
            <a:ext cx="6223000" cy="238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352" y="1148210"/>
            <a:ext cx="5854700" cy="448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60" y="2237684"/>
            <a:ext cx="3298773" cy="2400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734" y="2080683"/>
            <a:ext cx="2159000" cy="453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1734" y="2461683"/>
            <a:ext cx="2667000" cy="17907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4840" y="3848532"/>
            <a:ext cx="3263900" cy="2844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9087" y="1320557"/>
            <a:ext cx="901700" cy="472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02679" y="4070349"/>
            <a:ext cx="4864100" cy="2971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24263"/>
            <a:ext cx="12191999" cy="84519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 anchor="b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Press Coverage</a:t>
            </a:r>
          </a:p>
        </p:txBody>
      </p:sp>
    </p:spTree>
    <p:extLst>
      <p:ext uri="{BB962C8B-B14F-4D97-AF65-F5344CB8AC3E}">
        <p14:creationId xmlns:p14="http://schemas.microsoft.com/office/powerpoint/2010/main" val="12576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Completed discussion framework consensus</a:t>
            </a:r>
          </a:p>
          <a:p>
            <a:r>
              <a:rPr lang="en-US" dirty="0" smtClean="0"/>
              <a:t>Discussion frameworks is what was then converted into the zero draft </a:t>
            </a:r>
          </a:p>
          <a:p>
            <a:pPr lvl="1"/>
            <a:r>
              <a:rPr lang="en-US" dirty="0" smtClean="0"/>
              <a:t>Priorities</a:t>
            </a:r>
          </a:p>
          <a:p>
            <a:pPr lvl="1"/>
            <a:r>
              <a:rPr lang="en-US" dirty="0" smtClean="0"/>
              <a:t>Strategic objective</a:t>
            </a:r>
          </a:p>
          <a:p>
            <a:pPr lvl="1"/>
            <a:r>
              <a:rPr lang="en-US" dirty="0" smtClean="0"/>
              <a:t>Outputs</a:t>
            </a:r>
          </a:p>
          <a:p>
            <a:pPr lvl="1"/>
            <a:r>
              <a:rPr lang="en-US" dirty="0" smtClean="0"/>
              <a:t>Metrics</a:t>
            </a:r>
          </a:p>
          <a:p>
            <a:pPr lvl="1"/>
            <a:r>
              <a:rPr lang="en-US" dirty="0" smtClean="0"/>
              <a:t>Targets </a:t>
            </a:r>
          </a:p>
          <a:p>
            <a:r>
              <a:rPr lang="en-US" dirty="0" smtClean="0"/>
              <a:t>Good group cohesion to continue with the next steps of plan</a:t>
            </a:r>
          </a:p>
          <a:p>
            <a:r>
              <a:rPr lang="en-US" dirty="0" smtClean="0"/>
              <a:t>Certain individuals identified as champions for core NSOAP working group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Outputs from the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087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254" y="1559001"/>
            <a:ext cx="6353014" cy="4351338"/>
          </a:xfrm>
        </p:spPr>
        <p:txBody>
          <a:bodyPr/>
          <a:lstStyle/>
          <a:p>
            <a:r>
              <a:rPr lang="en-US" dirty="0" smtClean="0"/>
              <a:t>The final NSOAP is </a:t>
            </a:r>
          </a:p>
          <a:p>
            <a:pPr lvl="1"/>
            <a:r>
              <a:rPr lang="en-US" sz="2800" dirty="0" smtClean="0"/>
              <a:t>Ambitious</a:t>
            </a:r>
          </a:p>
          <a:p>
            <a:pPr lvl="2"/>
            <a:r>
              <a:rPr lang="en-US" sz="2400" dirty="0" smtClean="0"/>
              <a:t>31 strategic objectives and &gt;150 individual activities</a:t>
            </a:r>
          </a:p>
          <a:p>
            <a:pPr lvl="1"/>
            <a:r>
              <a:rPr lang="en-US" sz="2800" dirty="0" smtClean="0"/>
              <a:t>Attainable</a:t>
            </a:r>
          </a:p>
          <a:p>
            <a:pPr lvl="2"/>
            <a:r>
              <a:rPr lang="en-US" sz="2400" dirty="0" smtClean="0"/>
              <a:t>&lt; 1.7 USD per capita per year</a:t>
            </a:r>
          </a:p>
          <a:p>
            <a:pPr lvl="2"/>
            <a:r>
              <a:rPr lang="en-US" sz="2400" dirty="0" smtClean="0"/>
              <a:t>3.28% of current health spend</a:t>
            </a:r>
          </a:p>
          <a:p>
            <a:pPr lvl="1"/>
            <a:r>
              <a:rPr lang="en-US" sz="2600" dirty="0" smtClean="0"/>
              <a:t>Inclusive</a:t>
            </a:r>
          </a:p>
          <a:p>
            <a:pPr lvl="2"/>
            <a:r>
              <a:rPr lang="en-US" sz="2400" dirty="0" smtClean="0"/>
              <a:t>Directly reflects the priorities of stakeholders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Summary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75665" y="1413052"/>
            <a:ext cx="57869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$1.7 USD </a:t>
            </a:r>
            <a:r>
              <a:rPr lang="en-US" sz="3200" dirty="0" smtClean="0">
                <a:latin typeface="Tw Cen MT Condensed" charset="0"/>
                <a:ea typeface="Tw Cen MT Condensed" charset="0"/>
                <a:cs typeface="Tw Cen MT Condensed" charset="0"/>
              </a:rPr>
              <a:t>per capita per year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3.28 %</a:t>
            </a:r>
            <a:r>
              <a:rPr lang="en-US" sz="3200" dirty="0" smtClean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 </a:t>
            </a:r>
            <a:r>
              <a:rPr lang="en-US" sz="3200" dirty="0" smtClean="0">
                <a:latin typeface="Tw Cen MT Condensed" charset="0"/>
                <a:ea typeface="Tw Cen MT Condensed" charset="0"/>
                <a:cs typeface="Tw Cen MT Condensed" charset="0"/>
              </a:rPr>
              <a:t>of health spend</a:t>
            </a:r>
            <a:endParaRPr lang="en-US" sz="32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520932930"/>
              </p:ext>
            </p:extLst>
          </p:nvPr>
        </p:nvGraphicFramePr>
        <p:xfrm>
          <a:off x="5548393" y="2490270"/>
          <a:ext cx="6514239" cy="3686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2784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1" y="1825625"/>
            <a:ext cx="5725885" cy="4351338"/>
          </a:xfrm>
        </p:spPr>
        <p:txBody>
          <a:bodyPr/>
          <a:lstStyle/>
          <a:p>
            <a:r>
              <a:rPr lang="en-US" dirty="0" smtClean="0"/>
              <a:t>Launch 19</a:t>
            </a:r>
            <a:r>
              <a:rPr lang="en-US" baseline="30000" dirty="0" smtClean="0"/>
              <a:t>th</a:t>
            </a:r>
            <a:r>
              <a:rPr lang="en-US" dirty="0" smtClean="0"/>
              <a:t> March 2018</a:t>
            </a:r>
          </a:p>
          <a:p>
            <a:r>
              <a:rPr lang="en-US" dirty="0" smtClean="0"/>
              <a:t>Declaration of Commitment from Permanent Secretary</a:t>
            </a:r>
          </a:p>
          <a:p>
            <a:r>
              <a:rPr lang="en-US" dirty="0" smtClean="0"/>
              <a:t>Plan presented to Ministers of Health from 6 countries</a:t>
            </a:r>
          </a:p>
          <a:p>
            <a:r>
              <a:rPr lang="en-US" dirty="0" smtClean="0"/>
              <a:t>Commitment from Professional Societies </a:t>
            </a:r>
          </a:p>
          <a:p>
            <a:r>
              <a:rPr lang="en-US" dirty="0" smtClean="0"/>
              <a:t>Support from ECSA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Launch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4086" y="1583872"/>
            <a:ext cx="5295216" cy="39604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Implementation</a:t>
            </a:r>
          </a:p>
          <a:p>
            <a:r>
              <a:rPr lang="en-US" dirty="0"/>
              <a:t>F</a:t>
            </a:r>
            <a:r>
              <a:rPr lang="en-US" dirty="0" smtClean="0"/>
              <a:t>inancing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omestic</a:t>
            </a:r>
          </a:p>
          <a:p>
            <a:pPr lvl="1"/>
            <a:r>
              <a:rPr lang="en-US" dirty="0" smtClean="0"/>
              <a:t>External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Plans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68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4"/>
            <a:ext cx="6291263" cy="4063731"/>
          </a:xfrm>
        </p:spPr>
        <p:txBody>
          <a:bodyPr>
            <a:normAutofit/>
          </a:bodyPr>
          <a:lstStyle/>
          <a:p>
            <a:r>
              <a:rPr lang="en-US" dirty="0" smtClean="0"/>
              <a:t>NSOAP Process</a:t>
            </a:r>
          </a:p>
          <a:p>
            <a:pPr lvl="1"/>
            <a:r>
              <a:rPr lang="en-US" dirty="0" smtClean="0"/>
              <a:t>Directive from Permanent Secretary in November 2016</a:t>
            </a:r>
          </a:p>
          <a:p>
            <a:pPr lvl="1"/>
            <a:r>
              <a:rPr lang="en-US" dirty="0" smtClean="0"/>
              <a:t>Completed January 2018</a:t>
            </a:r>
          </a:p>
          <a:p>
            <a:pPr lvl="1"/>
            <a:r>
              <a:rPr lang="en-US" dirty="0" smtClean="0"/>
              <a:t>Launch March 2018</a:t>
            </a:r>
          </a:p>
          <a:p>
            <a:pPr lvl="1"/>
            <a:r>
              <a:rPr lang="en-US" dirty="0" smtClean="0"/>
              <a:t>~18 months</a:t>
            </a:r>
          </a:p>
          <a:p>
            <a:r>
              <a:rPr lang="en-US" dirty="0"/>
              <a:t>Approx. total cost of plan development:</a:t>
            </a:r>
          </a:p>
          <a:p>
            <a:pPr lvl="1"/>
            <a:r>
              <a:rPr lang="en-US" dirty="0" smtClean="0"/>
              <a:t>&lt;$40,000 USD excl. MOH/PGSSC staff time</a:t>
            </a:r>
          </a:p>
          <a:p>
            <a:r>
              <a:rPr lang="en-US" dirty="0" smtClean="0"/>
              <a:t>Technical, Management and Financial assistance from SafeSurgery2020 (GE Foundation)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Tanzania NSOAP Overview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230" y="4986831"/>
            <a:ext cx="1993111" cy="13337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24335" y="3527425"/>
            <a:ext cx="46378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charset="0"/>
              </a:rPr>
              <a:t>THE </a:t>
            </a:r>
            <a:r>
              <a:rPr lang="en-US" b="1" dirty="0">
                <a:latin typeface="Times New Roman" charset="0"/>
              </a:rPr>
              <a:t>UNITED REPUBLIC OF TANZANIA </a:t>
            </a:r>
            <a:endParaRPr lang="en-US" dirty="0">
              <a:latin typeface="Times New Roman" charset="0"/>
            </a:endParaRPr>
          </a:p>
          <a:p>
            <a:pPr algn="ctr"/>
            <a:r>
              <a:rPr lang="en-US" b="1" dirty="0">
                <a:latin typeface="Times New Roman" charset="0"/>
              </a:rPr>
              <a:t>MINISTRY OF HEALTH, COMMUNITY DEVELOPMENT, GENDER, ELDERLY AND CHILDREN </a:t>
            </a: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854" y="1413673"/>
            <a:ext cx="1958487" cy="19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09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SOA services are a high priority</a:t>
            </a:r>
          </a:p>
          <a:p>
            <a:r>
              <a:rPr lang="en-US" dirty="0" smtClean="0"/>
              <a:t>There is a proven commitment from the Government of Tanzania</a:t>
            </a:r>
          </a:p>
          <a:p>
            <a:r>
              <a:rPr lang="en-US" dirty="0" smtClean="0"/>
              <a:t>Tipping point to start implementation</a:t>
            </a:r>
          </a:p>
          <a:p>
            <a:r>
              <a:rPr lang="en-US" dirty="0" smtClean="0"/>
              <a:t>Finance</a:t>
            </a:r>
          </a:p>
          <a:p>
            <a:r>
              <a:rPr lang="en-US" dirty="0" smtClean="0"/>
              <a:t>Strong partnership with professional associations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204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379095"/>
            <a:ext cx="6581931" cy="479786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Population: ~ 56 million</a:t>
            </a:r>
          </a:p>
          <a:p>
            <a:r>
              <a:rPr lang="en-US" dirty="0" smtClean="0"/>
              <a:t>5 zones</a:t>
            </a:r>
          </a:p>
          <a:p>
            <a:r>
              <a:rPr lang="en-US" dirty="0" smtClean="0"/>
              <a:t>3 Main hospitals (1 public, 2 PPP) </a:t>
            </a:r>
          </a:p>
          <a:p>
            <a:r>
              <a:rPr lang="en-US" dirty="0" smtClean="0"/>
              <a:t>Devolved government</a:t>
            </a:r>
          </a:p>
          <a:p>
            <a:pPr lvl="1"/>
            <a:r>
              <a:rPr lang="en-US" dirty="0" smtClean="0"/>
              <a:t>MOHCDGEC (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Ministry Of Health, Community Development, Gender, Elderly And Children </a:t>
            </a:r>
            <a:r>
              <a:rPr lang="en-US" dirty="0" smtClean="0"/>
              <a:t>) </a:t>
            </a:r>
          </a:p>
          <a:p>
            <a:pPr lvl="2"/>
            <a:r>
              <a:rPr lang="en-US" dirty="0" smtClean="0"/>
              <a:t>Policy development</a:t>
            </a:r>
          </a:p>
          <a:p>
            <a:pPr lvl="2"/>
            <a:r>
              <a:rPr lang="en-US" dirty="0" smtClean="0"/>
              <a:t>National, Zonal and Regional Hospitals</a:t>
            </a:r>
          </a:p>
          <a:p>
            <a:pPr lvl="2"/>
            <a:r>
              <a:rPr lang="en-US" dirty="0" smtClean="0"/>
              <a:t>National Budget</a:t>
            </a:r>
          </a:p>
          <a:p>
            <a:pPr lvl="1"/>
            <a:r>
              <a:rPr lang="en-US" dirty="0" smtClean="0"/>
              <a:t>President’s Office of Regional and Local Government (PORALG) </a:t>
            </a:r>
          </a:p>
          <a:p>
            <a:pPr lvl="2"/>
            <a:r>
              <a:rPr lang="en-US" dirty="0" smtClean="0"/>
              <a:t>Policy implementation</a:t>
            </a:r>
          </a:p>
          <a:p>
            <a:pPr lvl="2"/>
            <a:r>
              <a:rPr lang="en-US" dirty="0" smtClean="0"/>
              <a:t>District hospitals and below</a:t>
            </a:r>
          </a:p>
          <a:p>
            <a:pPr lvl="2"/>
            <a:r>
              <a:rPr lang="en-US" dirty="0" smtClean="0"/>
              <a:t>Facility and council budgets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Tanzania Context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470" y="1784094"/>
            <a:ext cx="3792330" cy="394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7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2032341" y="1194324"/>
            <a:ext cx="2133600" cy="2133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76200">
                <a:solidFill>
                  <a:schemeClr val="tx1"/>
                </a:solidFill>
              </a:ln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32341" y="1799119"/>
            <a:ext cx="2153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Helvetica" charset="0"/>
                <a:ea typeface="Helvetica" charset="0"/>
                <a:cs typeface="Helvetica" charset="0"/>
              </a:rPr>
              <a:t>SURGICAL VOLUME</a:t>
            </a:r>
          </a:p>
          <a:p>
            <a:pPr algn="ctr"/>
            <a:r>
              <a:rPr lang="en-US" sz="1600" dirty="0" smtClean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200" dirty="0" smtClean="0">
                <a:latin typeface="Helvetica" charset="0"/>
                <a:ea typeface="Helvetica" charset="0"/>
                <a:cs typeface="Helvetica" charset="0"/>
              </a:rPr>
              <a:t>PER 100,000 POPULATION</a:t>
            </a:r>
            <a:endParaRPr lang="en-US" sz="16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3308" y="2504202"/>
            <a:ext cx="142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484</a:t>
            </a:r>
            <a:endParaRPr lang="en-US" b="1" dirty="0">
              <a:solidFill>
                <a:srgbClr val="FF0000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7811" y="2809798"/>
            <a:ext cx="1907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charset="0"/>
                <a:ea typeface="Arial" charset="0"/>
                <a:cs typeface="Arial" charset="0"/>
              </a:rPr>
              <a:t>Target : 5000/100,000</a:t>
            </a:r>
            <a:endParaRPr lang="en-US" sz="1100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0061" y="1193123"/>
            <a:ext cx="2283538" cy="2133600"/>
            <a:chOff x="8127155" y="1049688"/>
            <a:chExt cx="2283538" cy="2133600"/>
          </a:xfrm>
        </p:grpSpPr>
        <p:sp>
          <p:nvSpPr>
            <p:cNvPr id="29" name="Oval 28"/>
            <p:cNvSpPr/>
            <p:nvPr/>
          </p:nvSpPr>
          <p:spPr>
            <a:xfrm>
              <a:off x="8127155" y="1049688"/>
              <a:ext cx="2133600" cy="2133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172448" y="1378965"/>
              <a:ext cx="2178893" cy="815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SPECIALIST SURGEON, ANAESTHESIOLOGIST AND OBSTETRICIAN </a:t>
              </a:r>
            </a:p>
            <a:p>
              <a:pPr algn="ctr"/>
              <a:r>
                <a:rPr lang="en-US" sz="1050" dirty="0" smtClean="0">
                  <a:latin typeface="Arial" charset="0"/>
                  <a:ea typeface="Arial" charset="0"/>
                  <a:cs typeface="Arial" charset="0"/>
                </a:rPr>
                <a:t>PER 100,000 POPULATION</a:t>
              </a:r>
              <a:endParaRPr lang="en-US" sz="1050" dirty="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894959" y="2195687"/>
              <a:ext cx="1066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w Cen MT Condensed" charset="0"/>
                  <a:ea typeface="Tw Cen MT Condensed" charset="0"/>
                  <a:cs typeface="Tw Cen MT Condensed" charset="0"/>
                </a:rPr>
                <a:t>0.46</a:t>
              </a:r>
              <a:endParaRPr lang="en-US" b="1" dirty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46025" y="2599294"/>
              <a:ext cx="19646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Arial" charset="0"/>
                  <a:ea typeface="Arial" charset="0"/>
                  <a:cs typeface="Arial" charset="0"/>
                </a:rPr>
                <a:t>Target: 20/100,000</a:t>
              </a:r>
              <a:endParaRPr lang="en-US" sz="11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graphicFrame>
        <p:nvGraphicFramePr>
          <p:cNvPr id="26" name="Chart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3663119"/>
              </p:ext>
            </p:extLst>
          </p:nvPr>
        </p:nvGraphicFramePr>
        <p:xfrm>
          <a:off x="596326" y="3409554"/>
          <a:ext cx="5571297" cy="328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957093"/>
              </p:ext>
            </p:extLst>
          </p:nvPr>
        </p:nvGraphicFramePr>
        <p:xfrm>
          <a:off x="6307501" y="3409554"/>
          <a:ext cx="5120728" cy="3283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09054" y="405697"/>
            <a:ext cx="10515600" cy="880745"/>
          </a:xfrm>
        </p:spPr>
        <p:txBody>
          <a:bodyPr>
            <a:normAutofit fontScale="90000"/>
          </a:bodyPr>
          <a:lstStyle/>
          <a:p>
            <a:pPr defTabSz="609468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Tanzania Context: WDI Surgical Indicators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9482" y="1245870"/>
            <a:ext cx="11627699" cy="5484714"/>
            <a:chOff x="596487" y="966439"/>
            <a:chExt cx="11063592" cy="5298129"/>
          </a:xfrm>
        </p:grpSpPr>
        <p:sp>
          <p:nvSpPr>
            <p:cNvPr id="3" name="Oval 2"/>
            <p:cNvSpPr/>
            <p:nvPr/>
          </p:nvSpPr>
          <p:spPr>
            <a:xfrm>
              <a:off x="2088356" y="966439"/>
              <a:ext cx="2133600" cy="2133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>
                  <a:solidFill>
                    <a:schemeClr val="tx1"/>
                  </a:solidFill>
                </a:ln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088356" y="1358482"/>
              <a:ext cx="2133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% PPN. AT RISK OF CATASTOPHIC EXPENDITURE FROM SURGERY</a:t>
              </a:r>
              <a:endParaRPr lang="en-US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68298" y="2268926"/>
              <a:ext cx="723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w Cen MT Condensed" charset="0"/>
                  <a:ea typeface="Tw Cen MT Condensed" charset="0"/>
                  <a:cs typeface="Tw Cen MT Condensed" charset="0"/>
                </a:rPr>
                <a:t>65.8%</a:t>
              </a:r>
              <a:endParaRPr lang="en-US" b="1" dirty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68298" y="2670025"/>
              <a:ext cx="109378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Target 0%</a:t>
              </a:r>
              <a:endParaRPr lang="en-US" sz="1100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graphicFrame>
          <p:nvGraphicFramePr>
            <p:cNvPr id="13" name="Chart 1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0235258"/>
                </p:ext>
              </p:extLst>
            </p:nvPr>
          </p:nvGraphicFramePr>
          <p:xfrm>
            <a:off x="596487" y="3192256"/>
            <a:ext cx="5572363" cy="30723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5" name="Group 14"/>
            <p:cNvGrpSpPr/>
            <p:nvPr/>
          </p:nvGrpSpPr>
          <p:grpSpPr>
            <a:xfrm>
              <a:off x="8111665" y="969603"/>
              <a:ext cx="2133600" cy="2133600"/>
              <a:chOff x="8283115" y="1668724"/>
              <a:chExt cx="2133600" cy="2133600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8283115" y="1668724"/>
                <a:ext cx="2133600" cy="2133600"/>
                <a:chOff x="8897477" y="3653414"/>
                <a:chExt cx="2133600" cy="2133600"/>
              </a:xfrm>
            </p:grpSpPr>
            <p:sp>
              <p:nvSpPr>
                <p:cNvPr id="8" name="Oval 7"/>
                <p:cNvSpPr/>
                <p:nvPr/>
              </p:nvSpPr>
              <p:spPr>
                <a:xfrm>
                  <a:off x="8897477" y="3653414"/>
                  <a:ext cx="2133600" cy="2133600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 w="76200">
                      <a:solidFill>
                        <a:schemeClr val="tx1"/>
                      </a:solidFill>
                    </a:ln>
                    <a:latin typeface="Tw Cen MT Condensed" charset="0"/>
                    <a:ea typeface="Tw Cen MT Condensed" charset="0"/>
                    <a:cs typeface="Tw Cen MT Condensed" charset="0"/>
                  </a:endParaRP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9007183" y="4024518"/>
                  <a:ext cx="1933575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>
                      <a:latin typeface="Tw Cen MT Condensed" charset="0"/>
                      <a:ea typeface="Tw Cen MT Condensed" charset="0"/>
                      <a:cs typeface="Tw Cen MT Condensed" charset="0"/>
                    </a:rPr>
                    <a:t>% PPN. AT RISK OF IMPOVERISHING EXPENDITURE FROM SURGERY</a:t>
                  </a:r>
                  <a:endParaRPr lang="en-US" dirty="0">
                    <a:latin typeface="Tw Cen MT Condensed" charset="0"/>
                    <a:ea typeface="Tw Cen MT Condensed" charset="0"/>
                    <a:cs typeface="Tw Cen MT Condensed" charset="0"/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9427076" y="5382766"/>
                  <a:ext cx="1093787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00" dirty="0" smtClean="0">
                      <a:latin typeface="Tw Cen MT Condensed" charset="0"/>
                      <a:ea typeface="Tw Cen MT Condensed" charset="0"/>
                      <a:cs typeface="Tw Cen MT Condensed" charset="0"/>
                    </a:rPr>
                    <a:t>Target 0%</a:t>
                  </a:r>
                  <a:endParaRPr lang="en-US" sz="1100" dirty="0">
                    <a:latin typeface="Tw Cen MT Condensed" charset="0"/>
                    <a:ea typeface="Tw Cen MT Condensed" charset="0"/>
                    <a:cs typeface="Tw Cen MT Condensed" charset="0"/>
                  </a:endParaRP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8948692" y="3094356"/>
                <a:ext cx="8023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Tw Cen MT Condensed" charset="0"/>
                    <a:ea typeface="Tw Cen MT Condensed" charset="0"/>
                    <a:cs typeface="Tw Cen MT Condensed" charset="0"/>
                  </a:rPr>
                  <a:t>85.5%</a:t>
                </a:r>
                <a:endParaRPr lang="en-US" b="1" dirty="0">
                  <a:solidFill>
                    <a:srgbClr val="FF0000"/>
                  </a:solidFill>
                  <a:latin typeface="Tw Cen MT Condensed" charset="0"/>
                  <a:ea typeface="Tw Cen MT Condensed" charset="0"/>
                  <a:cs typeface="Tw Cen MT Condensed" charset="0"/>
                </a:endParaRPr>
              </a:p>
            </p:txBody>
          </p:sp>
        </p:grpSp>
        <p:graphicFrame>
          <p:nvGraphicFramePr>
            <p:cNvPr id="16" name="Chart 1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869379"/>
                </p:ext>
              </p:extLst>
            </p:nvPr>
          </p:nvGraphicFramePr>
          <p:xfrm>
            <a:off x="6411321" y="3161175"/>
            <a:ext cx="5248758" cy="31033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8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defTabSz="609468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Tanzania Context: WDI Surgical Indicators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89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75814" y="2209993"/>
            <a:ext cx="2133600" cy="2133600"/>
            <a:chOff x="850900" y="1267232"/>
            <a:chExt cx="2133600" cy="2133600"/>
          </a:xfrm>
        </p:grpSpPr>
        <p:sp>
          <p:nvSpPr>
            <p:cNvPr id="4" name="Oval 3"/>
            <p:cNvSpPr/>
            <p:nvPr/>
          </p:nvSpPr>
          <p:spPr>
            <a:xfrm>
              <a:off x="850900" y="1267232"/>
              <a:ext cx="2133600" cy="2133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>
                  <a:solidFill>
                    <a:schemeClr val="tx1"/>
                  </a:solidFill>
                </a:ln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56952" y="1716128"/>
              <a:ext cx="20275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%PPN. WITH ACCESS TO SOA  CARE WITHIN 2 HOURS</a:t>
              </a:r>
              <a:endParaRPr lang="en-US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28757" y="2523108"/>
              <a:ext cx="16839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  <a:latin typeface="Tw Cen MT Condensed" charset="0"/>
                  <a:ea typeface="Tw Cen MT Condensed" charset="0"/>
                  <a:cs typeface="Tw Cen MT Condensed" charset="0"/>
                </a:rPr>
                <a:t>Not Collected</a:t>
              </a:r>
              <a:endParaRPr lang="en-US" b="1" dirty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80151" y="2842896"/>
              <a:ext cx="15811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Target: 80% coverage by 2030</a:t>
              </a:r>
              <a:endParaRPr lang="en-US" sz="1000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619889" y="2221998"/>
            <a:ext cx="2133600" cy="2133600"/>
            <a:chOff x="850900" y="3638164"/>
            <a:chExt cx="2133600" cy="2133600"/>
          </a:xfrm>
        </p:grpSpPr>
        <p:sp>
          <p:nvSpPr>
            <p:cNvPr id="9" name="Oval 8"/>
            <p:cNvSpPr/>
            <p:nvPr/>
          </p:nvSpPr>
          <p:spPr>
            <a:xfrm>
              <a:off x="850900" y="3638164"/>
              <a:ext cx="2133600" cy="21336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 w="76200">
                  <a:solidFill>
                    <a:schemeClr val="tx1"/>
                  </a:solidFill>
                </a:ln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75731" y="4139517"/>
              <a:ext cx="1715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PERI-OPERATIVE MORTALITY RATE</a:t>
              </a:r>
              <a:endParaRPr lang="en-US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0600" y="4998385"/>
              <a:ext cx="185419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 smtClean="0">
                  <a:latin typeface="Tw Cen MT Condensed" charset="0"/>
                  <a:ea typeface="Tw Cen MT Condensed" charset="0"/>
                  <a:cs typeface="Tw Cen MT Condensed" charset="0"/>
                </a:rPr>
                <a:t>Target: Begin collection with ASA status</a:t>
              </a:r>
              <a:endParaRPr lang="en-US" sz="1100" dirty="0">
                <a:latin typeface="Tw Cen MT Condensed" charset="0"/>
                <a:ea typeface="Tw Cen MT Condensed" charset="0"/>
                <a:cs typeface="Tw Cen MT Condensed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844720" y="3288798"/>
            <a:ext cx="1683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Not Collected</a:t>
            </a:r>
            <a:endParaRPr lang="en-US" b="1" dirty="0">
              <a:solidFill>
                <a:srgbClr val="FF0000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15" name="Title 4"/>
          <p:cNvSpPr>
            <a:spLocks noGrp="1"/>
          </p:cNvSpPr>
          <p:nvPr>
            <p:ph type="title"/>
          </p:nvPr>
        </p:nvSpPr>
        <p:spPr>
          <a:xfrm>
            <a:off x="838200" y="376238"/>
            <a:ext cx="10515600" cy="881062"/>
          </a:xfrm>
        </p:spPr>
        <p:txBody>
          <a:bodyPr>
            <a:normAutofit fontScale="90000"/>
          </a:bodyPr>
          <a:lstStyle/>
          <a:p>
            <a:pPr defTabSz="609468"/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Tanzania Context: WDI Surgical Indicators</a:t>
            </a:r>
            <a:endParaRPr lang="en-US" baseline="30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4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&gt;200 DIVERSE STAKEHOLDERS CONSULTED FROM ALL ZONES</a:t>
            </a:r>
            <a:endParaRPr lang="en-US" sz="24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612" y="1228745"/>
            <a:ext cx="3328767" cy="145342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2988" y="2769798"/>
            <a:ext cx="3305057" cy="145342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7153" y="4337285"/>
            <a:ext cx="3277180" cy="145342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99118" y="5685242"/>
            <a:ext cx="11960308" cy="861092"/>
          </a:xfrm>
          <a:prstGeom prst="rightArrow">
            <a:avLst/>
          </a:prstGeom>
          <a:solidFill>
            <a:srgbClr val="2791D5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010671" y="1937684"/>
            <a:ext cx="751410" cy="588734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</p:cNvCxnSpPr>
          <p:nvPr/>
        </p:nvCxnSpPr>
        <p:spPr>
          <a:xfrm>
            <a:off x="3998045" y="3496509"/>
            <a:ext cx="194071" cy="1273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983116" y="4467915"/>
            <a:ext cx="806521" cy="739529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211520" y="2331851"/>
            <a:ext cx="2396115" cy="2342811"/>
          </a:xfrm>
          <a:prstGeom prst="ellipse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w Cen MT Condensed" charset="0"/>
                <a:ea typeface="Tw Cen MT Condensed" charset="0"/>
                <a:cs typeface="Tw Cen MT Condensed" charset="0"/>
              </a:rPr>
              <a:t>TECHNICAL WORKSHOP</a:t>
            </a:r>
          </a:p>
          <a:p>
            <a:pPr algn="ctr"/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70+ </a:t>
            </a:r>
            <a:r>
              <a:rPr lang="en-US" sz="2000" dirty="0" smtClean="0">
                <a:latin typeface="Tw Cen MT Condensed" charset="0"/>
                <a:ea typeface="Tw Cen MT Condensed" charset="0"/>
                <a:cs typeface="Tw Cen MT Condensed" charset="0"/>
              </a:rPr>
              <a:t>PARTICIPANTS</a:t>
            </a:r>
          </a:p>
          <a:p>
            <a:pPr algn="ctr"/>
            <a:r>
              <a:rPr lang="en-US" sz="2000" dirty="0" smtClean="0">
                <a:latin typeface="Tw Cen MT Condensed" charset="0"/>
                <a:ea typeface="Tw Cen MT Condensed" charset="0"/>
                <a:cs typeface="Tw Cen MT Condensed" charset="0"/>
              </a:rPr>
              <a:t>2 DAYS</a:t>
            </a:r>
          </a:p>
          <a:p>
            <a:pPr algn="ctr"/>
            <a:r>
              <a:rPr lang="en-US" sz="2000" dirty="0" smtClean="0">
                <a:latin typeface="Tw Cen MT Condensed" charset="0"/>
                <a:ea typeface="Tw Cen MT Condensed" charset="0"/>
                <a:cs typeface="Tw Cen MT Condensed" charset="0"/>
              </a:rPr>
              <a:t>5 GROUPS</a:t>
            </a:r>
            <a:endParaRPr lang="en-US" sz="20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51805" y="3509244"/>
            <a:ext cx="258533" cy="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7130560" y="2826130"/>
            <a:ext cx="1358214" cy="130084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2001854">
            <a:off x="6998524" y="2647288"/>
            <a:ext cx="1624666" cy="1593527"/>
          </a:xfrm>
          <a:prstGeom prst="arc">
            <a:avLst>
              <a:gd name="adj1" fmla="val 10570909"/>
              <a:gd name="adj2" fmla="val 17902300"/>
            </a:avLst>
          </a:prstGeom>
          <a:ln w="1270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 rot="9225142">
            <a:off x="7110448" y="2849670"/>
            <a:ext cx="1560191" cy="1451484"/>
          </a:xfrm>
          <a:prstGeom prst="arc">
            <a:avLst>
              <a:gd name="adj1" fmla="val 10570909"/>
              <a:gd name="adj2" fmla="val 18302456"/>
            </a:avLst>
          </a:prstGeom>
          <a:ln w="1270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c 26"/>
          <p:cNvSpPr/>
          <p:nvPr/>
        </p:nvSpPr>
        <p:spPr>
          <a:xfrm rot="15645111">
            <a:off x="6994604" y="2681149"/>
            <a:ext cx="1691379" cy="1690898"/>
          </a:xfrm>
          <a:prstGeom prst="arc">
            <a:avLst>
              <a:gd name="adj1" fmla="val 12871559"/>
              <a:gd name="adj2" fmla="val 18302456"/>
            </a:avLst>
          </a:prstGeom>
          <a:ln w="12700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8692103" y="3509244"/>
            <a:ext cx="219062" cy="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8955462" y="3002190"/>
            <a:ext cx="1462168" cy="948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4916" y="1649255"/>
            <a:ext cx="3263129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SURGEONS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ANAESTHESIOLOGISTS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OBSTETRICIANS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RADIOLOGISTS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NURSES</a:t>
            </a:r>
            <a:b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</a:br>
            <a:endParaRPr lang="en-US" sz="1200" dirty="0" smtClean="0">
              <a:latin typeface="Tw Cen MT Condensed" charset="0"/>
              <a:ea typeface="Tw Cen MT Condensed" charset="0"/>
              <a:cs typeface="Tw Cen MT Condensed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ANESTHETISTS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BIOMEDICAL ENGINEERS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MIDWIVES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LABORATORY TECHNICIANS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mr-IN" sz="1200" dirty="0" smtClean="0">
                <a:latin typeface="Tw Cen MT Condensed" charset="0"/>
                <a:ea typeface="Tw Cen MT Condensed" charset="0"/>
                <a:cs typeface="Tw Cen MT Condensed" charset="0"/>
              </a:rPr>
              <a:t>…</a:t>
            </a:r>
            <a:endParaRPr lang="en-US" sz="1200" dirty="0" smtClean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5613" y="1282531"/>
            <a:ext cx="3325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w Cen MT Condensed" charset="0"/>
                <a:ea typeface="Tw Cen MT Condensed" charset="0"/>
                <a:cs typeface="Tw Cen MT Condensed" charset="0"/>
              </a:rPr>
              <a:t>CLINICIANS</a:t>
            </a:r>
            <a:endParaRPr lang="en-US" sz="20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5935" y="2781461"/>
            <a:ext cx="32921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CIVIL SOCIETY, NGO and END USER</a:t>
            </a:r>
            <a:endParaRPr lang="en-US" sz="20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05936" y="3065142"/>
            <a:ext cx="3268396" cy="212365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TSA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AGOTA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SATA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MAT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APHFTA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CSSC</a:t>
            </a:r>
            <a:b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/>
            </a:r>
            <a:b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endParaRPr lang="en-US" sz="1200" dirty="0" smtClean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TOUCH FOUNDATION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SEED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SIKIKA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WHITE RIBBON ALLIANCE</a:t>
            </a:r>
          </a:p>
          <a:p>
            <a:pPr marL="285750" indent="-285750">
              <a:buFont typeface="Arial" charset="0"/>
              <a:buChar char="•"/>
            </a:pPr>
            <a:r>
              <a:rPr lang="mr-IN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…</a:t>
            </a:r>
            <a:endParaRPr lang="en-US" sz="1200" dirty="0" smtClean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85611" y="4310851"/>
            <a:ext cx="3315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GOVERNMENT</a:t>
            </a:r>
            <a:endParaRPr lang="en-US" sz="20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92516" y="4691599"/>
            <a:ext cx="3191518" cy="101566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CURATIVE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POLICY AND PLANNING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HUMAN RESOURCES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PREVENTATIVE SERVICES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TRAINING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PROCUREMENT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PORALG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RMNCH</a:t>
            </a:r>
          </a:p>
          <a:p>
            <a:pPr marL="285750" indent="-285750">
              <a:buFont typeface="Arial" charset="0"/>
              <a:buChar char="•"/>
            </a:pPr>
            <a:r>
              <a:rPr lang="mr-IN" sz="1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…</a:t>
            </a:r>
            <a:endParaRPr lang="en-US" sz="1200" dirty="0" smtClean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10417624" y="3493326"/>
            <a:ext cx="356690" cy="14605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10757985" y="3018966"/>
            <a:ext cx="1410031" cy="94871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7260907" y="3077441"/>
            <a:ext cx="11056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WRITING GROUP</a:t>
            </a:r>
            <a:endParaRPr lang="en-US" sz="24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969908" y="3168245"/>
            <a:ext cx="1447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COSTING</a:t>
            </a:r>
            <a:endParaRPr lang="en-US" sz="32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766150" y="3015885"/>
            <a:ext cx="1410031" cy="9541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FINAL DRAFT</a:t>
            </a:r>
            <a:endParaRPr lang="en-US" sz="28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6176" y="5929973"/>
            <a:ext cx="3195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NOV 2016 </a:t>
            </a:r>
            <a:r>
              <a:rPr lang="mr-IN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–</a:t>
            </a:r>
            <a:r>
              <a:rPr lang="en-US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 MARCH  2017</a:t>
            </a:r>
            <a:endParaRPr lang="en-US" b="1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376353" y="5909110"/>
            <a:ext cx="208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APRIL 2017</a:t>
            </a:r>
            <a:endParaRPr lang="en-US" b="1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848204" y="5911387"/>
            <a:ext cx="208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SEPT 2017</a:t>
            </a:r>
            <a:endParaRPr lang="en-US" b="1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651429" y="5918188"/>
            <a:ext cx="208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NOV 2017</a:t>
            </a:r>
            <a:endParaRPr lang="en-US" b="1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0355428" y="5908191"/>
            <a:ext cx="208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DEC 2017</a:t>
            </a:r>
            <a:endParaRPr lang="en-US" b="1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-1910253" y="3258115"/>
            <a:ext cx="4541963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SYSTEMATIC LITERATURE REVIEW</a:t>
            </a:r>
            <a:endParaRPr lang="en-US" sz="2800" dirty="0">
              <a:solidFill>
                <a:schemeClr val="bg1"/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505450" cy="4470244"/>
          </a:xfrm>
        </p:spPr>
        <p:txBody>
          <a:bodyPr/>
          <a:lstStyle/>
          <a:p>
            <a:r>
              <a:rPr lang="en-US" dirty="0" smtClean="0"/>
              <a:t>Process led by MOHCDGEC</a:t>
            </a:r>
            <a:endParaRPr lang="en-US" dirty="0"/>
          </a:p>
          <a:p>
            <a:r>
              <a:rPr lang="en-US" dirty="0" smtClean="0"/>
              <a:t>Directive from Permanent Secretary </a:t>
            </a:r>
            <a:r>
              <a:rPr lang="en-US" dirty="0" err="1" smtClean="0"/>
              <a:t>Mpoki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Plan Champion</a:t>
            </a:r>
          </a:p>
          <a:p>
            <a:pPr lvl="1"/>
            <a:r>
              <a:rPr lang="en-US" dirty="0" smtClean="0"/>
              <a:t>Anesthesiologist </a:t>
            </a:r>
          </a:p>
          <a:p>
            <a:r>
              <a:rPr lang="en-US" dirty="0" smtClean="0"/>
              <a:t>Department of Curative Services</a:t>
            </a:r>
          </a:p>
          <a:p>
            <a:r>
              <a:rPr lang="en-US" dirty="0" smtClean="0"/>
              <a:t>Cancer Coordinator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Conveners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649831422"/>
              </p:ext>
            </p:extLst>
          </p:nvPr>
        </p:nvGraphicFramePr>
        <p:xfrm>
          <a:off x="6908800" y="1957388"/>
          <a:ext cx="4445000" cy="3237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2471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5758543" cy="435133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Integration of a specific SOA statement into revision </a:t>
            </a:r>
            <a:r>
              <a:rPr lang="en-US" sz="3200" smtClean="0"/>
              <a:t>of National </a:t>
            </a:r>
            <a:r>
              <a:rPr lang="en-US" sz="3200"/>
              <a:t>H</a:t>
            </a:r>
            <a:r>
              <a:rPr lang="en-US" sz="3200" smtClean="0"/>
              <a:t>ealth </a:t>
            </a:r>
            <a:r>
              <a:rPr lang="en-US" sz="3200" dirty="0"/>
              <a:t>S</a:t>
            </a:r>
            <a:r>
              <a:rPr lang="en-US" sz="3200" smtClean="0"/>
              <a:t>trategy</a:t>
            </a:r>
            <a:endParaRPr lang="en-US" sz="32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Integration into National Health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5356" y="1825625"/>
            <a:ext cx="3031501" cy="392997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932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2890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821</Words>
  <Application>Microsoft Office PowerPoint</Application>
  <PresentationFormat>Widescreen</PresentationFormat>
  <Paragraphs>222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 New Roman</vt:lpstr>
      <vt:lpstr>Tw Cen MT Condensed</vt:lpstr>
      <vt:lpstr>Office Theme</vt:lpstr>
      <vt:lpstr>Tanzania Case Study </vt:lpstr>
      <vt:lpstr>Tanzania NSOAP Overview</vt:lpstr>
      <vt:lpstr>Tanzania Context</vt:lpstr>
      <vt:lpstr>Tanzania Context: WDI Surgical Indicators</vt:lpstr>
      <vt:lpstr>Tanzania Context: WDI Surgical Indicators</vt:lpstr>
      <vt:lpstr>Tanzania Context: WDI Surgical Indicators</vt:lpstr>
      <vt:lpstr>&gt;200 DIVERSE STAKEHOLDERS CONSULTED FROM ALL ZONES</vt:lpstr>
      <vt:lpstr>Conveners</vt:lpstr>
      <vt:lpstr>Integration into National Health Plan</vt:lpstr>
      <vt:lpstr>Stakeholder Identification</vt:lpstr>
      <vt:lpstr>Initial engagement</vt:lpstr>
      <vt:lpstr>Key Stakeholders</vt:lpstr>
      <vt:lpstr>Key Stakeholders (2)</vt:lpstr>
      <vt:lpstr>Deeper engagement- Technical Workshop</vt:lpstr>
      <vt:lpstr>PowerPoint Presentation</vt:lpstr>
      <vt:lpstr>Outputs from the meeting</vt:lpstr>
      <vt:lpstr>Plan Summary</vt:lpstr>
      <vt:lpstr>Launch</vt:lpstr>
      <vt:lpstr>Implementation Plans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Citron, Isabelle</dc:creator>
  <cp:lastModifiedBy>Lenovo</cp:lastModifiedBy>
  <cp:revision>43</cp:revision>
  <dcterms:created xsi:type="dcterms:W3CDTF">2018-02-05T20:28:02Z</dcterms:created>
  <dcterms:modified xsi:type="dcterms:W3CDTF">2018-03-22T10:56:39Z</dcterms:modified>
</cp:coreProperties>
</file>