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978" r:id="rId2"/>
    <p:sldId id="1012" r:id="rId3"/>
    <p:sldId id="974" r:id="rId4"/>
    <p:sldId id="903" r:id="rId5"/>
    <p:sldId id="904" r:id="rId6"/>
    <p:sldId id="905" r:id="rId7"/>
    <p:sldId id="906" r:id="rId8"/>
    <p:sldId id="987" r:id="rId9"/>
    <p:sldId id="934" r:id="rId10"/>
    <p:sldId id="993" r:id="rId11"/>
    <p:sldId id="919" r:id="rId12"/>
    <p:sldId id="910" r:id="rId13"/>
    <p:sldId id="912" r:id="rId14"/>
    <p:sldId id="995" r:id="rId15"/>
    <p:sldId id="913" r:id="rId16"/>
    <p:sldId id="762" r:id="rId17"/>
    <p:sldId id="764" r:id="rId18"/>
    <p:sldId id="763" r:id="rId19"/>
    <p:sldId id="766" r:id="rId20"/>
    <p:sldId id="767" r:id="rId21"/>
    <p:sldId id="1023" r:id="rId22"/>
    <p:sldId id="954" r:id="rId23"/>
    <p:sldId id="1018" r:id="rId24"/>
    <p:sldId id="1019" r:id="rId25"/>
    <p:sldId id="1020" r:id="rId26"/>
    <p:sldId id="1021" r:id="rId27"/>
    <p:sldId id="772" r:id="rId28"/>
    <p:sldId id="1022" r:id="rId29"/>
    <p:sldId id="771" r:id="rId30"/>
    <p:sldId id="774" r:id="rId31"/>
    <p:sldId id="773" r:id="rId32"/>
    <p:sldId id="775" r:id="rId33"/>
    <p:sldId id="776" r:id="rId34"/>
    <p:sldId id="1024" r:id="rId35"/>
    <p:sldId id="800" r:id="rId36"/>
    <p:sldId id="988" r:id="rId37"/>
    <p:sldId id="848" r:id="rId38"/>
    <p:sldId id="780" r:id="rId39"/>
    <p:sldId id="781" r:id="rId40"/>
    <p:sldId id="782" r:id="rId41"/>
    <p:sldId id="812" r:id="rId42"/>
    <p:sldId id="984" r:id="rId43"/>
    <p:sldId id="785" r:id="rId44"/>
    <p:sldId id="1013" r:id="rId45"/>
    <p:sldId id="1015" r:id="rId46"/>
  </p:sldIdLst>
  <p:sldSz cx="12192000" cy="6858000"/>
  <p:notesSz cx="6858000" cy="9144000"/>
  <p:defaultTextStyle>
    <a:defPPr>
      <a:defRPr lang="en-US"/>
    </a:defPPr>
    <a:lvl1pPr marL="0" algn="l" defTabSz="9143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22" algn="l" defTabSz="9143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92" algn="l" defTabSz="9143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0A06"/>
    <a:srgbClr val="009B29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51"/>
    <p:restoredTop sz="65749" autoAdjust="0"/>
  </p:normalViewPr>
  <p:slideViewPr>
    <p:cSldViewPr snapToGrid="0" snapToObjects="1">
      <p:cViewPr>
        <p:scale>
          <a:sx n="100" d="100"/>
          <a:sy n="100" d="100"/>
        </p:scale>
        <p:origin x="144" y="-9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Sheet1!$C$14:$C$17</c:f>
              <c:strCache>
                <c:ptCount val="4"/>
                <c:pt idx="0">
                  <c:v>HIV incidence</c:v>
                </c:pt>
                <c:pt idx="1">
                  <c:v>HIV prevalence</c:v>
                </c:pt>
                <c:pt idx="2">
                  <c:v>Births per year</c:v>
                </c:pt>
                <c:pt idx="3">
                  <c:v>Major surgery</c:v>
                </c:pt>
              </c:strCache>
            </c:strRef>
          </c:cat>
          <c:val>
            <c:numRef>
              <c:f>Sheet1!$D$14:$D$17</c:f>
              <c:numCache>
                <c:formatCode>_-* #\ ##0\ _k_r_-;\-* #\ ##0\ _k_r_-;_-* "-"??\ _k_r_-;_-@_-</c:formatCode>
                <c:ptCount val="4"/>
                <c:pt idx="0">
                  <c:v>1.8E6</c:v>
                </c:pt>
                <c:pt idx="1">
                  <c:v>3.67E7</c:v>
                </c:pt>
                <c:pt idx="2">
                  <c:v>1.356048E8</c:v>
                </c:pt>
                <c:pt idx="3">
                  <c:v>3.215E8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8C-A842-97B7-43EC50B4C2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94368784"/>
        <c:axId val="-2116765536"/>
        <c:axId val="0"/>
      </c:bar3DChart>
      <c:catAx>
        <c:axId val="-2094368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16765536"/>
        <c:crosses val="autoZero"/>
        <c:auto val="1"/>
        <c:lblAlgn val="ctr"/>
        <c:lblOffset val="100"/>
        <c:noMultiLvlLbl val="0"/>
      </c:catAx>
      <c:valAx>
        <c:axId val="-2116765536"/>
        <c:scaling>
          <c:orientation val="minMax"/>
        </c:scaling>
        <c:delete val="0"/>
        <c:axPos val="l"/>
        <c:majorGridlines/>
        <c:numFmt formatCode="_-* #\ ##0\ _k_r_-;\-* #\ ##0\ _k_r_-;_-* &quot;-&quot;??\ _k_r_-;_-@_-" sourceLinked="1"/>
        <c:majorTickMark val="out"/>
        <c:minorTickMark val="none"/>
        <c:tickLblPos val="nextTo"/>
        <c:crossAx val="-2094368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Sheet1!$C$14:$C$17</c:f>
              <c:strCache>
                <c:ptCount val="4"/>
                <c:pt idx="0">
                  <c:v>HIV incidence</c:v>
                </c:pt>
                <c:pt idx="1">
                  <c:v>HIV prevalence</c:v>
                </c:pt>
                <c:pt idx="2">
                  <c:v>Births per year</c:v>
                </c:pt>
                <c:pt idx="3">
                  <c:v>Major surgery</c:v>
                </c:pt>
              </c:strCache>
            </c:strRef>
          </c:cat>
          <c:val>
            <c:numRef>
              <c:f>Sheet1!$D$14:$D$17</c:f>
              <c:numCache>
                <c:formatCode>_-* #\ ##0\ _k_r_-;\-* #\ ##0\ _k_r_-;_-* "-"??\ _k_r_-;_-@_-</c:formatCode>
                <c:ptCount val="4"/>
                <c:pt idx="0">
                  <c:v>1.8E6</c:v>
                </c:pt>
                <c:pt idx="1">
                  <c:v>3.67E7</c:v>
                </c:pt>
                <c:pt idx="2">
                  <c:v>1.356048E8</c:v>
                </c:pt>
                <c:pt idx="3">
                  <c:v>3.215E8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30E-E245-BAFD-A16B620F1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16299840"/>
        <c:axId val="-2110326912"/>
        <c:axId val="0"/>
      </c:bar3DChart>
      <c:catAx>
        <c:axId val="-211629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10326912"/>
        <c:crosses val="autoZero"/>
        <c:auto val="1"/>
        <c:lblAlgn val="ctr"/>
        <c:lblOffset val="100"/>
        <c:noMultiLvlLbl val="0"/>
      </c:catAx>
      <c:valAx>
        <c:axId val="-2110326912"/>
        <c:scaling>
          <c:orientation val="minMax"/>
        </c:scaling>
        <c:delete val="0"/>
        <c:axPos val="l"/>
        <c:majorGridlines/>
        <c:numFmt formatCode="_-* #\ ##0\ _k_r_-;\-* #\ ##0\ _k_r_-;_-* &quot;-&quot;??\ _k_r_-;_-@_-" sourceLinked="1"/>
        <c:majorTickMark val="out"/>
        <c:minorTickMark val="none"/>
        <c:tickLblPos val="nextTo"/>
        <c:crossAx val="-2116299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Sheet1!$C$14:$C$17</c:f>
              <c:strCache>
                <c:ptCount val="4"/>
                <c:pt idx="0">
                  <c:v>HIV incidence</c:v>
                </c:pt>
                <c:pt idx="1">
                  <c:v>HIV prevalence</c:v>
                </c:pt>
                <c:pt idx="2">
                  <c:v>Births per year</c:v>
                </c:pt>
                <c:pt idx="3">
                  <c:v>Major surgery</c:v>
                </c:pt>
              </c:strCache>
            </c:strRef>
          </c:cat>
          <c:val>
            <c:numRef>
              <c:f>Sheet1!$D$14:$D$17</c:f>
              <c:numCache>
                <c:formatCode>_-* #\ ##0\ _k_r_-;\-* #\ ##0\ _k_r_-;_-* "-"??\ _k_r_-;_-@_-</c:formatCode>
                <c:ptCount val="4"/>
                <c:pt idx="0">
                  <c:v>1.8E6</c:v>
                </c:pt>
                <c:pt idx="1">
                  <c:v>3.67E7</c:v>
                </c:pt>
                <c:pt idx="2">
                  <c:v>1.356048E8</c:v>
                </c:pt>
                <c:pt idx="3">
                  <c:v>3.215E8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32-7B4F-B5A9-33847B790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16508304"/>
        <c:axId val="-2116274576"/>
        <c:axId val="0"/>
      </c:bar3DChart>
      <c:catAx>
        <c:axId val="-2116508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16274576"/>
        <c:crosses val="autoZero"/>
        <c:auto val="1"/>
        <c:lblAlgn val="ctr"/>
        <c:lblOffset val="100"/>
        <c:noMultiLvlLbl val="0"/>
      </c:catAx>
      <c:valAx>
        <c:axId val="-2116274576"/>
        <c:scaling>
          <c:orientation val="minMax"/>
        </c:scaling>
        <c:delete val="0"/>
        <c:axPos val="l"/>
        <c:majorGridlines/>
        <c:numFmt formatCode="_-* #\ ##0\ _k_r_-;\-* #\ ##0\ _k_r_-;_-* &quot;-&quot;??\ _k_r_-;_-@_-" sourceLinked="1"/>
        <c:majorTickMark val="out"/>
        <c:minorTickMark val="none"/>
        <c:tickLblPos val="nextTo"/>
        <c:crossAx val="-2116508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Sheet1!$C$14:$C$17</c:f>
              <c:strCache>
                <c:ptCount val="4"/>
                <c:pt idx="0">
                  <c:v>HIV incidence</c:v>
                </c:pt>
                <c:pt idx="1">
                  <c:v>HIV prevalence</c:v>
                </c:pt>
                <c:pt idx="2">
                  <c:v>Births per year</c:v>
                </c:pt>
                <c:pt idx="3">
                  <c:v>Major surgery</c:v>
                </c:pt>
              </c:strCache>
            </c:strRef>
          </c:cat>
          <c:val>
            <c:numRef>
              <c:f>Sheet1!$D$14:$D$17</c:f>
              <c:numCache>
                <c:formatCode>_-* #\ ##0\ _k_r_-;\-* #\ ##0\ _k_r_-;_-* "-"??\ _k_r_-;_-@_-</c:formatCode>
                <c:ptCount val="4"/>
                <c:pt idx="0">
                  <c:v>1.8E6</c:v>
                </c:pt>
                <c:pt idx="1">
                  <c:v>3.67E7</c:v>
                </c:pt>
                <c:pt idx="2">
                  <c:v>1.356048E8</c:v>
                </c:pt>
                <c:pt idx="3">
                  <c:v>3.215E8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67-4447-A163-A121E9ACF3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56738672"/>
        <c:axId val="2123953840"/>
        <c:axId val="0"/>
      </c:bar3DChart>
      <c:catAx>
        <c:axId val="-2056738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23953840"/>
        <c:crosses val="autoZero"/>
        <c:auto val="1"/>
        <c:lblAlgn val="ctr"/>
        <c:lblOffset val="100"/>
        <c:noMultiLvlLbl val="0"/>
      </c:catAx>
      <c:valAx>
        <c:axId val="2123953840"/>
        <c:scaling>
          <c:orientation val="minMax"/>
        </c:scaling>
        <c:delete val="0"/>
        <c:axPos val="l"/>
        <c:majorGridlines/>
        <c:numFmt formatCode="_-* #\ ##0\ _k_r_-;\-* #\ ##0\ _k_r_-;_-* &quot;-&quot;??\ _k_r_-;_-@_-" sourceLinked="1"/>
        <c:majorTickMark val="out"/>
        <c:minorTickMark val="none"/>
        <c:tickLblPos val="nextTo"/>
        <c:crossAx val="-2056738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Sheet1!$C$14:$C$17</c:f>
              <c:strCache>
                <c:ptCount val="4"/>
                <c:pt idx="0">
                  <c:v>HIV incidence</c:v>
                </c:pt>
                <c:pt idx="1">
                  <c:v>HIV prevalence</c:v>
                </c:pt>
                <c:pt idx="2">
                  <c:v>Births per year</c:v>
                </c:pt>
                <c:pt idx="3">
                  <c:v>Major surgery</c:v>
                </c:pt>
              </c:strCache>
            </c:strRef>
          </c:cat>
          <c:val>
            <c:numRef>
              <c:f>Sheet1!$D$14:$D$17</c:f>
              <c:numCache>
                <c:formatCode>_-* #\ ##0\ _k_r_-;\-* #\ ##0\ _k_r_-;_-* "-"??\ _k_r_-;_-@_-</c:formatCode>
                <c:ptCount val="4"/>
                <c:pt idx="0">
                  <c:v>1.8E6</c:v>
                </c:pt>
                <c:pt idx="1">
                  <c:v>3.67E7</c:v>
                </c:pt>
                <c:pt idx="2">
                  <c:v>1.356048E8</c:v>
                </c:pt>
                <c:pt idx="3">
                  <c:v>3.215E8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FA-954D-ABBA-0D4428041A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16751008"/>
        <c:axId val="-2094557696"/>
        <c:axId val="0"/>
      </c:bar3DChart>
      <c:catAx>
        <c:axId val="-2116751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94557696"/>
        <c:crosses val="autoZero"/>
        <c:auto val="1"/>
        <c:lblAlgn val="ctr"/>
        <c:lblOffset val="100"/>
        <c:noMultiLvlLbl val="0"/>
      </c:catAx>
      <c:valAx>
        <c:axId val="-2094557696"/>
        <c:scaling>
          <c:orientation val="minMax"/>
        </c:scaling>
        <c:delete val="0"/>
        <c:axPos val="l"/>
        <c:majorGridlines/>
        <c:numFmt formatCode="_-* #\ ##0\ _k_r_-;\-* #\ ##0\ _k_r_-;_-* &quot;-&quot;??\ _k_r_-;_-@_-" sourceLinked="1"/>
        <c:majorTickMark val="out"/>
        <c:minorTickMark val="none"/>
        <c:tickLblPos val="nextTo"/>
        <c:crossAx val="-2116751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C7A89-11A5-7E45-BE88-3590F44C4814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71795-980A-2B49-9696-C8AEC65D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9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0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1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2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2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2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3" algn="l" defTabSz="9143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67BE1-EBED-4E01-934F-3D50A8F7BE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980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69996-7A62-4E0B-B44D-5EAAD9F9CD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Berätta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first delay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ens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med</a:t>
            </a:r>
          </a:p>
          <a:p>
            <a:r>
              <a:rPr lang="en-US" dirty="0" err="1"/>
              <a:t>Gå</a:t>
            </a:r>
            <a:r>
              <a:rPr lang="en-US" dirty="0"/>
              <a:t> in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</a:t>
            </a:r>
            <a:r>
              <a:rPr lang="en-US" baseline="0" dirty="0" err="1"/>
              <a:t>varje</a:t>
            </a:r>
            <a:r>
              <a:rPr lang="en-US" baseline="0" dirty="0"/>
              <a:t> </a:t>
            </a:r>
            <a:r>
              <a:rPr lang="en-US" baseline="0" dirty="0" err="1"/>
              <a:t>cirkel</a:t>
            </a:r>
            <a:r>
              <a:rPr lang="en-US" baseline="0" dirty="0"/>
              <a:t>, </a:t>
            </a:r>
            <a:r>
              <a:rPr lang="en-US" baseline="0" dirty="0" err="1"/>
              <a:t>för</a:t>
            </a:r>
            <a:r>
              <a:rPr lang="en-US" baseline="0" dirty="0"/>
              <a:t> </a:t>
            </a:r>
            <a:r>
              <a:rPr lang="en-US" baseline="0" dirty="0" err="1"/>
              <a:t>åtgärder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93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9628-CDE4-4D86-BB9B-F1BFF75260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57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9628-CDE4-4D86-BB9B-F1BFF75260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57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29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29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29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29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a slide by</a:t>
            </a:r>
            <a:r>
              <a:rPr lang="en-US" baseline="0" dirty="0"/>
              <a:t> Tom</a:t>
            </a:r>
            <a:r>
              <a:rPr lang="en-US" dirty="0"/>
              <a:t> Weiser, with updated numbers.</a:t>
            </a:r>
            <a:r>
              <a:rPr lang="en-US" baseline="0" dirty="0"/>
              <a:t> </a:t>
            </a:r>
          </a:p>
          <a:p>
            <a:r>
              <a:rPr lang="en-US" dirty="0"/>
              <a:t>Show</a:t>
            </a:r>
            <a:r>
              <a:rPr lang="en-US" baseline="0" dirty="0"/>
              <a:t> the 6.7% to the third, and that the bar needs to go through the roof.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29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We did not have any key message regarding safety and quality, because there was simply not enough data.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9628-CDE4-4D86-BB9B-F1BFF75260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8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10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9628-CDE4-4D86-BB9B-F1BFF75260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83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are struck by avertable</a:t>
            </a:r>
            <a:r>
              <a:rPr lang="en-US" baseline="0" dirty="0"/>
              <a:t> </a:t>
            </a:r>
            <a:r>
              <a:rPr lang="en-US" dirty="0"/>
              <a:t>mortality, morbidity, or financial catastrophe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26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9628-CDE4-4D86-BB9B-F1BFF75260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9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42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9628-CDE4-4D86-BB9B-F1BFF75260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59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9628-CDE4-4D86-BB9B-F1BFF75260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59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80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58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group was a driving</a:t>
            </a:r>
            <a:r>
              <a:rPr lang="en-US" baseline="0" dirty="0"/>
              <a:t> part of the Lancet Commission on Global Surgery which up to the launch of a report in 2015 performed major research to put forward these six indicators; the 2 hour access to essential surgery, the provider density,  the surgical volume, the POMR and the two financial risk protection indicators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16C8C-E981-4A43-9288-671D25DC56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585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After</a:t>
            </a:r>
            <a:r>
              <a:rPr lang="sv-SE" dirty="0"/>
              <a:t> the </a:t>
            </a:r>
            <a:r>
              <a:rPr lang="sv-SE" dirty="0" err="1"/>
              <a:t>groundwork</a:t>
            </a:r>
            <a:r>
              <a:rPr lang="sv-SE" dirty="0"/>
              <a:t> - </a:t>
            </a:r>
            <a:r>
              <a:rPr lang="en-US" dirty="0"/>
              <a:t>The strongest single tool for national scaling up of surgery service delivery is the creation of a National</a:t>
            </a:r>
            <a:r>
              <a:rPr lang="en-US" baseline="0" dirty="0"/>
              <a:t> surgery, obstetrics and anesthesia plan (NSOAP). This lays the foundation </a:t>
            </a:r>
          </a:p>
          <a:p>
            <a:r>
              <a:rPr lang="en-US" baseline="0" dirty="0"/>
              <a:t>Harvard Program in Global Surgery has been directly involved in many of the planning processes and we have participated in developing a toolbox for scaling up global surgery service delivery  -  you can find the documents online </a:t>
            </a:r>
          </a:p>
          <a:p>
            <a:endParaRPr lang="en-US" baseline="0" dirty="0"/>
          </a:p>
          <a:p>
            <a:r>
              <a:rPr lang="en-US" baseline="0" dirty="0"/>
              <a:t>The domains that this plan is overviewing on a national level are</a:t>
            </a:r>
            <a:r>
              <a:rPr lang="mr-IN" baseline="0" dirty="0"/>
              <a:t>…</a:t>
            </a:r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16C8C-E981-4A43-9288-671D25DC56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9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017C9D-9827-854E-A2B9-BBBF2CCEDB2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93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16C8C-E981-4A43-9288-671D25DC56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9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9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3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67340-FA3F-459F-B082-C424BBC34A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76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2015 was a great year </a:t>
            </a:r>
            <a:r>
              <a:rPr lang="mr-IN" dirty="0"/>
              <a:t>–</a:t>
            </a:r>
            <a:r>
              <a:rPr lang="en-US" dirty="0"/>
              <a:t> our community came together and accomplished a tremendous</a:t>
            </a:r>
            <a:r>
              <a:rPr lang="en-US" baseline="0" dirty="0"/>
              <a:t> amount strategically</a:t>
            </a:r>
          </a:p>
          <a:p>
            <a:endParaRPr lang="en-US" baseline="0" dirty="0"/>
          </a:p>
          <a:p>
            <a:r>
              <a:rPr lang="en-US" baseline="0" dirty="0"/>
              <a:t>And this is not an exhaustive list </a:t>
            </a:r>
            <a:r>
              <a:rPr lang="mr-IN" baseline="0" dirty="0"/>
              <a:t>–</a:t>
            </a:r>
            <a:r>
              <a:rPr lang="en-US" baseline="0" dirty="0"/>
              <a:t> Bangkok and Amsterdam declarations, original Bellagio Working Group and many others</a:t>
            </a:r>
            <a:r>
              <a:rPr lang="mr-IN" baseline="0" dirty="0"/>
              <a:t>…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8B4D11-D028-7D45-9A16-C68734CE6D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042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LCoGS</a:t>
            </a:r>
            <a:r>
              <a:rPr lang="en-US" baseline="0" dirty="0"/>
              <a:t> has had many academic partners…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09628-CDE4-4D86-BB9B-F1BFF75260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4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71795-980A-2B49-9696-C8AEC65DF5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0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6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100"/>
            </a:lvl2pPr>
            <a:lvl3pPr marL="914340" indent="0" algn="ctr">
              <a:buNone/>
              <a:defRPr sz="1900"/>
            </a:lvl3pPr>
            <a:lvl4pPr marL="1371511" indent="0" algn="ctr">
              <a:buNone/>
              <a:defRPr sz="1500"/>
            </a:lvl4pPr>
            <a:lvl5pPr marL="1828681" indent="0" algn="ctr">
              <a:buNone/>
              <a:defRPr sz="1500"/>
            </a:lvl5pPr>
            <a:lvl6pPr marL="2285852" indent="0" algn="ctr">
              <a:buNone/>
              <a:defRPr sz="1500"/>
            </a:lvl6pPr>
            <a:lvl7pPr marL="2743022" indent="0" algn="ctr">
              <a:buNone/>
              <a:defRPr sz="1500"/>
            </a:lvl7pPr>
            <a:lvl8pPr marL="3200192" indent="0" algn="ctr">
              <a:buNone/>
              <a:defRPr sz="1500"/>
            </a:lvl8pPr>
            <a:lvl9pPr marL="3657363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57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9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3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7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100" b="1"/>
            </a:lvl2pPr>
            <a:lvl3pPr marL="914340" indent="0">
              <a:buNone/>
              <a:defRPr sz="1900" b="1"/>
            </a:lvl3pPr>
            <a:lvl4pPr marL="1371511" indent="0">
              <a:buNone/>
              <a:defRPr sz="1500" b="1"/>
            </a:lvl4pPr>
            <a:lvl5pPr marL="1828681" indent="0">
              <a:buNone/>
              <a:defRPr sz="1500" b="1"/>
            </a:lvl5pPr>
            <a:lvl6pPr marL="2285852" indent="0">
              <a:buNone/>
              <a:defRPr sz="1500" b="1"/>
            </a:lvl6pPr>
            <a:lvl7pPr marL="2743022" indent="0">
              <a:buNone/>
              <a:defRPr sz="1500" b="1"/>
            </a:lvl7pPr>
            <a:lvl8pPr marL="3200192" indent="0">
              <a:buNone/>
              <a:defRPr sz="1500" b="1"/>
            </a:lvl8pPr>
            <a:lvl9pPr marL="3657363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100" b="1"/>
            </a:lvl2pPr>
            <a:lvl3pPr marL="914340" indent="0">
              <a:buNone/>
              <a:defRPr sz="1900" b="1"/>
            </a:lvl3pPr>
            <a:lvl4pPr marL="1371511" indent="0">
              <a:buNone/>
              <a:defRPr sz="1500" b="1"/>
            </a:lvl4pPr>
            <a:lvl5pPr marL="1828681" indent="0">
              <a:buNone/>
              <a:defRPr sz="1500" b="1"/>
            </a:lvl5pPr>
            <a:lvl6pPr marL="2285852" indent="0">
              <a:buNone/>
              <a:defRPr sz="1500" b="1"/>
            </a:lvl6pPr>
            <a:lvl7pPr marL="2743022" indent="0">
              <a:buNone/>
              <a:defRPr sz="1500" b="1"/>
            </a:lvl7pPr>
            <a:lvl8pPr marL="3200192" indent="0">
              <a:buNone/>
              <a:defRPr sz="1500" b="1"/>
            </a:lvl8pPr>
            <a:lvl9pPr marL="3657363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92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71" indent="0">
              <a:buNone/>
              <a:defRPr sz="1500"/>
            </a:lvl2pPr>
            <a:lvl3pPr marL="914340" indent="0">
              <a:buNone/>
              <a:defRPr sz="1200"/>
            </a:lvl3pPr>
            <a:lvl4pPr marL="1371511" indent="0">
              <a:buNone/>
              <a:defRPr sz="1100"/>
            </a:lvl4pPr>
            <a:lvl5pPr marL="1828681" indent="0">
              <a:buNone/>
              <a:defRPr sz="1100"/>
            </a:lvl5pPr>
            <a:lvl6pPr marL="2285852" indent="0">
              <a:buNone/>
              <a:defRPr sz="1100"/>
            </a:lvl6pPr>
            <a:lvl7pPr marL="2743022" indent="0">
              <a:buNone/>
              <a:defRPr sz="1100"/>
            </a:lvl7pPr>
            <a:lvl8pPr marL="3200192" indent="0">
              <a:buNone/>
              <a:defRPr sz="1100"/>
            </a:lvl8pPr>
            <a:lvl9pPr marL="365736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0" indent="0">
              <a:buNone/>
              <a:defRPr sz="2400"/>
            </a:lvl3pPr>
            <a:lvl4pPr marL="1371511" indent="0">
              <a:buNone/>
              <a:defRPr sz="2100"/>
            </a:lvl4pPr>
            <a:lvl5pPr marL="1828681" indent="0">
              <a:buNone/>
              <a:defRPr sz="2100"/>
            </a:lvl5pPr>
            <a:lvl6pPr marL="2285852" indent="0">
              <a:buNone/>
              <a:defRPr sz="2100"/>
            </a:lvl6pPr>
            <a:lvl7pPr marL="2743022" indent="0">
              <a:buNone/>
              <a:defRPr sz="2100"/>
            </a:lvl7pPr>
            <a:lvl8pPr marL="3200192" indent="0">
              <a:buNone/>
              <a:defRPr sz="2100"/>
            </a:lvl8pPr>
            <a:lvl9pPr marL="3657363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71" indent="0">
              <a:buNone/>
              <a:defRPr sz="1500"/>
            </a:lvl2pPr>
            <a:lvl3pPr marL="914340" indent="0">
              <a:buNone/>
              <a:defRPr sz="1200"/>
            </a:lvl3pPr>
            <a:lvl4pPr marL="1371511" indent="0">
              <a:buNone/>
              <a:defRPr sz="1100"/>
            </a:lvl4pPr>
            <a:lvl5pPr marL="1828681" indent="0">
              <a:buNone/>
              <a:defRPr sz="1100"/>
            </a:lvl5pPr>
            <a:lvl6pPr marL="2285852" indent="0">
              <a:buNone/>
              <a:defRPr sz="1100"/>
            </a:lvl6pPr>
            <a:lvl7pPr marL="2743022" indent="0">
              <a:buNone/>
              <a:defRPr sz="1100"/>
            </a:lvl7pPr>
            <a:lvl8pPr marL="3200192" indent="0">
              <a:buNone/>
              <a:defRPr sz="1100"/>
            </a:lvl8pPr>
            <a:lvl9pPr marL="365736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8952-AFAB-C04A-B188-B92D5E20C556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F1EB-F714-3D4E-930D-91508F47A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5" indent="-228585" algn="l" defTabSz="91434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6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6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7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6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5" algn="l" defTabSz="91434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2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2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3" algn="l" defTabSz="9143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emf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g"/><Relationship Id="rId1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pgssc.org/jim-kim-video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32" y="2005507"/>
            <a:ext cx="5126736" cy="269153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3557" y="2005507"/>
            <a:ext cx="4799443" cy="341883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“the vast majority of the world’s population has no access whatsoever to skilled surgical care and little is being done to find a solution.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 beg of you to give serious consideration to this most serious manifestation of social inequity in health care”</a:t>
            </a:r>
          </a:p>
          <a:p>
            <a:pPr mar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114300" indent="-342900">
              <a:spcBef>
                <a:spcPts val="0"/>
              </a:spcBef>
              <a:buFont typeface="Wingdings" charset="2"/>
              <a:buChar char="Ø"/>
            </a:pPr>
            <a:r>
              <a:rPr lang="en-US" sz="2400" i="1" dirty="0" err="1">
                <a:solidFill>
                  <a:schemeClr val="bg1"/>
                </a:solidFill>
              </a:rPr>
              <a:t>Dr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Halfdan</a:t>
            </a:r>
            <a:r>
              <a:rPr lang="en-US" sz="2400" i="1" dirty="0">
                <a:solidFill>
                  <a:schemeClr val="bg1"/>
                </a:solidFill>
              </a:rPr>
              <a:t> Mahler (1980)</a:t>
            </a:r>
          </a:p>
          <a:p>
            <a:pPr mar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58800" y="-431800"/>
            <a:ext cx="18466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0" y="2138866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292" y="1304095"/>
            <a:ext cx="3275416" cy="4243152"/>
          </a:xfrm>
          <a:prstGeom prst="rect">
            <a:avLst/>
          </a:prstGeom>
          <a:effectLst>
            <a:outerShdw blurRad="50800" dist="762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384" y="1304095"/>
            <a:ext cx="3218236" cy="42409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762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1304095"/>
            <a:ext cx="3275416" cy="4243152"/>
          </a:xfrm>
          <a:prstGeom prst="rect">
            <a:avLst/>
          </a:prstGeom>
          <a:effectLst>
            <a:outerShdw blurRad="50800" dist="762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829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-322492"/>
            <a:ext cx="12781692" cy="9667849"/>
            <a:chOff x="0" y="-59164"/>
            <a:chExt cx="9144002" cy="6858000"/>
          </a:xfrm>
        </p:grpSpPr>
        <p:sp>
          <p:nvSpPr>
            <p:cNvPr id="5" name="Freeform 4"/>
            <p:cNvSpPr/>
            <p:nvPr/>
          </p:nvSpPr>
          <p:spPr>
            <a:xfrm>
              <a:off x="0" y="-59164"/>
              <a:ext cx="9144000" cy="6858000"/>
            </a:xfrm>
            <a:custGeom>
              <a:avLst/>
              <a:gdLst>
                <a:gd name="connsiteX0" fmla="*/ 0 w 9143998"/>
                <a:gd name="connsiteY0" fmla="*/ 0 h 6857998"/>
                <a:gd name="connsiteX1" fmla="*/ 9143998 w 9143998"/>
                <a:gd name="connsiteY1" fmla="*/ 0 h 6857998"/>
                <a:gd name="connsiteX2" fmla="*/ 9143998 w 9143998"/>
                <a:gd name="connsiteY2" fmla="*/ 6857997 h 6857998"/>
                <a:gd name="connsiteX3" fmla="*/ 0 w 9143998"/>
                <a:gd name="connsiteY3" fmla="*/ 6857997 h 6857998"/>
                <a:gd name="connsiteX4" fmla="*/ 0 w 9143998"/>
                <a:gd name="connsiteY4" fmla="*/ 0 h 685799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9143998" h="6857998">
                  <a:moveTo>
                    <a:pt x="0" y="0"/>
                  </a:moveTo>
                  <a:lnTo>
                    <a:pt x="9143998" y="0"/>
                  </a:lnTo>
                  <a:lnTo>
                    <a:pt x="9143998" y="6857997"/>
                  </a:lnTo>
                  <a:lnTo>
                    <a:pt x="0" y="6857997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6" name="Freeform 3"/>
            <p:cNvSpPr/>
            <p:nvPr/>
          </p:nvSpPr>
          <p:spPr>
            <a:xfrm>
              <a:off x="8610600" y="1"/>
              <a:ext cx="179388" cy="727075"/>
            </a:xfrm>
            <a:custGeom>
              <a:avLst/>
              <a:gdLst>
                <a:gd name="connsiteX0" fmla="*/ 0 w 179389"/>
                <a:gd name="connsiteY0" fmla="*/ 0 h 727075"/>
                <a:gd name="connsiteX1" fmla="*/ 179389 w 179389"/>
                <a:gd name="connsiteY1" fmla="*/ 0 h 727075"/>
                <a:gd name="connsiteX2" fmla="*/ 179389 w 179389"/>
                <a:gd name="connsiteY2" fmla="*/ 727075 h 727075"/>
                <a:gd name="connsiteX3" fmla="*/ 0 w 179389"/>
                <a:gd name="connsiteY3" fmla="*/ 727075 h 727075"/>
                <a:gd name="connsiteX4" fmla="*/ 0 w 179389"/>
                <a:gd name="connsiteY4" fmla="*/ 0 h 72707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79389" h="727075">
                  <a:moveTo>
                    <a:pt x="0" y="0"/>
                  </a:moveTo>
                  <a:lnTo>
                    <a:pt x="179389" y="0"/>
                  </a:lnTo>
                  <a:lnTo>
                    <a:pt x="179389" y="727075"/>
                  </a:lnTo>
                  <a:lnTo>
                    <a:pt x="0" y="727075"/>
                  </a:lnTo>
                  <a:lnTo>
                    <a:pt x="0" y="0"/>
                  </a:lnTo>
                </a:path>
              </a:pathLst>
            </a:custGeom>
            <a:solidFill>
              <a:srgbClr val="1B488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Freeform 3"/>
            <p:cNvSpPr/>
            <p:nvPr/>
          </p:nvSpPr>
          <p:spPr>
            <a:xfrm>
              <a:off x="7070725" y="1916114"/>
              <a:ext cx="412750" cy="504825"/>
            </a:xfrm>
            <a:custGeom>
              <a:avLst/>
              <a:gdLst>
                <a:gd name="connsiteX0" fmla="*/ 0 w 412750"/>
                <a:gd name="connsiteY0" fmla="*/ 0 h 504825"/>
                <a:gd name="connsiteX1" fmla="*/ 412750 w 412750"/>
                <a:gd name="connsiteY1" fmla="*/ 0 h 504825"/>
                <a:gd name="connsiteX2" fmla="*/ 412750 w 412750"/>
                <a:gd name="connsiteY2" fmla="*/ 504825 h 504825"/>
                <a:gd name="connsiteX3" fmla="*/ 0 w 412750"/>
                <a:gd name="connsiteY3" fmla="*/ 504825 h 504825"/>
                <a:gd name="connsiteX4" fmla="*/ 0 w 412750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2750" h="504825">
                  <a:moveTo>
                    <a:pt x="0" y="0"/>
                  </a:moveTo>
                  <a:lnTo>
                    <a:pt x="412750" y="0"/>
                  </a:lnTo>
                  <a:lnTo>
                    <a:pt x="412750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0091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Freeform 3"/>
            <p:cNvSpPr/>
            <p:nvPr/>
          </p:nvSpPr>
          <p:spPr>
            <a:xfrm>
              <a:off x="7483477" y="1916114"/>
              <a:ext cx="415925" cy="504825"/>
            </a:xfrm>
            <a:custGeom>
              <a:avLst/>
              <a:gdLst>
                <a:gd name="connsiteX0" fmla="*/ 0 w 415925"/>
                <a:gd name="connsiteY0" fmla="*/ 0 h 504825"/>
                <a:gd name="connsiteX1" fmla="*/ 415925 w 415925"/>
                <a:gd name="connsiteY1" fmla="*/ 0 h 504825"/>
                <a:gd name="connsiteX2" fmla="*/ 415925 w 415925"/>
                <a:gd name="connsiteY2" fmla="*/ 504825 h 504825"/>
                <a:gd name="connsiteX3" fmla="*/ 0 w 415925"/>
                <a:gd name="connsiteY3" fmla="*/ 504825 h 504825"/>
                <a:gd name="connsiteX4" fmla="*/ 0 w 415925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5925" h="504825">
                  <a:moveTo>
                    <a:pt x="0" y="0"/>
                  </a:moveTo>
                  <a:lnTo>
                    <a:pt x="415925" y="0"/>
                  </a:lnTo>
                  <a:lnTo>
                    <a:pt x="415925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A2193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Freeform 3"/>
            <p:cNvSpPr/>
            <p:nvPr/>
          </p:nvSpPr>
          <p:spPr>
            <a:xfrm>
              <a:off x="7899401" y="1916114"/>
              <a:ext cx="415925" cy="504825"/>
            </a:xfrm>
            <a:custGeom>
              <a:avLst/>
              <a:gdLst>
                <a:gd name="connsiteX0" fmla="*/ 0 w 415925"/>
                <a:gd name="connsiteY0" fmla="*/ 0 h 504825"/>
                <a:gd name="connsiteX1" fmla="*/ 415925 w 415925"/>
                <a:gd name="connsiteY1" fmla="*/ 0 h 504825"/>
                <a:gd name="connsiteX2" fmla="*/ 415925 w 415925"/>
                <a:gd name="connsiteY2" fmla="*/ 504825 h 504825"/>
                <a:gd name="connsiteX3" fmla="*/ 0 w 415925"/>
                <a:gd name="connsiteY3" fmla="*/ 504825 h 504825"/>
                <a:gd name="connsiteX4" fmla="*/ 0 w 415925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5925" h="504825">
                  <a:moveTo>
                    <a:pt x="0" y="0"/>
                  </a:moveTo>
                  <a:lnTo>
                    <a:pt x="415925" y="0"/>
                  </a:lnTo>
                  <a:lnTo>
                    <a:pt x="415925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02653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Freeform 3"/>
            <p:cNvSpPr/>
            <p:nvPr/>
          </p:nvSpPr>
          <p:spPr>
            <a:xfrm>
              <a:off x="8315325" y="1916114"/>
              <a:ext cx="414338" cy="504825"/>
            </a:xfrm>
            <a:custGeom>
              <a:avLst/>
              <a:gdLst>
                <a:gd name="connsiteX0" fmla="*/ 0 w 414339"/>
                <a:gd name="connsiteY0" fmla="*/ 0 h 504825"/>
                <a:gd name="connsiteX1" fmla="*/ 414339 w 414339"/>
                <a:gd name="connsiteY1" fmla="*/ 0 h 504825"/>
                <a:gd name="connsiteX2" fmla="*/ 414339 w 414339"/>
                <a:gd name="connsiteY2" fmla="*/ 504825 h 504825"/>
                <a:gd name="connsiteX3" fmla="*/ 0 w 414339"/>
                <a:gd name="connsiteY3" fmla="*/ 504825 h 504825"/>
                <a:gd name="connsiteX4" fmla="*/ 0 w 414339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4339" h="504825">
                  <a:moveTo>
                    <a:pt x="0" y="0"/>
                  </a:moveTo>
                  <a:lnTo>
                    <a:pt x="414339" y="0"/>
                  </a:lnTo>
                  <a:lnTo>
                    <a:pt x="414339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731963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Freeform 3"/>
            <p:cNvSpPr/>
            <p:nvPr/>
          </p:nvSpPr>
          <p:spPr>
            <a:xfrm>
              <a:off x="8729665" y="1916114"/>
              <a:ext cx="414337" cy="504825"/>
            </a:xfrm>
            <a:custGeom>
              <a:avLst/>
              <a:gdLst>
                <a:gd name="connsiteX0" fmla="*/ 0 w 414337"/>
                <a:gd name="connsiteY0" fmla="*/ 0 h 504825"/>
                <a:gd name="connsiteX1" fmla="*/ 414337 w 414337"/>
                <a:gd name="connsiteY1" fmla="*/ 0 h 504825"/>
                <a:gd name="connsiteX2" fmla="*/ 414337 w 414337"/>
                <a:gd name="connsiteY2" fmla="*/ 504825 h 504825"/>
                <a:gd name="connsiteX3" fmla="*/ 0 w 414337"/>
                <a:gd name="connsiteY3" fmla="*/ 504825 h 504825"/>
                <a:gd name="connsiteX4" fmla="*/ 0 w 414337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4337" h="504825">
                  <a:moveTo>
                    <a:pt x="0" y="0"/>
                  </a:moveTo>
                  <a:lnTo>
                    <a:pt x="414337" y="0"/>
                  </a:lnTo>
                  <a:lnTo>
                    <a:pt x="414337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465D66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Freeform 3"/>
            <p:cNvSpPr/>
            <p:nvPr/>
          </p:nvSpPr>
          <p:spPr>
            <a:xfrm>
              <a:off x="0" y="1916114"/>
              <a:ext cx="7086600" cy="504825"/>
            </a:xfrm>
            <a:custGeom>
              <a:avLst/>
              <a:gdLst>
                <a:gd name="connsiteX0" fmla="*/ 0 w 7086598"/>
                <a:gd name="connsiteY0" fmla="*/ 0 h 504825"/>
                <a:gd name="connsiteX1" fmla="*/ 7086598 w 7086598"/>
                <a:gd name="connsiteY1" fmla="*/ 0 h 504825"/>
                <a:gd name="connsiteX2" fmla="*/ 7086598 w 7086598"/>
                <a:gd name="connsiteY2" fmla="*/ 504825 h 504825"/>
                <a:gd name="connsiteX3" fmla="*/ 0 w 7086598"/>
                <a:gd name="connsiteY3" fmla="*/ 504825 h 504825"/>
                <a:gd name="connsiteX4" fmla="*/ 0 w 7086598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7086598" h="504825">
                  <a:moveTo>
                    <a:pt x="0" y="0"/>
                  </a:moveTo>
                  <a:lnTo>
                    <a:pt x="7086598" y="0"/>
                  </a:lnTo>
                  <a:lnTo>
                    <a:pt x="7086598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1B488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Freeform 3"/>
            <p:cNvSpPr/>
            <p:nvPr/>
          </p:nvSpPr>
          <p:spPr>
            <a:xfrm>
              <a:off x="7070725" y="1753953"/>
              <a:ext cx="412750" cy="504825"/>
            </a:xfrm>
            <a:custGeom>
              <a:avLst/>
              <a:gdLst>
                <a:gd name="connsiteX0" fmla="*/ 0 w 412750"/>
                <a:gd name="connsiteY0" fmla="*/ 0 h 504825"/>
                <a:gd name="connsiteX1" fmla="*/ 412750 w 412750"/>
                <a:gd name="connsiteY1" fmla="*/ 0 h 504825"/>
                <a:gd name="connsiteX2" fmla="*/ 412750 w 412750"/>
                <a:gd name="connsiteY2" fmla="*/ 504825 h 504825"/>
                <a:gd name="connsiteX3" fmla="*/ 0 w 412750"/>
                <a:gd name="connsiteY3" fmla="*/ 504825 h 504825"/>
                <a:gd name="connsiteX4" fmla="*/ 0 w 412750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2750" h="504825">
                  <a:moveTo>
                    <a:pt x="0" y="0"/>
                  </a:moveTo>
                  <a:lnTo>
                    <a:pt x="412750" y="0"/>
                  </a:lnTo>
                  <a:lnTo>
                    <a:pt x="412750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0091B5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Freeform 3"/>
            <p:cNvSpPr/>
            <p:nvPr/>
          </p:nvSpPr>
          <p:spPr>
            <a:xfrm>
              <a:off x="7483477" y="1753953"/>
              <a:ext cx="415925" cy="504825"/>
            </a:xfrm>
            <a:custGeom>
              <a:avLst/>
              <a:gdLst>
                <a:gd name="connsiteX0" fmla="*/ 0 w 415925"/>
                <a:gd name="connsiteY0" fmla="*/ 0 h 504825"/>
                <a:gd name="connsiteX1" fmla="*/ 415925 w 415925"/>
                <a:gd name="connsiteY1" fmla="*/ 0 h 504825"/>
                <a:gd name="connsiteX2" fmla="*/ 415925 w 415925"/>
                <a:gd name="connsiteY2" fmla="*/ 504825 h 504825"/>
                <a:gd name="connsiteX3" fmla="*/ 0 w 415925"/>
                <a:gd name="connsiteY3" fmla="*/ 504825 h 504825"/>
                <a:gd name="connsiteX4" fmla="*/ 0 w 415925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5925" h="504825">
                  <a:moveTo>
                    <a:pt x="0" y="0"/>
                  </a:moveTo>
                  <a:lnTo>
                    <a:pt x="415925" y="0"/>
                  </a:lnTo>
                  <a:lnTo>
                    <a:pt x="415925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A21937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5" name="Freeform 3"/>
            <p:cNvSpPr/>
            <p:nvPr/>
          </p:nvSpPr>
          <p:spPr>
            <a:xfrm>
              <a:off x="7899401" y="1753953"/>
              <a:ext cx="415925" cy="504825"/>
            </a:xfrm>
            <a:custGeom>
              <a:avLst/>
              <a:gdLst>
                <a:gd name="connsiteX0" fmla="*/ 0 w 415925"/>
                <a:gd name="connsiteY0" fmla="*/ 0 h 504825"/>
                <a:gd name="connsiteX1" fmla="*/ 415925 w 415925"/>
                <a:gd name="connsiteY1" fmla="*/ 0 h 504825"/>
                <a:gd name="connsiteX2" fmla="*/ 415925 w 415925"/>
                <a:gd name="connsiteY2" fmla="*/ 504825 h 504825"/>
                <a:gd name="connsiteX3" fmla="*/ 0 w 415925"/>
                <a:gd name="connsiteY3" fmla="*/ 504825 h 504825"/>
                <a:gd name="connsiteX4" fmla="*/ 0 w 415925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5925" h="504825">
                  <a:moveTo>
                    <a:pt x="0" y="0"/>
                  </a:moveTo>
                  <a:lnTo>
                    <a:pt x="415925" y="0"/>
                  </a:lnTo>
                  <a:lnTo>
                    <a:pt x="415925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026539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Freeform 3"/>
            <p:cNvSpPr/>
            <p:nvPr/>
          </p:nvSpPr>
          <p:spPr>
            <a:xfrm>
              <a:off x="8315325" y="1753953"/>
              <a:ext cx="414338" cy="504825"/>
            </a:xfrm>
            <a:custGeom>
              <a:avLst/>
              <a:gdLst>
                <a:gd name="connsiteX0" fmla="*/ 0 w 414339"/>
                <a:gd name="connsiteY0" fmla="*/ 0 h 504825"/>
                <a:gd name="connsiteX1" fmla="*/ 414339 w 414339"/>
                <a:gd name="connsiteY1" fmla="*/ 0 h 504825"/>
                <a:gd name="connsiteX2" fmla="*/ 414339 w 414339"/>
                <a:gd name="connsiteY2" fmla="*/ 504825 h 504825"/>
                <a:gd name="connsiteX3" fmla="*/ 0 w 414339"/>
                <a:gd name="connsiteY3" fmla="*/ 504825 h 504825"/>
                <a:gd name="connsiteX4" fmla="*/ 0 w 414339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4339" h="504825">
                  <a:moveTo>
                    <a:pt x="0" y="0"/>
                  </a:moveTo>
                  <a:lnTo>
                    <a:pt x="414339" y="0"/>
                  </a:lnTo>
                  <a:lnTo>
                    <a:pt x="414339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731963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Freeform 3"/>
            <p:cNvSpPr/>
            <p:nvPr/>
          </p:nvSpPr>
          <p:spPr>
            <a:xfrm>
              <a:off x="8729665" y="1753953"/>
              <a:ext cx="414337" cy="504825"/>
            </a:xfrm>
            <a:custGeom>
              <a:avLst/>
              <a:gdLst>
                <a:gd name="connsiteX0" fmla="*/ 0 w 414337"/>
                <a:gd name="connsiteY0" fmla="*/ 0 h 504825"/>
                <a:gd name="connsiteX1" fmla="*/ 414337 w 414337"/>
                <a:gd name="connsiteY1" fmla="*/ 0 h 504825"/>
                <a:gd name="connsiteX2" fmla="*/ 414337 w 414337"/>
                <a:gd name="connsiteY2" fmla="*/ 504825 h 504825"/>
                <a:gd name="connsiteX3" fmla="*/ 0 w 414337"/>
                <a:gd name="connsiteY3" fmla="*/ 504825 h 504825"/>
                <a:gd name="connsiteX4" fmla="*/ 0 w 414337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414337" h="504825">
                  <a:moveTo>
                    <a:pt x="0" y="0"/>
                  </a:moveTo>
                  <a:lnTo>
                    <a:pt x="414337" y="0"/>
                  </a:lnTo>
                  <a:lnTo>
                    <a:pt x="414337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465D66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8" name="Freeform 3"/>
            <p:cNvSpPr/>
            <p:nvPr/>
          </p:nvSpPr>
          <p:spPr>
            <a:xfrm>
              <a:off x="0" y="1753953"/>
              <a:ext cx="7086600" cy="504825"/>
            </a:xfrm>
            <a:custGeom>
              <a:avLst/>
              <a:gdLst>
                <a:gd name="connsiteX0" fmla="*/ 0 w 7086598"/>
                <a:gd name="connsiteY0" fmla="*/ 0 h 504825"/>
                <a:gd name="connsiteX1" fmla="*/ 7086598 w 7086598"/>
                <a:gd name="connsiteY1" fmla="*/ 0 h 504825"/>
                <a:gd name="connsiteX2" fmla="*/ 7086598 w 7086598"/>
                <a:gd name="connsiteY2" fmla="*/ 504825 h 504825"/>
                <a:gd name="connsiteX3" fmla="*/ 0 w 7086598"/>
                <a:gd name="connsiteY3" fmla="*/ 504825 h 504825"/>
                <a:gd name="connsiteX4" fmla="*/ 0 w 7086598"/>
                <a:gd name="connsiteY4" fmla="*/ 0 h 5048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7086598" h="504825">
                  <a:moveTo>
                    <a:pt x="0" y="0"/>
                  </a:moveTo>
                  <a:lnTo>
                    <a:pt x="7086598" y="0"/>
                  </a:lnTo>
                  <a:lnTo>
                    <a:pt x="7086598" y="504825"/>
                  </a:lnTo>
                  <a:lnTo>
                    <a:pt x="0" y="504825"/>
                  </a:lnTo>
                  <a:lnTo>
                    <a:pt x="0" y="0"/>
                  </a:lnTo>
                </a:path>
              </a:pathLst>
            </a:custGeom>
            <a:solidFill>
              <a:srgbClr val="1B488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9" name="Freeform 3"/>
            <p:cNvSpPr/>
            <p:nvPr/>
          </p:nvSpPr>
          <p:spPr>
            <a:xfrm>
              <a:off x="8610600" y="1"/>
              <a:ext cx="179388" cy="727075"/>
            </a:xfrm>
            <a:custGeom>
              <a:avLst/>
              <a:gdLst>
                <a:gd name="connsiteX0" fmla="*/ 0 w 179389"/>
                <a:gd name="connsiteY0" fmla="*/ 0 h 727075"/>
                <a:gd name="connsiteX1" fmla="*/ 179389 w 179389"/>
                <a:gd name="connsiteY1" fmla="*/ 0 h 727075"/>
                <a:gd name="connsiteX2" fmla="*/ 179389 w 179389"/>
                <a:gd name="connsiteY2" fmla="*/ 727075 h 727075"/>
                <a:gd name="connsiteX3" fmla="*/ 0 w 179389"/>
                <a:gd name="connsiteY3" fmla="*/ 727075 h 727075"/>
                <a:gd name="connsiteX4" fmla="*/ 0 w 179389"/>
                <a:gd name="connsiteY4" fmla="*/ 0 h 72707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179389" h="727075">
                  <a:moveTo>
                    <a:pt x="0" y="0"/>
                  </a:moveTo>
                  <a:lnTo>
                    <a:pt x="179389" y="0"/>
                  </a:lnTo>
                  <a:lnTo>
                    <a:pt x="179389" y="727075"/>
                  </a:lnTo>
                  <a:lnTo>
                    <a:pt x="0" y="727075"/>
                  </a:lnTo>
                  <a:lnTo>
                    <a:pt x="0" y="0"/>
                  </a:lnTo>
                </a:path>
              </a:pathLst>
            </a:custGeom>
            <a:solidFill>
              <a:srgbClr val="1B488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900" y="520700"/>
              <a:ext cx="1778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1"/>
            <p:cNvSpPr txBox="1">
              <a:spLocks noChangeArrowheads="1"/>
            </p:cNvSpPr>
            <p:nvPr/>
          </p:nvSpPr>
          <p:spPr bwMode="auto">
            <a:xfrm>
              <a:off x="1388037" y="2929435"/>
              <a:ext cx="6256970" cy="906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ts val="4800"/>
                </a:lnSpc>
              </a:pPr>
              <a:r>
                <a:rPr lang="en-US" altLang="zh-CN" sz="4000" dirty="0">
                  <a:solidFill>
                    <a:srgbClr val="000000"/>
                  </a:solidFill>
                  <a:cs typeface="Calibri" charset="0"/>
                </a:rPr>
                <a:t>The Lancet Commission on Global Surgery </a:t>
              </a:r>
            </a:p>
            <a:p>
              <a:pPr eaLnBrk="1" hangingPunct="1">
                <a:lnSpc>
                  <a:spcPts val="4800"/>
                </a:lnSpc>
              </a:pPr>
              <a:r>
                <a:rPr lang="en-US" altLang="zh-CN" sz="4000" dirty="0">
                  <a:solidFill>
                    <a:srgbClr val="000000"/>
                  </a:solidFill>
                  <a:cs typeface="Calibri" charset="0"/>
                </a:rPr>
                <a:t> </a:t>
              </a:r>
            </a:p>
          </p:txBody>
        </p:sp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2165110" y="3490566"/>
              <a:ext cx="0" cy="469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ts val="4800"/>
                </a:lnSpc>
              </a:pPr>
              <a:endParaRPr lang="en-US" altLang="zh-CN" sz="4000" dirty="0">
                <a:solidFill>
                  <a:srgbClr val="000000"/>
                </a:solidFill>
                <a:cs typeface="Calibri" charset="0"/>
              </a:endParaRPr>
            </a:p>
          </p:txBody>
        </p:sp>
        <p:sp>
          <p:nvSpPr>
            <p:cNvPr id="23" name="TextBox 1"/>
            <p:cNvSpPr txBox="1">
              <a:spLocks noChangeArrowheads="1"/>
            </p:cNvSpPr>
            <p:nvPr/>
          </p:nvSpPr>
          <p:spPr bwMode="auto">
            <a:xfrm>
              <a:off x="4381500" y="4102100"/>
              <a:ext cx="0" cy="66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ts val="4800"/>
                </a:lnSpc>
              </a:pPr>
              <a:r>
                <a:rPr lang="en-US" altLang="zh-CN" sz="4000">
                  <a:solidFill>
                    <a:srgbClr val="000000"/>
                  </a:solidFill>
                  <a:cs typeface="Calibri" charset="0"/>
                </a:rPr>
                <a:t> </a:t>
              </a:r>
            </a:p>
          </p:txBody>
        </p:sp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463" y="325604"/>
              <a:ext cx="754062" cy="946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31878"/>
              <a:ext cx="839788" cy="1087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C:\Users\Oliver Johnson\Documents\My Dropbox\King's Centre for Global Health\Centre Admin\Publicity &amp; Website\KCL Logo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77" y="471592"/>
              <a:ext cx="1109663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1648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3416" y="363759"/>
            <a:ext cx="9755615" cy="6113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99749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7750" y="353058"/>
            <a:ext cx="9809665" cy="6241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3710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24 at 11.35.51 A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006" y="4517488"/>
            <a:ext cx="1535367" cy="2056481"/>
          </a:xfrm>
          <a:prstGeom prst="rect">
            <a:avLst/>
          </a:prstGeom>
          <a:ln w="0" cmpd="sng">
            <a:solidFill>
              <a:srgbClr val="0070C0"/>
            </a:solidFill>
            <a:miter lim="800000"/>
          </a:ln>
        </p:spPr>
      </p:pic>
      <p:pic>
        <p:nvPicPr>
          <p:cNvPr id="5" name="Picture 4" descr="Screen Shot 2015-04-24 at 11.37.39 A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45" y="4517488"/>
            <a:ext cx="1523913" cy="2056481"/>
          </a:xfrm>
          <a:prstGeom prst="rect">
            <a:avLst/>
          </a:prstGeom>
          <a:ln w="0" cmpd="sng">
            <a:solidFill>
              <a:srgbClr val="0070C0"/>
            </a:solidFill>
            <a:miter lim="8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0462" y="4517484"/>
            <a:ext cx="1553439" cy="2027916"/>
          </a:xfrm>
          <a:prstGeom prst="rect">
            <a:avLst/>
          </a:prstGeom>
          <a:ln w="0"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693" y="4517486"/>
            <a:ext cx="1531931" cy="2027914"/>
          </a:xfrm>
          <a:prstGeom prst="rect">
            <a:avLst/>
          </a:prstGeom>
          <a:ln w="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627" y="423447"/>
            <a:ext cx="981505" cy="1177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002" y="423449"/>
            <a:ext cx="1552609" cy="1183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6475" y="4517487"/>
            <a:ext cx="1580444" cy="2056481"/>
          </a:xfrm>
          <a:prstGeom prst="rect">
            <a:avLst/>
          </a:prstGeom>
          <a:ln w="0">
            <a:solidFill>
              <a:srgbClr val="0070C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222" y="4517488"/>
            <a:ext cx="1495623" cy="2056481"/>
          </a:xfrm>
          <a:prstGeom prst="rect">
            <a:avLst/>
          </a:prstGeom>
          <a:ln w="0">
            <a:solidFill>
              <a:srgbClr val="0070C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770" y="4517487"/>
            <a:ext cx="1483841" cy="2027915"/>
          </a:xfrm>
          <a:prstGeom prst="rect">
            <a:avLst/>
          </a:prstGeom>
          <a:ln w="0">
            <a:solidFill>
              <a:srgbClr val="0070C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006" y="423448"/>
            <a:ext cx="1771266" cy="1132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962201" y="2347003"/>
            <a:ext cx="10345294" cy="800219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Bookman Old Style"/>
              </a:rPr>
              <a:t>100+ publications/abstracts/teaching cases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427202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697"/>
            <a:ext cx="12192000" cy="6889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2024" y="5845173"/>
            <a:ext cx="8329976" cy="10285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139" y="6031171"/>
            <a:ext cx="8012450" cy="5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33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12192000" cy="7209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0796" y="1377518"/>
            <a:ext cx="48732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C00000"/>
                </a:solidFill>
                <a:latin typeface="Bookman Old Style" panose="02050604050505020204" pitchFamily="18" charset="0"/>
              </a:rPr>
              <a:t>5 BILLION</a:t>
            </a:r>
          </a:p>
          <a:p>
            <a:r>
              <a:rPr lang="en-US" sz="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cannot access</a:t>
            </a:r>
          </a:p>
          <a:p>
            <a:r>
              <a:rPr lang="en-US" sz="5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safe surgery</a:t>
            </a:r>
          </a:p>
          <a:p>
            <a:r>
              <a:rPr lang="en-US" sz="5000" dirty="0">
                <a:solidFill>
                  <a:schemeClr val="bg1"/>
                </a:solidFill>
                <a:latin typeface="Bookman Old Style" panose="02050604050505020204" pitchFamily="18" charset="0"/>
              </a:rPr>
              <a:t>when needed</a:t>
            </a:r>
          </a:p>
        </p:txBody>
      </p:sp>
      <p:sp>
        <p:nvSpPr>
          <p:cNvPr id="2" name="Rectangle 1"/>
          <p:cNvSpPr/>
          <p:nvPr/>
        </p:nvSpPr>
        <p:spPr>
          <a:xfrm>
            <a:off x="6470726" y="5815158"/>
            <a:ext cx="591670" cy="527124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14797" y="5815158"/>
            <a:ext cx="591670" cy="527124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58868" y="5815158"/>
            <a:ext cx="591670" cy="527124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02939" y="5815158"/>
            <a:ext cx="591670" cy="527124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7010" y="5815158"/>
            <a:ext cx="591670" cy="527124"/>
          </a:xfrm>
          <a:prstGeom prst="rect">
            <a:avLst/>
          </a:prstGeom>
          <a:solidFill>
            <a:srgbClr val="C00000"/>
          </a:solidFill>
          <a:ln w="2540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91081" y="5815158"/>
            <a:ext cx="591670" cy="5271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35152" y="5815158"/>
            <a:ext cx="591670" cy="5271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>
                <a:alpha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76" y="158770"/>
            <a:ext cx="13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ookman Old Style"/>
                <a:cs typeface="Bookman Old Style"/>
              </a:rPr>
              <a:t>KM1</a:t>
            </a:r>
          </a:p>
        </p:txBody>
      </p:sp>
    </p:spTree>
    <p:extLst>
      <p:ext uri="{BB962C8B-B14F-4D97-AF65-F5344CB8AC3E}">
        <p14:creationId xmlns:p14="http://schemas.microsoft.com/office/powerpoint/2010/main" val="1558672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7" y="139702"/>
            <a:ext cx="11692865" cy="6574045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57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ranches of alternatives 2"/>
          <p:cNvGrpSpPr/>
          <p:nvPr/>
        </p:nvGrpSpPr>
        <p:grpSpPr>
          <a:xfrm>
            <a:off x="1811292" y="4598240"/>
            <a:ext cx="2062389" cy="2894965"/>
            <a:chOff x="754986" y="4511230"/>
            <a:chExt cx="1290290" cy="1817206"/>
          </a:xfrm>
        </p:grpSpPr>
      </p:grpSp>
      <p:sp>
        <p:nvSpPr>
          <p:cNvPr id="8" name="ConnectLine"/>
          <p:cNvSpPr/>
          <p:nvPr/>
        </p:nvSpPr>
        <p:spPr>
          <a:xfrm>
            <a:off x="1327471" y="3957554"/>
            <a:ext cx="1123056" cy="4391"/>
          </a:xfrm>
          <a:custGeom>
            <a:avLst/>
            <a:gdLst>
              <a:gd name="connsiteX0" fmla="*/ 0 w 487498"/>
              <a:gd name="connsiteY0" fmla="*/ 0 h 13703"/>
              <a:gd name="connsiteX1" fmla="*/ 487498 w 487498"/>
              <a:gd name="connsiteY1" fmla="*/ 0 h 13703"/>
              <a:gd name="connsiteX2" fmla="*/ 487498 w 487498"/>
              <a:gd name="connsiteY2" fmla="*/ 13703 h 13703"/>
              <a:gd name="connsiteX0" fmla="*/ 0 w 487498"/>
              <a:gd name="connsiteY0" fmla="*/ 2756 h 2756"/>
              <a:gd name="connsiteX1" fmla="*/ 487498 w 487498"/>
              <a:gd name="connsiteY1" fmla="*/ 2756 h 2756"/>
              <a:gd name="connsiteX2" fmla="*/ 487498 w 487498"/>
              <a:gd name="connsiteY2" fmla="*/ 0 h 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498" h="2756" fill="none">
                <a:moveTo>
                  <a:pt x="0" y="2756"/>
                </a:moveTo>
                <a:lnTo>
                  <a:pt x="487498" y="2756"/>
                </a:lnTo>
                <a:lnTo>
                  <a:pt x="487498" y="0"/>
                </a:lnTo>
              </a:path>
            </a:pathLst>
          </a:custGeom>
          <a:solidFill>
            <a:srgbClr val="FFFFFF"/>
          </a:solidFill>
          <a:ln w="7600" cap="flat">
            <a:solidFill>
              <a:srgbClr val="236EA1"/>
            </a:solidFill>
            <a:bevel/>
          </a:ln>
        </p:spPr>
      </p:sp>
      <p:sp>
        <p:nvSpPr>
          <p:cNvPr id="10" name="Decision Made Node"/>
          <p:cNvSpPr/>
          <p:nvPr/>
        </p:nvSpPr>
        <p:spPr>
          <a:xfrm>
            <a:off x="667213" y="3688896"/>
            <a:ext cx="466811" cy="546080"/>
          </a:xfrm>
          <a:custGeom>
            <a:avLst/>
            <a:gdLst>
              <a:gd name="connsiteX0" fmla="*/ 0 w 292050"/>
              <a:gd name="connsiteY0" fmla="*/ 171391 h 342781"/>
              <a:gd name="connsiteX1" fmla="*/ 146025 w 292050"/>
              <a:gd name="connsiteY1" fmla="*/ 0 h 342781"/>
              <a:gd name="connsiteX2" fmla="*/ 292050 w 292050"/>
              <a:gd name="connsiteY2" fmla="*/ 171391 h 342781"/>
              <a:gd name="connsiteX3" fmla="*/ 146025 w 292050"/>
              <a:gd name="connsiteY3" fmla="*/ 342781 h 34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0" t="0" r="0" b="0"/>
            <a:pathLst>
              <a:path w="292050" h="342781">
                <a:moveTo>
                  <a:pt x="0" y="0"/>
                </a:moveTo>
                <a:lnTo>
                  <a:pt x="292050" y="0"/>
                </a:lnTo>
                <a:lnTo>
                  <a:pt x="292050" y="342781"/>
                </a:lnTo>
                <a:lnTo>
                  <a:pt x="0" y="34278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83B3E3"/>
              </a:gs>
              <a:gs pos="80000">
                <a:srgbClr val="AECAEA"/>
              </a:gs>
              <a:gs pos="0">
                <a:srgbClr val="BED4EE"/>
              </a:gs>
            </a:gsLst>
            <a:path path="rect">
              <a:fillToRect l="50000" t="50000" r="50000" b="50000"/>
            </a:path>
          </a:gradFill>
          <a:ln w="7600" cap="flat">
            <a:solidFill>
              <a:srgbClr val="3498DB"/>
            </a:solidFill>
            <a:bevel/>
          </a:ln>
          <a:effectLst>
            <a:outerShdw dist="21496" dir="2700000" algn="tl">
              <a:srgbClr val="3498DB">
                <a:alpha val="20000"/>
              </a:srgbClr>
            </a:outerShdw>
          </a:effectLst>
        </p:spPr>
      </p:sp>
      <p:sp>
        <p:nvSpPr>
          <p:cNvPr id="11" name="Text 176"/>
          <p:cNvSpPr txBox="1"/>
          <p:nvPr/>
        </p:nvSpPr>
        <p:spPr>
          <a:xfrm>
            <a:off x="627803" y="3486394"/>
            <a:ext cx="2382217" cy="294083"/>
          </a:xfrm>
          <a:prstGeom prst="rect">
            <a:avLst/>
          </a:prstGeom>
          <a:noFill/>
          <a:ln>
            <a:noFill/>
          </a:ln>
        </p:spPr>
        <p:txBody>
          <a:bodyPr wrap="square" lIns="37330" tIns="23998" rIns="37330" bIns="23998" rtlCol="0" anchor="ctr"/>
          <a:lstStyle/>
          <a:p>
            <a:pPr algn="ctr" defTabSz="914272"/>
            <a:r>
              <a:rPr lang="sv-SE" sz="3700" baseline="-25000" dirty="0">
                <a:solidFill>
                  <a:prstClr val="white"/>
                </a:solidFill>
              </a:rPr>
              <a:t>Patient</a:t>
            </a:r>
            <a:endParaRPr sz="3700" baseline="-25000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45530" y="2838755"/>
            <a:ext cx="3595916" cy="3251579"/>
            <a:chOff x="2005595" y="3581473"/>
            <a:chExt cx="2696937" cy="2438684"/>
          </a:xfrm>
        </p:grpSpPr>
        <p:sp>
          <p:nvSpPr>
            <p:cNvPr id="13" name="Chance Event Node"/>
            <p:cNvSpPr/>
            <p:nvPr/>
          </p:nvSpPr>
          <p:spPr>
            <a:xfrm>
              <a:off x="2005595" y="4087380"/>
              <a:ext cx="778320" cy="775736"/>
            </a:xfrm>
            <a:custGeom>
              <a:avLst/>
              <a:gdLst>
                <a:gd name="connsiteX0" fmla="*/ 324626 w 649252"/>
                <a:gd name="connsiteY0" fmla="*/ 0 h 649252"/>
                <a:gd name="connsiteX1" fmla="*/ 324626 w 649252"/>
                <a:gd name="connsiteY1" fmla="*/ 649252 h 649252"/>
                <a:gd name="connsiteX2" fmla="*/ 0 w 649252"/>
                <a:gd name="connsiteY2" fmla="*/ 324626 h 649252"/>
                <a:gd name="connsiteX3" fmla="*/ 649252 w 649252"/>
                <a:gd name="connsiteY3" fmla="*/ 324626 h 649252"/>
                <a:gd name="connsiteX4" fmla="*/ 324626 w 649252"/>
                <a:gd name="connsiteY4" fmla="*/ 324626 h 649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252" h="649252">
                  <a:moveTo>
                    <a:pt x="0" y="324626"/>
                  </a:moveTo>
                  <a:cubicBezTo>
                    <a:pt x="0" y="145340"/>
                    <a:pt x="145340" y="0"/>
                    <a:pt x="324626" y="0"/>
                  </a:cubicBezTo>
                  <a:cubicBezTo>
                    <a:pt x="503912" y="0"/>
                    <a:pt x="649252" y="145340"/>
                    <a:pt x="649252" y="324626"/>
                  </a:cubicBezTo>
                  <a:cubicBezTo>
                    <a:pt x="649252" y="503912"/>
                    <a:pt x="503912" y="649252"/>
                    <a:pt x="324626" y="649252"/>
                  </a:cubicBezTo>
                  <a:cubicBezTo>
                    <a:pt x="145340" y="649252"/>
                    <a:pt x="0" y="503912"/>
                    <a:pt x="0" y="324626"/>
                  </a:cubicBezTo>
                  <a:close/>
                </a:path>
              </a:pathLst>
            </a:custGeom>
            <a:noFill/>
            <a:ln w="7600" cap="flat">
              <a:solidFill>
                <a:schemeClr val="accent2"/>
              </a:solidFill>
              <a:bevel/>
            </a:ln>
            <a:effectLst>
              <a:outerShdw dist="21496" dir="2700000" algn="tl">
                <a:srgbClr val="3498DB">
                  <a:alpha val="20000"/>
                </a:srgbClr>
              </a:outerShdw>
            </a:effectLst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sz="1500" b="1" dirty="0">
                  <a:solidFill>
                    <a:prstClr val="white"/>
                  </a:solidFill>
                </a:rPr>
                <a:t>Timely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525923" y="3618139"/>
              <a:ext cx="604840" cy="587661"/>
            </a:xfrm>
            <a:custGeom>
              <a:avLst/>
              <a:gdLst/>
              <a:ahLst/>
              <a:cxnLst/>
              <a:rect l="0" t="0" r="0" b="0"/>
              <a:pathLst>
                <a:path w="1280159" h="491843" fill="none">
                  <a:moveTo>
                    <a:pt x="1280159" y="245922"/>
                  </a:moveTo>
                  <a:lnTo>
                    <a:pt x="0" y="245922"/>
                  </a:lnTo>
                  <a:lnTo>
                    <a:pt x="-199675" y="392731"/>
                  </a:lnTo>
                </a:path>
              </a:pathLst>
            </a:custGeom>
            <a:solidFill>
              <a:srgbClr val="3498DB"/>
            </a:solidFill>
            <a:ln w="7600" cap="flat">
              <a:solidFill>
                <a:srgbClr val="3498DB"/>
              </a:solidFill>
              <a:bevel/>
            </a:ln>
          </p:spPr>
        </p:sp>
        <p:sp>
          <p:nvSpPr>
            <p:cNvPr id="15" name="Freeform 14"/>
            <p:cNvSpPr/>
            <p:nvPr/>
          </p:nvSpPr>
          <p:spPr>
            <a:xfrm>
              <a:off x="2481064" y="4748874"/>
              <a:ext cx="576075" cy="1271283"/>
            </a:xfrm>
            <a:custGeom>
              <a:avLst/>
              <a:gdLst/>
              <a:ahLst/>
              <a:cxnLst/>
              <a:rect l="0" t="0" r="0" b="0"/>
              <a:pathLst>
                <a:path w="1246408" h="1064000" fill="none">
                  <a:moveTo>
                    <a:pt x="1246408" y="532000"/>
                  </a:moveTo>
                  <a:lnTo>
                    <a:pt x="0" y="532000"/>
                  </a:lnTo>
                  <a:lnTo>
                    <a:pt x="-172624" y="95615"/>
                  </a:lnTo>
                </a:path>
              </a:pathLst>
            </a:custGeom>
            <a:solidFill>
              <a:srgbClr val="3498DB"/>
            </a:solidFill>
            <a:ln w="7600" cap="flat">
              <a:solidFill>
                <a:srgbClr val="3498DB"/>
              </a:solidFill>
              <a:bevel/>
            </a:ln>
          </p:spPr>
        </p:sp>
        <p:sp>
          <p:nvSpPr>
            <p:cNvPr id="16" name="Endpoints"/>
            <p:cNvSpPr/>
            <p:nvPr/>
          </p:nvSpPr>
          <p:spPr>
            <a:xfrm>
              <a:off x="3050044" y="5176690"/>
              <a:ext cx="496687" cy="415650"/>
            </a:xfrm>
            <a:custGeom>
              <a:avLst/>
              <a:gdLst>
                <a:gd name="connsiteX0" fmla="*/ 0 w 414322"/>
                <a:gd name="connsiteY0" fmla="*/ 173939 h 347878"/>
                <a:gd name="connsiteX1" fmla="*/ 414322 w 414322"/>
                <a:gd name="connsiteY1" fmla="*/ 173939 h 34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0" b="0"/>
              <a:pathLst>
                <a:path w="414322" h="347878">
                  <a:moveTo>
                    <a:pt x="0" y="173939"/>
                  </a:moveTo>
                  <a:lnTo>
                    <a:pt x="414322" y="0"/>
                  </a:lnTo>
                  <a:lnTo>
                    <a:pt x="414322" y="347878"/>
                  </a:lnTo>
                  <a:lnTo>
                    <a:pt x="0" y="173939"/>
                  </a:lnTo>
                  <a:close/>
                </a:path>
              </a:pathLst>
            </a:custGeom>
            <a:gradFill>
              <a:gsLst>
                <a:gs pos="100000">
                  <a:srgbClr val="83B3E3"/>
                </a:gs>
                <a:gs pos="80000">
                  <a:srgbClr val="AECAEA"/>
                </a:gs>
                <a:gs pos="0">
                  <a:srgbClr val="BED4EE"/>
                </a:gs>
              </a:gsLst>
              <a:path path="rect">
                <a:fillToRect l="50000" t="50000" r="50000" b="50000"/>
              </a:path>
            </a:gradFill>
            <a:ln w="7600" cap="flat">
              <a:solidFill>
                <a:srgbClr val="3498DB"/>
              </a:solidFill>
              <a:bevel/>
            </a:ln>
            <a:effectLst>
              <a:outerShdw dist="21496" dir="2700000" algn="tl">
                <a:srgbClr val="3498DB">
                  <a:alpha val="20000"/>
                </a:srgbClr>
              </a:outerShdw>
            </a:effectLst>
          </p:spPr>
        </p:sp>
        <p:sp>
          <p:nvSpPr>
            <p:cNvPr id="17" name="Text 173"/>
            <p:cNvSpPr txBox="1"/>
            <p:nvPr/>
          </p:nvSpPr>
          <p:spPr>
            <a:xfrm>
              <a:off x="3537764" y="5294499"/>
              <a:ext cx="1164768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dirty="0">
                  <a:solidFill>
                    <a:prstClr val="white"/>
                  </a:solidFill>
                </a:rPr>
                <a:t>No Access</a:t>
              </a:r>
            </a:p>
          </p:txBody>
        </p:sp>
        <p:sp>
          <p:nvSpPr>
            <p:cNvPr id="18" name="Text 173"/>
            <p:cNvSpPr txBox="1"/>
            <p:nvPr/>
          </p:nvSpPr>
          <p:spPr>
            <a:xfrm>
              <a:off x="2470524" y="3581473"/>
              <a:ext cx="774421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lang="en-US" sz="2700" dirty="0">
                  <a:solidFill>
                    <a:prstClr val="white"/>
                  </a:solidFill>
                </a:rPr>
                <a:t>Yes</a:t>
              </a:r>
              <a:endParaRPr sz="2700" dirty="0">
                <a:solidFill>
                  <a:prstClr val="white"/>
                </a:solidFill>
              </a:endParaRPr>
            </a:p>
          </p:txBody>
        </p:sp>
        <p:sp>
          <p:nvSpPr>
            <p:cNvPr id="19" name="Text 173"/>
            <p:cNvSpPr txBox="1"/>
            <p:nvPr/>
          </p:nvSpPr>
          <p:spPr>
            <a:xfrm>
              <a:off x="2424008" y="5099071"/>
              <a:ext cx="774421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lang="en-US" sz="2700" dirty="0">
                  <a:solidFill>
                    <a:prstClr val="white"/>
                  </a:solidFill>
                </a:rPr>
                <a:t>No</a:t>
              </a:r>
              <a:endParaRPr sz="2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45749" y="2193025"/>
            <a:ext cx="3610432" cy="2716817"/>
            <a:chOff x="3130762" y="3086470"/>
            <a:chExt cx="2707824" cy="2037613"/>
          </a:xfrm>
        </p:grpSpPr>
        <p:sp>
          <p:nvSpPr>
            <p:cNvPr id="21" name="Chance Event Node"/>
            <p:cNvSpPr/>
            <p:nvPr/>
          </p:nvSpPr>
          <p:spPr>
            <a:xfrm>
              <a:off x="3130762" y="3581420"/>
              <a:ext cx="770408" cy="767850"/>
            </a:xfrm>
            <a:custGeom>
              <a:avLst/>
              <a:gdLst>
                <a:gd name="connsiteX0" fmla="*/ 321326 w 642652"/>
                <a:gd name="connsiteY0" fmla="*/ 0 h 642652"/>
                <a:gd name="connsiteX1" fmla="*/ 321326 w 642652"/>
                <a:gd name="connsiteY1" fmla="*/ 642652 h 642652"/>
                <a:gd name="connsiteX2" fmla="*/ 0 w 642652"/>
                <a:gd name="connsiteY2" fmla="*/ 321326 h 642652"/>
                <a:gd name="connsiteX3" fmla="*/ 642652 w 642652"/>
                <a:gd name="connsiteY3" fmla="*/ 321326 h 642652"/>
                <a:gd name="connsiteX4" fmla="*/ 321326 w 642652"/>
                <a:gd name="connsiteY4" fmla="*/ 321326 h 642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652" h="642652">
                  <a:moveTo>
                    <a:pt x="0" y="321326"/>
                  </a:moveTo>
                  <a:cubicBezTo>
                    <a:pt x="0" y="143863"/>
                    <a:pt x="143863" y="0"/>
                    <a:pt x="321326" y="0"/>
                  </a:cubicBezTo>
                  <a:cubicBezTo>
                    <a:pt x="498790" y="0"/>
                    <a:pt x="642652" y="143863"/>
                    <a:pt x="642652" y="321326"/>
                  </a:cubicBezTo>
                  <a:cubicBezTo>
                    <a:pt x="642652" y="498790"/>
                    <a:pt x="498790" y="642652"/>
                    <a:pt x="321326" y="642652"/>
                  </a:cubicBezTo>
                  <a:cubicBezTo>
                    <a:pt x="143863" y="642652"/>
                    <a:pt x="0" y="498790"/>
                    <a:pt x="0" y="321326"/>
                  </a:cubicBezTo>
                  <a:close/>
                </a:path>
              </a:pathLst>
            </a:custGeom>
            <a:noFill/>
            <a:ln w="7600" cap="flat">
              <a:solidFill>
                <a:schemeClr val="tx2">
                  <a:lumMod val="60000"/>
                  <a:lumOff val="40000"/>
                </a:schemeClr>
              </a:solidFill>
              <a:bevel/>
            </a:ln>
            <a:effectLst>
              <a:outerShdw dist="21496" dir="2700000" algn="tl">
                <a:srgbClr val="3498DB">
                  <a:alpha val="20000"/>
                </a:srgbClr>
              </a:outerShdw>
            </a:effectLst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sz="1500" b="1" dirty="0">
                  <a:solidFill>
                    <a:prstClr val="white"/>
                  </a:solidFill>
                </a:rPr>
                <a:t>Capacity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05915" y="3210658"/>
              <a:ext cx="807990" cy="432892"/>
            </a:xfrm>
            <a:custGeom>
              <a:avLst/>
              <a:gdLst/>
              <a:ahLst/>
              <a:cxnLst/>
              <a:rect l="0" t="0" r="0" b="0"/>
              <a:pathLst>
                <a:path w="1213819" h="362309" fill="none">
                  <a:moveTo>
                    <a:pt x="1213819" y="181154"/>
                  </a:moveTo>
                  <a:lnTo>
                    <a:pt x="0" y="181154"/>
                  </a:lnTo>
                  <a:lnTo>
                    <a:pt x="-19514" y="310310"/>
                  </a:lnTo>
                </a:path>
              </a:pathLst>
            </a:custGeom>
            <a:solidFill>
              <a:srgbClr val="3498DB"/>
            </a:solidFill>
            <a:ln w="7600" cap="flat">
              <a:solidFill>
                <a:srgbClr val="3498DB"/>
              </a:solidFill>
              <a:bevel/>
            </a:ln>
          </p:spPr>
        </p:sp>
        <p:sp>
          <p:nvSpPr>
            <p:cNvPr id="23" name="Freeform 22"/>
            <p:cNvSpPr/>
            <p:nvPr/>
          </p:nvSpPr>
          <p:spPr>
            <a:xfrm>
              <a:off x="3591439" y="4303091"/>
              <a:ext cx="578042" cy="820992"/>
            </a:xfrm>
            <a:custGeom>
              <a:avLst/>
              <a:gdLst/>
              <a:ahLst/>
              <a:cxnLst/>
              <a:rect l="0" t="0" r="0" b="0"/>
              <a:pathLst>
                <a:path w="1033608" h="687129" fill="none">
                  <a:moveTo>
                    <a:pt x="1033608" y="343564"/>
                  </a:moveTo>
                  <a:lnTo>
                    <a:pt x="0" y="343564"/>
                  </a:lnTo>
                  <a:lnTo>
                    <a:pt x="-138926" y="38650"/>
                  </a:lnTo>
                </a:path>
              </a:pathLst>
            </a:custGeom>
            <a:solidFill>
              <a:srgbClr val="3498DB"/>
            </a:solidFill>
            <a:ln w="7600" cap="flat">
              <a:solidFill>
                <a:srgbClr val="3498DB"/>
              </a:solidFill>
              <a:bevel/>
            </a:ln>
          </p:spPr>
        </p:sp>
        <p:sp>
          <p:nvSpPr>
            <p:cNvPr id="24" name="Endpoints"/>
            <p:cNvSpPr/>
            <p:nvPr/>
          </p:nvSpPr>
          <p:spPr>
            <a:xfrm>
              <a:off x="4172650" y="4500373"/>
              <a:ext cx="501168" cy="419400"/>
            </a:xfrm>
            <a:custGeom>
              <a:avLst/>
              <a:gdLst>
                <a:gd name="connsiteX0" fmla="*/ 0 w 418060"/>
                <a:gd name="connsiteY0" fmla="*/ 175508 h 351017"/>
                <a:gd name="connsiteX1" fmla="*/ 418060 w 418060"/>
                <a:gd name="connsiteY1" fmla="*/ 175508 h 35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0" b="0"/>
              <a:pathLst>
                <a:path w="418060" h="351017">
                  <a:moveTo>
                    <a:pt x="0" y="175508"/>
                  </a:moveTo>
                  <a:lnTo>
                    <a:pt x="418060" y="0"/>
                  </a:lnTo>
                  <a:lnTo>
                    <a:pt x="418060" y="351017"/>
                  </a:lnTo>
                  <a:lnTo>
                    <a:pt x="0" y="175508"/>
                  </a:lnTo>
                  <a:close/>
                </a:path>
              </a:pathLst>
            </a:custGeom>
            <a:gradFill>
              <a:gsLst>
                <a:gs pos="100000">
                  <a:srgbClr val="83B3E3"/>
                </a:gs>
                <a:gs pos="80000">
                  <a:srgbClr val="AECAEA"/>
                </a:gs>
                <a:gs pos="0">
                  <a:srgbClr val="BED4EE"/>
                </a:gs>
              </a:gsLst>
              <a:path path="rect">
                <a:fillToRect l="50000" t="50000" r="50000" b="50000"/>
              </a:path>
            </a:gradFill>
            <a:ln w="7600" cap="flat">
              <a:solidFill>
                <a:srgbClr val="3498DB"/>
              </a:solidFill>
              <a:bevel/>
            </a:ln>
            <a:effectLst>
              <a:outerShdw dist="21496" dir="2700000" algn="tl">
                <a:srgbClr val="3498DB">
                  <a:alpha val="20000"/>
                </a:srgbClr>
              </a:outerShdw>
            </a:effectLst>
          </p:spPr>
        </p:sp>
        <p:sp>
          <p:nvSpPr>
            <p:cNvPr id="25" name="Text 173"/>
            <p:cNvSpPr txBox="1"/>
            <p:nvPr/>
          </p:nvSpPr>
          <p:spPr>
            <a:xfrm>
              <a:off x="4673818" y="4592024"/>
              <a:ext cx="1164768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dirty="0">
                  <a:solidFill>
                    <a:prstClr val="white"/>
                  </a:solidFill>
                </a:rPr>
                <a:t>No Access</a:t>
              </a:r>
            </a:p>
          </p:txBody>
        </p:sp>
        <p:sp>
          <p:nvSpPr>
            <p:cNvPr id="26" name="Text 173"/>
            <p:cNvSpPr txBox="1"/>
            <p:nvPr/>
          </p:nvSpPr>
          <p:spPr>
            <a:xfrm>
              <a:off x="3546731" y="3086470"/>
              <a:ext cx="774421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lang="en-US" sz="2700" dirty="0">
                  <a:solidFill>
                    <a:prstClr val="white"/>
                  </a:solidFill>
                </a:rPr>
                <a:t>Yes</a:t>
              </a:r>
              <a:endParaRPr sz="2700" dirty="0">
                <a:solidFill>
                  <a:prstClr val="white"/>
                </a:solidFill>
              </a:endParaRPr>
            </a:p>
          </p:txBody>
        </p:sp>
        <p:sp>
          <p:nvSpPr>
            <p:cNvPr id="27" name="Text 173"/>
            <p:cNvSpPr txBox="1"/>
            <p:nvPr/>
          </p:nvSpPr>
          <p:spPr>
            <a:xfrm>
              <a:off x="3554627" y="4394174"/>
              <a:ext cx="774421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lang="en-US" sz="2700" dirty="0">
                  <a:solidFill>
                    <a:prstClr val="white"/>
                  </a:solidFill>
                </a:rPr>
                <a:t>No</a:t>
              </a:r>
              <a:endParaRPr sz="2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30351" y="1298526"/>
            <a:ext cx="3509172" cy="2579591"/>
            <a:chOff x="4319209" y="2415572"/>
            <a:chExt cx="2631879" cy="1934693"/>
          </a:xfrm>
        </p:grpSpPr>
        <p:sp>
          <p:nvSpPr>
            <p:cNvPr id="29" name="Chance Event Node"/>
            <p:cNvSpPr/>
            <p:nvPr/>
          </p:nvSpPr>
          <p:spPr>
            <a:xfrm>
              <a:off x="4319209" y="3033140"/>
              <a:ext cx="771744" cy="769182"/>
            </a:xfrm>
            <a:custGeom>
              <a:avLst/>
              <a:gdLst>
                <a:gd name="connsiteX0" fmla="*/ 321884 w 643767"/>
                <a:gd name="connsiteY0" fmla="*/ 0 h 643767"/>
                <a:gd name="connsiteX1" fmla="*/ 321884 w 643767"/>
                <a:gd name="connsiteY1" fmla="*/ 643767 h 643767"/>
                <a:gd name="connsiteX2" fmla="*/ 0 w 643767"/>
                <a:gd name="connsiteY2" fmla="*/ 321884 h 643767"/>
                <a:gd name="connsiteX3" fmla="*/ 643767 w 643767"/>
                <a:gd name="connsiteY3" fmla="*/ 321884 h 643767"/>
                <a:gd name="connsiteX4" fmla="*/ 321884 w 643767"/>
                <a:gd name="connsiteY4" fmla="*/ 321884 h 64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767" h="643767">
                  <a:moveTo>
                    <a:pt x="0" y="321884"/>
                  </a:moveTo>
                  <a:cubicBezTo>
                    <a:pt x="0" y="144113"/>
                    <a:pt x="144113" y="0"/>
                    <a:pt x="321884" y="0"/>
                  </a:cubicBezTo>
                  <a:cubicBezTo>
                    <a:pt x="499654" y="0"/>
                    <a:pt x="643767" y="144113"/>
                    <a:pt x="643767" y="321884"/>
                  </a:cubicBezTo>
                  <a:cubicBezTo>
                    <a:pt x="643767" y="499654"/>
                    <a:pt x="499654" y="643767"/>
                    <a:pt x="321884" y="643767"/>
                  </a:cubicBezTo>
                  <a:cubicBezTo>
                    <a:pt x="144113" y="643767"/>
                    <a:pt x="0" y="499654"/>
                    <a:pt x="0" y="321884"/>
                  </a:cubicBezTo>
                  <a:close/>
                </a:path>
              </a:pathLst>
            </a:custGeom>
            <a:noFill/>
            <a:ln w="7600" cap="flat">
              <a:solidFill>
                <a:schemeClr val="bg1"/>
              </a:solidFill>
              <a:bevel/>
            </a:ln>
            <a:effectLst>
              <a:outerShdw dist="21496" dir="2700000" algn="tl">
                <a:srgbClr val="3498DB">
                  <a:alpha val="20000"/>
                </a:srgbClr>
              </a:outerShdw>
            </a:effectLst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sz="1500" b="1" dirty="0">
                  <a:solidFill>
                    <a:prstClr val="white"/>
                  </a:solidFill>
                </a:rPr>
                <a:t>Safety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833403" y="2488305"/>
              <a:ext cx="766670" cy="544835"/>
            </a:xfrm>
            <a:custGeom>
              <a:avLst/>
              <a:gdLst/>
              <a:ahLst/>
              <a:cxnLst/>
              <a:rect l="0" t="0" r="0" b="0"/>
              <a:pathLst>
                <a:path w="1246271" h="456000" fill="none">
                  <a:moveTo>
                    <a:pt x="1246271" y="228000"/>
                  </a:moveTo>
                  <a:lnTo>
                    <a:pt x="0" y="228000"/>
                  </a:lnTo>
                  <a:lnTo>
                    <a:pt x="-169948" y="468516"/>
                  </a:lnTo>
                </a:path>
              </a:pathLst>
            </a:custGeom>
            <a:solidFill>
              <a:srgbClr val="3498DB"/>
            </a:solidFill>
            <a:ln w="7600" cap="flat">
              <a:solidFill>
                <a:srgbClr val="3498DB"/>
              </a:solidFill>
              <a:bevel/>
            </a:ln>
          </p:spPr>
        </p:sp>
        <p:sp>
          <p:nvSpPr>
            <p:cNvPr id="31" name="Freeform 30"/>
            <p:cNvSpPr/>
            <p:nvPr/>
          </p:nvSpPr>
          <p:spPr>
            <a:xfrm>
              <a:off x="4771873" y="3805430"/>
              <a:ext cx="510219" cy="544835"/>
            </a:xfrm>
            <a:custGeom>
              <a:avLst/>
              <a:gdLst/>
              <a:ahLst/>
              <a:cxnLst/>
              <a:rect l="0" t="0" r="0" b="0"/>
              <a:pathLst>
                <a:path w="1366852" h="456000" fill="none">
                  <a:moveTo>
                    <a:pt x="1366852" y="228000"/>
                  </a:moveTo>
                  <a:lnTo>
                    <a:pt x="0" y="228000"/>
                  </a:lnTo>
                  <a:lnTo>
                    <a:pt x="-169947" y="-12517"/>
                  </a:lnTo>
                </a:path>
              </a:pathLst>
            </a:custGeom>
            <a:solidFill>
              <a:srgbClr val="3498DB"/>
            </a:solidFill>
            <a:ln w="7600" cap="flat">
              <a:solidFill>
                <a:srgbClr val="3498DB"/>
              </a:solidFill>
              <a:bevel/>
            </a:ln>
          </p:spPr>
        </p:sp>
        <p:sp>
          <p:nvSpPr>
            <p:cNvPr id="32" name="Endpoints"/>
            <p:cNvSpPr/>
            <p:nvPr/>
          </p:nvSpPr>
          <p:spPr>
            <a:xfrm>
              <a:off x="5282092" y="3867404"/>
              <a:ext cx="515962" cy="431780"/>
            </a:xfrm>
            <a:custGeom>
              <a:avLst/>
              <a:gdLst>
                <a:gd name="connsiteX0" fmla="*/ 0 w 430401"/>
                <a:gd name="connsiteY0" fmla="*/ 180689 h 361378"/>
                <a:gd name="connsiteX1" fmla="*/ 430401 w 430401"/>
                <a:gd name="connsiteY1" fmla="*/ 180689 h 36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0" b="0"/>
              <a:pathLst>
                <a:path w="430401" h="361378">
                  <a:moveTo>
                    <a:pt x="0" y="180689"/>
                  </a:moveTo>
                  <a:lnTo>
                    <a:pt x="430401" y="0"/>
                  </a:lnTo>
                  <a:lnTo>
                    <a:pt x="430401" y="361378"/>
                  </a:lnTo>
                  <a:lnTo>
                    <a:pt x="0" y="180689"/>
                  </a:lnTo>
                  <a:close/>
                </a:path>
              </a:pathLst>
            </a:custGeom>
            <a:gradFill>
              <a:gsLst>
                <a:gs pos="100000">
                  <a:srgbClr val="83B3E3"/>
                </a:gs>
                <a:gs pos="80000">
                  <a:srgbClr val="AECAEA"/>
                </a:gs>
                <a:gs pos="0">
                  <a:srgbClr val="BED4EE"/>
                </a:gs>
              </a:gsLst>
              <a:path path="rect">
                <a:fillToRect l="50000" t="50000" r="50000" b="50000"/>
              </a:path>
            </a:gradFill>
            <a:ln w="7600" cap="flat">
              <a:solidFill>
                <a:srgbClr val="3498DB"/>
              </a:solidFill>
              <a:bevel/>
            </a:ln>
            <a:effectLst>
              <a:outerShdw dist="21496" dir="2700000" algn="tl">
                <a:srgbClr val="3498DB">
                  <a:alpha val="20000"/>
                </a:srgbClr>
              </a:outerShdw>
            </a:effectLst>
          </p:spPr>
        </p:sp>
        <p:sp>
          <p:nvSpPr>
            <p:cNvPr id="33" name="Text 173"/>
            <p:cNvSpPr txBox="1"/>
            <p:nvPr/>
          </p:nvSpPr>
          <p:spPr>
            <a:xfrm>
              <a:off x="5786320" y="3959800"/>
              <a:ext cx="1164768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dirty="0">
                  <a:solidFill>
                    <a:prstClr val="white"/>
                  </a:solidFill>
                </a:rPr>
                <a:t>No Access</a:t>
              </a:r>
            </a:p>
          </p:txBody>
        </p:sp>
        <p:sp>
          <p:nvSpPr>
            <p:cNvPr id="34" name="Text 173"/>
            <p:cNvSpPr txBox="1"/>
            <p:nvPr/>
          </p:nvSpPr>
          <p:spPr>
            <a:xfrm>
              <a:off x="4868991" y="2415572"/>
              <a:ext cx="774421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lang="en-US" sz="2700" dirty="0">
                  <a:solidFill>
                    <a:prstClr val="white"/>
                  </a:solidFill>
                </a:rPr>
                <a:t>Yes</a:t>
              </a:r>
              <a:endParaRPr sz="2700" dirty="0">
                <a:solidFill>
                  <a:prstClr val="white"/>
                </a:solidFill>
              </a:endParaRPr>
            </a:p>
          </p:txBody>
        </p:sp>
        <p:sp>
          <p:nvSpPr>
            <p:cNvPr id="35" name="Text 173"/>
            <p:cNvSpPr txBox="1"/>
            <p:nvPr/>
          </p:nvSpPr>
          <p:spPr>
            <a:xfrm>
              <a:off x="4705080" y="3783762"/>
              <a:ext cx="774421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lang="en-US" sz="2700" dirty="0">
                  <a:solidFill>
                    <a:prstClr val="white"/>
                  </a:solidFill>
                </a:rPr>
                <a:t>No</a:t>
              </a:r>
              <a:endParaRPr sz="2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248665" y="504431"/>
            <a:ext cx="4049335" cy="2505992"/>
            <a:chOff x="5607929" y="1820026"/>
            <a:chExt cx="3037001" cy="1879494"/>
          </a:xfrm>
        </p:grpSpPr>
        <p:sp>
          <p:nvSpPr>
            <p:cNvPr id="37" name="Chance Event Node"/>
            <p:cNvSpPr/>
            <p:nvPr/>
          </p:nvSpPr>
          <p:spPr>
            <a:xfrm>
              <a:off x="5607929" y="2317719"/>
              <a:ext cx="858953" cy="856101"/>
            </a:xfrm>
            <a:custGeom>
              <a:avLst/>
              <a:gdLst>
                <a:gd name="connsiteX0" fmla="*/ 358256 w 716514"/>
                <a:gd name="connsiteY0" fmla="*/ 0 h 716514"/>
                <a:gd name="connsiteX1" fmla="*/ 358256 w 716514"/>
                <a:gd name="connsiteY1" fmla="*/ 716514 h 716514"/>
                <a:gd name="connsiteX2" fmla="*/ 0 w 716514"/>
                <a:gd name="connsiteY2" fmla="*/ 358256 h 716514"/>
                <a:gd name="connsiteX3" fmla="*/ 716514 w 716514"/>
                <a:gd name="connsiteY3" fmla="*/ 358256 h 716514"/>
                <a:gd name="connsiteX4" fmla="*/ 358256 w 716514"/>
                <a:gd name="connsiteY4" fmla="*/ 358256 h 71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514" h="716514">
                  <a:moveTo>
                    <a:pt x="0" y="358256"/>
                  </a:moveTo>
                  <a:cubicBezTo>
                    <a:pt x="0" y="160397"/>
                    <a:pt x="160397" y="0"/>
                    <a:pt x="358256" y="0"/>
                  </a:cubicBezTo>
                  <a:cubicBezTo>
                    <a:pt x="556116" y="0"/>
                    <a:pt x="716514" y="160397"/>
                    <a:pt x="716514" y="358256"/>
                  </a:cubicBezTo>
                  <a:cubicBezTo>
                    <a:pt x="716514" y="556116"/>
                    <a:pt x="556116" y="716514"/>
                    <a:pt x="358256" y="716514"/>
                  </a:cubicBezTo>
                  <a:cubicBezTo>
                    <a:pt x="160397" y="716514"/>
                    <a:pt x="0" y="556116"/>
                    <a:pt x="0" y="358256"/>
                  </a:cubicBezTo>
                  <a:close/>
                </a:path>
              </a:pathLst>
            </a:custGeom>
            <a:noFill/>
            <a:ln w="7600" cap="flat">
              <a:solidFill>
                <a:schemeClr val="accent3"/>
              </a:solidFill>
              <a:bevel/>
            </a:ln>
            <a:effectLst>
              <a:outerShdw dist="21496" dir="2700000" algn="tl">
                <a:srgbClr val="3498DB">
                  <a:alpha val="20000"/>
                </a:srgbClr>
              </a:outerShdw>
            </a:effectLst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sz="1500" b="1" dirty="0">
                  <a:solidFill>
                    <a:prstClr val="white"/>
                  </a:solidFill>
                </a:rPr>
                <a:t>Affordable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201316" y="1820026"/>
              <a:ext cx="849412" cy="544835"/>
            </a:xfrm>
            <a:custGeom>
              <a:avLst/>
              <a:gdLst/>
              <a:ahLst/>
              <a:cxnLst/>
              <a:rect l="0" t="0" r="0" b="0"/>
              <a:pathLst>
                <a:path w="1518852" h="456000" fill="none">
                  <a:moveTo>
                    <a:pt x="1518852" y="228000"/>
                  </a:moveTo>
                  <a:lnTo>
                    <a:pt x="0" y="228000"/>
                  </a:lnTo>
                  <a:lnTo>
                    <a:pt x="-239975" y="424544"/>
                  </a:lnTo>
                </a:path>
              </a:pathLst>
            </a:custGeom>
            <a:solidFill>
              <a:srgbClr val="3498DB"/>
            </a:solidFill>
            <a:ln w="7600" cap="flat">
              <a:solidFill>
                <a:srgbClr val="3498DB"/>
              </a:solidFill>
              <a:bevel/>
            </a:ln>
          </p:spPr>
        </p:sp>
        <p:sp>
          <p:nvSpPr>
            <p:cNvPr id="39" name="Freeform 38"/>
            <p:cNvSpPr/>
            <p:nvPr/>
          </p:nvSpPr>
          <p:spPr>
            <a:xfrm>
              <a:off x="6201251" y="3154685"/>
              <a:ext cx="858170" cy="544835"/>
            </a:xfrm>
            <a:custGeom>
              <a:avLst/>
              <a:gdLst/>
              <a:ahLst/>
              <a:cxnLst/>
              <a:rect l="0" t="0" r="0" b="0"/>
              <a:pathLst>
                <a:path w="1395010" h="456000" fill="none">
                  <a:moveTo>
                    <a:pt x="1395010" y="228000"/>
                  </a:moveTo>
                  <a:lnTo>
                    <a:pt x="0" y="228000"/>
                  </a:lnTo>
                  <a:lnTo>
                    <a:pt x="-239978" y="23857"/>
                  </a:lnTo>
                </a:path>
              </a:pathLst>
            </a:custGeom>
            <a:solidFill>
              <a:srgbClr val="3498DB"/>
            </a:solidFill>
            <a:ln w="7600" cap="flat">
              <a:solidFill>
                <a:srgbClr val="3498DB"/>
              </a:solidFill>
              <a:bevel/>
            </a:ln>
          </p:spPr>
        </p:sp>
        <p:sp>
          <p:nvSpPr>
            <p:cNvPr id="40" name="Endpoints"/>
            <p:cNvSpPr/>
            <p:nvPr/>
          </p:nvSpPr>
          <p:spPr>
            <a:xfrm>
              <a:off x="7057025" y="3204517"/>
              <a:ext cx="468178" cy="430971"/>
            </a:xfrm>
            <a:custGeom>
              <a:avLst/>
              <a:gdLst>
                <a:gd name="connsiteX0" fmla="*/ 0 w 429595"/>
                <a:gd name="connsiteY0" fmla="*/ 180350 h 360701"/>
                <a:gd name="connsiteX1" fmla="*/ 429595 w 429595"/>
                <a:gd name="connsiteY1" fmla="*/ 180350 h 36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0" b="0"/>
              <a:pathLst>
                <a:path w="429595" h="360701">
                  <a:moveTo>
                    <a:pt x="0" y="180350"/>
                  </a:moveTo>
                  <a:lnTo>
                    <a:pt x="429595" y="0"/>
                  </a:lnTo>
                  <a:lnTo>
                    <a:pt x="429595" y="360701"/>
                  </a:lnTo>
                  <a:lnTo>
                    <a:pt x="0" y="180350"/>
                  </a:lnTo>
                  <a:close/>
                </a:path>
              </a:pathLst>
            </a:custGeom>
            <a:gradFill>
              <a:gsLst>
                <a:gs pos="100000">
                  <a:srgbClr val="83B3E3"/>
                </a:gs>
                <a:gs pos="80000">
                  <a:srgbClr val="AECAEA"/>
                </a:gs>
                <a:gs pos="0">
                  <a:srgbClr val="BED4EE"/>
                </a:gs>
              </a:gsLst>
              <a:path path="rect">
                <a:fillToRect l="50000" t="50000" r="50000" b="50000"/>
              </a:path>
            </a:gradFill>
            <a:ln w="7600" cap="flat">
              <a:solidFill>
                <a:srgbClr val="3498DB"/>
              </a:solidFill>
              <a:bevel/>
            </a:ln>
            <a:effectLst>
              <a:outerShdw dist="21496" dir="2700000" algn="tl">
                <a:srgbClr val="3498DB">
                  <a:alpha val="20000"/>
                </a:srgbClr>
              </a:outerShdw>
            </a:effectLst>
          </p:spPr>
        </p:sp>
        <p:sp>
          <p:nvSpPr>
            <p:cNvPr id="41" name="Endpoints"/>
            <p:cNvSpPr/>
            <p:nvPr/>
          </p:nvSpPr>
          <p:spPr>
            <a:xfrm>
              <a:off x="7026039" y="1877560"/>
              <a:ext cx="451654" cy="415761"/>
            </a:xfrm>
            <a:custGeom>
              <a:avLst/>
              <a:gdLst>
                <a:gd name="connsiteX0" fmla="*/ 0 w 414433"/>
                <a:gd name="connsiteY0" fmla="*/ 173985 h 347971"/>
                <a:gd name="connsiteX1" fmla="*/ 414433 w 414433"/>
                <a:gd name="connsiteY1" fmla="*/ 173985 h 34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0" b="0"/>
              <a:pathLst>
                <a:path w="414433" h="347971">
                  <a:moveTo>
                    <a:pt x="0" y="173985"/>
                  </a:moveTo>
                  <a:lnTo>
                    <a:pt x="414433" y="0"/>
                  </a:lnTo>
                  <a:lnTo>
                    <a:pt x="414433" y="347971"/>
                  </a:lnTo>
                  <a:lnTo>
                    <a:pt x="0" y="173985"/>
                  </a:lnTo>
                  <a:close/>
                </a:path>
              </a:pathLst>
            </a:custGeom>
            <a:gradFill>
              <a:gsLst>
                <a:gs pos="100000">
                  <a:srgbClr val="83B3E3"/>
                </a:gs>
                <a:gs pos="80000">
                  <a:srgbClr val="AECAEA"/>
                </a:gs>
                <a:gs pos="0">
                  <a:srgbClr val="BED4EE"/>
                </a:gs>
              </a:gsLst>
              <a:path path="rect">
                <a:fillToRect l="50000" t="50000" r="50000" b="50000"/>
              </a:path>
            </a:gradFill>
            <a:ln w="7600" cap="flat">
              <a:solidFill>
                <a:srgbClr val="3498DB"/>
              </a:solidFill>
              <a:bevel/>
            </a:ln>
            <a:effectLst>
              <a:outerShdw dist="21496" dir="2700000" algn="tl">
                <a:srgbClr val="3498DB">
                  <a:alpha val="20000"/>
                </a:srgbClr>
              </a:outerShdw>
            </a:effectLst>
          </p:spPr>
        </p:sp>
        <p:sp>
          <p:nvSpPr>
            <p:cNvPr id="42" name="Text 173"/>
            <p:cNvSpPr txBox="1"/>
            <p:nvPr/>
          </p:nvSpPr>
          <p:spPr>
            <a:xfrm>
              <a:off x="7480162" y="3299683"/>
              <a:ext cx="1164768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dirty="0">
                  <a:solidFill>
                    <a:prstClr val="white"/>
                  </a:solidFill>
                </a:rPr>
                <a:t>No Access</a:t>
              </a:r>
            </a:p>
          </p:txBody>
        </p:sp>
        <p:sp>
          <p:nvSpPr>
            <p:cNvPr id="43" name="Text 173"/>
            <p:cNvSpPr txBox="1"/>
            <p:nvPr/>
          </p:nvSpPr>
          <p:spPr>
            <a:xfrm>
              <a:off x="7322971" y="1974396"/>
              <a:ext cx="1164768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b="1" dirty="0">
                  <a:solidFill>
                    <a:prstClr val="white"/>
                  </a:solidFill>
                </a:rPr>
                <a:t>Access</a:t>
              </a:r>
            </a:p>
          </p:txBody>
        </p:sp>
        <p:sp>
          <p:nvSpPr>
            <p:cNvPr id="44" name="Text 173"/>
            <p:cNvSpPr txBox="1"/>
            <p:nvPr/>
          </p:nvSpPr>
          <p:spPr>
            <a:xfrm>
              <a:off x="6238811" y="1826796"/>
              <a:ext cx="774421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lang="en-US" sz="2700" dirty="0">
                  <a:solidFill>
                    <a:prstClr val="white"/>
                  </a:solidFill>
                </a:rPr>
                <a:t>Yes</a:t>
              </a:r>
              <a:endParaRPr sz="2700" dirty="0">
                <a:solidFill>
                  <a:prstClr val="white"/>
                </a:solidFill>
              </a:endParaRPr>
            </a:p>
          </p:txBody>
        </p:sp>
        <p:sp>
          <p:nvSpPr>
            <p:cNvPr id="45" name="Text 173"/>
            <p:cNvSpPr txBox="1"/>
            <p:nvPr/>
          </p:nvSpPr>
          <p:spPr>
            <a:xfrm>
              <a:off x="6280275" y="3092610"/>
              <a:ext cx="774421" cy="236095"/>
            </a:xfrm>
            <a:prstGeom prst="rect">
              <a:avLst/>
            </a:prstGeom>
            <a:noFill/>
          </p:spPr>
          <p:txBody>
            <a:bodyPr wrap="square" lIns="28000" tIns="18000" rIns="28000" bIns="18000" rtlCol="0" anchor="ctr"/>
            <a:lstStyle/>
            <a:p>
              <a:pPr algn="ctr" defTabSz="914272"/>
              <a:r>
                <a:rPr lang="en-US" sz="2700" dirty="0">
                  <a:solidFill>
                    <a:prstClr val="white"/>
                  </a:solidFill>
                </a:rPr>
                <a:t>No</a:t>
              </a:r>
              <a:endParaRPr sz="2700" dirty="0">
                <a:solidFill>
                  <a:prstClr val="white"/>
                </a:solidFill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6458755" y="5111073"/>
            <a:ext cx="5389196" cy="1129372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 wrap="square" lIns="121909" tIns="60953" rIns="121909" bIns="60953">
            <a:spAutoFit/>
          </a:bodyPr>
          <a:lstStyle/>
          <a:p>
            <a:pPr algn="ctr" defTabSz="914272">
              <a:spcAft>
                <a:spcPts val="1600"/>
              </a:spcAft>
            </a:pPr>
            <a:r>
              <a:rPr lang="en-US" sz="1500" i="1" dirty="0">
                <a:solidFill>
                  <a:srgbClr val="C6D9F1"/>
                </a:solidFill>
              </a:rPr>
              <a:t>p(Access) = </a:t>
            </a:r>
            <a:r>
              <a:rPr lang="en-US" sz="1500" i="1" spc="400" dirty="0">
                <a:solidFill>
                  <a:srgbClr val="C6D9F1"/>
                </a:solidFill>
              </a:rPr>
              <a:t>p(T∩C∩S∩A)</a:t>
            </a:r>
          </a:p>
          <a:p>
            <a:pPr algn="ctr" defTabSz="914272"/>
            <a:r>
              <a:rPr lang="en-US" sz="1500" dirty="0">
                <a:solidFill>
                  <a:srgbClr val="C6D9F1"/>
                </a:solidFill>
                <a:cs typeface="Bookman Old Style"/>
              </a:rPr>
              <a:t>Probability of access is the </a:t>
            </a:r>
            <a:r>
              <a:rPr lang="en-US" sz="1500" i="1" dirty="0">
                <a:solidFill>
                  <a:srgbClr val="C6D9F1"/>
                </a:solidFill>
                <a:cs typeface="Bookman Old Style"/>
              </a:rPr>
              <a:t>joint probability </a:t>
            </a:r>
            <a:r>
              <a:rPr lang="en-US" sz="1500" dirty="0">
                <a:solidFill>
                  <a:srgbClr val="C6D9F1"/>
                </a:solidFill>
                <a:cs typeface="Bookman Old Style"/>
              </a:rPr>
              <a:t>of timely care, surgical capacity, safe surgery,  and affordability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9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LGH_Surgery2015-2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41" t="17619" r="7420" b="55309"/>
          <a:stretch>
            <a:fillRect/>
          </a:stretch>
        </p:blipFill>
        <p:spPr bwMode="auto">
          <a:xfrm>
            <a:off x="422336" y="476250"/>
            <a:ext cx="11352587" cy="596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01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6999"/>
            <a:ext cx="11049000" cy="636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88100" y="4851400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Link to Video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80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17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7496" y="1425935"/>
            <a:ext cx="56795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143 million</a:t>
            </a:r>
          </a:p>
          <a:p>
            <a:r>
              <a:rPr lang="en-US" sz="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more procedures</a:t>
            </a:r>
          </a:p>
          <a:p>
            <a: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needed annually</a:t>
            </a:r>
          </a:p>
          <a:p>
            <a:r>
              <a:rPr lang="en-US" sz="5000" dirty="0">
                <a:solidFill>
                  <a:schemeClr val="bg1"/>
                </a:solidFill>
                <a:latin typeface="Bookman Old Style" panose="02050604050505020204" pitchFamily="18" charset="0"/>
              </a:rPr>
              <a:t>at minimum</a:t>
            </a:r>
          </a:p>
        </p:txBody>
      </p:sp>
      <p:sp>
        <p:nvSpPr>
          <p:cNvPr id="3" name="Rectangle 2"/>
          <p:cNvSpPr/>
          <p:nvPr/>
        </p:nvSpPr>
        <p:spPr>
          <a:xfrm>
            <a:off x="6910696" y="5062854"/>
            <a:ext cx="528130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+mj-lt"/>
                <a:cs typeface="Bookman Old Style"/>
              </a:rPr>
              <a:t>The poorest third of the world’s population </a:t>
            </a:r>
            <a:endParaRPr lang="en-US" dirty="0">
              <a:solidFill>
                <a:schemeClr val="bg1"/>
              </a:solidFill>
              <a:latin typeface="+mj-lt"/>
              <a:cs typeface="Bookman Old Style"/>
            </a:endParaRPr>
          </a:p>
          <a:p>
            <a:r>
              <a:rPr lang="en-US" sz="1900" dirty="0">
                <a:solidFill>
                  <a:schemeClr val="bg1"/>
                </a:solidFill>
                <a:latin typeface="+mj-lt"/>
                <a:cs typeface="Bookman Old Style"/>
              </a:rPr>
              <a:t>receives </a:t>
            </a:r>
            <a:r>
              <a:rPr lang="en-US" sz="2800" i="1" dirty="0">
                <a:solidFill>
                  <a:srgbClr val="FF0000"/>
                </a:solidFill>
                <a:latin typeface="+mj-lt"/>
                <a:cs typeface="Bookman Old Style"/>
              </a:rPr>
              <a:t>6.3%</a:t>
            </a:r>
            <a:r>
              <a:rPr lang="en-US" sz="2800" i="1" dirty="0">
                <a:solidFill>
                  <a:schemeClr val="bg1"/>
                </a:solidFill>
                <a:latin typeface="+mj-lt"/>
                <a:cs typeface="Bookman Old Style"/>
              </a:rPr>
              <a:t> </a:t>
            </a:r>
            <a:r>
              <a:rPr lang="en-US" sz="1900" dirty="0">
                <a:solidFill>
                  <a:schemeClr val="bg1"/>
                </a:solidFill>
                <a:latin typeface="+mj-lt"/>
                <a:cs typeface="Bookman Old Style"/>
              </a:rPr>
              <a:t>of all procedures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76" y="158770"/>
            <a:ext cx="13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ookman Old Style"/>
                <a:cs typeface="Bookman Old Style"/>
              </a:rPr>
              <a:t>KM2</a:t>
            </a:r>
          </a:p>
        </p:txBody>
      </p:sp>
      <p:sp>
        <p:nvSpPr>
          <p:cNvPr id="7" name="Rectangle 6"/>
          <p:cNvSpPr/>
          <p:nvPr/>
        </p:nvSpPr>
        <p:spPr>
          <a:xfrm>
            <a:off x="6630122" y="359329"/>
            <a:ext cx="5403121" cy="5624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2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17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7496" y="1425935"/>
            <a:ext cx="56795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143 million</a:t>
            </a:r>
          </a:p>
          <a:p>
            <a:r>
              <a:rPr lang="en-US" sz="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more procedures</a:t>
            </a:r>
          </a:p>
          <a:p>
            <a: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needed annually</a:t>
            </a:r>
          </a:p>
          <a:p>
            <a:r>
              <a:rPr lang="en-US" sz="5000" dirty="0">
                <a:solidFill>
                  <a:schemeClr val="bg1"/>
                </a:solidFill>
                <a:latin typeface="Bookman Old Style" panose="02050604050505020204" pitchFamily="18" charset="0"/>
              </a:rPr>
              <a:t>at minimum</a:t>
            </a:r>
          </a:p>
        </p:txBody>
      </p:sp>
      <p:sp>
        <p:nvSpPr>
          <p:cNvPr id="3" name="Rectangle 2"/>
          <p:cNvSpPr/>
          <p:nvPr/>
        </p:nvSpPr>
        <p:spPr>
          <a:xfrm>
            <a:off x="6910696" y="5062854"/>
            <a:ext cx="528130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  <a:latin typeface="+mj-lt"/>
                <a:cs typeface="Bookman Old Style"/>
              </a:rPr>
              <a:t>The poorest third of the world’s population </a:t>
            </a:r>
            <a:endParaRPr lang="en-US" dirty="0">
              <a:solidFill>
                <a:schemeClr val="bg1"/>
              </a:solidFill>
              <a:latin typeface="+mj-lt"/>
              <a:cs typeface="Bookman Old Style"/>
            </a:endParaRPr>
          </a:p>
          <a:p>
            <a:r>
              <a:rPr lang="en-US" sz="1900" dirty="0">
                <a:solidFill>
                  <a:schemeClr val="bg1"/>
                </a:solidFill>
                <a:latin typeface="+mj-lt"/>
                <a:cs typeface="Bookman Old Style"/>
              </a:rPr>
              <a:t>receives </a:t>
            </a:r>
            <a:r>
              <a:rPr lang="en-US" sz="2800" i="1" dirty="0">
                <a:solidFill>
                  <a:srgbClr val="FF0000"/>
                </a:solidFill>
                <a:latin typeface="+mj-lt"/>
                <a:cs typeface="Bookman Old Style"/>
              </a:rPr>
              <a:t>6.3%</a:t>
            </a:r>
            <a:r>
              <a:rPr lang="en-US" sz="2800" i="1" dirty="0">
                <a:solidFill>
                  <a:schemeClr val="bg1"/>
                </a:solidFill>
                <a:latin typeface="+mj-lt"/>
                <a:cs typeface="Bookman Old Style"/>
              </a:rPr>
              <a:t> </a:t>
            </a:r>
            <a:r>
              <a:rPr lang="en-US" sz="1900" dirty="0">
                <a:solidFill>
                  <a:schemeClr val="bg1"/>
                </a:solidFill>
                <a:latin typeface="+mj-lt"/>
                <a:cs typeface="Bookman Old Style"/>
              </a:rPr>
              <a:t>of all procedures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376" y="158770"/>
            <a:ext cx="13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ookman Old Style"/>
                <a:cs typeface="Bookman Old Style"/>
              </a:rPr>
              <a:t>KM2</a:t>
            </a:r>
          </a:p>
        </p:txBody>
      </p:sp>
    </p:spTree>
    <p:extLst>
      <p:ext uri="{BB962C8B-B14F-4D97-AF65-F5344CB8AC3E}">
        <p14:creationId xmlns:p14="http://schemas.microsoft.com/office/powerpoint/2010/main" val="2429392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2083385"/>
              </p:ext>
            </p:extLst>
          </p:nvPr>
        </p:nvGraphicFramePr>
        <p:xfrm>
          <a:off x="336550" y="359329"/>
          <a:ext cx="11118850" cy="6025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336550" y="359329"/>
            <a:ext cx="11373797" cy="5624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32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8685043"/>
              </p:ext>
            </p:extLst>
          </p:nvPr>
        </p:nvGraphicFramePr>
        <p:xfrm>
          <a:off x="336550" y="359329"/>
          <a:ext cx="11118850" cy="6025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4348327" y="359329"/>
            <a:ext cx="7362019" cy="5624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1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867889"/>
              </p:ext>
            </p:extLst>
          </p:nvPr>
        </p:nvGraphicFramePr>
        <p:xfrm>
          <a:off x="336550" y="359329"/>
          <a:ext cx="11118850" cy="6025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6630122" y="359329"/>
            <a:ext cx="5080223" cy="5624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95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867889"/>
              </p:ext>
            </p:extLst>
          </p:nvPr>
        </p:nvGraphicFramePr>
        <p:xfrm>
          <a:off x="336550" y="359329"/>
          <a:ext cx="11118850" cy="6025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8696655" y="359329"/>
            <a:ext cx="3013691" cy="5624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95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867889"/>
              </p:ext>
            </p:extLst>
          </p:nvPr>
        </p:nvGraphicFramePr>
        <p:xfrm>
          <a:off x="336550" y="359329"/>
          <a:ext cx="11118850" cy="6025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3295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3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0658" y="1244129"/>
            <a:ext cx="55283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33 million</a:t>
            </a:r>
          </a:p>
          <a:p>
            <a:r>
              <a:rPr lang="en-US" sz="3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individuals face </a:t>
            </a:r>
            <a:r>
              <a:rPr lang="en-US" sz="35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catastrophic expenditures</a:t>
            </a:r>
          </a:p>
          <a:p>
            <a:r>
              <a:rPr lang="en-US" sz="35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paying for surgery</a:t>
            </a:r>
            <a:endParaRPr lang="en-US" sz="35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0658" y="5195337"/>
            <a:ext cx="4149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+ 48 million = 81 million</a:t>
            </a:r>
            <a:endParaRPr lang="en-US" sz="1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76" y="158770"/>
            <a:ext cx="13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ookman Old Style"/>
                <a:cs typeface="Bookman Old Style"/>
              </a:rPr>
              <a:t>KM3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0659" y="359329"/>
            <a:ext cx="4919688" cy="5624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64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3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0658" y="1244129"/>
            <a:ext cx="55283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33 million</a:t>
            </a:r>
          </a:p>
          <a:p>
            <a:r>
              <a:rPr lang="en-US" sz="35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individuals face </a:t>
            </a:r>
            <a:r>
              <a:rPr lang="en-US" sz="3500" dirty="0">
                <a:solidFill>
                  <a:schemeClr val="accent1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catastrophic expenditures</a:t>
            </a:r>
          </a:p>
          <a:p>
            <a:r>
              <a:rPr lang="en-US" sz="35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paying for surgery</a:t>
            </a:r>
            <a:endParaRPr lang="en-US" sz="35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0658" y="5195337"/>
            <a:ext cx="4149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+ 48 million = 81 million</a:t>
            </a:r>
            <a:endParaRPr lang="en-US" sz="1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76" y="158770"/>
            <a:ext cx="13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ookman Old Style"/>
                <a:cs typeface="Bookman Old Style"/>
              </a:rPr>
              <a:t>KM3</a:t>
            </a:r>
          </a:p>
        </p:txBody>
      </p:sp>
    </p:spTree>
    <p:extLst>
      <p:ext uri="{BB962C8B-B14F-4D97-AF65-F5344CB8AC3E}">
        <p14:creationId xmlns:p14="http://schemas.microsoft.com/office/powerpoint/2010/main" val="1477981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80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6880" y="0"/>
            <a:ext cx="9001760" cy="675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260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2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240" y="864076"/>
            <a:ext cx="48732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Investing in surgery</a:t>
            </a:r>
          </a:p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is affordable,</a:t>
            </a:r>
          </a:p>
          <a:p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saves lives,</a:t>
            </a:r>
          </a:p>
          <a:p>
            <a:r>
              <a:rPr lang="en-US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&amp; promotes economic growth</a:t>
            </a:r>
          </a:p>
        </p:txBody>
      </p:sp>
      <p:sp>
        <p:nvSpPr>
          <p:cNvPr id="6" name="Freeform 5"/>
          <p:cNvSpPr/>
          <p:nvPr/>
        </p:nvSpPr>
        <p:spPr>
          <a:xfrm>
            <a:off x="9314385" y="5069202"/>
            <a:ext cx="2453545" cy="1283568"/>
          </a:xfrm>
          <a:custGeom>
            <a:avLst/>
            <a:gdLst>
              <a:gd name="connsiteX0" fmla="*/ 0 w 2453545"/>
              <a:gd name="connsiteY0" fmla="*/ 1192696 h 1283568"/>
              <a:gd name="connsiteX1" fmla="*/ 539553 w 2453545"/>
              <a:gd name="connsiteY1" fmla="*/ 789451 h 1283568"/>
              <a:gd name="connsiteX2" fmla="*/ 772413 w 2453545"/>
              <a:gd name="connsiteY2" fmla="*/ 1016631 h 1283568"/>
              <a:gd name="connsiteX3" fmla="*/ 1465312 w 2453545"/>
              <a:gd name="connsiteY3" fmla="*/ 482758 h 1283568"/>
              <a:gd name="connsiteX4" fmla="*/ 1641376 w 2453545"/>
              <a:gd name="connsiteY4" fmla="*/ 653143 h 1283568"/>
              <a:gd name="connsiteX5" fmla="*/ 2277481 w 2453545"/>
              <a:gd name="connsiteY5" fmla="*/ 159026 h 1283568"/>
              <a:gd name="connsiteX6" fmla="*/ 2192288 w 2453545"/>
              <a:gd name="connsiteY6" fmla="*/ 62474 h 1283568"/>
              <a:gd name="connsiteX7" fmla="*/ 2453545 w 2453545"/>
              <a:gd name="connsiteY7" fmla="*/ 0 h 1283568"/>
              <a:gd name="connsiteX8" fmla="*/ 2425148 w 2453545"/>
              <a:gd name="connsiteY8" fmla="*/ 278296 h 1283568"/>
              <a:gd name="connsiteX9" fmla="*/ 2425148 w 2453545"/>
              <a:gd name="connsiteY9" fmla="*/ 289655 h 1283568"/>
              <a:gd name="connsiteX10" fmla="*/ 2334276 w 2453545"/>
              <a:gd name="connsiteY10" fmla="*/ 198782 h 1283568"/>
              <a:gd name="connsiteX11" fmla="*/ 1635697 w 2453545"/>
              <a:gd name="connsiteY11" fmla="*/ 761053 h 1283568"/>
              <a:gd name="connsiteX12" fmla="*/ 1482350 w 2453545"/>
              <a:gd name="connsiteY12" fmla="*/ 584989 h 1283568"/>
              <a:gd name="connsiteX13" fmla="*/ 738335 w 2453545"/>
              <a:gd name="connsiteY13" fmla="*/ 1130221 h 1283568"/>
              <a:gd name="connsiteX14" fmla="*/ 556591 w 2453545"/>
              <a:gd name="connsiteY14" fmla="*/ 925759 h 1283568"/>
              <a:gd name="connsiteX15" fmla="*/ 68154 w 2453545"/>
              <a:gd name="connsiteY15" fmla="*/ 1283568 h 1283568"/>
              <a:gd name="connsiteX16" fmla="*/ 0 w 2453545"/>
              <a:gd name="connsiteY16" fmla="*/ 1192696 h 1283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53545" h="1283568">
                <a:moveTo>
                  <a:pt x="0" y="1192696"/>
                </a:moveTo>
                <a:lnTo>
                  <a:pt x="539553" y="789451"/>
                </a:lnTo>
                <a:lnTo>
                  <a:pt x="772413" y="1016631"/>
                </a:lnTo>
                <a:lnTo>
                  <a:pt x="1465312" y="482758"/>
                </a:lnTo>
                <a:lnTo>
                  <a:pt x="1641376" y="653143"/>
                </a:lnTo>
                <a:lnTo>
                  <a:pt x="2277481" y="159026"/>
                </a:lnTo>
                <a:lnTo>
                  <a:pt x="2192288" y="62474"/>
                </a:lnTo>
                <a:lnTo>
                  <a:pt x="2453545" y="0"/>
                </a:lnTo>
                <a:lnTo>
                  <a:pt x="2425148" y="278296"/>
                </a:lnTo>
                <a:lnTo>
                  <a:pt x="2425148" y="289655"/>
                </a:lnTo>
                <a:lnTo>
                  <a:pt x="2334276" y="198782"/>
                </a:lnTo>
                <a:lnTo>
                  <a:pt x="1635697" y="761053"/>
                </a:lnTo>
                <a:lnTo>
                  <a:pt x="1482350" y="584989"/>
                </a:lnTo>
                <a:lnTo>
                  <a:pt x="738335" y="1130221"/>
                </a:lnTo>
                <a:lnTo>
                  <a:pt x="556591" y="925759"/>
                </a:lnTo>
                <a:lnTo>
                  <a:pt x="68154" y="1283568"/>
                </a:lnTo>
                <a:lnTo>
                  <a:pt x="0" y="1192696"/>
                </a:lnTo>
                <a:close/>
              </a:path>
            </a:pathLst>
          </a:custGeom>
          <a:solidFill>
            <a:srgbClr val="FF0000"/>
          </a:solidFill>
          <a:ln w="25400">
            <a:solidFill>
              <a:schemeClr val="tx1">
                <a:lumMod val="85000"/>
                <a:lumOff val="1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6376" y="158770"/>
            <a:ext cx="13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ookman Old Style"/>
                <a:cs typeface="Bookman Old Style"/>
              </a:rPr>
              <a:t>KM4</a:t>
            </a:r>
          </a:p>
        </p:txBody>
      </p:sp>
    </p:spTree>
    <p:extLst>
      <p:ext uri="{BB962C8B-B14F-4D97-AF65-F5344CB8AC3E}">
        <p14:creationId xmlns:p14="http://schemas.microsoft.com/office/powerpoint/2010/main" val="2777471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600"/>
            <a:ext cx="7820582" cy="3937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0485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7620000" y="5791200"/>
            <a:ext cx="12954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endParaRPr lang="en-US" sz="1800">
              <a:solidFill>
                <a:srgbClr val="0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95800" y="0"/>
            <a:ext cx="0" cy="609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2"/>
          <p:cNvSpPr txBox="1">
            <a:spLocks noChangeArrowheads="1"/>
          </p:cNvSpPr>
          <p:nvPr/>
        </p:nvSpPr>
        <p:spPr bwMode="auto">
          <a:xfrm>
            <a:off x="-381000" y="468019"/>
            <a:ext cx="929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2800" b="1" dirty="0">
                <a:solidFill>
                  <a:srgbClr val="000000"/>
                </a:solidFill>
              </a:rPr>
              <a:t>Annual value of lost GDP due to surgical conditions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981709" y="6065080"/>
            <a:ext cx="8915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hangingPunct="1"/>
            <a:r>
              <a:rPr lang="en-US" sz="1200" dirty="0" err="1">
                <a:solidFill>
                  <a:srgbClr val="000000"/>
                </a:solidFill>
              </a:rPr>
              <a:t>Alkire</a:t>
            </a:r>
            <a:r>
              <a:rPr lang="en-US" sz="1200" dirty="0">
                <a:solidFill>
                  <a:srgbClr val="000000"/>
                </a:solidFill>
              </a:rPr>
              <a:t> BC, et al. Global economic consequences of selected surgical diseases: a </a:t>
            </a:r>
            <a:r>
              <a:rPr lang="en-US" sz="1200" dirty="0" err="1">
                <a:solidFill>
                  <a:srgbClr val="000000"/>
                </a:solidFill>
              </a:rPr>
              <a:t>modelling</a:t>
            </a:r>
            <a:r>
              <a:rPr lang="en-US" sz="1200" dirty="0">
                <a:solidFill>
                  <a:srgbClr val="000000"/>
                </a:solidFill>
              </a:rPr>
              <a:t> study. </a:t>
            </a:r>
            <a:r>
              <a:rPr lang="en-US" sz="1200" i="1" dirty="0">
                <a:solidFill>
                  <a:srgbClr val="000000"/>
                </a:solidFill>
              </a:rPr>
              <a:t>Lancet Glob Health </a:t>
            </a:r>
            <a:r>
              <a:rPr lang="en-US" sz="1200" dirty="0">
                <a:solidFill>
                  <a:srgbClr val="000000"/>
                </a:solidFill>
              </a:rPr>
              <a:t>2015; </a:t>
            </a:r>
            <a:r>
              <a:rPr lang="en-US" sz="1200" b="1" dirty="0">
                <a:solidFill>
                  <a:srgbClr val="000000"/>
                </a:solidFill>
              </a:rPr>
              <a:t>3: </a:t>
            </a:r>
            <a:r>
              <a:rPr lang="en-US" sz="1200" dirty="0">
                <a:solidFill>
                  <a:srgbClr val="000000"/>
                </a:solidFill>
              </a:rPr>
              <a:t>S21–27.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910" y="1202481"/>
            <a:ext cx="9346199" cy="484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7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2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045" y="1208239"/>
            <a:ext cx="53330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Surgery</a:t>
            </a:r>
          </a:p>
          <a:p>
            <a:r>
              <a:rPr lang="en-US" sz="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is an indivisible,</a:t>
            </a:r>
          </a:p>
          <a:p>
            <a: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indispensable</a:t>
            </a:r>
          </a:p>
          <a:p>
            <a:r>
              <a:rPr lang="en-US" sz="5000" dirty="0">
                <a:solidFill>
                  <a:schemeClr val="bg1"/>
                </a:solidFill>
                <a:latin typeface="Bookman Old Style" panose="02050604050505020204" pitchFamily="18" charset="0"/>
              </a:rPr>
              <a:t>part of health care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76" y="158770"/>
            <a:ext cx="13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ookman Old Style"/>
                <a:cs typeface="Bookman Old Style"/>
              </a:rPr>
              <a:t>KM5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0659" y="359329"/>
            <a:ext cx="5134952" cy="56242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93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0226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045" y="1208239"/>
            <a:ext cx="53330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Surgery</a:t>
            </a:r>
          </a:p>
          <a:p>
            <a:r>
              <a:rPr lang="en-US" sz="50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is an indivisible,</a:t>
            </a:r>
          </a:p>
          <a:p>
            <a:r>
              <a:rPr lang="en-US" sz="5000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indispensable</a:t>
            </a:r>
          </a:p>
          <a:p>
            <a:r>
              <a:rPr lang="en-US" sz="5000" dirty="0">
                <a:solidFill>
                  <a:schemeClr val="bg1"/>
                </a:solidFill>
                <a:latin typeface="Bookman Old Style" panose="02050604050505020204" pitchFamily="18" charset="0"/>
              </a:rPr>
              <a:t>part of health care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76" y="158770"/>
            <a:ext cx="1340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ookman Old Style"/>
                <a:cs typeface="Bookman Old Style"/>
              </a:rPr>
              <a:t>KM5</a:t>
            </a:r>
          </a:p>
        </p:txBody>
      </p:sp>
    </p:spTree>
    <p:extLst>
      <p:ext uri="{BB962C8B-B14F-4D97-AF65-F5344CB8AC3E}">
        <p14:creationId xmlns:p14="http://schemas.microsoft.com/office/powerpoint/2010/main" val="3572209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08" y="1660876"/>
            <a:ext cx="10474175" cy="49424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 and admissions for cancer</a:t>
            </a:r>
          </a:p>
        </p:txBody>
      </p:sp>
    </p:spTree>
    <p:extLst>
      <p:ext uri="{BB962C8B-B14F-4D97-AF65-F5344CB8AC3E}">
        <p14:creationId xmlns:p14="http://schemas.microsoft.com/office/powerpoint/2010/main" val="109053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822451" y="6381751"/>
            <a:ext cx="1036954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sv-SE" sz="2400" dirty="0"/>
              <a:t>IHME, GBD</a:t>
            </a:r>
            <a:endParaRPr lang="en-US" sz="2400" dirty="0"/>
          </a:p>
        </p:txBody>
      </p:sp>
      <p:pic>
        <p:nvPicPr>
          <p:cNvPr id="52226" name="Picture 1" descr="gbd-screenshot(5)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65" y="-57150"/>
            <a:ext cx="9613617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8181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55" y="-922967"/>
            <a:ext cx="12256581" cy="812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5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89" y="237446"/>
            <a:ext cx="5326602" cy="6404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791" y="624775"/>
            <a:ext cx="5657446" cy="59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2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71" y="185760"/>
            <a:ext cx="11108379" cy="624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233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633" y="254001"/>
            <a:ext cx="12192000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219200" y="401638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200" dirty="0" err="1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www.gapminder.org</a:t>
            </a:r>
            <a:endParaRPr lang="en-US" sz="3200" dirty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10714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351" y="165100"/>
            <a:ext cx="76073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230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The World Health Assembly</a:t>
            </a:r>
          </a:p>
        </p:txBody>
      </p:sp>
      <p:pic>
        <p:nvPicPr>
          <p:cNvPr id="4" name="Picture 3" descr="who_wha60_070514_1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41" y="1539501"/>
            <a:ext cx="7042451" cy="4589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256">
            <a:off x="5454251" y="1743322"/>
            <a:ext cx="6070358" cy="3181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501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4038600" y="1160685"/>
            <a:ext cx="7188199" cy="453324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Lancet Commission </a:t>
            </a:r>
            <a:b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Indicators</a:t>
            </a:r>
          </a:p>
        </p:txBody>
      </p:sp>
    </p:spTree>
    <p:extLst>
      <p:ext uri="{BB962C8B-B14F-4D97-AF65-F5344CB8AC3E}">
        <p14:creationId xmlns:p14="http://schemas.microsoft.com/office/powerpoint/2010/main" val="3413124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1421"/>
              </p:ext>
            </p:extLst>
          </p:nvPr>
        </p:nvGraphicFramePr>
        <p:xfrm>
          <a:off x="383048" y="1300543"/>
          <a:ext cx="11417658" cy="430675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029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32187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4" descr="WHO_HIS_HSI_13.1_eng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1105" y="624828"/>
            <a:ext cx="3669331" cy="549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74818">
            <a:off x="4367834" y="447760"/>
            <a:ext cx="3697159" cy="4928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2" descr="https://blogs.worldbank.org/opendata/files/opendata/front-cover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342" y="997775"/>
            <a:ext cx="3430067" cy="4874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313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985" y="2242914"/>
            <a:ext cx="4260814" cy="3191019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379" y="365125"/>
            <a:ext cx="5529943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Lancet Commission</a:t>
            </a:r>
            <a:b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National Surgical Plan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838199" y="1825625"/>
            <a:ext cx="4128169" cy="339951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Infrastructure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Workforce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Service Delivery</a:t>
            </a:r>
          </a:p>
          <a:p>
            <a:r>
              <a:rPr lang="en-US" sz="2000" dirty="0">
                <a:solidFill>
                  <a:schemeClr val="bg1"/>
                </a:solidFill>
              </a:rPr>
              <a:t>Financing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9884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985" y="2242914"/>
            <a:ext cx="4260814" cy="3191019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379" y="365125"/>
            <a:ext cx="5529943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Lancet Commission</a:t>
            </a:r>
            <a:b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National Surgical Plan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838199" y="1825625"/>
            <a:ext cx="4128169" cy="339951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Infrastructure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Workforce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Service Delivery</a:t>
            </a:r>
          </a:p>
          <a:p>
            <a:r>
              <a:rPr lang="en-US" sz="2000" dirty="0">
                <a:solidFill>
                  <a:schemeClr val="bg1"/>
                </a:solidFill>
              </a:rPr>
              <a:t>Financing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Information Management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822" y="1972235"/>
            <a:ext cx="6205025" cy="36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47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94" y="225435"/>
            <a:ext cx="12006799" cy="640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1528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59" y="247845"/>
            <a:ext cx="1219200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5260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382471"/>
              </p:ext>
            </p:extLst>
          </p:nvPr>
        </p:nvGraphicFramePr>
        <p:xfrm>
          <a:off x="383048" y="1743975"/>
          <a:ext cx="11417658" cy="430675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029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029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32187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2187"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/>
                    </a:p>
                  </a:txBody>
                  <a:tcPr marL="126863" marR="126863" marT="63432" marB="63432"/>
                </a:tc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126863" marR="126863" marT="63432" marB="63432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4" descr="WHO_HIS_HSI_13.1_eng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619" y="819768"/>
            <a:ext cx="3669331" cy="549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surgery data?</a:t>
            </a:r>
          </a:p>
        </p:txBody>
      </p:sp>
    </p:spTree>
    <p:extLst>
      <p:ext uri="{BB962C8B-B14F-4D97-AF65-F5344CB8AC3E}">
        <p14:creationId xmlns:p14="http://schemas.microsoft.com/office/powerpoint/2010/main" val="223711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Myths about surgery and public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Surgery is not a global health concern</a:t>
            </a:r>
          </a:p>
          <a:p>
            <a:r>
              <a:rPr lang="en-US" sz="3600" dirty="0"/>
              <a:t>Surgery is not cost-effective</a:t>
            </a:r>
          </a:p>
          <a:p>
            <a:r>
              <a:rPr lang="en-US" sz="3600" dirty="0"/>
              <a:t>Surgery is not safe</a:t>
            </a:r>
          </a:p>
        </p:txBody>
      </p:sp>
    </p:spTree>
    <p:extLst>
      <p:ext uri="{BB962C8B-B14F-4D97-AF65-F5344CB8AC3E}">
        <p14:creationId xmlns:p14="http://schemas.microsoft.com/office/powerpoint/2010/main" val="13389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69" y="1022988"/>
            <a:ext cx="3566469" cy="234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1563" y="902339"/>
            <a:ext cx="3562596" cy="234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5" descr="Degloving injury som primärsuturerades och som gav stas och nekros och fick debridera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0041" y="902339"/>
            <a:ext cx="3287963" cy="2465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3588107" y="1934954"/>
            <a:ext cx="18466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741400" y="3479800"/>
            <a:ext cx="18466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4" descr="DSCN223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453" y="3666135"/>
            <a:ext cx="3395107" cy="2546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883" y="3605668"/>
            <a:ext cx="2698740" cy="260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641" y="3666135"/>
            <a:ext cx="3689067" cy="254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69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22306</TotalTime>
  <Words>629</Words>
  <Application>Microsoft Macintosh PowerPoint</Application>
  <PresentationFormat>Widescreen</PresentationFormat>
  <Paragraphs>142</Paragraphs>
  <Slides>45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Bookman Old Style</vt:lpstr>
      <vt:lpstr>Calibri</vt:lpstr>
      <vt:lpstr>Calibri Light</vt:lpstr>
      <vt:lpstr>Mangal</vt:lpstr>
      <vt:lpstr>ＭＳ Ｐゴシック</vt:lpstr>
      <vt:lpstr>Wingdings</vt:lpstr>
      <vt:lpstr>宋体</vt:lpstr>
      <vt:lpstr>Arial</vt:lpstr>
      <vt:lpstr>Office Theme</vt:lpstr>
      <vt:lpstr>PowerPoint Presentation</vt:lpstr>
      <vt:lpstr>PowerPoint Presentation</vt:lpstr>
      <vt:lpstr>PowerPoint Presentation</vt:lpstr>
      <vt:lpstr>www.gapminder.org</vt:lpstr>
      <vt:lpstr>PowerPoint Presentation</vt:lpstr>
      <vt:lpstr>PowerPoint Presentation</vt:lpstr>
      <vt:lpstr>Global surgery data?</vt:lpstr>
      <vt:lpstr>Myths about surgery and public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Surgery and admissions for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World Health Assembly</vt:lpstr>
      <vt:lpstr>Lancet Commission  Indicators</vt:lpstr>
      <vt:lpstr>PowerPoint Presentation</vt:lpstr>
      <vt:lpstr>Lancet Commission National Surgical Plan</vt:lpstr>
      <vt:lpstr>Lancet Commission National Surgical Plan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Nakul Raykar</dc:creator>
  <cp:lastModifiedBy>Kathryn Wall</cp:lastModifiedBy>
  <cp:revision>628</cp:revision>
  <cp:lastPrinted>2015-10-08T02:08:08Z</cp:lastPrinted>
  <dcterms:created xsi:type="dcterms:W3CDTF">2015-08-08T00:43:33Z</dcterms:created>
  <dcterms:modified xsi:type="dcterms:W3CDTF">2018-03-26T18:19:48Z</dcterms:modified>
</cp:coreProperties>
</file>