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null)"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1D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0"/>
    <p:restoredTop sz="62019"/>
  </p:normalViewPr>
  <p:slideViewPr>
    <p:cSldViewPr snapToGrid="0" snapToObjects="1">
      <p:cViewPr varScale="1">
        <p:scale>
          <a:sx n="47" d="100"/>
          <a:sy n="47" d="100"/>
        </p:scale>
        <p:origin x="1626" y="42"/>
      </p:cViewPr>
      <p:guideLst/>
    </p:cSldViewPr>
  </p:slideViewPr>
  <p:notesTextViewPr>
    <p:cViewPr>
      <p:scale>
        <a:sx n="1" d="1"/>
        <a:sy n="1" d="1"/>
      </p:scale>
      <p:origin x="0" y="0"/>
    </p:cViewPr>
  </p:notesTextViewPr>
  <p:notesViewPr>
    <p:cSldViewPr snapToGrid="0" snapToObjects="1">
      <p:cViewPr varScale="1">
        <p:scale>
          <a:sx n="84" d="100"/>
          <a:sy n="84" d="100"/>
        </p:scale>
        <p:origin x="214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4E977DE-22B5-CE4B-A89E-9556051328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6E807347-EB87-FB4C-A3AF-1D85B26B10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89D5C5-445A-DA42-839B-BB32A48FC290}" type="datetimeFigureOut">
              <a:rPr lang="en-US" smtClean="0"/>
              <a:t>3/21/2018</a:t>
            </a:fld>
            <a:endParaRPr lang="en-US"/>
          </a:p>
        </p:txBody>
      </p:sp>
      <p:sp>
        <p:nvSpPr>
          <p:cNvPr id="4" name="Footer Placeholder 3">
            <a:extLst>
              <a:ext uri="{FF2B5EF4-FFF2-40B4-BE49-F238E27FC236}">
                <a16:creationId xmlns:a16="http://schemas.microsoft.com/office/drawing/2014/main" xmlns="" id="{336E6367-732E-C041-9038-D68BD2CB5E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09B59B48-300F-E542-918B-FCB28E0782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0706BD-9924-0243-8C10-A6A91CC1AC4C}" type="slidenum">
              <a:rPr lang="en-US" smtClean="0"/>
              <a:t>‹#›</a:t>
            </a:fld>
            <a:endParaRPr lang="en-US"/>
          </a:p>
        </p:txBody>
      </p:sp>
    </p:spTree>
    <p:extLst>
      <p:ext uri="{BB962C8B-B14F-4D97-AF65-F5344CB8AC3E}">
        <p14:creationId xmlns:p14="http://schemas.microsoft.com/office/powerpoint/2010/main" val="1668803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3A55E-FA91-714B-995E-4F532C3896C1}"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5F198-9A88-6444-AF8A-5FD2EA88E2C0}" type="slidenum">
              <a:rPr lang="en-US" smtClean="0"/>
              <a:t>‹#›</a:t>
            </a:fld>
            <a:endParaRPr lang="en-US"/>
          </a:p>
        </p:txBody>
      </p:sp>
    </p:spTree>
    <p:extLst>
      <p:ext uri="{BB962C8B-B14F-4D97-AF65-F5344CB8AC3E}">
        <p14:creationId xmlns:p14="http://schemas.microsoft.com/office/powerpoint/2010/main" val="334494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apps.who.int/gb/ebwha/pdf_files/WHA68/A68_R15-en.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situation analysis is essential to capture a realistic snapshot of the strengths and weaknesses of a country’s surgical system (see Box 4-1).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are often scarce regarding the current state of infrastructural, service delivery, workforce, financial and information management systems for the provision of quality, safe, and affordable surgical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includes assessing current surgical capacity, understanding barriers to surgical care delivery, and determining the country’s surgical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thorough situation analysis addresses this data void, it allows an evidence-informed response to the actual health needs of the population, and it provides a foundation for priority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 only is it a crucial step in the policy and planning cycle, it is an important platform for giving a voice to stakeholders, for obtaining buy-in, and for ensuring mutual accountability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Furthermore, in the context of sparse existing data and information, a situation analysis can serve as a baseline against which future data can be compared.</a:t>
            </a:r>
          </a:p>
          <a:p>
            <a:endParaRPr lang="en-US" dirty="0"/>
          </a:p>
        </p:txBody>
      </p:sp>
      <p:sp>
        <p:nvSpPr>
          <p:cNvPr id="4" name="Slide Number Placeholder 3"/>
          <p:cNvSpPr>
            <a:spLocks noGrp="1"/>
          </p:cNvSpPr>
          <p:nvPr>
            <p:ph type="sldNum" sz="quarter" idx="10"/>
          </p:nvPr>
        </p:nvSpPr>
        <p:spPr/>
        <p:txBody>
          <a:bodyPr/>
          <a:lstStyle/>
          <a:p>
            <a:fld id="{1515F198-9A88-6444-AF8A-5FD2EA88E2C0}" type="slidenum">
              <a:rPr lang="en-US" smtClean="0"/>
              <a:t>4</a:t>
            </a:fld>
            <a:endParaRPr lang="en-US"/>
          </a:p>
        </p:txBody>
      </p:sp>
    </p:spTree>
    <p:extLst>
      <p:ext uri="{BB962C8B-B14F-4D97-AF65-F5344CB8AC3E}">
        <p14:creationId xmlns:p14="http://schemas.microsoft.com/office/powerpoint/2010/main" val="179709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what information is needed</a:t>
            </a:r>
          </a:p>
          <a:p>
            <a:pPr lvl="1"/>
            <a:r>
              <a:rPr lang="en-US" dirty="0"/>
              <a:t>What information (quantitative and qualitative) is needed and why</a:t>
            </a:r>
          </a:p>
          <a:p>
            <a:pPr lvl="1"/>
            <a:r>
              <a:rPr lang="en-US" dirty="0"/>
              <a:t>Necessary contextual information for NSOAP </a:t>
            </a:r>
          </a:p>
          <a:p>
            <a:pPr lvl="1"/>
            <a:r>
              <a:rPr lang="en-US" dirty="0"/>
              <a:t>Not adequate to merely assess the supply of surgical care delivery, but also essential to identify existing surgical needs and demands within the population</a:t>
            </a:r>
          </a:p>
          <a:p>
            <a:endParaRPr lang="en-US" dirty="0"/>
          </a:p>
        </p:txBody>
      </p:sp>
      <p:sp>
        <p:nvSpPr>
          <p:cNvPr id="4" name="Slide Number Placeholder 3"/>
          <p:cNvSpPr>
            <a:spLocks noGrp="1"/>
          </p:cNvSpPr>
          <p:nvPr>
            <p:ph type="sldNum" sz="quarter" idx="10"/>
          </p:nvPr>
        </p:nvSpPr>
        <p:spPr/>
        <p:txBody>
          <a:bodyPr/>
          <a:lstStyle/>
          <a:p>
            <a:fld id="{1515F198-9A88-6444-AF8A-5FD2EA88E2C0}" type="slidenum">
              <a:rPr lang="en-US" smtClean="0"/>
              <a:t>6</a:t>
            </a:fld>
            <a:endParaRPr lang="en-US"/>
          </a:p>
        </p:txBody>
      </p:sp>
    </p:spTree>
    <p:extLst>
      <p:ext uri="{BB962C8B-B14F-4D97-AF65-F5344CB8AC3E}">
        <p14:creationId xmlns:p14="http://schemas.microsoft.com/office/powerpoint/2010/main" val="2435156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date, the SAT has been used for data collection in Cape Verde, Ethiopia, India, Rwanda, and Uganda. In each of these countries, the SAT has been modified to fit that context and the NSOAP team’s strategic objectives. In Ethiopia, the SAT was modified in order to examine specific objectives of their NSOAP. In Rwanda, where the majority of care is received from the public sector, all district hospitals were surveyed. In Uganda, both the private and public-sector hospitals were surveyed. In some cases, a sample of representative hospitals can be surveyed for efficiency. However, the overarching aim is to have a better understanding of the surgical system in order to identify strengths and shortfalls.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Things to note: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importance of partnership in undertaking such data collection cannot be underestimated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Involvement of critical stakeholders helps ensure a comprehensive evaluation, access to facilities, and applicability and accessibility of results at the country level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a resource- and time-intensive process. Directly measuring and accessing surgical metrics through hospital site visits requires large amounts of upfront planning and communication, adequate time to travel and conduct the assessment, and the financial and personnel resources necessary to support these activities.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SAT has significant areas of overlap with other systematically used data collection tools (i.e., SPA and SARA). Where possible, a good option is to leverage the cycle of existing systematic assessments to streamline surgical baselining with the addition of focused questions on surgery, obstetrics, and anesthesia. When feasible, integration of the SAT into ongoing national/regional data collection will avoid duplication of effort. Collaboration is underway to expand the surgery and anesthesia components in facility-based surveys to streamline and systematize this process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situations where on-the-ground facility assessments are not feasible, a remote survey of facility administrators and directors by email, phone, or post is a possibility. Although less resource intensive, utilizing this strategy may compromise data completeness and validity.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15F198-9A88-6444-AF8A-5FD2EA88E2C0}" type="slidenum">
              <a:rPr lang="en-US" smtClean="0"/>
              <a:t>7</a:t>
            </a:fld>
            <a:endParaRPr lang="en-US"/>
          </a:p>
        </p:txBody>
      </p:sp>
    </p:spTree>
    <p:extLst>
      <p:ext uri="{BB962C8B-B14F-4D97-AF65-F5344CB8AC3E}">
        <p14:creationId xmlns:p14="http://schemas.microsoft.com/office/powerpoint/2010/main" val="437586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order to measure the future impact of policy and programmatic interventions, it is essential to be able to establish a baseline.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2015, the Lancet Commission on Global Surgery</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LCoGS</a:t>
            </a:r>
            <a:r>
              <a:rPr lang="en-US" sz="1200" kern="1200" dirty="0">
                <a:solidFill>
                  <a:schemeClr val="tx1"/>
                </a:solidFill>
                <a:effectLst/>
                <a:latin typeface="+mn-lt"/>
                <a:ea typeface="+mn-ea"/>
                <a:cs typeface="+mn-cs"/>
              </a:rPr>
              <a:t>) convened to assemble evidence on the state of surgical care worldwide and to develop strategies for improving access. The Commission recommended all countries collect core surgical indicators as measures of the strength of their surgical system (see Table 4-3). The six indicators measure three aspects of surgical care: preparedness for delivering surgical services, volume and outcomes of service, and financial risk.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recommended that countries collect and analyze information that allows for monitoring, at minimum, these core six surgical indicators, although more detailed data collection is recommended and beneficial for NSOAP planning. These indicators reflect the interaction between need for and provision of surgical services. While they are not exhaustive, they provide a scaffold to begin this process. Subsequent development of an informational system that can monitor these indicators and other metrics over time is the next logical step. Results of baselining can serve as advocacy tools, metrics for M&amp;E, and a starting point against which future data points can be compared.</a:t>
            </a:r>
          </a:p>
          <a:p>
            <a:endParaRPr lang="en-US" dirty="0"/>
          </a:p>
        </p:txBody>
      </p:sp>
      <p:sp>
        <p:nvSpPr>
          <p:cNvPr id="4" name="Slide Number Placeholder 3"/>
          <p:cNvSpPr>
            <a:spLocks noGrp="1"/>
          </p:cNvSpPr>
          <p:nvPr>
            <p:ph type="sldNum" sz="quarter" idx="10"/>
          </p:nvPr>
        </p:nvSpPr>
        <p:spPr/>
        <p:txBody>
          <a:bodyPr/>
          <a:lstStyle/>
          <a:p>
            <a:fld id="{1515F198-9A88-6444-AF8A-5FD2EA88E2C0}" type="slidenum">
              <a:rPr lang="en-US" smtClean="0"/>
              <a:t>10</a:t>
            </a:fld>
            <a:endParaRPr lang="en-US"/>
          </a:p>
        </p:txBody>
      </p:sp>
    </p:spTree>
    <p:extLst>
      <p:ext uri="{BB962C8B-B14F-4D97-AF65-F5344CB8AC3E}">
        <p14:creationId xmlns:p14="http://schemas.microsoft.com/office/powerpoint/2010/main" val="3105506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2015 the </a:t>
            </a:r>
            <a:r>
              <a:rPr lang="en-US" sz="1200" u="sng" kern="1200" dirty="0">
                <a:solidFill>
                  <a:schemeClr val="tx1"/>
                </a:solidFill>
                <a:effectLst/>
                <a:latin typeface="+mn-lt"/>
                <a:ea typeface="+mn-ea"/>
                <a:cs typeface="+mn-cs"/>
                <a:hlinkClick r:id="rId3"/>
              </a:rPr>
              <a:t>WHA resolution 68.15</a:t>
            </a:r>
            <a:r>
              <a:rPr lang="en-US" sz="1200" kern="1200" dirty="0">
                <a:solidFill>
                  <a:schemeClr val="tx1"/>
                </a:solidFill>
                <a:effectLst/>
                <a:latin typeface="+mn-lt"/>
                <a:ea typeface="+mn-ea"/>
                <a:cs typeface="+mn-cs"/>
              </a:rPr>
              <a:t> urged Member States to collect and compile data on number, type and indications of surgical procedures, referrals and perioperative mortality in their respective countries, and to share such data as appropriate. This resolution further called upon the Director General to establish mechanisms to collect emergency and essential surgical and anesthesia case log data, to devise relevant, meaningful and reliable measures of access to and safety of surgical and anesthesia care, and to collect, assess and report related cost data on the delivery of emergency and essential surgical care. </a:t>
            </a:r>
            <a:endParaRPr lang="en-US" dirty="0"/>
          </a:p>
          <a:p>
            <a:endParaRPr lang="en-US" dirty="0"/>
          </a:p>
        </p:txBody>
      </p:sp>
      <p:sp>
        <p:nvSpPr>
          <p:cNvPr id="4" name="Slide Number Placeholder 3"/>
          <p:cNvSpPr>
            <a:spLocks noGrp="1"/>
          </p:cNvSpPr>
          <p:nvPr>
            <p:ph type="sldNum" sz="quarter" idx="10"/>
          </p:nvPr>
        </p:nvSpPr>
        <p:spPr/>
        <p:txBody>
          <a:bodyPr/>
          <a:lstStyle/>
          <a:p>
            <a:fld id="{1515F198-9A88-6444-AF8A-5FD2EA88E2C0}" type="slidenum">
              <a:rPr lang="en-US" smtClean="0"/>
              <a:t>11</a:t>
            </a:fld>
            <a:endParaRPr lang="en-US"/>
          </a:p>
        </p:txBody>
      </p:sp>
    </p:spTree>
    <p:extLst>
      <p:ext uri="{BB962C8B-B14F-4D97-AF65-F5344CB8AC3E}">
        <p14:creationId xmlns:p14="http://schemas.microsoft.com/office/powerpoint/2010/main" val="1644744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25144"/>
            <a:ext cx="12192000" cy="4148137"/>
          </a:xfrm>
          <a:prstGeom prst="rect">
            <a:avLst/>
          </a:prstGeom>
          <a:solidFill>
            <a:srgbClr val="2791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609725" y="1125411"/>
            <a:ext cx="9144000" cy="2387600"/>
          </a:xfrm>
        </p:spPr>
        <p:txBody>
          <a:bodyPr anchor="b">
            <a:normAutofit/>
          </a:bodyPr>
          <a:lstStyle>
            <a:lvl1pPr algn="ctr">
              <a:defRPr sz="5400">
                <a:solidFill>
                  <a:schemeClr val="bg1"/>
                </a:solidFill>
                <a:latin typeface="Helvetica" pitchFamily="2" charset="0"/>
              </a:defRPr>
            </a:lvl1pPr>
          </a:lstStyle>
          <a:p>
            <a:r>
              <a:rPr lang="en-US" dirty="0"/>
              <a:t>Click to edit Master title style</a:t>
            </a:r>
          </a:p>
        </p:txBody>
      </p:sp>
      <p:sp>
        <p:nvSpPr>
          <p:cNvPr id="3" name="Subtitle 2"/>
          <p:cNvSpPr>
            <a:spLocks noGrp="1"/>
          </p:cNvSpPr>
          <p:nvPr>
            <p:ph type="subTitle" idx="1"/>
          </p:nvPr>
        </p:nvSpPr>
        <p:spPr>
          <a:xfrm>
            <a:off x="1524000" y="4470400"/>
            <a:ext cx="9144000" cy="787400"/>
          </a:xfrm>
        </p:spPr>
        <p:txBody>
          <a:bodyPr/>
          <a:lstStyle>
            <a:lvl1pPr marL="0" indent="0" algn="ctr">
              <a:buNone/>
              <a:defRPr sz="240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p:cNvPicPr>
          <p:nvPr userDrawn="1"/>
        </p:nvPicPr>
        <p:blipFill>
          <a:blip r:embed="rId2"/>
          <a:stretch>
            <a:fillRect/>
          </a:stretch>
        </p:blipFill>
        <p:spPr>
          <a:xfrm>
            <a:off x="10953746" y="5627239"/>
            <a:ext cx="1188720" cy="1188720"/>
          </a:xfrm>
          <a:prstGeom prst="rect">
            <a:avLst/>
          </a:prstGeom>
        </p:spPr>
      </p:pic>
      <p:pic>
        <p:nvPicPr>
          <p:cNvPr id="10" name="Picture 9"/>
          <p:cNvPicPr>
            <a:picLocks noChangeAspect="1"/>
          </p:cNvPicPr>
          <p:nvPr userDrawn="1"/>
        </p:nvPicPr>
        <p:blipFill>
          <a:blip r:embed="rId3"/>
          <a:stretch>
            <a:fillRect/>
          </a:stretch>
        </p:blipFill>
        <p:spPr>
          <a:xfrm>
            <a:off x="120867" y="6049809"/>
            <a:ext cx="4318783" cy="731520"/>
          </a:xfrm>
          <a:prstGeom prst="rect">
            <a:avLst/>
          </a:prstGeom>
        </p:spPr>
      </p:pic>
    </p:spTree>
    <p:extLst>
      <p:ext uri="{BB962C8B-B14F-4D97-AF65-F5344CB8AC3E}">
        <p14:creationId xmlns:p14="http://schemas.microsoft.com/office/powerpoint/2010/main" val="34040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400">
                <a:latin typeface="Helvetica" pitchFamily="2" charset="0"/>
              </a:defRPr>
            </a:lvl1pPr>
            <a:lvl2pPr>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noChangeArrowheads="1"/>
          </p:cNvSpPr>
          <p:nvPr userDrawn="1"/>
        </p:nvSpPr>
        <p:spPr bwMode="auto">
          <a:xfrm>
            <a:off x="0" y="457227"/>
            <a:ext cx="12192000" cy="677863"/>
          </a:xfrm>
          <a:prstGeom prst="rect">
            <a:avLst/>
          </a:prstGeom>
          <a:solidFill>
            <a:srgbClr val="2791D5"/>
          </a:solidFill>
          <a:ln>
            <a:noFill/>
          </a:ln>
        </p:spPr>
        <p:txBody>
          <a:bodyPr lIns="121893" tIns="60947" rIns="121893" bIns="60947">
            <a:spAutoFit/>
          </a:bodyPr>
          <a:lstStyle>
            <a:lvl1pPr defTabSz="608013">
              <a:lnSpc>
                <a:spcPct val="90000"/>
              </a:lnSpc>
              <a:spcBef>
                <a:spcPts val="1000"/>
              </a:spcBef>
              <a:buFont typeface="Arial" charset="0"/>
              <a:buChar char="•"/>
              <a:defRPr sz="2800">
                <a:solidFill>
                  <a:schemeClr val="tx1"/>
                </a:solidFill>
                <a:latin typeface="Calibri" charset="0"/>
              </a:defRPr>
            </a:lvl1pPr>
            <a:lvl2pPr marL="742950" indent="-285750" defTabSz="608013">
              <a:lnSpc>
                <a:spcPct val="90000"/>
              </a:lnSpc>
              <a:spcBef>
                <a:spcPts val="500"/>
              </a:spcBef>
              <a:buFont typeface="Arial" charset="0"/>
              <a:buChar char="•"/>
              <a:defRPr sz="2400">
                <a:solidFill>
                  <a:schemeClr val="tx1"/>
                </a:solidFill>
                <a:latin typeface="Calibri" charset="0"/>
              </a:defRPr>
            </a:lvl2pPr>
            <a:lvl3pPr marL="1143000" indent="-228600" defTabSz="608013">
              <a:lnSpc>
                <a:spcPct val="90000"/>
              </a:lnSpc>
              <a:spcBef>
                <a:spcPts val="500"/>
              </a:spcBef>
              <a:buFont typeface="Arial" charset="0"/>
              <a:buChar char="•"/>
              <a:defRPr sz="2000">
                <a:solidFill>
                  <a:schemeClr val="tx1"/>
                </a:solidFill>
                <a:latin typeface="Calibri" charset="0"/>
              </a:defRPr>
            </a:lvl3pPr>
            <a:lvl4pPr marL="1600200" indent="-228600" defTabSz="608013">
              <a:lnSpc>
                <a:spcPct val="90000"/>
              </a:lnSpc>
              <a:spcBef>
                <a:spcPts val="500"/>
              </a:spcBef>
              <a:buFont typeface="Arial" charset="0"/>
              <a:buChar char="•"/>
              <a:defRPr>
                <a:solidFill>
                  <a:schemeClr val="tx1"/>
                </a:solidFill>
                <a:latin typeface="Calibri" charset="0"/>
              </a:defRPr>
            </a:lvl4pPr>
            <a:lvl5pPr marL="2057400" indent="-228600" defTabSz="608013">
              <a:lnSpc>
                <a:spcPct val="90000"/>
              </a:lnSpc>
              <a:spcBef>
                <a:spcPts val="500"/>
              </a:spcBef>
              <a:buFont typeface="Arial" charset="0"/>
              <a:buChar char="•"/>
              <a:defRPr>
                <a:solidFill>
                  <a:schemeClr val="tx1"/>
                </a:solidFill>
                <a:latin typeface="Calibri" charset="0"/>
              </a:defRPr>
            </a:lvl5pPr>
            <a:lvl6pPr marL="25146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3600" dirty="0">
                <a:solidFill>
                  <a:schemeClr val="bg1"/>
                </a:solidFill>
                <a:latin typeface="Helvetica" pitchFamily="2" charset="0"/>
                <a:ea typeface="Tw Cen MT Condensed" charset="0"/>
                <a:cs typeface="Tw Cen MT Condensed" charset="0"/>
              </a:rPr>
              <a:t> </a:t>
            </a:r>
            <a:endParaRPr lang="en-US" altLang="en-US" sz="3600" dirty="0">
              <a:solidFill>
                <a:srgbClr val="FFFFFF"/>
              </a:solidFill>
              <a:latin typeface="Helvetica" pitchFamily="2" charset="0"/>
              <a:ea typeface="Tw Cen MT Condensed" charset="0"/>
              <a:cs typeface="Tw Cen MT Condensed" charset="0"/>
            </a:endParaRPr>
          </a:p>
        </p:txBody>
      </p:sp>
      <p:pic>
        <p:nvPicPr>
          <p:cNvPr id="8" name="Picture 7"/>
          <p:cNvPicPr>
            <a:picLocks/>
          </p:cNvPicPr>
          <p:nvPr userDrawn="1"/>
        </p:nvPicPr>
        <p:blipFill>
          <a:blip r:embed="rId2"/>
          <a:stretch>
            <a:fillRect/>
          </a:stretch>
        </p:blipFill>
        <p:spPr>
          <a:xfrm>
            <a:off x="5638800" y="5943600"/>
            <a:ext cx="914400" cy="914400"/>
          </a:xfrm>
          <a:prstGeom prst="rect">
            <a:avLst/>
          </a:prstGeom>
        </p:spPr>
      </p:pic>
      <p:sp>
        <p:nvSpPr>
          <p:cNvPr id="2" name="Title 1">
            <a:extLst>
              <a:ext uri="{FF2B5EF4-FFF2-40B4-BE49-F238E27FC236}">
                <a16:creationId xmlns:a16="http://schemas.microsoft.com/office/drawing/2014/main" xmlns="" id="{EE085EB7-F78A-1244-A0BC-7855F012DDB5}"/>
              </a:ext>
            </a:extLst>
          </p:cNvPr>
          <p:cNvSpPr>
            <a:spLocks noGrp="1"/>
          </p:cNvSpPr>
          <p:nvPr>
            <p:ph type="title"/>
          </p:nvPr>
        </p:nvSpPr>
        <p:spPr>
          <a:xfrm>
            <a:off x="838200" y="365125"/>
            <a:ext cx="10515600" cy="880745"/>
          </a:xfrm>
        </p:spPr>
        <p:txBody>
          <a:bodyPr/>
          <a:lstStyle>
            <a:lvl1pPr algn="ctr">
              <a:defRPr>
                <a:solidFill>
                  <a:schemeClr val="bg1"/>
                </a:solidFill>
                <a:latin typeface="Helvetica" pitchFamily="2" charset="0"/>
              </a:defRPr>
            </a:lvl1pPr>
          </a:lstStyle>
          <a:p>
            <a:r>
              <a:rPr lang="en-US" dirty="0"/>
              <a:t>Click to edit Master title style</a:t>
            </a:r>
          </a:p>
        </p:txBody>
      </p:sp>
    </p:spTree>
    <p:extLst>
      <p:ext uri="{BB962C8B-B14F-4D97-AF65-F5344CB8AC3E}">
        <p14:creationId xmlns:p14="http://schemas.microsoft.com/office/powerpoint/2010/main" val="25802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4484" y="1825625"/>
            <a:ext cx="5835316" cy="4879974"/>
          </a:xfrm>
        </p:spPr>
        <p:txBody>
          <a:bodyPr>
            <a:normAutofit/>
          </a:bodyPr>
          <a:lstStyle>
            <a:lvl1pPr>
              <a:defRPr sz="2400">
                <a:latin typeface="Helvetica" pitchFamily="2" charset="0"/>
              </a:defRPr>
            </a:lvl1pPr>
            <a:lvl2pPr>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825624"/>
            <a:ext cx="5835317" cy="4879975"/>
          </a:xfrm>
        </p:spPr>
        <p:txBody>
          <a:bodyPr>
            <a:normAutofit/>
          </a:bodyPr>
          <a:lstStyle>
            <a:lvl1pPr>
              <a:defRPr sz="2400">
                <a:latin typeface="Helvetica" pitchFamily="2" charset="0"/>
              </a:defRPr>
            </a:lvl1pPr>
            <a:lvl2pPr>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0244E63B-96AC-B74E-BEB8-E3F747D99CAB}"/>
              </a:ext>
            </a:extLst>
          </p:cNvPr>
          <p:cNvPicPr>
            <a:picLocks/>
          </p:cNvPicPr>
          <p:nvPr userDrawn="1"/>
        </p:nvPicPr>
        <p:blipFill>
          <a:blip r:embed="rId2"/>
          <a:stretch>
            <a:fillRect/>
          </a:stretch>
        </p:blipFill>
        <p:spPr>
          <a:xfrm>
            <a:off x="5638800" y="5943600"/>
            <a:ext cx="914400" cy="914400"/>
          </a:xfrm>
          <a:prstGeom prst="rect">
            <a:avLst/>
          </a:prstGeom>
        </p:spPr>
      </p:pic>
      <p:sp>
        <p:nvSpPr>
          <p:cNvPr id="9" name="TextBox 8">
            <a:extLst>
              <a:ext uri="{FF2B5EF4-FFF2-40B4-BE49-F238E27FC236}">
                <a16:creationId xmlns:a16="http://schemas.microsoft.com/office/drawing/2014/main" xmlns="" id="{888CAAD0-F821-2242-BC2D-41A7673EAFDC}"/>
              </a:ext>
            </a:extLst>
          </p:cNvPr>
          <p:cNvSpPr txBox="1">
            <a:spLocks noChangeArrowheads="1"/>
          </p:cNvSpPr>
          <p:nvPr userDrawn="1"/>
        </p:nvSpPr>
        <p:spPr bwMode="auto">
          <a:xfrm>
            <a:off x="0" y="457227"/>
            <a:ext cx="12192000" cy="677863"/>
          </a:xfrm>
          <a:prstGeom prst="rect">
            <a:avLst/>
          </a:prstGeom>
          <a:solidFill>
            <a:srgbClr val="2791D5"/>
          </a:solidFill>
          <a:ln>
            <a:noFill/>
          </a:ln>
        </p:spPr>
        <p:txBody>
          <a:bodyPr lIns="121893" tIns="60947" rIns="121893" bIns="60947">
            <a:spAutoFit/>
          </a:bodyPr>
          <a:lstStyle>
            <a:lvl1pPr defTabSz="608013">
              <a:lnSpc>
                <a:spcPct val="90000"/>
              </a:lnSpc>
              <a:spcBef>
                <a:spcPts val="1000"/>
              </a:spcBef>
              <a:buFont typeface="Arial" charset="0"/>
              <a:buChar char="•"/>
              <a:defRPr sz="2800">
                <a:solidFill>
                  <a:schemeClr val="tx1"/>
                </a:solidFill>
                <a:latin typeface="Calibri" charset="0"/>
              </a:defRPr>
            </a:lvl1pPr>
            <a:lvl2pPr marL="742950" indent="-285750" defTabSz="608013">
              <a:lnSpc>
                <a:spcPct val="90000"/>
              </a:lnSpc>
              <a:spcBef>
                <a:spcPts val="500"/>
              </a:spcBef>
              <a:buFont typeface="Arial" charset="0"/>
              <a:buChar char="•"/>
              <a:defRPr sz="2400">
                <a:solidFill>
                  <a:schemeClr val="tx1"/>
                </a:solidFill>
                <a:latin typeface="Calibri" charset="0"/>
              </a:defRPr>
            </a:lvl2pPr>
            <a:lvl3pPr marL="1143000" indent="-228600" defTabSz="608013">
              <a:lnSpc>
                <a:spcPct val="90000"/>
              </a:lnSpc>
              <a:spcBef>
                <a:spcPts val="500"/>
              </a:spcBef>
              <a:buFont typeface="Arial" charset="0"/>
              <a:buChar char="•"/>
              <a:defRPr sz="2000">
                <a:solidFill>
                  <a:schemeClr val="tx1"/>
                </a:solidFill>
                <a:latin typeface="Calibri" charset="0"/>
              </a:defRPr>
            </a:lvl3pPr>
            <a:lvl4pPr marL="1600200" indent="-228600" defTabSz="608013">
              <a:lnSpc>
                <a:spcPct val="90000"/>
              </a:lnSpc>
              <a:spcBef>
                <a:spcPts val="500"/>
              </a:spcBef>
              <a:buFont typeface="Arial" charset="0"/>
              <a:buChar char="•"/>
              <a:defRPr>
                <a:solidFill>
                  <a:schemeClr val="tx1"/>
                </a:solidFill>
                <a:latin typeface="Calibri" charset="0"/>
              </a:defRPr>
            </a:lvl4pPr>
            <a:lvl5pPr marL="2057400" indent="-228600" defTabSz="608013">
              <a:lnSpc>
                <a:spcPct val="90000"/>
              </a:lnSpc>
              <a:spcBef>
                <a:spcPts val="500"/>
              </a:spcBef>
              <a:buFont typeface="Arial" charset="0"/>
              <a:buChar char="•"/>
              <a:defRPr>
                <a:solidFill>
                  <a:schemeClr val="tx1"/>
                </a:solidFill>
                <a:latin typeface="Calibri" charset="0"/>
              </a:defRPr>
            </a:lvl5pPr>
            <a:lvl6pPr marL="25146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3600" dirty="0">
                <a:solidFill>
                  <a:schemeClr val="bg1"/>
                </a:solidFill>
                <a:latin typeface="Helvetica" pitchFamily="2" charset="0"/>
                <a:ea typeface="Tw Cen MT Condensed" charset="0"/>
                <a:cs typeface="Tw Cen MT Condensed" charset="0"/>
              </a:rPr>
              <a:t> </a:t>
            </a:r>
            <a:endParaRPr lang="en-US" altLang="en-US" sz="3600" dirty="0">
              <a:solidFill>
                <a:srgbClr val="FFFFFF"/>
              </a:solidFill>
              <a:latin typeface="Helvetica" pitchFamily="2" charset="0"/>
              <a:ea typeface="Tw Cen MT Condensed" charset="0"/>
              <a:cs typeface="Tw Cen MT Condensed" charset="0"/>
            </a:endParaRPr>
          </a:p>
        </p:txBody>
      </p:sp>
      <p:sp>
        <p:nvSpPr>
          <p:cNvPr id="7" name="Title 1">
            <a:extLst>
              <a:ext uri="{FF2B5EF4-FFF2-40B4-BE49-F238E27FC236}">
                <a16:creationId xmlns:a16="http://schemas.microsoft.com/office/drawing/2014/main" xmlns="" id="{1ADB4337-DCCC-3143-9F74-AC5FFFCF7633}"/>
              </a:ext>
            </a:extLst>
          </p:cNvPr>
          <p:cNvSpPr>
            <a:spLocks noGrp="1"/>
          </p:cNvSpPr>
          <p:nvPr>
            <p:ph type="title"/>
          </p:nvPr>
        </p:nvSpPr>
        <p:spPr>
          <a:xfrm>
            <a:off x="838200" y="365125"/>
            <a:ext cx="10515600" cy="880745"/>
          </a:xfrm>
        </p:spPr>
        <p:txBody>
          <a:bodyPr/>
          <a:lstStyle>
            <a:lvl1pPr algn="ctr">
              <a:defRPr>
                <a:solidFill>
                  <a:schemeClr val="bg1"/>
                </a:solidFill>
                <a:latin typeface="Helvetica" pitchFamily="2" charset="0"/>
              </a:defRPr>
            </a:lvl1pPr>
          </a:lstStyle>
          <a:p>
            <a:r>
              <a:rPr lang="en-US" dirty="0"/>
              <a:t>Click to edit Master title style</a:t>
            </a:r>
          </a:p>
        </p:txBody>
      </p:sp>
    </p:spTree>
    <p:extLst>
      <p:ext uri="{BB962C8B-B14F-4D97-AF65-F5344CB8AC3E}">
        <p14:creationId xmlns:p14="http://schemas.microsoft.com/office/powerpoint/2010/main" val="87177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F32D1D4-4195-314D-9969-89AA32F543DC}"/>
              </a:ext>
            </a:extLst>
          </p:cNvPr>
          <p:cNvSpPr txBox="1">
            <a:spLocks noChangeArrowheads="1"/>
          </p:cNvSpPr>
          <p:nvPr userDrawn="1"/>
        </p:nvSpPr>
        <p:spPr bwMode="auto">
          <a:xfrm>
            <a:off x="0" y="3200427"/>
            <a:ext cx="12192000" cy="677863"/>
          </a:xfrm>
          <a:prstGeom prst="rect">
            <a:avLst/>
          </a:prstGeom>
          <a:solidFill>
            <a:srgbClr val="2791D5"/>
          </a:solidFill>
          <a:ln>
            <a:noFill/>
          </a:ln>
        </p:spPr>
        <p:txBody>
          <a:bodyPr lIns="121893" tIns="60947" rIns="121893" bIns="60947">
            <a:spAutoFit/>
          </a:bodyPr>
          <a:lstStyle>
            <a:lvl1pPr defTabSz="608013">
              <a:lnSpc>
                <a:spcPct val="90000"/>
              </a:lnSpc>
              <a:spcBef>
                <a:spcPts val="1000"/>
              </a:spcBef>
              <a:buFont typeface="Arial" charset="0"/>
              <a:buChar char="•"/>
              <a:defRPr sz="2800">
                <a:solidFill>
                  <a:schemeClr val="tx1"/>
                </a:solidFill>
                <a:latin typeface="Calibri" charset="0"/>
              </a:defRPr>
            </a:lvl1pPr>
            <a:lvl2pPr marL="742950" indent="-285750" defTabSz="608013">
              <a:lnSpc>
                <a:spcPct val="90000"/>
              </a:lnSpc>
              <a:spcBef>
                <a:spcPts val="500"/>
              </a:spcBef>
              <a:buFont typeface="Arial" charset="0"/>
              <a:buChar char="•"/>
              <a:defRPr sz="2400">
                <a:solidFill>
                  <a:schemeClr val="tx1"/>
                </a:solidFill>
                <a:latin typeface="Calibri" charset="0"/>
              </a:defRPr>
            </a:lvl2pPr>
            <a:lvl3pPr marL="1143000" indent="-228600" defTabSz="608013">
              <a:lnSpc>
                <a:spcPct val="90000"/>
              </a:lnSpc>
              <a:spcBef>
                <a:spcPts val="500"/>
              </a:spcBef>
              <a:buFont typeface="Arial" charset="0"/>
              <a:buChar char="•"/>
              <a:defRPr sz="2000">
                <a:solidFill>
                  <a:schemeClr val="tx1"/>
                </a:solidFill>
                <a:latin typeface="Calibri" charset="0"/>
              </a:defRPr>
            </a:lvl3pPr>
            <a:lvl4pPr marL="1600200" indent="-228600" defTabSz="608013">
              <a:lnSpc>
                <a:spcPct val="90000"/>
              </a:lnSpc>
              <a:spcBef>
                <a:spcPts val="500"/>
              </a:spcBef>
              <a:buFont typeface="Arial" charset="0"/>
              <a:buChar char="•"/>
              <a:defRPr>
                <a:solidFill>
                  <a:schemeClr val="tx1"/>
                </a:solidFill>
                <a:latin typeface="Calibri" charset="0"/>
              </a:defRPr>
            </a:lvl4pPr>
            <a:lvl5pPr marL="2057400" indent="-228600" defTabSz="608013">
              <a:lnSpc>
                <a:spcPct val="90000"/>
              </a:lnSpc>
              <a:spcBef>
                <a:spcPts val="500"/>
              </a:spcBef>
              <a:buFont typeface="Arial" charset="0"/>
              <a:buChar char="•"/>
              <a:defRPr>
                <a:solidFill>
                  <a:schemeClr val="tx1"/>
                </a:solidFill>
                <a:latin typeface="Calibri" charset="0"/>
              </a:defRPr>
            </a:lvl5pPr>
            <a:lvl6pPr marL="25146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3600" dirty="0">
                <a:solidFill>
                  <a:schemeClr val="bg1"/>
                </a:solidFill>
                <a:latin typeface="Helvetica" pitchFamily="2" charset="0"/>
                <a:ea typeface="Tw Cen MT Condensed" charset="0"/>
                <a:cs typeface="Tw Cen MT Condensed" charset="0"/>
              </a:rPr>
              <a:t> </a:t>
            </a:r>
            <a:endParaRPr lang="en-US" altLang="en-US" sz="3600" dirty="0">
              <a:solidFill>
                <a:srgbClr val="FFFFFF"/>
              </a:solidFill>
              <a:latin typeface="Helvetica" pitchFamily="2" charset="0"/>
              <a:ea typeface="Tw Cen MT Condensed" charset="0"/>
              <a:cs typeface="Tw Cen MT Condensed" charset="0"/>
            </a:endParaRPr>
          </a:p>
        </p:txBody>
      </p:sp>
      <p:sp>
        <p:nvSpPr>
          <p:cNvPr id="7" name="Title 1">
            <a:extLst>
              <a:ext uri="{FF2B5EF4-FFF2-40B4-BE49-F238E27FC236}">
                <a16:creationId xmlns:a16="http://schemas.microsoft.com/office/drawing/2014/main" xmlns="" id="{0921EB1E-A86C-5B43-9B4B-B7886A6F4C45}"/>
              </a:ext>
            </a:extLst>
          </p:cNvPr>
          <p:cNvSpPr>
            <a:spLocks noGrp="1"/>
          </p:cNvSpPr>
          <p:nvPr>
            <p:ph type="title" hasCustomPrompt="1"/>
          </p:nvPr>
        </p:nvSpPr>
        <p:spPr>
          <a:xfrm>
            <a:off x="838200" y="3132851"/>
            <a:ext cx="10515600" cy="880745"/>
          </a:xfrm>
        </p:spPr>
        <p:txBody>
          <a:bodyPr/>
          <a:lstStyle>
            <a:lvl1pPr algn="ctr">
              <a:defRPr>
                <a:solidFill>
                  <a:schemeClr val="bg1"/>
                </a:solidFill>
                <a:latin typeface="Helvetica" pitchFamily="2" charset="0"/>
              </a:defRPr>
            </a:lvl1pPr>
          </a:lstStyle>
          <a:p>
            <a:r>
              <a:rPr lang="en-US" dirty="0"/>
              <a:t>Thank You</a:t>
            </a:r>
          </a:p>
        </p:txBody>
      </p:sp>
      <p:pic>
        <p:nvPicPr>
          <p:cNvPr id="9" name="Picture 8">
            <a:extLst>
              <a:ext uri="{FF2B5EF4-FFF2-40B4-BE49-F238E27FC236}">
                <a16:creationId xmlns:a16="http://schemas.microsoft.com/office/drawing/2014/main" xmlns="" id="{5B65BCB6-59B5-9E4E-B5D6-74B46533CF57}"/>
              </a:ext>
            </a:extLst>
          </p:cNvPr>
          <p:cNvPicPr>
            <a:picLocks/>
          </p:cNvPicPr>
          <p:nvPr userDrawn="1"/>
        </p:nvPicPr>
        <p:blipFill>
          <a:blip r:embed="rId2"/>
          <a:stretch>
            <a:fillRect/>
          </a:stretch>
        </p:blipFill>
        <p:spPr>
          <a:xfrm>
            <a:off x="10953746" y="5627239"/>
            <a:ext cx="1188720" cy="1188720"/>
          </a:xfrm>
          <a:prstGeom prst="rect">
            <a:avLst/>
          </a:prstGeom>
        </p:spPr>
      </p:pic>
      <p:pic>
        <p:nvPicPr>
          <p:cNvPr id="10" name="Picture 9">
            <a:extLst>
              <a:ext uri="{FF2B5EF4-FFF2-40B4-BE49-F238E27FC236}">
                <a16:creationId xmlns:a16="http://schemas.microsoft.com/office/drawing/2014/main" xmlns="" id="{EC152F15-4B6A-C14F-B4CF-81D3C1D3CC42}"/>
              </a:ext>
            </a:extLst>
          </p:cNvPr>
          <p:cNvPicPr>
            <a:picLocks noChangeAspect="1"/>
          </p:cNvPicPr>
          <p:nvPr userDrawn="1"/>
        </p:nvPicPr>
        <p:blipFill>
          <a:blip r:embed="rId3"/>
          <a:stretch>
            <a:fillRect/>
          </a:stretch>
        </p:blipFill>
        <p:spPr>
          <a:xfrm>
            <a:off x="120867" y="6049809"/>
            <a:ext cx="4318783" cy="731520"/>
          </a:xfrm>
          <a:prstGeom prst="rect">
            <a:avLst/>
          </a:prstGeom>
        </p:spPr>
      </p:pic>
    </p:spTree>
    <p:extLst>
      <p:ext uri="{BB962C8B-B14F-4D97-AF65-F5344CB8AC3E}">
        <p14:creationId xmlns:p14="http://schemas.microsoft.com/office/powerpoint/2010/main" val="18145787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5EA3-166A-3D42-B370-8C03BDD810FE}" type="datetimeFigureOut">
              <a:rPr lang="en-US" smtClean="0"/>
              <a:t>3/21/2018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A78A7-1DA5-A841-A371-362AF01750C6}" type="slidenum">
              <a:rPr lang="en-US" smtClean="0"/>
              <a:t>‹#›</a:t>
            </a:fld>
            <a:endParaRPr lang="en-US"/>
          </a:p>
        </p:txBody>
      </p:sp>
    </p:spTree>
    <p:extLst>
      <p:ext uri="{BB962C8B-B14F-4D97-AF65-F5344CB8AC3E}">
        <p14:creationId xmlns:p14="http://schemas.microsoft.com/office/powerpoint/2010/main" val="1984209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nul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FDC967-6B05-894C-B27C-F1003640DEB1}"/>
              </a:ext>
            </a:extLst>
          </p:cNvPr>
          <p:cNvSpPr>
            <a:spLocks noGrp="1"/>
          </p:cNvSpPr>
          <p:nvPr>
            <p:ph type="ctrTitle"/>
          </p:nvPr>
        </p:nvSpPr>
        <p:spPr/>
        <p:txBody>
          <a:bodyPr/>
          <a:lstStyle/>
          <a:p>
            <a:r>
              <a:rPr lang="en-US" dirty="0"/>
              <a:t>Establishing a Baseline and Conducting Health Facility Assessments</a:t>
            </a:r>
          </a:p>
        </p:txBody>
      </p:sp>
      <p:sp>
        <p:nvSpPr>
          <p:cNvPr id="3" name="Subtitle 2">
            <a:extLst>
              <a:ext uri="{FF2B5EF4-FFF2-40B4-BE49-F238E27FC236}">
                <a16:creationId xmlns:a16="http://schemas.microsoft.com/office/drawing/2014/main" xmlns="" id="{25950100-7933-464E-A639-C6096D92E30A}"/>
              </a:ext>
            </a:extLst>
          </p:cNvPr>
          <p:cNvSpPr>
            <a:spLocks noGrp="1"/>
          </p:cNvSpPr>
          <p:nvPr>
            <p:ph type="subTitle" idx="1"/>
          </p:nvPr>
        </p:nvSpPr>
        <p:spPr/>
        <p:txBody>
          <a:bodyPr>
            <a:normAutofit fontScale="92500" lnSpcReduction="10000"/>
          </a:bodyPr>
          <a:lstStyle/>
          <a:p>
            <a:r>
              <a:rPr lang="en-US" dirty="0"/>
              <a:t>Katherine Albutt, MD MPH</a:t>
            </a:r>
          </a:p>
          <a:p>
            <a:r>
              <a:rPr lang="en-US" dirty="0"/>
              <a:t>Global Surgery Fellow</a:t>
            </a:r>
          </a:p>
        </p:txBody>
      </p:sp>
    </p:spTree>
    <p:extLst>
      <p:ext uri="{BB962C8B-B14F-4D97-AF65-F5344CB8AC3E}">
        <p14:creationId xmlns:p14="http://schemas.microsoft.com/office/powerpoint/2010/main" val="4239655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DAE4CC6-9141-D449-963A-3A9FDD04CA53}"/>
              </a:ext>
            </a:extLst>
          </p:cNvPr>
          <p:cNvSpPr>
            <a:spLocks noGrp="1"/>
          </p:cNvSpPr>
          <p:nvPr>
            <p:ph type="title"/>
          </p:nvPr>
        </p:nvSpPr>
        <p:spPr/>
        <p:txBody>
          <a:bodyPr/>
          <a:lstStyle/>
          <a:p>
            <a:r>
              <a:rPr lang="en-US" dirty="0"/>
              <a:t>Establish a Baseline</a:t>
            </a:r>
          </a:p>
        </p:txBody>
      </p:sp>
      <p:pic>
        <p:nvPicPr>
          <p:cNvPr id="10" name="Content Placeholder 6">
            <a:extLst>
              <a:ext uri="{FF2B5EF4-FFF2-40B4-BE49-F238E27FC236}">
                <a16:creationId xmlns:a16="http://schemas.microsoft.com/office/drawing/2014/main" xmlns="" id="{204E17AF-DD3F-5047-BDAA-F548B47AC07E}"/>
              </a:ext>
            </a:extLst>
          </p:cNvPr>
          <p:cNvPicPr>
            <a:picLocks noGrp="1" noChangeAspect="1"/>
          </p:cNvPicPr>
          <p:nvPr>
            <p:ph idx="1"/>
          </p:nvPr>
        </p:nvPicPr>
        <p:blipFill rotWithShape="1">
          <a:blip r:embed="rId3"/>
          <a:srcRect l="37520" t="9700" r="9566" b="14166"/>
          <a:stretch/>
        </p:blipFill>
        <p:spPr>
          <a:xfrm>
            <a:off x="2631385" y="1245870"/>
            <a:ext cx="6929230" cy="5607977"/>
          </a:xfrm>
          <a:prstGeom prst="rect">
            <a:avLst/>
          </a:prstGeom>
        </p:spPr>
      </p:pic>
    </p:spTree>
    <p:extLst>
      <p:ext uri="{BB962C8B-B14F-4D97-AF65-F5344CB8AC3E}">
        <p14:creationId xmlns:p14="http://schemas.microsoft.com/office/powerpoint/2010/main" val="303529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7D62BA6F-E61D-5C44-A09E-EA5BD4235AD8}"/>
              </a:ext>
            </a:extLst>
          </p:cNvPr>
          <p:cNvPicPr>
            <a:picLocks noGrp="1" noChangeAspect="1"/>
          </p:cNvPicPr>
          <p:nvPr>
            <p:ph sz="half" idx="1"/>
          </p:nvPr>
        </p:nvPicPr>
        <p:blipFill rotWithShape="1">
          <a:blip r:embed="rId3"/>
          <a:stretch/>
        </p:blipFill>
        <p:spPr>
          <a:xfrm>
            <a:off x="260350" y="2206892"/>
            <a:ext cx="5835650" cy="3282553"/>
          </a:xfrm>
          <a:prstGeom prst="rect">
            <a:avLst/>
          </a:prstGeom>
        </p:spPr>
      </p:pic>
      <p:sp>
        <p:nvSpPr>
          <p:cNvPr id="7" name="Content Placeholder 6">
            <a:extLst>
              <a:ext uri="{FF2B5EF4-FFF2-40B4-BE49-F238E27FC236}">
                <a16:creationId xmlns:a16="http://schemas.microsoft.com/office/drawing/2014/main" xmlns="" id="{EAEE2032-0E99-854E-976B-03EB7F6F0D0E}"/>
              </a:ext>
            </a:extLst>
          </p:cNvPr>
          <p:cNvSpPr>
            <a:spLocks noGrp="1"/>
          </p:cNvSpPr>
          <p:nvPr>
            <p:ph sz="half" idx="2"/>
          </p:nvPr>
        </p:nvSpPr>
        <p:spPr>
          <a:xfrm>
            <a:off x="6096000" y="1408181"/>
            <a:ext cx="5835317" cy="5211280"/>
          </a:xfrm>
        </p:spPr>
        <p:txBody>
          <a:bodyPr>
            <a:normAutofit/>
          </a:bodyPr>
          <a:lstStyle/>
          <a:p>
            <a:r>
              <a:rPr lang="en-US" dirty="0"/>
              <a:t>WHA Resolution 68.15</a:t>
            </a:r>
          </a:p>
          <a:p>
            <a:pPr lvl="1"/>
            <a:r>
              <a:rPr lang="en-US" dirty="0"/>
              <a:t>Member States to collect and compile data on number, type and indications of surgical procedures, referrals and perioperative mortality</a:t>
            </a:r>
          </a:p>
          <a:p>
            <a:r>
              <a:rPr lang="en-US" dirty="0"/>
              <a:t>WHA Resolution 69.11</a:t>
            </a:r>
          </a:p>
          <a:p>
            <a:pPr lvl="1"/>
            <a:r>
              <a:rPr lang="en-US" dirty="0"/>
              <a:t>Report every 2-years on progress towards Strengthening Emergency and Essential Surgical Care</a:t>
            </a:r>
          </a:p>
          <a:p>
            <a:r>
              <a:rPr lang="en-US" i="1" dirty="0"/>
              <a:t>Global Surgery and Anesthesia Statistics</a:t>
            </a:r>
          </a:p>
          <a:p>
            <a:pPr lvl="1"/>
            <a:r>
              <a:rPr lang="en-US" dirty="0"/>
              <a:t>Working group</a:t>
            </a:r>
          </a:p>
          <a:p>
            <a:pPr lvl="1"/>
            <a:r>
              <a:rPr lang="en-US" dirty="0"/>
              <a:t>Recommendations on global surgery and </a:t>
            </a:r>
            <a:r>
              <a:rPr lang="en-US" dirty="0" err="1"/>
              <a:t>anaesthesia</a:t>
            </a:r>
            <a:r>
              <a:rPr lang="en-US" dirty="0"/>
              <a:t> statistics as compiler manual</a:t>
            </a:r>
          </a:p>
          <a:p>
            <a:pPr lvl="1"/>
            <a:r>
              <a:rPr lang="en-US" dirty="0"/>
              <a:t>UN Statistical Commission </a:t>
            </a:r>
          </a:p>
          <a:p>
            <a:endParaRPr lang="en-US" dirty="0"/>
          </a:p>
          <a:p>
            <a:endParaRPr lang="en-US" dirty="0"/>
          </a:p>
        </p:txBody>
      </p:sp>
      <p:sp>
        <p:nvSpPr>
          <p:cNvPr id="3" name="Title 2">
            <a:extLst>
              <a:ext uri="{FF2B5EF4-FFF2-40B4-BE49-F238E27FC236}">
                <a16:creationId xmlns:a16="http://schemas.microsoft.com/office/drawing/2014/main" xmlns="" id="{66E9C97B-02C5-C549-92CB-D59503DF6F27}"/>
              </a:ext>
            </a:extLst>
          </p:cNvPr>
          <p:cNvSpPr>
            <a:spLocks noGrp="1"/>
          </p:cNvSpPr>
          <p:nvPr>
            <p:ph type="title"/>
          </p:nvPr>
        </p:nvSpPr>
        <p:spPr/>
        <p:txBody>
          <a:bodyPr/>
          <a:lstStyle/>
          <a:p>
            <a:r>
              <a:rPr lang="en-US" dirty="0"/>
              <a:t>Data in Global Surgery</a:t>
            </a:r>
          </a:p>
        </p:txBody>
      </p:sp>
    </p:spTree>
    <p:extLst>
      <p:ext uri="{BB962C8B-B14F-4D97-AF65-F5344CB8AC3E}">
        <p14:creationId xmlns:p14="http://schemas.microsoft.com/office/powerpoint/2010/main" val="4137658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9D40DF-B60F-C148-81E4-9462B7DF3B1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26178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A75400A-35A6-7B4C-B1EC-9F6F7498B744}"/>
              </a:ext>
            </a:extLst>
          </p:cNvPr>
          <p:cNvSpPr>
            <a:spLocks noGrp="1"/>
          </p:cNvSpPr>
          <p:nvPr>
            <p:ph idx="1"/>
          </p:nvPr>
        </p:nvSpPr>
        <p:spPr/>
        <p:txBody>
          <a:bodyPr/>
          <a:lstStyle/>
          <a:p>
            <a:r>
              <a:rPr lang="en-US" dirty="0"/>
              <a:t>Little is known about unmet surgical need and the capacity to deliver surgical services in much of the world</a:t>
            </a:r>
          </a:p>
          <a:p>
            <a:endParaRPr lang="en-US" dirty="0"/>
          </a:p>
          <a:p>
            <a:r>
              <a:rPr lang="en-US" dirty="0"/>
              <a:t>In the context of NSOAP, situation analysis and baselining are key initial steps to provide a framework for priority setting and initiatives</a:t>
            </a:r>
          </a:p>
          <a:p>
            <a:endParaRPr lang="en-US" dirty="0"/>
          </a:p>
          <a:p>
            <a:r>
              <a:rPr lang="en-US" dirty="0"/>
              <a:t>The World Health Organization (WHO) defines a health-specific situation analysis as “an assessment of the current health situation ... [that] is fundamental to designing and updating national policies, strategies and plans.”</a:t>
            </a:r>
          </a:p>
          <a:p>
            <a:endParaRPr lang="en-US" dirty="0"/>
          </a:p>
          <a:p>
            <a:endParaRPr lang="en-US" dirty="0"/>
          </a:p>
        </p:txBody>
      </p:sp>
      <p:sp>
        <p:nvSpPr>
          <p:cNvPr id="3" name="Title 2">
            <a:extLst>
              <a:ext uri="{FF2B5EF4-FFF2-40B4-BE49-F238E27FC236}">
                <a16:creationId xmlns:a16="http://schemas.microsoft.com/office/drawing/2014/main" xmlns="" id="{76108CF5-77AC-F544-B2B2-E2CF7AEB6936}"/>
              </a:ext>
            </a:extLst>
          </p:cNvPr>
          <p:cNvSpPr>
            <a:spLocks noGrp="1"/>
          </p:cNvSpPr>
          <p:nvPr>
            <p:ph type="title"/>
          </p:nvPr>
        </p:nvSpPr>
        <p:spPr/>
        <p:txBody>
          <a:bodyPr/>
          <a:lstStyle/>
          <a:p>
            <a:r>
              <a:rPr lang="en-US" dirty="0"/>
              <a:t>Background</a:t>
            </a:r>
          </a:p>
        </p:txBody>
      </p:sp>
      <p:sp>
        <p:nvSpPr>
          <p:cNvPr id="4" name="TextBox 3">
            <a:extLst>
              <a:ext uri="{FF2B5EF4-FFF2-40B4-BE49-F238E27FC236}">
                <a16:creationId xmlns:a16="http://schemas.microsoft.com/office/drawing/2014/main" xmlns="" id="{8E95A22B-0B75-0440-BA4C-E69DB73C398E}"/>
              </a:ext>
            </a:extLst>
          </p:cNvPr>
          <p:cNvSpPr txBox="1"/>
          <p:nvPr/>
        </p:nvSpPr>
        <p:spPr>
          <a:xfrm>
            <a:off x="6798365" y="6581001"/>
            <a:ext cx="5393635" cy="276999"/>
          </a:xfrm>
          <a:prstGeom prst="rect">
            <a:avLst/>
          </a:prstGeom>
          <a:noFill/>
        </p:spPr>
        <p:txBody>
          <a:bodyPr wrap="square" rtlCol="0">
            <a:spAutoFit/>
          </a:bodyPr>
          <a:lstStyle/>
          <a:p>
            <a:pPr algn="r"/>
            <a:r>
              <a:rPr lang="en-US" sz="1200" dirty="0" err="1">
                <a:latin typeface="Helvetica" pitchFamily="2" charset="0"/>
              </a:rPr>
              <a:t>Rajan</a:t>
            </a:r>
            <a:r>
              <a:rPr lang="en-US" sz="1200" dirty="0">
                <a:latin typeface="Helvetica" pitchFamily="2" charset="0"/>
              </a:rPr>
              <a:t>. </a:t>
            </a:r>
            <a:r>
              <a:rPr lang="en-US" sz="1200" i="1" dirty="0">
                <a:latin typeface="Helvetica" pitchFamily="2" charset="0"/>
              </a:rPr>
              <a:t>Strategizing national health in the 21st century: a handbook. </a:t>
            </a:r>
            <a:r>
              <a:rPr lang="en-US" sz="1200" dirty="0">
                <a:latin typeface="Helvetica" pitchFamily="2" charset="0"/>
              </a:rPr>
              <a:t>2016 </a:t>
            </a:r>
          </a:p>
        </p:txBody>
      </p:sp>
    </p:spTree>
    <p:extLst>
      <p:ext uri="{BB962C8B-B14F-4D97-AF65-F5344CB8AC3E}">
        <p14:creationId xmlns:p14="http://schemas.microsoft.com/office/powerpoint/2010/main" val="326761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B926629-5720-1940-834D-41A98D12920E}"/>
              </a:ext>
            </a:extLst>
          </p:cNvPr>
          <p:cNvSpPr>
            <a:spLocks noGrp="1"/>
          </p:cNvSpPr>
          <p:nvPr>
            <p:ph idx="1"/>
          </p:nvPr>
        </p:nvSpPr>
        <p:spPr/>
        <p:txBody>
          <a:bodyPr/>
          <a:lstStyle/>
          <a:p>
            <a:r>
              <a:rPr lang="en-US" dirty="0"/>
              <a:t>Ideally, a health situation analysis should aim to:</a:t>
            </a:r>
          </a:p>
          <a:p>
            <a:pPr lvl="1"/>
            <a:r>
              <a:rPr lang="en-US" dirty="0"/>
              <a:t>Realistically assess the current health-sector situation, with all its strengths, weaknesses opportunities and threats, including their root causes and effects</a:t>
            </a:r>
          </a:p>
          <a:p>
            <a:pPr lvl="1"/>
            <a:r>
              <a:rPr lang="en-US" dirty="0"/>
              <a:t>Provide an evidence-informed basis for responding to health sector needs and expectations of the population</a:t>
            </a:r>
          </a:p>
          <a:p>
            <a:pPr lvl="1"/>
            <a:r>
              <a:rPr lang="en-US" dirty="0"/>
              <a:t>Provide an evidence-informed basis for formulating future strategic directions for the health sector</a:t>
            </a:r>
          </a:p>
          <a:p>
            <a:pPr lvl="1"/>
            <a:r>
              <a:rPr lang="en-US" dirty="0"/>
              <a:t>Be inherently participatory and inclusive of all relevant stakeholders</a:t>
            </a:r>
          </a:p>
          <a:p>
            <a:pPr lvl="1"/>
            <a:r>
              <a:rPr lang="en-US" dirty="0"/>
              <a:t>Be analytical, relevant, comprehensive, and evidence-based</a:t>
            </a:r>
          </a:p>
          <a:p>
            <a:endParaRPr lang="en-US" dirty="0"/>
          </a:p>
        </p:txBody>
      </p:sp>
      <p:sp>
        <p:nvSpPr>
          <p:cNvPr id="3" name="Title 2">
            <a:extLst>
              <a:ext uri="{FF2B5EF4-FFF2-40B4-BE49-F238E27FC236}">
                <a16:creationId xmlns:a16="http://schemas.microsoft.com/office/drawing/2014/main" xmlns="" id="{5A5B5ADD-2ACA-7D4D-84EC-83A019937FD5}"/>
              </a:ext>
            </a:extLst>
          </p:cNvPr>
          <p:cNvSpPr>
            <a:spLocks noGrp="1"/>
          </p:cNvSpPr>
          <p:nvPr>
            <p:ph type="title"/>
          </p:nvPr>
        </p:nvSpPr>
        <p:spPr/>
        <p:txBody>
          <a:bodyPr/>
          <a:lstStyle/>
          <a:p>
            <a:r>
              <a:rPr lang="en-US" dirty="0"/>
              <a:t>Situation Analysis</a:t>
            </a:r>
          </a:p>
        </p:txBody>
      </p:sp>
    </p:spTree>
    <p:extLst>
      <p:ext uri="{BB962C8B-B14F-4D97-AF65-F5344CB8AC3E}">
        <p14:creationId xmlns:p14="http://schemas.microsoft.com/office/powerpoint/2010/main" val="530961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2B6C1BD-F376-B44D-A7E9-57E365AE8175}"/>
              </a:ext>
            </a:extLst>
          </p:cNvPr>
          <p:cNvSpPr>
            <a:spLocks noGrp="1"/>
          </p:cNvSpPr>
          <p:nvPr>
            <p:ph type="title"/>
          </p:nvPr>
        </p:nvSpPr>
        <p:spPr/>
        <p:txBody>
          <a:bodyPr/>
          <a:lstStyle/>
          <a:p>
            <a:r>
              <a:rPr lang="en-US" dirty="0"/>
              <a:t>Why Perform a Situation Analysis?</a:t>
            </a:r>
          </a:p>
        </p:txBody>
      </p:sp>
      <p:sp>
        <p:nvSpPr>
          <p:cNvPr id="4" name="Content Placeholder 3">
            <a:extLst>
              <a:ext uri="{FF2B5EF4-FFF2-40B4-BE49-F238E27FC236}">
                <a16:creationId xmlns:a16="http://schemas.microsoft.com/office/drawing/2014/main" xmlns="" id="{DC88F590-C5D8-0748-8704-3A6BB620FACE}"/>
              </a:ext>
            </a:extLst>
          </p:cNvPr>
          <p:cNvSpPr>
            <a:spLocks noGrp="1"/>
          </p:cNvSpPr>
          <p:nvPr>
            <p:ph idx="1"/>
          </p:nvPr>
        </p:nvSpPr>
        <p:spPr>
          <a:xfrm>
            <a:off x="838200" y="1490870"/>
            <a:ext cx="10515600" cy="4686093"/>
          </a:xfrm>
        </p:spPr>
        <p:txBody>
          <a:bodyPr>
            <a:normAutofit fontScale="70000" lnSpcReduction="20000"/>
          </a:bodyPr>
          <a:lstStyle/>
          <a:p>
            <a:pPr marL="342900" marR="0" lvl="0" indent="-342900" algn="just">
              <a:lnSpc>
                <a:spcPct val="150000"/>
              </a:lnSpc>
              <a:spcBef>
                <a:spcPts val="600"/>
              </a:spcBef>
              <a:spcAft>
                <a:spcPts val="600"/>
              </a:spcAft>
              <a:buFont typeface="+mj-lt"/>
              <a:buAutoNum type="arabicPeriod"/>
            </a:pPr>
            <a:r>
              <a:rPr lang="en-US" dirty="0">
                <a:ea typeface="Calibri" panose="020F0502020204030204" pitchFamily="34" charset="0"/>
                <a:cs typeface="Times New Roman" panose="02020603050405020304" pitchFamily="18" charset="0"/>
              </a:rPr>
              <a:t>Situation analysis is a crucial step in the health-sector planning cycle, which requires an adequate base of information, data, and evidence on the current state of surgery in the country</a:t>
            </a:r>
          </a:p>
          <a:p>
            <a:pPr marL="342900" marR="0" lvl="0" indent="-342900" algn="just">
              <a:lnSpc>
                <a:spcPct val="150000"/>
              </a:lnSpc>
              <a:spcBef>
                <a:spcPts val="600"/>
              </a:spcBef>
              <a:spcAft>
                <a:spcPts val="600"/>
              </a:spcAft>
              <a:buFont typeface="+mj-lt"/>
              <a:buAutoNum type="arabicPeriod"/>
            </a:pPr>
            <a:r>
              <a:rPr lang="en-US" dirty="0">
                <a:ea typeface="Calibri" panose="020F0502020204030204" pitchFamily="34" charset="0"/>
                <a:cs typeface="Times New Roman" panose="02020603050405020304" pitchFamily="18" charset="0"/>
              </a:rPr>
              <a:t>Situation analysis gives a voice and a platform to all health-sector stakeholders, including the population. Buy-in facilitates implementation of a national surgical, obstetric, and anesthesia plan (NSOAP) and a wide range of expertise and viewpoints leads to better-designed surgical policy and programming</a:t>
            </a:r>
          </a:p>
          <a:p>
            <a:pPr marL="342900" marR="0" lvl="0" indent="-342900" algn="just">
              <a:lnSpc>
                <a:spcPct val="150000"/>
              </a:lnSpc>
              <a:spcBef>
                <a:spcPts val="600"/>
              </a:spcBef>
              <a:spcAft>
                <a:spcPts val="600"/>
              </a:spcAft>
              <a:buFont typeface="+mj-lt"/>
              <a:buAutoNum type="arabicPeriod"/>
            </a:pPr>
            <a:r>
              <a:rPr lang="en-US" dirty="0">
                <a:ea typeface="Calibri" panose="020F0502020204030204" pitchFamily="34" charset="0"/>
                <a:cs typeface="Times New Roman" panose="02020603050405020304" pitchFamily="18" charset="0"/>
              </a:rPr>
              <a:t>Situation analysis increases accountability and transparency. It also contributes to concretizing roles and responsibilities in NSOAP implementation</a:t>
            </a:r>
          </a:p>
          <a:p>
            <a:pPr marL="342900" marR="0" lvl="0" indent="-342900" algn="just">
              <a:lnSpc>
                <a:spcPct val="150000"/>
              </a:lnSpc>
              <a:spcBef>
                <a:spcPts val="600"/>
              </a:spcBef>
              <a:spcAft>
                <a:spcPts val="600"/>
              </a:spcAft>
              <a:buFont typeface="+mj-lt"/>
              <a:buAutoNum type="arabicPeriod"/>
            </a:pPr>
            <a:r>
              <a:rPr lang="en-US" dirty="0">
                <a:ea typeface="Calibri" panose="020F0502020204030204" pitchFamily="34" charset="0"/>
                <a:cs typeface="Times New Roman" panose="02020603050405020304" pitchFamily="18" charset="0"/>
              </a:rPr>
              <a:t>Situation analysis supports and strengthens monitoring and evaluation (M&amp;E). Further, it serves as a baseline to inform future M&amp;E rounds</a:t>
            </a:r>
          </a:p>
          <a:p>
            <a:pPr marL="342900" marR="0" lvl="0" indent="-342900" algn="just">
              <a:lnSpc>
                <a:spcPct val="150000"/>
              </a:lnSpc>
              <a:spcBef>
                <a:spcPts val="600"/>
              </a:spcBef>
              <a:spcAft>
                <a:spcPts val="600"/>
              </a:spcAft>
              <a:buFont typeface="+mj-lt"/>
              <a:buAutoNum type="arabicPeriod"/>
            </a:pPr>
            <a:r>
              <a:rPr lang="en-US" dirty="0">
                <a:ea typeface="Calibri" panose="020F0502020204030204" pitchFamily="34" charset="0"/>
                <a:cs typeface="Times New Roman" panose="02020603050405020304" pitchFamily="18" charset="0"/>
              </a:rPr>
              <a:t>Situation analysis helps to establish consensus on the status of surgery in the country</a:t>
            </a:r>
          </a:p>
        </p:txBody>
      </p:sp>
    </p:spTree>
    <p:extLst>
      <p:ext uri="{BB962C8B-B14F-4D97-AF65-F5344CB8AC3E}">
        <p14:creationId xmlns:p14="http://schemas.microsoft.com/office/powerpoint/2010/main" val="1896829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92C58E5-2620-E849-8E41-ACC7D2030E1F}"/>
              </a:ext>
            </a:extLst>
          </p:cNvPr>
          <p:cNvSpPr>
            <a:spLocks noGrp="1"/>
          </p:cNvSpPr>
          <p:nvPr>
            <p:ph idx="1"/>
          </p:nvPr>
        </p:nvSpPr>
        <p:spPr/>
        <p:txBody>
          <a:bodyPr/>
          <a:lstStyle/>
          <a:p>
            <a:pPr marL="457200" lvl="0" indent="-457200">
              <a:buFont typeface="+mj-lt"/>
              <a:buAutoNum type="arabicPeriod"/>
            </a:pPr>
            <a:r>
              <a:rPr lang="en-GB" dirty="0"/>
              <a:t>Define what information is needed</a:t>
            </a:r>
          </a:p>
          <a:p>
            <a:pPr marL="457200" lvl="0" indent="-457200">
              <a:buFont typeface="+mj-lt"/>
              <a:buAutoNum type="arabicPeriod"/>
            </a:pPr>
            <a:endParaRPr lang="en-US" dirty="0"/>
          </a:p>
          <a:p>
            <a:pPr marL="457200" lvl="0" indent="-457200">
              <a:buFont typeface="+mj-lt"/>
              <a:buAutoNum type="arabicPeriod"/>
            </a:pPr>
            <a:r>
              <a:rPr lang="en-GB" dirty="0"/>
              <a:t>Review existing information</a:t>
            </a:r>
          </a:p>
          <a:p>
            <a:pPr marL="457200" lvl="0" indent="-457200">
              <a:buFont typeface="+mj-lt"/>
              <a:buAutoNum type="arabicPeriod"/>
            </a:pPr>
            <a:endParaRPr lang="en-US" dirty="0"/>
          </a:p>
          <a:p>
            <a:pPr marL="457200" lvl="0" indent="-457200">
              <a:buFont typeface="+mj-lt"/>
              <a:buAutoNum type="arabicPeriod"/>
            </a:pPr>
            <a:r>
              <a:rPr lang="en-GB" dirty="0"/>
              <a:t>Perform a comprehensive situation assessment</a:t>
            </a:r>
          </a:p>
          <a:p>
            <a:pPr marL="457200" lvl="0" indent="-457200">
              <a:buFont typeface="+mj-lt"/>
              <a:buAutoNum type="arabicPeriod"/>
            </a:pPr>
            <a:endParaRPr lang="en-US" dirty="0"/>
          </a:p>
          <a:p>
            <a:pPr marL="457200" lvl="0" indent="-457200">
              <a:buFont typeface="+mj-lt"/>
              <a:buAutoNum type="arabicPeriod"/>
            </a:pPr>
            <a:r>
              <a:rPr lang="en-US" dirty="0"/>
              <a:t>Conduct a strengths, weaknesses, opportunities, and threats (SWOT) analysis </a:t>
            </a:r>
          </a:p>
          <a:p>
            <a:endParaRPr lang="en-US" dirty="0"/>
          </a:p>
        </p:txBody>
      </p:sp>
      <p:sp>
        <p:nvSpPr>
          <p:cNvPr id="3" name="Title 2">
            <a:extLst>
              <a:ext uri="{FF2B5EF4-FFF2-40B4-BE49-F238E27FC236}">
                <a16:creationId xmlns:a16="http://schemas.microsoft.com/office/drawing/2014/main" xmlns="" id="{6BC825DD-7D73-6F4C-B307-5B5319EC85AF}"/>
              </a:ext>
            </a:extLst>
          </p:cNvPr>
          <p:cNvSpPr>
            <a:spLocks noGrp="1"/>
          </p:cNvSpPr>
          <p:nvPr>
            <p:ph type="title"/>
          </p:nvPr>
        </p:nvSpPr>
        <p:spPr/>
        <p:txBody>
          <a:bodyPr/>
          <a:lstStyle/>
          <a:p>
            <a:r>
              <a:rPr lang="en-US" dirty="0"/>
              <a:t>How to Conduct a Situation Analysis</a:t>
            </a:r>
          </a:p>
        </p:txBody>
      </p:sp>
    </p:spTree>
    <p:extLst>
      <p:ext uri="{BB962C8B-B14F-4D97-AF65-F5344CB8AC3E}">
        <p14:creationId xmlns:p14="http://schemas.microsoft.com/office/powerpoint/2010/main" val="550794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08ADF75-0AB6-D643-B298-2599DBC5C38C}"/>
              </a:ext>
            </a:extLst>
          </p:cNvPr>
          <p:cNvSpPr>
            <a:spLocks noGrp="1"/>
          </p:cNvSpPr>
          <p:nvPr>
            <p:ph sz="half" idx="1"/>
          </p:nvPr>
        </p:nvSpPr>
        <p:spPr/>
        <p:txBody>
          <a:bodyPr/>
          <a:lstStyle/>
          <a:p>
            <a:r>
              <a:rPr lang="en-US" dirty="0"/>
              <a:t>Define what information is needed</a:t>
            </a:r>
          </a:p>
          <a:p>
            <a:pPr lvl="1"/>
            <a:r>
              <a:rPr lang="en-US" dirty="0"/>
              <a:t>What information is needed and why</a:t>
            </a:r>
          </a:p>
          <a:p>
            <a:pPr lvl="2"/>
            <a:r>
              <a:rPr lang="en-US" dirty="0"/>
              <a:t>Quantitative and qualitative</a:t>
            </a:r>
          </a:p>
          <a:p>
            <a:pPr lvl="1"/>
            <a:r>
              <a:rPr lang="en-US" dirty="0"/>
              <a:t>Necessary contextual information </a:t>
            </a:r>
          </a:p>
          <a:p>
            <a:pPr lvl="1"/>
            <a:r>
              <a:rPr lang="en-US" dirty="0"/>
              <a:t>Essential to identify existing surgical needs and demands within the population, not only to assess the supply side of surgical care delivery</a:t>
            </a:r>
          </a:p>
          <a:p>
            <a:endParaRPr lang="en-US" dirty="0"/>
          </a:p>
        </p:txBody>
      </p:sp>
      <p:sp>
        <p:nvSpPr>
          <p:cNvPr id="3" name="Content Placeholder 2">
            <a:extLst>
              <a:ext uri="{FF2B5EF4-FFF2-40B4-BE49-F238E27FC236}">
                <a16:creationId xmlns:a16="http://schemas.microsoft.com/office/drawing/2014/main" xmlns="" id="{8E04545B-7BA6-EF44-9171-BD025890AA06}"/>
              </a:ext>
            </a:extLst>
          </p:cNvPr>
          <p:cNvSpPr>
            <a:spLocks noGrp="1"/>
          </p:cNvSpPr>
          <p:nvPr>
            <p:ph sz="half" idx="2"/>
          </p:nvPr>
        </p:nvSpPr>
        <p:spPr>
          <a:xfrm>
            <a:off x="6172199" y="1825624"/>
            <a:ext cx="5835317" cy="5032376"/>
          </a:xfrm>
        </p:spPr>
        <p:txBody>
          <a:bodyPr>
            <a:normAutofit fontScale="77500" lnSpcReduction="20000"/>
          </a:bodyPr>
          <a:lstStyle/>
          <a:p>
            <a:pPr>
              <a:lnSpc>
                <a:spcPct val="120000"/>
              </a:lnSpc>
            </a:pPr>
            <a:r>
              <a:rPr lang="en-US" sz="3100" dirty="0"/>
              <a:t>Review existing information</a:t>
            </a:r>
          </a:p>
          <a:p>
            <a:pPr lvl="1">
              <a:lnSpc>
                <a:spcPct val="120000"/>
              </a:lnSpc>
            </a:pPr>
            <a:r>
              <a:rPr lang="en-GB" dirty="0"/>
              <a:t>National population and housing census</a:t>
            </a:r>
            <a:endParaRPr lang="en-US" dirty="0"/>
          </a:p>
          <a:p>
            <a:pPr lvl="1">
              <a:lnSpc>
                <a:spcPct val="120000"/>
              </a:lnSpc>
            </a:pPr>
            <a:r>
              <a:rPr lang="en-GB" dirty="0"/>
              <a:t>National/provincial health facility assessments</a:t>
            </a:r>
            <a:endParaRPr lang="en-US" dirty="0"/>
          </a:p>
          <a:p>
            <a:pPr lvl="1">
              <a:lnSpc>
                <a:spcPct val="120000"/>
              </a:lnSpc>
            </a:pPr>
            <a:r>
              <a:rPr lang="en-GB" dirty="0"/>
              <a:t>Nationwide surveys, such as:</a:t>
            </a:r>
            <a:endParaRPr lang="en-US" dirty="0"/>
          </a:p>
          <a:p>
            <a:pPr lvl="2">
              <a:lnSpc>
                <a:spcPct val="120000"/>
              </a:lnSpc>
            </a:pPr>
            <a:r>
              <a:rPr lang="en-GB" dirty="0"/>
              <a:t>Service Availability and Readiness Assessment (SARA)</a:t>
            </a:r>
            <a:endParaRPr lang="en-US" dirty="0"/>
          </a:p>
          <a:p>
            <a:pPr lvl="2">
              <a:lnSpc>
                <a:spcPct val="120000"/>
              </a:lnSpc>
            </a:pPr>
            <a:r>
              <a:rPr lang="en-GB" dirty="0"/>
              <a:t>Demographic and Health Survey (DHS)</a:t>
            </a:r>
            <a:endParaRPr lang="en-US" dirty="0"/>
          </a:p>
          <a:p>
            <a:pPr lvl="2">
              <a:lnSpc>
                <a:spcPct val="120000"/>
              </a:lnSpc>
            </a:pPr>
            <a:r>
              <a:rPr lang="en-GB" dirty="0"/>
              <a:t>Service Provision Assessment (SPA)</a:t>
            </a:r>
            <a:endParaRPr lang="en-US" dirty="0"/>
          </a:p>
          <a:p>
            <a:pPr lvl="2">
              <a:lnSpc>
                <a:spcPct val="120000"/>
              </a:lnSpc>
            </a:pPr>
            <a:r>
              <a:rPr lang="en-GB" dirty="0"/>
              <a:t>Personnel, Infrastructure, Procedure, Equipment and Supplies (PIPES)</a:t>
            </a:r>
            <a:endParaRPr lang="en-US" dirty="0"/>
          </a:p>
          <a:p>
            <a:pPr lvl="2">
              <a:lnSpc>
                <a:spcPct val="120000"/>
              </a:lnSpc>
            </a:pPr>
            <a:r>
              <a:rPr lang="en-GB" dirty="0"/>
              <a:t>Living Standards Measurement Study (LSMS)</a:t>
            </a:r>
            <a:endParaRPr lang="en-US" dirty="0"/>
          </a:p>
          <a:p>
            <a:pPr lvl="1">
              <a:lnSpc>
                <a:spcPct val="120000"/>
              </a:lnSpc>
            </a:pPr>
            <a:r>
              <a:rPr lang="en-GB" dirty="0"/>
              <a:t>Performance reports</a:t>
            </a:r>
            <a:endParaRPr lang="en-US" dirty="0"/>
          </a:p>
          <a:p>
            <a:pPr lvl="1">
              <a:lnSpc>
                <a:spcPct val="120000"/>
              </a:lnSpc>
            </a:pPr>
            <a:r>
              <a:rPr lang="en-GB" dirty="0"/>
              <a:t>National health-sector strategic plans</a:t>
            </a:r>
            <a:endParaRPr lang="en-US" dirty="0"/>
          </a:p>
          <a:p>
            <a:pPr lvl="1">
              <a:lnSpc>
                <a:spcPct val="120000"/>
              </a:lnSpc>
            </a:pPr>
            <a:r>
              <a:rPr lang="en-GB" dirty="0"/>
              <a:t>Health-sector management and information system (HMIS) and other administrative sources</a:t>
            </a:r>
            <a:endParaRPr lang="en-US" dirty="0"/>
          </a:p>
          <a:p>
            <a:pPr lvl="1">
              <a:lnSpc>
                <a:spcPct val="120000"/>
              </a:lnSpc>
            </a:pPr>
            <a:r>
              <a:rPr lang="en-GB" dirty="0"/>
              <a:t>Published literature </a:t>
            </a:r>
            <a:endParaRPr lang="en-US" dirty="0"/>
          </a:p>
          <a:p>
            <a:pPr lvl="1">
              <a:lnSpc>
                <a:spcPct val="120000"/>
              </a:lnSpc>
            </a:pPr>
            <a:r>
              <a:rPr lang="en-GB" dirty="0"/>
              <a:t>Programmatic/policy reporting </a:t>
            </a:r>
            <a:endParaRPr lang="en-US" dirty="0"/>
          </a:p>
          <a:p>
            <a:pPr>
              <a:lnSpc>
                <a:spcPct val="120000"/>
              </a:lnSpc>
            </a:pPr>
            <a:endParaRPr lang="en-US" dirty="0"/>
          </a:p>
        </p:txBody>
      </p:sp>
      <p:sp>
        <p:nvSpPr>
          <p:cNvPr id="4" name="Title 3">
            <a:extLst>
              <a:ext uri="{FF2B5EF4-FFF2-40B4-BE49-F238E27FC236}">
                <a16:creationId xmlns:a16="http://schemas.microsoft.com/office/drawing/2014/main" xmlns="" id="{2477C914-F047-B14A-AC76-C106587C07B0}"/>
              </a:ext>
            </a:extLst>
          </p:cNvPr>
          <p:cNvSpPr>
            <a:spLocks noGrp="1"/>
          </p:cNvSpPr>
          <p:nvPr>
            <p:ph type="title"/>
          </p:nvPr>
        </p:nvSpPr>
        <p:spPr/>
        <p:txBody>
          <a:bodyPr/>
          <a:lstStyle/>
          <a:p>
            <a:r>
              <a:rPr lang="en-US" dirty="0"/>
              <a:t>How To</a:t>
            </a:r>
          </a:p>
        </p:txBody>
      </p:sp>
    </p:spTree>
    <p:extLst>
      <p:ext uri="{BB962C8B-B14F-4D97-AF65-F5344CB8AC3E}">
        <p14:creationId xmlns:p14="http://schemas.microsoft.com/office/powerpoint/2010/main" val="606428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86DE798B-B415-DF43-898A-30B4C7FDF02E}"/>
              </a:ext>
            </a:extLst>
          </p:cNvPr>
          <p:cNvSpPr>
            <a:spLocks noGrp="1"/>
          </p:cNvSpPr>
          <p:nvPr>
            <p:ph sz="half" idx="1"/>
          </p:nvPr>
        </p:nvSpPr>
        <p:spPr>
          <a:xfrm>
            <a:off x="0" y="1411358"/>
            <a:ext cx="6256073" cy="5294242"/>
          </a:xfrm>
        </p:spPr>
        <p:txBody>
          <a:bodyPr>
            <a:normAutofit fontScale="92500" lnSpcReduction="20000"/>
          </a:bodyPr>
          <a:lstStyle/>
          <a:p>
            <a:r>
              <a:rPr lang="en-US" dirty="0"/>
              <a:t>To aid in data collection, WHO and PGSSC developed a surgical assessment tool (SAT)</a:t>
            </a:r>
          </a:p>
          <a:p>
            <a:r>
              <a:rPr lang="en-US" dirty="0"/>
              <a:t>Validated mixed-methods tool is designed to collect information on surgical service provision at the facility level</a:t>
            </a:r>
          </a:p>
          <a:p>
            <a:pPr lvl="1"/>
            <a:r>
              <a:rPr lang="en-US" dirty="0"/>
              <a:t>Quantitative portion: combination of hospital walk-throughs, retrospective reviews of operative logbooks, and interviews with hospital directors and surgical providers</a:t>
            </a:r>
          </a:p>
          <a:p>
            <a:pPr lvl="2"/>
            <a:r>
              <a:rPr lang="en-US" dirty="0"/>
              <a:t>Assesses the five domains of NSOAP: infrastructure, service delivery, workforce, information management, and financing. </a:t>
            </a:r>
          </a:p>
          <a:p>
            <a:pPr lvl="1"/>
            <a:r>
              <a:rPr lang="en-US" dirty="0"/>
              <a:t>Qualitative portion: in-person semi-structured interviews with key stakeholders (including hospital directors and administrators, surgeons, obstetricians, and principal nursing officers) to understand the strengths and challenges in the provision of safe, timely, and affordable surgical care</a:t>
            </a:r>
          </a:p>
          <a:p>
            <a:pPr lvl="2"/>
            <a:r>
              <a:rPr lang="en-US" dirty="0"/>
              <a:t>Facilitates an enhanced understanding of the complexities and nuances embedded within the    surgical system.</a:t>
            </a:r>
          </a:p>
          <a:p>
            <a:endParaRPr lang="en-US" dirty="0"/>
          </a:p>
        </p:txBody>
      </p:sp>
      <p:pic>
        <p:nvPicPr>
          <p:cNvPr id="8" name="Content Placeholder 7">
            <a:extLst>
              <a:ext uri="{FF2B5EF4-FFF2-40B4-BE49-F238E27FC236}">
                <a16:creationId xmlns:a16="http://schemas.microsoft.com/office/drawing/2014/main" xmlns="" id="{634E306F-4BCE-6345-8A3D-9D193260910A}"/>
              </a:ext>
            </a:extLst>
          </p:cNvPr>
          <p:cNvPicPr>
            <a:picLocks noGrp="1" noChangeAspect="1"/>
          </p:cNvPicPr>
          <p:nvPr>
            <p:ph sz="half" idx="2"/>
          </p:nvPr>
        </p:nvPicPr>
        <p:blipFill>
          <a:blip r:embed="rId3"/>
          <a:stretch>
            <a:fillRect/>
          </a:stretch>
        </p:blipFill>
        <p:spPr>
          <a:xfrm>
            <a:off x="7244336" y="1618491"/>
            <a:ext cx="3770889" cy="4879975"/>
          </a:xfrm>
        </p:spPr>
      </p:pic>
      <p:sp>
        <p:nvSpPr>
          <p:cNvPr id="4" name="Title 3">
            <a:extLst>
              <a:ext uri="{FF2B5EF4-FFF2-40B4-BE49-F238E27FC236}">
                <a16:creationId xmlns:a16="http://schemas.microsoft.com/office/drawing/2014/main" xmlns="" id="{1797DB4D-CE95-9446-942C-ADC2BA021080}"/>
              </a:ext>
            </a:extLst>
          </p:cNvPr>
          <p:cNvSpPr>
            <a:spLocks noGrp="1"/>
          </p:cNvSpPr>
          <p:nvPr>
            <p:ph type="title"/>
          </p:nvPr>
        </p:nvSpPr>
        <p:spPr/>
        <p:txBody>
          <a:bodyPr/>
          <a:lstStyle/>
          <a:p>
            <a:r>
              <a:rPr lang="en-US" dirty="0"/>
              <a:t>Comprehensive Situation Assessment</a:t>
            </a:r>
          </a:p>
        </p:txBody>
      </p:sp>
    </p:spTree>
    <p:extLst>
      <p:ext uri="{BB962C8B-B14F-4D97-AF65-F5344CB8AC3E}">
        <p14:creationId xmlns:p14="http://schemas.microsoft.com/office/powerpoint/2010/main" val="382615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373324F-F0BD-AE44-9943-79201658C11A}"/>
              </a:ext>
            </a:extLst>
          </p:cNvPr>
          <p:cNvSpPr>
            <a:spLocks noGrp="1"/>
          </p:cNvSpPr>
          <p:nvPr>
            <p:ph idx="1"/>
          </p:nvPr>
        </p:nvSpPr>
        <p:spPr>
          <a:xfrm>
            <a:off x="838200" y="1598335"/>
            <a:ext cx="10515600" cy="5032375"/>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Useful analytic method to explore existing internal capabilities (strengths and weakness) and potential extrinsic factors (opportunities and threats) </a:t>
            </a:r>
          </a:p>
          <a:p>
            <a:r>
              <a:rPr lang="en-US" dirty="0"/>
              <a:t>Sets stage for strategic planning </a:t>
            </a:r>
          </a:p>
        </p:txBody>
      </p:sp>
      <p:sp>
        <p:nvSpPr>
          <p:cNvPr id="4" name="Title 3">
            <a:extLst>
              <a:ext uri="{FF2B5EF4-FFF2-40B4-BE49-F238E27FC236}">
                <a16:creationId xmlns:a16="http://schemas.microsoft.com/office/drawing/2014/main" xmlns="" id="{1F7B925A-547A-0244-90F9-4318768B3D85}"/>
              </a:ext>
            </a:extLst>
          </p:cNvPr>
          <p:cNvSpPr>
            <a:spLocks noGrp="1"/>
          </p:cNvSpPr>
          <p:nvPr>
            <p:ph type="title"/>
          </p:nvPr>
        </p:nvSpPr>
        <p:spPr/>
        <p:txBody>
          <a:bodyPr/>
          <a:lstStyle/>
          <a:p>
            <a:r>
              <a:rPr lang="en-US" dirty="0"/>
              <a:t>SWOT Analysis</a:t>
            </a:r>
          </a:p>
        </p:txBody>
      </p:sp>
      <p:pic>
        <p:nvPicPr>
          <p:cNvPr id="6" name="Picture 5">
            <a:extLst>
              <a:ext uri="{FF2B5EF4-FFF2-40B4-BE49-F238E27FC236}">
                <a16:creationId xmlns:a16="http://schemas.microsoft.com/office/drawing/2014/main" xmlns="" id="{E6BD2682-51BC-AA48-818D-04E0A38E28B3}"/>
              </a:ext>
            </a:extLst>
          </p:cNvPr>
          <p:cNvPicPr>
            <a:picLocks noChangeAspect="1"/>
          </p:cNvPicPr>
          <p:nvPr/>
        </p:nvPicPr>
        <p:blipFill rotWithShape="1">
          <a:blip r:embed="rId2"/>
          <a:srcRect b="7225"/>
          <a:stretch/>
        </p:blipFill>
        <p:spPr>
          <a:xfrm>
            <a:off x="2920291" y="1393093"/>
            <a:ext cx="6351417" cy="3815012"/>
          </a:xfrm>
          <a:prstGeom prst="rect">
            <a:avLst/>
          </a:prstGeom>
          <a:ln w="12700">
            <a:solidFill>
              <a:schemeClr val="tx1"/>
            </a:solidFill>
          </a:ln>
        </p:spPr>
      </p:pic>
      <p:sp>
        <p:nvSpPr>
          <p:cNvPr id="7" name="TextBox 6">
            <a:extLst>
              <a:ext uri="{FF2B5EF4-FFF2-40B4-BE49-F238E27FC236}">
                <a16:creationId xmlns:a16="http://schemas.microsoft.com/office/drawing/2014/main" xmlns="" id="{92797209-988B-BD46-90D8-677D05EB1975}"/>
              </a:ext>
            </a:extLst>
          </p:cNvPr>
          <p:cNvSpPr txBox="1"/>
          <p:nvPr/>
        </p:nvSpPr>
        <p:spPr>
          <a:xfrm>
            <a:off x="0" y="3115933"/>
            <a:ext cx="2920291" cy="369332"/>
          </a:xfrm>
          <a:prstGeom prst="rect">
            <a:avLst/>
          </a:prstGeom>
          <a:noFill/>
        </p:spPr>
        <p:txBody>
          <a:bodyPr wrap="square" rtlCol="0">
            <a:spAutoFit/>
          </a:bodyPr>
          <a:lstStyle/>
          <a:p>
            <a:pPr algn="ctr"/>
            <a:r>
              <a:rPr lang="en-US" dirty="0">
                <a:latin typeface="Helvetica" pitchFamily="2" charset="0"/>
              </a:rPr>
              <a:t>Zambia SWOT Analysis</a:t>
            </a:r>
          </a:p>
        </p:txBody>
      </p:sp>
    </p:spTree>
    <p:extLst>
      <p:ext uri="{BB962C8B-B14F-4D97-AF65-F5344CB8AC3E}">
        <p14:creationId xmlns:p14="http://schemas.microsoft.com/office/powerpoint/2010/main" val="3700305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04AB45DA-AB7C-2B4C-9710-B61A2569438F}"/>
              </a:ext>
            </a:extLst>
          </p:cNvPr>
          <p:cNvPicPr>
            <a:picLocks noGrp="1" noChangeAspect="1"/>
          </p:cNvPicPr>
          <p:nvPr>
            <p:ph idx="1"/>
          </p:nvPr>
        </p:nvPicPr>
        <p:blipFill>
          <a:blip r:embed="rId2"/>
          <a:stretch>
            <a:fillRect/>
          </a:stretch>
        </p:blipFill>
        <p:spPr>
          <a:xfrm>
            <a:off x="2728443" y="1825625"/>
            <a:ext cx="6735114" cy="4351338"/>
          </a:xfrm>
        </p:spPr>
      </p:pic>
      <p:sp>
        <p:nvSpPr>
          <p:cNvPr id="3" name="Title 2">
            <a:extLst>
              <a:ext uri="{FF2B5EF4-FFF2-40B4-BE49-F238E27FC236}">
                <a16:creationId xmlns:a16="http://schemas.microsoft.com/office/drawing/2014/main" xmlns="" id="{B5860A5D-76B1-624D-B77B-64B32A9711AA}"/>
              </a:ext>
            </a:extLst>
          </p:cNvPr>
          <p:cNvSpPr>
            <a:spLocks noGrp="1"/>
          </p:cNvSpPr>
          <p:nvPr>
            <p:ph type="title"/>
          </p:nvPr>
        </p:nvSpPr>
        <p:spPr/>
        <p:txBody>
          <a:bodyPr/>
          <a:lstStyle/>
          <a:p>
            <a:r>
              <a:rPr lang="en-US" dirty="0"/>
              <a:t>SWOT – An Exercise</a:t>
            </a:r>
          </a:p>
        </p:txBody>
      </p:sp>
    </p:spTree>
    <p:extLst>
      <p:ext uri="{BB962C8B-B14F-4D97-AF65-F5344CB8AC3E}">
        <p14:creationId xmlns:p14="http://schemas.microsoft.com/office/powerpoint/2010/main" val="192467746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2890D3"/>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1617</Words>
  <Application>Microsoft Office PowerPoint</Application>
  <PresentationFormat>Widescreen</PresentationFormat>
  <Paragraphs>115</Paragraphs>
  <Slides>12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Helvetica</vt:lpstr>
      <vt:lpstr>Times New Roman</vt:lpstr>
      <vt:lpstr>Tw Cen MT Condensed</vt:lpstr>
      <vt:lpstr>Office Theme</vt:lpstr>
      <vt:lpstr>Establishing a Baseline and Conducting Health Facility Assessments</vt:lpstr>
      <vt:lpstr>Background</vt:lpstr>
      <vt:lpstr>Situation Analysis</vt:lpstr>
      <vt:lpstr>Why Perform a Situation Analysis?</vt:lpstr>
      <vt:lpstr>How to Conduct a Situation Analysis</vt:lpstr>
      <vt:lpstr>How To</vt:lpstr>
      <vt:lpstr>Comprehensive Situation Assessment</vt:lpstr>
      <vt:lpstr>SWOT Analysis</vt:lpstr>
      <vt:lpstr>SWOT – An Exercise</vt:lpstr>
      <vt:lpstr>Establish a Baseline</vt:lpstr>
      <vt:lpstr>Data in Global Surgery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Citron, Isabelle</dc:creator>
  <cp:lastModifiedBy>Lenovo</cp:lastModifiedBy>
  <cp:revision>15</cp:revision>
  <dcterms:created xsi:type="dcterms:W3CDTF">2018-02-05T20:28:02Z</dcterms:created>
  <dcterms:modified xsi:type="dcterms:W3CDTF">2018-03-21T08:11:03Z</dcterms:modified>
</cp:coreProperties>
</file>